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83089" autoAdjust="0"/>
  </p:normalViewPr>
  <p:slideViewPr>
    <p:cSldViewPr>
      <p:cViewPr>
        <p:scale>
          <a:sx n="100" d="100"/>
          <a:sy n="100" d="100"/>
        </p:scale>
        <p:origin x="-58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7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AA88B-A9D1-4C48-A9F5-DDE19709937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B55B49-32DD-4A97-B5A4-33A48E4B1FE2}">
      <dgm:prSet phldrT="[Text]"/>
      <dgm:spPr/>
      <dgm:t>
        <a:bodyPr/>
        <a:lstStyle/>
        <a:p>
          <a:r>
            <a:rPr lang="en-US" dirty="0" smtClean="0"/>
            <a:t>Content</a:t>
          </a:r>
          <a:endParaRPr lang="en-US" dirty="0"/>
        </a:p>
      </dgm:t>
    </dgm:pt>
    <dgm:pt modelId="{8CEF5626-F6F9-48D7-B70A-DC9FAF10A6E0}" type="parTrans" cxnId="{8CC94DC2-0019-4373-BF52-76E04BDEF78B}">
      <dgm:prSet/>
      <dgm:spPr/>
      <dgm:t>
        <a:bodyPr/>
        <a:lstStyle/>
        <a:p>
          <a:endParaRPr lang="en-US"/>
        </a:p>
      </dgm:t>
    </dgm:pt>
    <dgm:pt modelId="{7DF60A5C-7B09-4592-8647-DB9C1E8D2CC4}" type="sibTrans" cxnId="{8CC94DC2-0019-4373-BF52-76E04BDEF78B}">
      <dgm:prSet/>
      <dgm:spPr/>
      <dgm:t>
        <a:bodyPr/>
        <a:lstStyle/>
        <a:p>
          <a:endParaRPr lang="en-US"/>
        </a:p>
      </dgm:t>
    </dgm:pt>
    <dgm:pt modelId="{387E11ED-7B61-4108-844A-A36645AE9695}">
      <dgm:prSet phldrT="[Text]"/>
      <dgm:spPr/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049C5CC7-9CC0-46D4-802F-723039189BE6}" type="parTrans" cxnId="{E41E91F8-1EE6-47A0-8A7B-8AA1A4FFF6CF}">
      <dgm:prSet/>
      <dgm:spPr/>
      <dgm:t>
        <a:bodyPr/>
        <a:lstStyle/>
        <a:p>
          <a:endParaRPr lang="en-US"/>
        </a:p>
      </dgm:t>
    </dgm:pt>
    <dgm:pt modelId="{016E34EA-2545-4A96-AC07-CBA9D84EBB2C}" type="sibTrans" cxnId="{E41E91F8-1EE6-47A0-8A7B-8AA1A4FFF6CF}">
      <dgm:prSet/>
      <dgm:spPr/>
      <dgm:t>
        <a:bodyPr/>
        <a:lstStyle/>
        <a:p>
          <a:endParaRPr lang="en-US"/>
        </a:p>
      </dgm:t>
    </dgm:pt>
    <dgm:pt modelId="{E5505679-69F7-46F3-A450-F4518FE23D16}">
      <dgm:prSet phldrT="[Text]"/>
      <dgm:spPr/>
      <dgm:t>
        <a:bodyPr/>
        <a:lstStyle/>
        <a:p>
          <a:r>
            <a:rPr lang="en-US" smtClean="0"/>
            <a:t>Service</a:t>
          </a:r>
          <a:endParaRPr lang="en-US" dirty="0"/>
        </a:p>
      </dgm:t>
    </dgm:pt>
    <dgm:pt modelId="{FA0B6D9F-842A-4622-947F-EEC1ED81F346}" type="parTrans" cxnId="{642476D3-2F3E-4A06-AD55-0706B9247C98}">
      <dgm:prSet/>
      <dgm:spPr/>
      <dgm:t>
        <a:bodyPr/>
        <a:lstStyle/>
        <a:p>
          <a:endParaRPr lang="en-US"/>
        </a:p>
      </dgm:t>
    </dgm:pt>
    <dgm:pt modelId="{2A1B1F22-4B7B-47FA-96D9-5637C77A0711}" type="sibTrans" cxnId="{642476D3-2F3E-4A06-AD55-0706B9247C98}">
      <dgm:prSet/>
      <dgm:spPr/>
      <dgm:t>
        <a:bodyPr/>
        <a:lstStyle/>
        <a:p>
          <a:endParaRPr lang="en-US"/>
        </a:p>
      </dgm:t>
    </dgm:pt>
    <dgm:pt modelId="{DFECCE5F-6ED8-4A7C-8E19-FE0177046979}" type="pres">
      <dgm:prSet presAssocID="{27CAA88B-A9D1-4C48-A9F5-DDE1970993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75A7F6-2BEB-4951-BD76-BF2B1B456324}" type="pres">
      <dgm:prSet presAssocID="{A8B55B49-32DD-4A97-B5A4-33A48E4B1FE2}" presName="centerShape" presStyleLbl="node0" presStyleIdx="0" presStyleCnt="1"/>
      <dgm:spPr/>
      <dgm:t>
        <a:bodyPr/>
        <a:lstStyle/>
        <a:p>
          <a:endParaRPr lang="en-US"/>
        </a:p>
      </dgm:t>
    </dgm:pt>
    <dgm:pt modelId="{F2311BA0-3EB5-465A-8BBC-DD4C08230AB2}" type="pres">
      <dgm:prSet presAssocID="{387E11ED-7B61-4108-844A-A36645AE96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653CF-BEB8-407D-A8EE-0710A3863B95}" type="pres">
      <dgm:prSet presAssocID="{387E11ED-7B61-4108-844A-A36645AE9695}" presName="dummy" presStyleCnt="0"/>
      <dgm:spPr/>
    </dgm:pt>
    <dgm:pt modelId="{5AD809AE-1F10-4FA5-AE48-F12A05E69ED1}" type="pres">
      <dgm:prSet presAssocID="{016E34EA-2545-4A96-AC07-CBA9D84EBB2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0ACCD5F-99D8-468F-9471-715838008F50}" type="pres">
      <dgm:prSet presAssocID="{E5505679-69F7-46F3-A450-F4518FE23D1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95E58-FE3C-49B7-B280-C2D9E1CA90B6}" type="pres">
      <dgm:prSet presAssocID="{E5505679-69F7-46F3-A450-F4518FE23D16}" presName="dummy" presStyleCnt="0"/>
      <dgm:spPr/>
    </dgm:pt>
    <dgm:pt modelId="{EEB84D39-75E2-436A-8EFA-D32EE09B77AF}" type="pres">
      <dgm:prSet presAssocID="{2A1B1F22-4B7B-47FA-96D9-5637C77A0711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8CC94DC2-0019-4373-BF52-76E04BDEF78B}" srcId="{27CAA88B-A9D1-4C48-A9F5-DDE197099373}" destId="{A8B55B49-32DD-4A97-B5A4-33A48E4B1FE2}" srcOrd="0" destOrd="0" parTransId="{8CEF5626-F6F9-48D7-B70A-DC9FAF10A6E0}" sibTransId="{7DF60A5C-7B09-4592-8647-DB9C1E8D2CC4}"/>
    <dgm:cxn modelId="{3970514C-3867-439B-AA86-B85EA5630CB4}" type="presOf" srcId="{A8B55B49-32DD-4A97-B5A4-33A48E4B1FE2}" destId="{1575A7F6-2BEB-4951-BD76-BF2B1B456324}" srcOrd="0" destOrd="0" presId="urn:microsoft.com/office/officeart/2005/8/layout/radial6"/>
    <dgm:cxn modelId="{37D9047A-A2E2-4D57-A94F-BACA9E0BEB26}" type="presOf" srcId="{016E34EA-2545-4A96-AC07-CBA9D84EBB2C}" destId="{5AD809AE-1F10-4FA5-AE48-F12A05E69ED1}" srcOrd="0" destOrd="0" presId="urn:microsoft.com/office/officeart/2005/8/layout/radial6"/>
    <dgm:cxn modelId="{0F2C6F82-1DDA-47EA-A8DE-A341F5DB0F87}" type="presOf" srcId="{E5505679-69F7-46F3-A450-F4518FE23D16}" destId="{10ACCD5F-99D8-468F-9471-715838008F50}" srcOrd="0" destOrd="0" presId="urn:microsoft.com/office/officeart/2005/8/layout/radial6"/>
    <dgm:cxn modelId="{E41E91F8-1EE6-47A0-8A7B-8AA1A4FFF6CF}" srcId="{A8B55B49-32DD-4A97-B5A4-33A48E4B1FE2}" destId="{387E11ED-7B61-4108-844A-A36645AE9695}" srcOrd="0" destOrd="0" parTransId="{049C5CC7-9CC0-46D4-802F-723039189BE6}" sibTransId="{016E34EA-2545-4A96-AC07-CBA9D84EBB2C}"/>
    <dgm:cxn modelId="{FB3E36D8-5358-40E4-983B-B6ADF91F80BE}" type="presOf" srcId="{27CAA88B-A9D1-4C48-A9F5-DDE197099373}" destId="{DFECCE5F-6ED8-4A7C-8E19-FE0177046979}" srcOrd="0" destOrd="0" presId="urn:microsoft.com/office/officeart/2005/8/layout/radial6"/>
    <dgm:cxn modelId="{BDA1D95D-FA4E-454F-BAD8-0E155B980D8B}" type="presOf" srcId="{387E11ED-7B61-4108-844A-A36645AE9695}" destId="{F2311BA0-3EB5-465A-8BBC-DD4C08230AB2}" srcOrd="0" destOrd="0" presId="urn:microsoft.com/office/officeart/2005/8/layout/radial6"/>
    <dgm:cxn modelId="{642476D3-2F3E-4A06-AD55-0706B9247C98}" srcId="{A8B55B49-32DD-4A97-B5A4-33A48E4B1FE2}" destId="{E5505679-69F7-46F3-A450-F4518FE23D16}" srcOrd="1" destOrd="0" parTransId="{FA0B6D9F-842A-4622-947F-EEC1ED81F346}" sibTransId="{2A1B1F22-4B7B-47FA-96D9-5637C77A0711}"/>
    <dgm:cxn modelId="{C7ED816A-112F-4CA4-B90F-8730C2B2A02C}" type="presOf" srcId="{2A1B1F22-4B7B-47FA-96D9-5637C77A0711}" destId="{EEB84D39-75E2-436A-8EFA-D32EE09B77AF}" srcOrd="0" destOrd="0" presId="urn:microsoft.com/office/officeart/2005/8/layout/radial6"/>
    <dgm:cxn modelId="{CD47F61F-7607-4BCA-B184-F54530DCD049}" type="presParOf" srcId="{DFECCE5F-6ED8-4A7C-8E19-FE0177046979}" destId="{1575A7F6-2BEB-4951-BD76-BF2B1B456324}" srcOrd="0" destOrd="0" presId="urn:microsoft.com/office/officeart/2005/8/layout/radial6"/>
    <dgm:cxn modelId="{CECBD7E6-A566-47E8-8B75-FBB67B285430}" type="presParOf" srcId="{DFECCE5F-6ED8-4A7C-8E19-FE0177046979}" destId="{F2311BA0-3EB5-465A-8BBC-DD4C08230AB2}" srcOrd="1" destOrd="0" presId="urn:microsoft.com/office/officeart/2005/8/layout/radial6"/>
    <dgm:cxn modelId="{C209C75E-12A2-475D-A35F-EC458BC7F8FE}" type="presParOf" srcId="{DFECCE5F-6ED8-4A7C-8E19-FE0177046979}" destId="{EB1653CF-BEB8-407D-A8EE-0710A3863B95}" srcOrd="2" destOrd="0" presId="urn:microsoft.com/office/officeart/2005/8/layout/radial6"/>
    <dgm:cxn modelId="{BE8817BA-216E-4181-A1FA-993D93F7B98C}" type="presParOf" srcId="{DFECCE5F-6ED8-4A7C-8E19-FE0177046979}" destId="{5AD809AE-1F10-4FA5-AE48-F12A05E69ED1}" srcOrd="3" destOrd="0" presId="urn:microsoft.com/office/officeart/2005/8/layout/radial6"/>
    <dgm:cxn modelId="{35029CED-C35B-42AC-94AF-6C50CCDC0591}" type="presParOf" srcId="{DFECCE5F-6ED8-4A7C-8E19-FE0177046979}" destId="{10ACCD5F-99D8-468F-9471-715838008F50}" srcOrd="4" destOrd="0" presId="urn:microsoft.com/office/officeart/2005/8/layout/radial6"/>
    <dgm:cxn modelId="{CA48CE88-2005-4BE2-B029-AA1B64BD457D}" type="presParOf" srcId="{DFECCE5F-6ED8-4A7C-8E19-FE0177046979}" destId="{31995E58-FE3C-49B7-B280-C2D9E1CA90B6}" srcOrd="5" destOrd="0" presId="urn:microsoft.com/office/officeart/2005/8/layout/radial6"/>
    <dgm:cxn modelId="{AC2E5AAC-4DC1-43FD-A503-ACE6AC562537}" type="presParOf" srcId="{DFECCE5F-6ED8-4A7C-8E19-FE0177046979}" destId="{EEB84D39-75E2-436A-8EFA-D32EE09B77AF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84D39-75E2-436A-8EFA-D32EE09B77AF}">
      <dsp:nvSpPr>
        <dsp:cNvPr id="0" name=""/>
        <dsp:cNvSpPr/>
      </dsp:nvSpPr>
      <dsp:spPr>
        <a:xfrm>
          <a:off x="2450916" y="431615"/>
          <a:ext cx="2870568" cy="2870568"/>
        </a:xfrm>
        <a:prstGeom prst="blockArc">
          <a:avLst>
            <a:gd name="adj1" fmla="val 54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809AE-1F10-4FA5-AE48-F12A05E69ED1}">
      <dsp:nvSpPr>
        <dsp:cNvPr id="0" name=""/>
        <dsp:cNvSpPr/>
      </dsp:nvSpPr>
      <dsp:spPr>
        <a:xfrm>
          <a:off x="2450915" y="431615"/>
          <a:ext cx="2870568" cy="2870568"/>
        </a:xfrm>
        <a:prstGeom prst="blockArc">
          <a:avLst>
            <a:gd name="adj1" fmla="val 1620000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5A7F6-2BEB-4951-BD76-BF2B1B456324}">
      <dsp:nvSpPr>
        <dsp:cNvPr id="0" name=""/>
        <dsp:cNvSpPr/>
      </dsp:nvSpPr>
      <dsp:spPr>
        <a:xfrm>
          <a:off x="3224900" y="1205600"/>
          <a:ext cx="1322598" cy="13225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Content</a:t>
          </a:r>
          <a:endParaRPr lang="en-US" sz="2000" kern="1200" dirty="0"/>
        </a:p>
      </dsp:txBody>
      <dsp:txXfrm>
        <a:off x="3418590" y="1399290"/>
        <a:ext cx="935218" cy="935218"/>
      </dsp:txXfrm>
    </dsp:sp>
    <dsp:sp modelId="{F2311BA0-3EB5-465A-8BBC-DD4C08230AB2}">
      <dsp:nvSpPr>
        <dsp:cNvPr id="0" name=""/>
        <dsp:cNvSpPr/>
      </dsp:nvSpPr>
      <dsp:spPr>
        <a:xfrm>
          <a:off x="3423290" y="2036"/>
          <a:ext cx="925818" cy="92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User</a:t>
          </a:r>
          <a:endParaRPr lang="en-US" sz="1600" kern="1200" dirty="0"/>
        </a:p>
      </dsp:txBody>
      <dsp:txXfrm>
        <a:off x="3558873" y="137619"/>
        <a:ext cx="654652" cy="654652"/>
      </dsp:txXfrm>
    </dsp:sp>
    <dsp:sp modelId="{10ACCD5F-99D8-468F-9471-715838008F50}">
      <dsp:nvSpPr>
        <dsp:cNvPr id="0" name=""/>
        <dsp:cNvSpPr/>
      </dsp:nvSpPr>
      <dsp:spPr>
        <a:xfrm>
          <a:off x="3423290" y="2805945"/>
          <a:ext cx="925818" cy="925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Service</a:t>
          </a:r>
          <a:endParaRPr lang="en-US" sz="1600" kern="1200" dirty="0"/>
        </a:p>
      </dsp:txBody>
      <dsp:txXfrm>
        <a:off x="3558873" y="2941528"/>
        <a:ext cx="654652" cy="65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95CFC-1258-4960-9D86-0A04C7F9CC9B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8525A-2E92-4DD5-A1A2-CB3EC82C5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112678702228711889851/posts/eVeouesvaV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architecture is device-oriented; the user has to go to a specific site (e.g. YouTube.com) or use a search engine (e.g. Bing) to find the content for which they’re looking</a:t>
            </a:r>
          </a:p>
          <a:p>
            <a:r>
              <a:rPr lang="en-US" baseline="0" dirty="0" smtClean="0"/>
              <a:t>Content is served from a central server which may be near or far from the end user</a:t>
            </a:r>
          </a:p>
          <a:p>
            <a:r>
              <a:rPr lang="en-US" baseline="0" dirty="0" smtClean="0"/>
              <a:t>Network infrastructure consists of “dumb pipes” that are unaware of what is being transmitted and therefore cannot optimize traffic by type/importance</a:t>
            </a:r>
          </a:p>
          <a:p>
            <a:r>
              <a:rPr lang="en-US" baseline="0" dirty="0" smtClean="0"/>
              <a:t>Devices are not context-aware: a phone call cannot easily be transferred from a mobile device to the user’s television when they move into the living </a:t>
            </a:r>
            <a:r>
              <a:rPr lang="en-US" baseline="0" dirty="0" smtClean="0"/>
              <a:t>room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Important stuffs: Content discovered by search engines -&gt; content discovered by the user -&gt; content delivered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Problems occur when billions are connected, need to streamline the data delivery process.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525A-2E92-4DD5-A1A2-CB3EC82C5A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smtClean="0"/>
              <a:t>User-centric perspective</a:t>
            </a:r>
            <a:r>
              <a:rPr lang="en-US" i="0" dirty="0" smtClean="0"/>
              <a:t>:</a:t>
            </a:r>
            <a:r>
              <a:rPr lang="en-US" baseline="0" dirty="0" smtClean="0"/>
              <a:t> the Internet is a network of users rather than a collection of devices</a:t>
            </a:r>
          </a:p>
          <a:p>
            <a:r>
              <a:rPr lang="en-US" b="0" i="1" dirty="0" smtClean="0"/>
              <a:t>The end-user is the endpoint, rather than his/her device.</a:t>
            </a:r>
            <a:r>
              <a:rPr lang="en-US" baseline="0" dirty="0" smtClean="0"/>
              <a:t> Users should be able to easily find each other and engage in interactions, even if they use multiple devices in parallel.</a:t>
            </a:r>
          </a:p>
          <a:p>
            <a:r>
              <a:rPr lang="en-US" b="1" baseline="0" dirty="0" smtClean="0"/>
              <a:t>Service-centric perspective</a:t>
            </a:r>
            <a:r>
              <a:rPr lang="en-US" baseline="0" dirty="0" smtClean="0"/>
              <a:t>: Web applications can be built faster by using pre-existing services as building blocks – reference G+ rant </a:t>
            </a:r>
            <a:r>
              <a:rPr lang="en-US" dirty="0" smtClean="0">
                <a:hlinkClick r:id="rId3"/>
              </a:rPr>
              <a:t>https://plus.google.com/112678702228711889851/posts/eVeouesvaVX</a:t>
            </a:r>
            <a:endParaRPr lang="en-US" dirty="0" smtClean="0"/>
          </a:p>
          <a:p>
            <a:r>
              <a:rPr lang="en-US" b="1" dirty="0" smtClean="0"/>
              <a:t>Content-centric</a:t>
            </a:r>
            <a:r>
              <a:rPr lang="en-US" b="1" baseline="0" dirty="0" smtClean="0"/>
              <a:t> perspective</a:t>
            </a:r>
            <a:r>
              <a:rPr lang="en-US" baseline="0" dirty="0" smtClean="0"/>
              <a:t>: Content attracts users, and users are also becoming content producers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Content requires new services which in turn affect the experience and networking of </a:t>
            </a:r>
            <a:r>
              <a:rPr lang="en-US" baseline="0" dirty="0" smtClean="0"/>
              <a:t>users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Important Stuffs: This section is all definitions. Everything you need to know is ^^^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525A-2E92-4DD5-A1A2-CB3EC82C5A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2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content centric perspective relies on new service-centric components (user identification, authentication and authorization).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Content centric services include content distribution for on demand and live media distribution.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3 combine to compliment </a:t>
            </a:r>
            <a:r>
              <a:rPr lang="en-US" baseline="0" smtClean="0"/>
              <a:t>one another.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525A-2E92-4DD5-A1A2-CB3EC82C5A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authors</a:t>
            </a:r>
            <a:r>
              <a:rPr lang="en-US" baseline="0" dirty="0" smtClean="0"/>
              <a:t> envision a world where instead of a straight video stream, multimedia experiences could be made on the fly using </a:t>
            </a:r>
            <a:r>
              <a:rPr lang="en-US" b="1" baseline="0" dirty="0" smtClean="0"/>
              <a:t>content objects</a:t>
            </a:r>
            <a:r>
              <a:rPr lang="en-US" b="0" baseline="0" dirty="0" smtClean="0"/>
              <a:t>: autonomous, polymorphic, holistic containers containing media, rules, behavior, relationships, and/or characteristics.</a:t>
            </a:r>
          </a:p>
          <a:p>
            <a:r>
              <a:rPr lang="en-US" b="1" baseline="0" dirty="0" smtClean="0"/>
              <a:t>Automatic Layer-Less Object Architecture</a:t>
            </a:r>
            <a:r>
              <a:rPr lang="en-US" b="0" baseline="0" dirty="0" smtClean="0"/>
              <a:t>: a clean-slate network design divergent from the existing 7-layer OSI model.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525A-2E92-4DD5-A1A2-CB3EC82C5A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0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Barbie </a:t>
            </a:r>
            <a:r>
              <a:rPr lang="en-US" b="1" dirty="0" smtClean="0"/>
              <a:t>content</a:t>
            </a:r>
            <a:r>
              <a:rPr lang="en-US" b="1" baseline="0" dirty="0" smtClean="0"/>
              <a:t> object</a:t>
            </a:r>
            <a:r>
              <a:rPr lang="en-US" b="0" baseline="0" dirty="0" smtClean="0"/>
              <a:t> in the image would be composed of a number of other basic objects.</a:t>
            </a:r>
          </a:p>
          <a:p>
            <a:r>
              <a:rPr lang="en-US" b="0" baseline="0" dirty="0" smtClean="0"/>
              <a:t>From the text: It has “skin”. The “skin” is a content object, which has different </a:t>
            </a:r>
            <a:r>
              <a:rPr lang="en-US" b="0" baseline="0" dirty="0" err="1" smtClean="0"/>
              <a:t>colours</a:t>
            </a:r>
            <a:r>
              <a:rPr lang="en-US" b="0" baseline="0" dirty="0" smtClean="0"/>
              <a:t> or textures. It has hair. The “hair” is a content-object, which has different </a:t>
            </a:r>
            <a:r>
              <a:rPr lang="en-US" b="0" baseline="0" dirty="0" err="1" smtClean="0"/>
              <a:t>colour</a:t>
            </a:r>
            <a:r>
              <a:rPr lang="en-US" b="0" baseline="0" dirty="0" smtClean="0"/>
              <a:t>, length, style. It has “eyes”. The “eyes” is a content-object, which has different </a:t>
            </a:r>
            <a:r>
              <a:rPr lang="en-US" b="0" baseline="0" dirty="0" err="1" smtClean="0"/>
              <a:t>colour</a:t>
            </a:r>
            <a:r>
              <a:rPr lang="en-US" b="0" baseline="0" dirty="0" smtClean="0"/>
              <a:t>, length, style, shadows. It wears “cloths” and carries “accessories”. Both “cloths” and “accessories” are components mash-ups, which may change based on the time, context school, da[n]</a:t>
            </a:r>
            <a:r>
              <a:rPr lang="en-US" b="0" baseline="0" dirty="0" err="1" smtClean="0"/>
              <a:t>ce</a:t>
            </a:r>
            <a:r>
              <a:rPr lang="en-US" b="0" baseline="0" dirty="0" smtClean="0"/>
              <a:t>, gym), emotions.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525A-2E92-4DD5-A1A2-CB3EC82C5A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9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authors note that a transition to a new content object-based system would require</a:t>
            </a:r>
            <a:r>
              <a:rPr lang="en-US" baseline="0" dirty="0" smtClean="0"/>
              <a:t> many structural changes to the existing structure of the Internet. From the text: “It is currently very difficult to imagine what a network architecture that support objects would look like. An attempt to map the characteristics of the layered approach which is depicted in Figure 2 into the novel “layer-less” concept of the object is shown in the Figure 7, where one or more layers are mapped to one or more entities of the object.”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8525A-2E92-4DD5-A1A2-CB3EC82C5A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8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D7DC9EE-744E-4556-98C8-95832722A1A8}" type="datetimeFigureOut">
              <a:rPr lang="en-US" smtClean="0"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4AF0BDE-0729-4466-A657-107F33D127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a Content-Centric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 Jacoby</a:t>
            </a:r>
          </a:p>
          <a:p>
            <a:r>
              <a:rPr lang="en-US" dirty="0" smtClean="0"/>
              <a:t>Alex Mullans</a:t>
            </a:r>
          </a:p>
          <a:p>
            <a:r>
              <a:rPr lang="en-US" dirty="0" smtClean="0"/>
              <a:t>CSSE481: WBIS</a:t>
            </a:r>
          </a:p>
          <a:p>
            <a:fld id="{BECF891F-B47B-4FC9-84B3-03CF633F2BDB}" type="datetime1">
              <a:rPr lang="en-US" smtClean="0"/>
              <a:t>10/26/2011</a:t>
            </a:fld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it is now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71" y="1600200"/>
            <a:ext cx="6288058" cy="3733800"/>
          </a:xfrm>
        </p:spPr>
      </p:pic>
    </p:spTree>
    <p:extLst>
      <p:ext uri="{BB962C8B-B14F-4D97-AF65-F5344CB8AC3E}">
        <p14:creationId xmlns:p14="http://schemas.microsoft.com/office/powerpoint/2010/main" val="36587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matter of perspective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757306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2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perspectives =&gt; unified experience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52" y="1600200"/>
            <a:ext cx="7170695" cy="3733800"/>
          </a:xfrm>
        </p:spPr>
      </p:pic>
    </p:spTree>
    <p:extLst>
      <p:ext uri="{BB962C8B-B14F-4D97-AF65-F5344CB8AC3E}">
        <p14:creationId xmlns:p14="http://schemas.microsoft.com/office/powerpoint/2010/main" val="47663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objects</a:t>
            </a:r>
            <a:endParaRPr lang="en-US" dirty="0"/>
          </a:p>
        </p:txBody>
      </p:sp>
      <p:pic>
        <p:nvPicPr>
          <p:cNvPr id="2048" name="Content Placeholder 204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57" y="1600200"/>
            <a:ext cx="7154886" cy="3733800"/>
          </a:xfrm>
        </p:spPr>
      </p:pic>
    </p:spTree>
    <p:extLst>
      <p:ext uri="{BB962C8B-B14F-4D97-AF65-F5344CB8AC3E}">
        <p14:creationId xmlns:p14="http://schemas.microsoft.com/office/powerpoint/2010/main" val="107257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objects: An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76594"/>
            <a:ext cx="7772400" cy="1781012"/>
          </a:xfrm>
        </p:spPr>
      </p:pic>
    </p:spTree>
    <p:extLst>
      <p:ext uri="{BB962C8B-B14F-4D97-AF65-F5344CB8AC3E}">
        <p14:creationId xmlns:p14="http://schemas.microsoft.com/office/powerpoint/2010/main" val="291565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The Transition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67" y="1600200"/>
            <a:ext cx="6199065" cy="3733800"/>
          </a:xfrm>
        </p:spPr>
      </p:pic>
    </p:spTree>
    <p:extLst>
      <p:ext uri="{BB962C8B-B14F-4D97-AF65-F5344CB8AC3E}">
        <p14:creationId xmlns:p14="http://schemas.microsoft.com/office/powerpoint/2010/main" val="3730797361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95</TotalTime>
  <Words>623</Words>
  <Application>Microsoft Office PowerPoint</Application>
  <PresentationFormat>On-screen Show (4:3)</PresentationFormat>
  <Paragraphs>46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 Pop</vt:lpstr>
      <vt:lpstr>Towards a Content-Centric Internet</vt:lpstr>
      <vt:lpstr>The way it is now</vt:lpstr>
      <vt:lpstr>A matter of perspective</vt:lpstr>
      <vt:lpstr>3 perspectives =&gt; unified experience</vt:lpstr>
      <vt:lpstr>Content objects</vt:lpstr>
      <vt:lpstr>Content objects: An example</vt:lpstr>
      <vt:lpstr>Problem: The Transition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Content-Centric Internet</dc:title>
  <dc:creator>Alexander J Mullans</dc:creator>
  <cp:lastModifiedBy>Jacoby, Alexander M</cp:lastModifiedBy>
  <cp:revision>8</cp:revision>
  <dcterms:created xsi:type="dcterms:W3CDTF">2011-10-24T22:02:32Z</dcterms:created>
  <dcterms:modified xsi:type="dcterms:W3CDTF">2011-10-27T00:26:19Z</dcterms:modified>
</cp:coreProperties>
</file>