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0" r:id="rId3"/>
    <p:sldId id="257" r:id="rId4"/>
    <p:sldId id="271" r:id="rId5"/>
    <p:sldId id="258" r:id="rId6"/>
    <p:sldId id="280" r:id="rId7"/>
    <p:sldId id="261" r:id="rId8"/>
    <p:sldId id="281" r:id="rId9"/>
    <p:sldId id="262" r:id="rId10"/>
    <p:sldId id="268" r:id="rId11"/>
    <p:sldId id="275" r:id="rId12"/>
    <p:sldId id="277" r:id="rId13"/>
    <p:sldId id="278" r:id="rId14"/>
    <p:sldId id="282" r:id="rId15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73" autoAdjust="0"/>
  </p:normalViewPr>
  <p:slideViewPr>
    <p:cSldViewPr>
      <p:cViewPr varScale="1">
        <p:scale>
          <a:sx n="126" d="100"/>
          <a:sy n="126" d="100"/>
        </p:scale>
        <p:origin x="-118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6" d="100"/>
          <a:sy n="96" d="100"/>
        </p:scale>
        <p:origin x="-3504" y="-10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199382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55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1327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9755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0814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5167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8150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3846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4569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4924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2919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3374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8176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44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AFBF0-E1BE-4C68-B389-2AD842640583}" type="datetimeFigureOut">
              <a:rPr lang="en-US" smtClean="0"/>
              <a:t>6/25/2012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B4069-B5ED-42C0-A7DF-ABE1E4A4263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AFBF0-E1BE-4C68-B389-2AD842640583}" type="datetimeFigureOut">
              <a:rPr lang="en-US" smtClean="0"/>
              <a:t>6/25/2012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B4069-B5ED-42C0-A7DF-ABE1E4A426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AFBF0-E1BE-4C68-B389-2AD842640583}" type="datetimeFigureOut">
              <a:rPr lang="en-US" smtClean="0"/>
              <a:t>6/25/2012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B4069-B5ED-42C0-A7DF-ABE1E4A426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AFBF0-E1BE-4C68-B389-2AD842640583}" type="datetimeFigureOut">
              <a:rPr lang="en-US" smtClean="0"/>
              <a:t>6/25/2012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B4069-B5ED-42C0-A7DF-ABE1E4A426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AFBF0-E1BE-4C68-B389-2AD842640583}" type="datetimeFigureOut">
              <a:rPr lang="en-US" smtClean="0"/>
              <a:t>6/25/2012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B4069-B5ED-42C0-A7DF-ABE1E4A4263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AFBF0-E1BE-4C68-B389-2AD842640583}" type="datetimeFigureOut">
              <a:rPr lang="en-US" smtClean="0"/>
              <a:t>6/25/2012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B4069-B5ED-42C0-A7DF-ABE1E4A426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AFBF0-E1BE-4C68-B389-2AD842640583}" type="datetimeFigureOut">
              <a:rPr lang="en-US" smtClean="0"/>
              <a:t>6/25/2012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B4069-B5ED-42C0-A7DF-ABE1E4A426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AFBF0-E1BE-4C68-B389-2AD842640583}" type="datetimeFigureOut">
              <a:rPr lang="en-US" smtClean="0"/>
              <a:t>6/25/2012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B4069-B5ED-42C0-A7DF-ABE1E4A426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AFBF0-E1BE-4C68-B389-2AD842640583}" type="datetimeFigureOut">
              <a:rPr lang="en-US" smtClean="0"/>
              <a:t>6/25/2012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B4069-B5ED-42C0-A7DF-ABE1E4A426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AFBF0-E1BE-4C68-B389-2AD842640583}" type="datetimeFigureOut">
              <a:rPr lang="en-US" smtClean="0"/>
              <a:t>6/25/2012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B4069-B5ED-42C0-A7DF-ABE1E4A426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AFBF0-E1BE-4C68-B389-2AD842640583}" type="datetimeFigureOut">
              <a:rPr lang="en-US" smtClean="0"/>
              <a:t>6/25/2012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D8B4069-B5ED-42C0-A7DF-ABE1E4A4263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F7AFBF0-E1BE-4C68-B389-2AD842640583}" type="datetimeFigureOut">
              <a:rPr lang="en-US" smtClean="0"/>
              <a:t>6/25/2012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D8B4069-B5ED-42C0-A7DF-ABE1E4A42637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  <p:sp>
        <p:nvSpPr>
          <p:cNvPr id="14" name="TextBox 13"/>
          <p:cNvSpPr txBox="1"/>
          <p:nvPr userDrawn="1"/>
        </p:nvSpPr>
        <p:spPr>
          <a:xfrm>
            <a:off x="5591596" y="6477000"/>
            <a:ext cx="3429000" cy="307777"/>
          </a:xfrm>
          <a:prstGeom prst="rect">
            <a:avLst/>
          </a:prstGeom>
          <a:solidFill>
            <a:schemeClr val="bg2">
              <a:lumMod val="5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1200" dirty="0" smtClean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www.rose-hulman.edu/~mutchler/gcer2012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utchler@rose-hulman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en.wikipedia.org/wiki/Project_management" TargetMode="Externa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8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hyperlink" Target="http://leadinganswers.typepad.com/leading_answers/files/original_waterfall_paper_winston_royce.pdf" TargetMode="External"/><Relationship Id="rId10" Type="http://schemas.openxmlformats.org/officeDocument/2006/relationships/hyperlink" Target="http://www.product-lifecycle-management.com/download/DOD-STD-2167A.pdf" TargetMode="External"/><Relationship Id="rId4" Type="http://schemas.openxmlformats.org/officeDocument/2006/relationships/hyperlink" Target="http://en.wikipedia.org/wiki/Project_management" TargetMode="External"/><Relationship Id="rId9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agilemanifesto.org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png"/><Relationship Id="rId4" Type="http://schemas.openxmlformats.org/officeDocument/2006/relationships/hyperlink" Target="http://agilemanifesto.org/principles.html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iconatg.com/services/process/scrum.php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/>
              <a:t>Agile</a:t>
            </a:r>
            <a:r>
              <a:rPr lang="en-US" dirty="0"/>
              <a:t> Project Management – Applying </a:t>
            </a:r>
            <a:r>
              <a:rPr lang="en-US" b="1" i="1" dirty="0"/>
              <a:t>Scrum</a:t>
            </a:r>
            <a:r>
              <a:rPr lang="en-US" dirty="0"/>
              <a:t> to </a:t>
            </a:r>
            <a:r>
              <a:rPr lang="en-US" dirty="0" err="1"/>
              <a:t>Botball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505200"/>
            <a:ext cx="7854696" cy="2743200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n-US" dirty="0" smtClean="0"/>
              <a:t>David </a:t>
            </a:r>
            <a:r>
              <a:rPr lang="en-US" dirty="0" err="1" smtClean="0"/>
              <a:t>Mutchler</a:t>
            </a:r>
            <a:endParaRPr lang="en-US" dirty="0" smtClean="0"/>
          </a:p>
          <a:p>
            <a:pPr algn="ctr"/>
            <a:r>
              <a:rPr lang="en-US" sz="2400" dirty="0" smtClean="0"/>
              <a:t>Professor of Computer Science and Software Engineering</a:t>
            </a:r>
          </a:p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Rose-</a:t>
            </a:r>
            <a:r>
              <a:rPr lang="en-US" sz="2400" dirty="0" err="1" smtClean="0"/>
              <a:t>Hulman</a:t>
            </a:r>
            <a:r>
              <a:rPr lang="en-US" sz="2400" dirty="0" smtClean="0"/>
              <a:t> Institute of Technology</a:t>
            </a:r>
          </a:p>
          <a:p>
            <a:pPr algn="ctr"/>
            <a:r>
              <a:rPr lang="en-US" sz="2400" dirty="0" smtClean="0"/>
              <a:t>5500 Wabash Ave.</a:t>
            </a:r>
          </a:p>
          <a:p>
            <a:pPr algn="ctr"/>
            <a:r>
              <a:rPr lang="en-US" sz="2400" dirty="0" smtClean="0"/>
              <a:t>Terre Haute, IN 47803</a:t>
            </a:r>
          </a:p>
          <a:p>
            <a:pPr algn="ctr"/>
            <a:endParaRPr lang="en-US" sz="1800" dirty="0" smtClean="0">
              <a:hlinkClick r:id="rId3"/>
            </a:endParaRPr>
          </a:p>
          <a:p>
            <a:pPr algn="ctr"/>
            <a:r>
              <a:rPr lang="en-US" sz="1800" dirty="0" smtClean="0">
                <a:hlinkClick r:id="rId3"/>
              </a:rPr>
              <a:t>mutchler@rose-hulman.edu</a:t>
            </a:r>
            <a:endParaRPr lang="en-US" sz="1800" dirty="0" smtClean="0"/>
          </a:p>
          <a:p>
            <a:pPr algn="ctr"/>
            <a:r>
              <a:rPr lang="en-US" sz="1800" dirty="0" smtClean="0"/>
              <a:t>(812) 877-8426</a:t>
            </a:r>
          </a:p>
          <a:p>
            <a:pPr algn="ctr"/>
            <a:endParaRPr lang="en-US" sz="1800" dirty="0" smtClean="0"/>
          </a:p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809483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86264"/>
            <a:ext cx="8229600" cy="1143000"/>
          </a:xfrm>
        </p:spPr>
        <p:txBody>
          <a:bodyPr/>
          <a:lstStyle/>
          <a:p>
            <a:r>
              <a:rPr lang="en-US" dirty="0" smtClean="0"/>
              <a:t>After Sprint Beta: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3080"/>
            <a:ext cx="8229600" cy="4617720"/>
          </a:xfrm>
          <a:ln w="25400">
            <a:solidFill>
              <a:schemeClr val="accent1">
                <a:shade val="50000"/>
              </a:schemeClr>
            </a:solidFill>
          </a:ln>
        </p:spPr>
        <p:txBody>
          <a:bodyPr lIns="182880" tIns="182880" rIns="182880" bIns="182880">
            <a:normAutofit fontScale="85000" lnSpcReduction="10000"/>
          </a:bodyPr>
          <a:lstStyle/>
          <a:p>
            <a:r>
              <a:rPr lang="en-US" dirty="0" smtClean="0"/>
              <a:t>Sprint 1:</a:t>
            </a:r>
          </a:p>
          <a:p>
            <a:pPr lvl="1"/>
            <a:r>
              <a:rPr lang="en-US" dirty="0" smtClean="0">
                <a:latin typeface="+mj-lt"/>
              </a:rPr>
              <a:t>Starts</a:t>
            </a:r>
            <a:r>
              <a:rPr lang="en-US" dirty="0">
                <a:latin typeface="+mj-lt"/>
              </a:rPr>
              <a:t>, leaves box, stops, moves over bumps on board and through turnstile, all very reliably</a:t>
            </a:r>
            <a:r>
              <a:rPr lang="en-US" dirty="0" smtClean="0">
                <a:latin typeface="+mj-lt"/>
              </a:rPr>
              <a:t>.</a:t>
            </a:r>
          </a:p>
          <a:p>
            <a:r>
              <a:rPr lang="en-US" dirty="0"/>
              <a:t>Sprint </a:t>
            </a:r>
            <a:r>
              <a:rPr lang="en-US" dirty="0" smtClean="0"/>
              <a:t>2:</a:t>
            </a:r>
          </a:p>
          <a:p>
            <a:pPr lvl="1"/>
            <a:r>
              <a:rPr lang="en-US" dirty="0">
                <a:latin typeface="+mj-lt"/>
              </a:rPr>
              <a:t>Scores 12 x 10 = 120 points reliably by scoring 12 of 12 Tilapia.</a:t>
            </a:r>
          </a:p>
          <a:p>
            <a:r>
              <a:rPr lang="en-US" dirty="0" smtClean="0"/>
              <a:t>Sprint 3:</a:t>
            </a:r>
          </a:p>
          <a:p>
            <a:pPr lvl="1"/>
            <a:r>
              <a:rPr lang="en-US" dirty="0">
                <a:latin typeface="+mj-lt"/>
              </a:rPr>
              <a:t>Scores 180 additional points reliably by scoring 6 (or more) of 10 Kelp.</a:t>
            </a:r>
          </a:p>
          <a:p>
            <a:r>
              <a:rPr lang="en-US" dirty="0"/>
              <a:t>Sprint </a:t>
            </a:r>
            <a:r>
              <a:rPr lang="en-US" dirty="0" smtClean="0"/>
              <a:t>4: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+mj-lt"/>
              </a:rPr>
              <a:t>Scores 410 additional points reliably by scoring  7 (or more) of 10 polyps from opponent's side and 3 (or more) from our side into reefs and into MPA.</a:t>
            </a:r>
          </a:p>
          <a:p>
            <a:r>
              <a:rPr lang="en-US" dirty="0"/>
              <a:t>Sprint </a:t>
            </a:r>
            <a:r>
              <a:rPr lang="en-US" dirty="0" smtClean="0"/>
              <a:t>5: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+mj-lt"/>
              </a:rPr>
              <a:t>Scores TBD to TBD points reliably by scoring TBD.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506617" y="838200"/>
            <a:ext cx="3352800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srgbClr val="FF0000"/>
                </a:solidFill>
              </a:rPr>
              <a:t>This and the next slides show an example of how the Release Plan might evolve.  Only the Seeding Strategy is shown.</a:t>
            </a:r>
            <a:endParaRPr lang="en-US" sz="14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572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After Sprint 1: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312920"/>
          </a:xfrm>
          <a:noFill/>
          <a:ln w="25400">
            <a:solidFill>
              <a:schemeClr val="accent1">
                <a:shade val="50000"/>
              </a:schemeClr>
            </a:solidFill>
          </a:ln>
        </p:spPr>
        <p:txBody>
          <a:bodyPr lIns="182880" tIns="182880" rIns="182880" bIns="182880">
            <a:normAutofit fontScale="77500" lnSpcReduction="20000"/>
          </a:bodyPr>
          <a:lstStyle/>
          <a:p>
            <a:r>
              <a:rPr lang="en-US" b="1" i="1" dirty="0" smtClean="0">
                <a:solidFill>
                  <a:srgbClr val="FF0000"/>
                </a:solidFill>
              </a:rPr>
              <a:t>Accomplished:</a:t>
            </a:r>
          </a:p>
          <a:p>
            <a:pPr lvl="1"/>
            <a:r>
              <a:rPr lang="en-US" dirty="0" smtClean="0">
                <a:latin typeface="+mj-lt"/>
              </a:rPr>
              <a:t>Starts</a:t>
            </a:r>
            <a:r>
              <a:rPr lang="en-US" dirty="0">
                <a:latin typeface="+mj-lt"/>
              </a:rPr>
              <a:t>, leaves box, stops, moves over bumps on board and through turnstile, all very </a:t>
            </a:r>
            <a:r>
              <a:rPr lang="en-US" dirty="0" smtClean="0">
                <a:latin typeface="+mj-lt"/>
              </a:rPr>
              <a:t>reliably.</a:t>
            </a:r>
          </a:p>
          <a:p>
            <a:r>
              <a:rPr lang="en-US" dirty="0" smtClean="0"/>
              <a:t>Sprint 2:</a:t>
            </a:r>
          </a:p>
          <a:p>
            <a:pPr lvl="1"/>
            <a:r>
              <a:rPr lang="en-US" dirty="0" smtClean="0">
                <a:latin typeface="+mj-lt"/>
              </a:rPr>
              <a:t>Scores </a:t>
            </a:r>
            <a:r>
              <a:rPr lang="en-US" dirty="0">
                <a:latin typeface="+mj-lt"/>
              </a:rPr>
              <a:t>12 x </a:t>
            </a:r>
            <a:r>
              <a:rPr lang="en-US" b="1" i="1" dirty="0" smtClean="0">
                <a:solidFill>
                  <a:srgbClr val="FF0000"/>
                </a:solidFill>
                <a:latin typeface="+mj-lt"/>
              </a:rPr>
              <a:t>6</a:t>
            </a:r>
            <a:r>
              <a:rPr lang="en-US" dirty="0" smtClean="0">
                <a:latin typeface="+mj-lt"/>
              </a:rPr>
              <a:t> </a:t>
            </a:r>
            <a:r>
              <a:rPr lang="en-US" dirty="0">
                <a:latin typeface="+mj-lt"/>
              </a:rPr>
              <a:t>= </a:t>
            </a:r>
            <a:r>
              <a:rPr lang="en-US" b="1" i="1" dirty="0" smtClean="0">
                <a:solidFill>
                  <a:srgbClr val="FF0000"/>
                </a:solidFill>
                <a:latin typeface="+mj-lt"/>
              </a:rPr>
              <a:t>72 </a:t>
            </a:r>
            <a:r>
              <a:rPr lang="en-US" dirty="0" smtClean="0">
                <a:latin typeface="+mj-lt"/>
              </a:rPr>
              <a:t>points </a:t>
            </a:r>
            <a:r>
              <a:rPr lang="en-US" dirty="0">
                <a:latin typeface="+mj-lt"/>
              </a:rPr>
              <a:t>reliably by scoring </a:t>
            </a:r>
            <a:r>
              <a:rPr lang="en-US" b="1" i="1" dirty="0" smtClean="0">
                <a:solidFill>
                  <a:srgbClr val="FF0000"/>
                </a:solidFill>
                <a:latin typeface="+mj-lt"/>
              </a:rPr>
              <a:t>at least 6 of 12 </a:t>
            </a:r>
            <a:r>
              <a:rPr lang="en-US" dirty="0" smtClean="0">
                <a:latin typeface="+mj-lt"/>
              </a:rPr>
              <a:t>Tilapia.</a:t>
            </a:r>
          </a:p>
          <a:p>
            <a:r>
              <a:rPr lang="en-US" dirty="0" smtClean="0"/>
              <a:t>Sprint 3:</a:t>
            </a:r>
          </a:p>
          <a:p>
            <a:pPr lvl="1"/>
            <a:r>
              <a:rPr lang="en-US" dirty="0" smtClean="0">
                <a:latin typeface="+mj-lt"/>
              </a:rPr>
              <a:t>Scores </a:t>
            </a:r>
            <a:r>
              <a:rPr lang="en-US" b="1" i="1" dirty="0" smtClean="0">
                <a:solidFill>
                  <a:srgbClr val="FF0000"/>
                </a:solidFill>
                <a:latin typeface="+mj-lt"/>
              </a:rPr>
              <a:t>60 </a:t>
            </a:r>
            <a:r>
              <a:rPr lang="en-US" dirty="0" smtClean="0">
                <a:latin typeface="+mj-lt"/>
              </a:rPr>
              <a:t>additional points </a:t>
            </a:r>
            <a:r>
              <a:rPr lang="en-US" dirty="0">
                <a:latin typeface="+mj-lt"/>
              </a:rPr>
              <a:t>reliably by scoring </a:t>
            </a:r>
            <a:r>
              <a:rPr lang="en-US" sz="2500" b="1" i="1" dirty="0" smtClean="0">
                <a:solidFill>
                  <a:srgbClr val="FF0000"/>
                </a:solidFill>
                <a:latin typeface="+mj-lt"/>
              </a:rPr>
              <a:t>2</a:t>
            </a:r>
            <a:r>
              <a:rPr lang="en-US" dirty="0" smtClean="0">
                <a:latin typeface="+mj-lt"/>
              </a:rPr>
              <a:t> </a:t>
            </a:r>
            <a:r>
              <a:rPr lang="en-US" dirty="0">
                <a:latin typeface="+mj-lt"/>
              </a:rPr>
              <a:t>(or more) of 10 Kelp</a:t>
            </a:r>
            <a:r>
              <a:rPr lang="en-US" dirty="0" smtClean="0">
                <a:latin typeface="+mj-lt"/>
              </a:rPr>
              <a:t>.</a:t>
            </a:r>
            <a:endParaRPr lang="en-US" dirty="0">
              <a:latin typeface="+mj-lt"/>
            </a:endParaRPr>
          </a:p>
          <a:p>
            <a:r>
              <a:rPr lang="en-US" dirty="0"/>
              <a:t>Sprint </a:t>
            </a:r>
            <a:r>
              <a:rPr lang="en-US" dirty="0" smtClean="0"/>
              <a:t>4:</a:t>
            </a:r>
          </a:p>
          <a:p>
            <a:pPr lvl="1"/>
            <a:r>
              <a:rPr lang="en-US" b="1" i="1" dirty="0" smtClean="0">
                <a:solidFill>
                  <a:srgbClr val="FF0000"/>
                </a:solidFill>
                <a:latin typeface="+mj-lt"/>
              </a:rPr>
              <a:t>Increases above scores for Tilapia and Kelp</a:t>
            </a:r>
          </a:p>
          <a:p>
            <a:pPr lvl="1"/>
            <a:r>
              <a:rPr lang="en-US" dirty="0">
                <a:latin typeface="+mj-lt"/>
              </a:rPr>
              <a:t>Scores 410 additional points reliably by scoring  7 (or more) of 10 polyps from opponent's side and 3 (or more) </a:t>
            </a:r>
            <a:r>
              <a:rPr lang="en-US" dirty="0" smtClean="0">
                <a:latin typeface="+mj-lt"/>
              </a:rPr>
              <a:t>of 10 polyps from </a:t>
            </a:r>
            <a:r>
              <a:rPr lang="en-US" dirty="0">
                <a:latin typeface="+mj-lt"/>
              </a:rPr>
              <a:t>our side into reefs and into MPA.</a:t>
            </a:r>
          </a:p>
          <a:p>
            <a:r>
              <a:rPr lang="en-US" dirty="0" smtClean="0"/>
              <a:t>Sprint 5:</a:t>
            </a:r>
          </a:p>
          <a:p>
            <a:pPr lvl="1"/>
            <a:r>
              <a:rPr lang="en-US" dirty="0" smtClean="0">
                <a:latin typeface="+mj-lt"/>
              </a:rPr>
              <a:t>Scores </a:t>
            </a:r>
            <a:r>
              <a:rPr lang="en-US" dirty="0">
                <a:latin typeface="+mj-lt"/>
              </a:rPr>
              <a:t>TBD to TBD points reliably by scoring TBD.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366701" y="838200"/>
            <a:ext cx="4701099" cy="990600"/>
          </a:xfrm>
          <a:prstGeom prst="rect">
            <a:avLst/>
          </a:prstGeom>
          <a:ln w="25400">
            <a:solidFill>
              <a:schemeClr val="accent1">
                <a:shade val="50000"/>
              </a:schemeClr>
            </a:solidFill>
          </a:ln>
        </p:spPr>
        <p:txBody>
          <a:bodyPr vert="horz">
            <a:normAutofit fontScale="25000" lnSpcReduction="2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40000"/>
              </a:lnSpc>
              <a:buNone/>
            </a:pPr>
            <a:r>
              <a:rPr lang="en-US" dirty="0" smtClean="0"/>
              <a:t>Sprint 1:   </a:t>
            </a:r>
            <a:r>
              <a:rPr lang="en-US" dirty="0" smtClean="0">
                <a:latin typeface="+mj-lt"/>
              </a:rPr>
              <a:t>Starts, leaves box, stops, moves over bumps on board and through turnstile, all very reliably.</a:t>
            </a:r>
          </a:p>
          <a:p>
            <a:pPr marL="0" indent="0">
              <a:lnSpc>
                <a:spcPct val="140000"/>
              </a:lnSpc>
              <a:buNone/>
            </a:pPr>
            <a:r>
              <a:rPr lang="en-US" dirty="0" smtClean="0"/>
              <a:t>Sprint 2:  </a:t>
            </a:r>
            <a:r>
              <a:rPr lang="en-US" dirty="0" smtClean="0">
                <a:latin typeface="+mj-lt"/>
              </a:rPr>
              <a:t>Scores 12 x 10 = 120 points reliably by scoring 12 of 12 Tilapia.</a:t>
            </a:r>
          </a:p>
          <a:p>
            <a:pPr marL="0" indent="0">
              <a:lnSpc>
                <a:spcPct val="140000"/>
              </a:lnSpc>
              <a:buNone/>
            </a:pPr>
            <a:r>
              <a:rPr lang="en-US" dirty="0" smtClean="0"/>
              <a:t>Sprint 3:  </a:t>
            </a:r>
            <a:r>
              <a:rPr lang="en-US" dirty="0" smtClean="0">
                <a:latin typeface="+mj-lt"/>
              </a:rPr>
              <a:t>Scores 180 additional points reliably by scoring 6 (or more) of 10 Kelp.</a:t>
            </a:r>
          </a:p>
          <a:p>
            <a:pPr marL="0" indent="0">
              <a:lnSpc>
                <a:spcPct val="140000"/>
              </a:lnSpc>
              <a:buNone/>
            </a:pPr>
            <a:r>
              <a:rPr lang="en-US" dirty="0" smtClean="0"/>
              <a:t>Sprint 4:  </a:t>
            </a:r>
            <a:r>
              <a:rPr lang="en-US" dirty="0" smtClean="0">
                <a:latin typeface="+mj-lt"/>
              </a:rPr>
              <a:t>Scores 410 additional points reliably by scoring  7 (or more) of 10 polyps from opponent's side and 3 (or more) from our side into reefs and into MPA.</a:t>
            </a:r>
          </a:p>
          <a:p>
            <a:pPr marL="0" indent="0">
              <a:lnSpc>
                <a:spcPct val="140000"/>
              </a:lnSpc>
              <a:buNone/>
            </a:pPr>
            <a:r>
              <a:rPr lang="en-US" dirty="0" smtClean="0"/>
              <a:t>Sprint 5:  </a:t>
            </a:r>
            <a:r>
              <a:rPr lang="en-US" dirty="0" smtClean="0">
                <a:latin typeface="+mj-lt"/>
              </a:rPr>
              <a:t>Scores TBD to TBD points reliably by scoring TBD.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81583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After Sprint 2: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25400">
            <a:solidFill>
              <a:schemeClr val="accent1">
                <a:shade val="50000"/>
              </a:schemeClr>
            </a:solidFill>
          </a:ln>
        </p:spPr>
        <p:txBody>
          <a:bodyPr lIns="182880" tIns="182880" rIns="182880" bIns="182880">
            <a:normAutofit fontScale="70000" lnSpcReduction="20000"/>
          </a:bodyPr>
          <a:lstStyle/>
          <a:p>
            <a:r>
              <a:rPr lang="en-US" b="1" i="1" dirty="0">
                <a:solidFill>
                  <a:srgbClr val="FF0000"/>
                </a:solidFill>
              </a:rPr>
              <a:t>Accomplished:</a:t>
            </a:r>
          </a:p>
          <a:p>
            <a:pPr lvl="1"/>
            <a:r>
              <a:rPr lang="en-US" dirty="0" smtClean="0">
                <a:latin typeface="+mj-lt"/>
              </a:rPr>
              <a:t>Starts</a:t>
            </a:r>
            <a:r>
              <a:rPr lang="en-US" dirty="0">
                <a:latin typeface="+mj-lt"/>
              </a:rPr>
              <a:t>, leaves box, stops, moves over bumps on board and through turnstile, all very reliably</a:t>
            </a:r>
            <a:r>
              <a:rPr lang="en-US" dirty="0" smtClean="0">
                <a:latin typeface="+mj-lt"/>
              </a:rPr>
              <a:t>.</a:t>
            </a:r>
            <a:endParaRPr lang="en-US" b="1" i="1" dirty="0" smtClean="0">
              <a:solidFill>
                <a:srgbClr val="FF0000"/>
              </a:solidFill>
              <a:latin typeface="+mj-lt"/>
            </a:endParaRPr>
          </a:p>
          <a:p>
            <a:pPr lvl="1"/>
            <a:r>
              <a:rPr lang="en-US" dirty="0">
                <a:latin typeface="+mj-lt"/>
              </a:rPr>
              <a:t>Scores 12 x </a:t>
            </a:r>
            <a:r>
              <a:rPr lang="en-US" b="1" i="1" dirty="0" smtClean="0">
                <a:solidFill>
                  <a:srgbClr val="FF0000"/>
                </a:solidFill>
                <a:latin typeface="+mj-lt"/>
              </a:rPr>
              <a:t>3</a:t>
            </a:r>
            <a:r>
              <a:rPr lang="en-US" dirty="0" smtClean="0">
                <a:latin typeface="+mj-lt"/>
              </a:rPr>
              <a:t> </a:t>
            </a:r>
            <a:r>
              <a:rPr lang="en-US" dirty="0">
                <a:latin typeface="+mj-lt"/>
              </a:rPr>
              <a:t>= </a:t>
            </a:r>
            <a:r>
              <a:rPr lang="en-US" b="1" i="1" dirty="0" smtClean="0">
                <a:solidFill>
                  <a:srgbClr val="FF0000"/>
                </a:solidFill>
                <a:latin typeface="+mj-lt"/>
              </a:rPr>
              <a:t>36 </a:t>
            </a:r>
            <a:r>
              <a:rPr lang="en-US" dirty="0" smtClean="0">
                <a:latin typeface="+mj-lt"/>
              </a:rPr>
              <a:t>points </a:t>
            </a:r>
            <a:r>
              <a:rPr lang="en-US" dirty="0">
                <a:latin typeface="+mj-lt"/>
              </a:rPr>
              <a:t>reliably by scoring </a:t>
            </a:r>
            <a:r>
              <a:rPr lang="en-US" b="1" i="1" dirty="0">
                <a:solidFill>
                  <a:srgbClr val="FF0000"/>
                </a:solidFill>
                <a:latin typeface="+mj-lt"/>
              </a:rPr>
              <a:t>at least </a:t>
            </a:r>
            <a:r>
              <a:rPr lang="en-US" b="1" i="1" dirty="0" smtClean="0">
                <a:solidFill>
                  <a:srgbClr val="FF0000"/>
                </a:solidFill>
                <a:latin typeface="+mj-lt"/>
              </a:rPr>
              <a:t>3 </a:t>
            </a:r>
            <a:r>
              <a:rPr lang="en-US" b="1" i="1" dirty="0">
                <a:solidFill>
                  <a:srgbClr val="FF0000"/>
                </a:solidFill>
                <a:latin typeface="+mj-lt"/>
              </a:rPr>
              <a:t>of 12 </a:t>
            </a:r>
            <a:r>
              <a:rPr lang="en-US" dirty="0" smtClean="0">
                <a:latin typeface="+mj-lt"/>
              </a:rPr>
              <a:t>Tilapia.</a:t>
            </a:r>
          </a:p>
          <a:p>
            <a:r>
              <a:rPr lang="en-US" dirty="0" smtClean="0"/>
              <a:t>Sprint 3:</a:t>
            </a:r>
          </a:p>
          <a:p>
            <a:pPr lvl="1"/>
            <a:r>
              <a:rPr lang="en-US" dirty="0">
                <a:latin typeface="+mj-lt"/>
              </a:rPr>
              <a:t>Scores 12 x </a:t>
            </a:r>
            <a:r>
              <a:rPr lang="en-US" b="1" i="1" dirty="0" smtClean="0">
                <a:solidFill>
                  <a:srgbClr val="FF0000"/>
                </a:solidFill>
                <a:latin typeface="+mj-lt"/>
              </a:rPr>
              <a:t>9</a:t>
            </a:r>
            <a:r>
              <a:rPr lang="en-US" dirty="0" smtClean="0">
                <a:latin typeface="+mj-lt"/>
              </a:rPr>
              <a:t> </a:t>
            </a:r>
            <a:r>
              <a:rPr lang="en-US" dirty="0">
                <a:latin typeface="+mj-lt"/>
              </a:rPr>
              <a:t>= </a:t>
            </a:r>
            <a:r>
              <a:rPr lang="en-US" b="1" i="1" dirty="0" smtClean="0">
                <a:solidFill>
                  <a:srgbClr val="FF0000"/>
                </a:solidFill>
                <a:latin typeface="+mj-lt"/>
              </a:rPr>
              <a:t>108 </a:t>
            </a:r>
            <a:r>
              <a:rPr lang="en-US" dirty="0">
                <a:latin typeface="+mj-lt"/>
              </a:rPr>
              <a:t>points reliably by scoring </a:t>
            </a:r>
            <a:r>
              <a:rPr lang="en-US" b="1" i="1" dirty="0">
                <a:solidFill>
                  <a:srgbClr val="FF0000"/>
                </a:solidFill>
                <a:latin typeface="+mj-lt"/>
              </a:rPr>
              <a:t>at least </a:t>
            </a:r>
            <a:r>
              <a:rPr lang="en-US" b="1" i="1" dirty="0" smtClean="0">
                <a:solidFill>
                  <a:srgbClr val="FF0000"/>
                </a:solidFill>
                <a:latin typeface="+mj-lt"/>
              </a:rPr>
              <a:t>9 </a:t>
            </a:r>
            <a:r>
              <a:rPr lang="en-US" b="1" i="1" dirty="0">
                <a:solidFill>
                  <a:srgbClr val="FF0000"/>
                </a:solidFill>
                <a:latin typeface="+mj-lt"/>
              </a:rPr>
              <a:t>of 12 </a:t>
            </a:r>
            <a:r>
              <a:rPr lang="en-US" dirty="0">
                <a:latin typeface="+mj-lt"/>
              </a:rPr>
              <a:t>Tilapia.</a:t>
            </a:r>
          </a:p>
          <a:p>
            <a:pPr lvl="1"/>
            <a:r>
              <a:rPr lang="en-US" dirty="0" smtClean="0">
                <a:latin typeface="+mj-lt"/>
              </a:rPr>
              <a:t>Scores </a:t>
            </a:r>
            <a:r>
              <a:rPr lang="en-US" i="1" dirty="0" smtClean="0">
                <a:latin typeface="+mj-lt"/>
              </a:rPr>
              <a:t>60 </a:t>
            </a:r>
            <a:r>
              <a:rPr lang="en-US" dirty="0" smtClean="0">
                <a:latin typeface="+mj-lt"/>
              </a:rPr>
              <a:t>additional points </a:t>
            </a:r>
            <a:r>
              <a:rPr lang="en-US" dirty="0">
                <a:latin typeface="+mj-lt"/>
              </a:rPr>
              <a:t>reliably by scoring </a:t>
            </a:r>
            <a:r>
              <a:rPr lang="en-US" sz="2500" i="1" dirty="0" smtClean="0">
                <a:latin typeface="+mj-lt"/>
              </a:rPr>
              <a:t>2</a:t>
            </a:r>
            <a:r>
              <a:rPr lang="en-US" dirty="0" smtClean="0">
                <a:latin typeface="+mj-lt"/>
              </a:rPr>
              <a:t> </a:t>
            </a:r>
            <a:r>
              <a:rPr lang="en-US" dirty="0">
                <a:latin typeface="+mj-lt"/>
              </a:rPr>
              <a:t>(or more) of 10 Kelp</a:t>
            </a:r>
            <a:r>
              <a:rPr lang="en-US" dirty="0" smtClean="0">
                <a:latin typeface="+mj-lt"/>
              </a:rPr>
              <a:t>.</a:t>
            </a:r>
            <a:endParaRPr lang="en-US" dirty="0">
              <a:latin typeface="+mj-lt"/>
            </a:endParaRPr>
          </a:p>
          <a:p>
            <a:r>
              <a:rPr lang="en-US" dirty="0"/>
              <a:t>Sprint </a:t>
            </a:r>
            <a:r>
              <a:rPr lang="en-US" dirty="0" smtClean="0"/>
              <a:t>4:</a:t>
            </a:r>
          </a:p>
          <a:p>
            <a:pPr lvl="1"/>
            <a:r>
              <a:rPr lang="en-US" dirty="0">
                <a:latin typeface="+mj-lt"/>
              </a:rPr>
              <a:t>Scores </a:t>
            </a:r>
            <a:r>
              <a:rPr lang="en-US" b="1" i="1" dirty="0" smtClean="0">
                <a:solidFill>
                  <a:srgbClr val="FF0000"/>
                </a:solidFill>
                <a:latin typeface="+mj-lt"/>
              </a:rPr>
              <a:t>60 </a:t>
            </a:r>
            <a:r>
              <a:rPr lang="en-US" dirty="0" smtClean="0">
                <a:latin typeface="+mj-lt"/>
              </a:rPr>
              <a:t>additional points </a:t>
            </a:r>
            <a:r>
              <a:rPr lang="en-US" dirty="0">
                <a:latin typeface="+mj-lt"/>
              </a:rPr>
              <a:t>reliably by scoring </a:t>
            </a:r>
            <a:r>
              <a:rPr lang="en-US" sz="2500" b="1" i="1" dirty="0" smtClean="0">
                <a:solidFill>
                  <a:srgbClr val="FF0000"/>
                </a:solidFill>
                <a:latin typeface="+mj-lt"/>
              </a:rPr>
              <a:t>4</a:t>
            </a:r>
            <a:r>
              <a:rPr lang="en-US" dirty="0" smtClean="0">
                <a:latin typeface="+mj-lt"/>
              </a:rPr>
              <a:t> (instead of just 2) or more of </a:t>
            </a:r>
            <a:r>
              <a:rPr lang="en-US" dirty="0">
                <a:latin typeface="+mj-lt"/>
              </a:rPr>
              <a:t>10 Kelp.</a:t>
            </a:r>
          </a:p>
          <a:p>
            <a:pPr lvl="1"/>
            <a:r>
              <a:rPr lang="en-US" dirty="0" smtClean="0">
                <a:latin typeface="+mj-lt"/>
              </a:rPr>
              <a:t>Scores </a:t>
            </a:r>
            <a:r>
              <a:rPr lang="en-US" b="1" i="1" dirty="0" smtClean="0">
                <a:solidFill>
                  <a:srgbClr val="FF0000"/>
                </a:solidFill>
                <a:latin typeface="+mj-lt"/>
              </a:rPr>
              <a:t>30</a:t>
            </a:r>
            <a:r>
              <a:rPr lang="en-US" dirty="0" smtClean="0">
                <a:latin typeface="+mj-lt"/>
              </a:rPr>
              <a:t> additional </a:t>
            </a:r>
            <a:r>
              <a:rPr lang="en-US" dirty="0">
                <a:latin typeface="+mj-lt"/>
              </a:rPr>
              <a:t>points reliably by scoring  </a:t>
            </a:r>
            <a:r>
              <a:rPr lang="en-US" strike="dblStrike" dirty="0" smtClean="0">
                <a:solidFill>
                  <a:srgbClr val="FF0000"/>
                </a:solidFill>
                <a:latin typeface="+mj-lt"/>
              </a:rPr>
              <a:t>7 (or more) of 10 polyps from opponent's side and </a:t>
            </a:r>
            <a:r>
              <a:rPr lang="en-US" dirty="0" smtClean="0">
                <a:latin typeface="+mj-lt"/>
              </a:rPr>
              <a:t> 3 </a:t>
            </a:r>
            <a:r>
              <a:rPr lang="en-US" dirty="0">
                <a:latin typeface="+mj-lt"/>
              </a:rPr>
              <a:t>(or more) </a:t>
            </a:r>
            <a:r>
              <a:rPr lang="en-US" dirty="0" smtClean="0">
                <a:latin typeface="+mj-lt"/>
              </a:rPr>
              <a:t>of 10 polyps from </a:t>
            </a:r>
            <a:r>
              <a:rPr lang="en-US" dirty="0">
                <a:latin typeface="+mj-lt"/>
              </a:rPr>
              <a:t>our side </a:t>
            </a:r>
            <a:r>
              <a:rPr lang="en-US" strike="dblStrike" dirty="0">
                <a:solidFill>
                  <a:srgbClr val="FF0000"/>
                </a:solidFill>
                <a:latin typeface="+mj-lt"/>
              </a:rPr>
              <a:t>into reefs and </a:t>
            </a:r>
            <a:r>
              <a:rPr lang="en-US" dirty="0">
                <a:latin typeface="+mj-lt"/>
              </a:rPr>
              <a:t>into MPA.</a:t>
            </a:r>
          </a:p>
          <a:p>
            <a:r>
              <a:rPr lang="en-US" dirty="0" smtClean="0"/>
              <a:t>Sprint 5:</a:t>
            </a:r>
          </a:p>
          <a:p>
            <a:pPr lvl="1"/>
            <a:r>
              <a:rPr lang="en-US" b="1" i="1" dirty="0" smtClean="0">
                <a:solidFill>
                  <a:srgbClr val="FF0000"/>
                </a:solidFill>
                <a:latin typeface="+mj-lt"/>
              </a:rPr>
              <a:t>Scores additional points from polyps.</a:t>
            </a:r>
            <a:endParaRPr lang="en-US" b="1" i="1" dirty="0">
              <a:solidFill>
                <a:srgbClr val="FF0000"/>
              </a:solidFill>
              <a:latin typeface="+mj-lt"/>
            </a:endParaRPr>
          </a:p>
          <a:p>
            <a:pPr lvl="1"/>
            <a:r>
              <a:rPr lang="en-US" dirty="0" smtClean="0">
                <a:latin typeface="+mj-lt"/>
              </a:rPr>
              <a:t>Scores </a:t>
            </a:r>
            <a:r>
              <a:rPr lang="en-US" dirty="0">
                <a:latin typeface="+mj-lt"/>
              </a:rPr>
              <a:t>TBD to TBD points reliably by scoring TBD.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03357" y="762000"/>
            <a:ext cx="4335843" cy="990600"/>
          </a:xfrm>
          <a:prstGeom prst="rect">
            <a:avLst/>
          </a:prstGeom>
          <a:noFill/>
          <a:ln w="25400">
            <a:solidFill>
              <a:schemeClr val="accent1">
                <a:shade val="50000"/>
              </a:schemeClr>
            </a:solidFill>
          </a:ln>
        </p:spPr>
        <p:txBody>
          <a:bodyPr vert="horz" lIns="91440" tIns="91440" rIns="91440" bIns="91440">
            <a:normAutofit fontScale="25000" lnSpcReduction="2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b="1" i="1" dirty="0" smtClean="0">
                <a:solidFill>
                  <a:srgbClr val="FF0000"/>
                </a:solidFill>
                <a:latin typeface="+mj-lt"/>
              </a:rPr>
              <a:t>Accomplished:  </a:t>
            </a:r>
            <a:r>
              <a:rPr lang="en-US" dirty="0" smtClean="0">
                <a:latin typeface="+mj-lt"/>
              </a:rPr>
              <a:t>Starts, leaves box, stops, moves over bumps on board and through turnstile, all very reliably.</a:t>
            </a:r>
          </a:p>
          <a:p>
            <a:pPr marL="0" indent="0">
              <a:lnSpc>
                <a:spcPct val="140000"/>
              </a:lnSpc>
              <a:buNone/>
            </a:pPr>
            <a:r>
              <a:rPr lang="en-US" dirty="0" smtClean="0">
                <a:latin typeface="+mj-lt"/>
              </a:rPr>
              <a:t>Sprint 2:  Scores 12 x </a:t>
            </a:r>
            <a:r>
              <a:rPr lang="en-US" b="1" i="1" dirty="0" smtClean="0">
                <a:solidFill>
                  <a:srgbClr val="FF0000"/>
                </a:solidFill>
                <a:latin typeface="+mj-lt"/>
              </a:rPr>
              <a:t>6</a:t>
            </a:r>
            <a:r>
              <a:rPr lang="en-US" dirty="0" smtClean="0">
                <a:latin typeface="+mj-lt"/>
              </a:rPr>
              <a:t> = </a:t>
            </a:r>
            <a:r>
              <a:rPr lang="en-US" b="1" i="1" dirty="0" smtClean="0">
                <a:solidFill>
                  <a:srgbClr val="FF0000"/>
                </a:solidFill>
                <a:latin typeface="+mj-lt"/>
              </a:rPr>
              <a:t>72 </a:t>
            </a:r>
            <a:r>
              <a:rPr lang="en-US" dirty="0" smtClean="0">
                <a:latin typeface="+mj-lt"/>
              </a:rPr>
              <a:t>points reliably by scoring </a:t>
            </a:r>
            <a:r>
              <a:rPr lang="en-US" b="1" i="1" dirty="0" smtClean="0">
                <a:solidFill>
                  <a:srgbClr val="FF0000"/>
                </a:solidFill>
                <a:latin typeface="+mj-lt"/>
              </a:rPr>
              <a:t>at least 6 of 12 </a:t>
            </a:r>
            <a:r>
              <a:rPr lang="en-US" dirty="0" smtClean="0">
                <a:latin typeface="+mj-lt"/>
              </a:rPr>
              <a:t>Tilapia.</a:t>
            </a:r>
          </a:p>
          <a:p>
            <a:pPr marL="0" indent="0">
              <a:lnSpc>
                <a:spcPct val="140000"/>
              </a:lnSpc>
              <a:buNone/>
            </a:pPr>
            <a:r>
              <a:rPr lang="en-US" dirty="0" smtClean="0">
                <a:latin typeface="+mj-lt"/>
              </a:rPr>
              <a:t>Sprint 3:  Scores </a:t>
            </a:r>
            <a:r>
              <a:rPr lang="en-US" b="1" i="1" dirty="0" smtClean="0">
                <a:solidFill>
                  <a:srgbClr val="FF0000"/>
                </a:solidFill>
                <a:latin typeface="+mj-lt"/>
              </a:rPr>
              <a:t>60 </a:t>
            </a:r>
            <a:r>
              <a:rPr lang="en-US" dirty="0" smtClean="0">
                <a:latin typeface="+mj-lt"/>
              </a:rPr>
              <a:t>additional points reliably by scoring </a:t>
            </a:r>
            <a:r>
              <a:rPr lang="en-US" sz="2500" b="1" i="1" dirty="0" smtClean="0">
                <a:solidFill>
                  <a:srgbClr val="FF0000"/>
                </a:solidFill>
                <a:latin typeface="+mj-lt"/>
              </a:rPr>
              <a:t>2</a:t>
            </a:r>
            <a:r>
              <a:rPr lang="en-US" dirty="0" smtClean="0">
                <a:latin typeface="+mj-lt"/>
              </a:rPr>
              <a:t> (or more) of 10 Kelp.</a:t>
            </a:r>
          </a:p>
          <a:p>
            <a:pPr marL="0" indent="0">
              <a:lnSpc>
                <a:spcPct val="140000"/>
              </a:lnSpc>
              <a:buNone/>
            </a:pPr>
            <a:r>
              <a:rPr lang="en-US" dirty="0" smtClean="0">
                <a:latin typeface="+mj-lt"/>
              </a:rPr>
              <a:t>Sprint 4:  </a:t>
            </a:r>
            <a:r>
              <a:rPr lang="en-US" b="1" i="1" dirty="0" smtClean="0">
                <a:solidFill>
                  <a:srgbClr val="FF0000"/>
                </a:solidFill>
                <a:latin typeface="+mj-lt"/>
              </a:rPr>
              <a:t>Increases above scores for Tilapia and Kelp.  </a:t>
            </a:r>
            <a:r>
              <a:rPr lang="en-US" dirty="0" smtClean="0">
                <a:latin typeface="+mj-lt"/>
              </a:rPr>
              <a:t>Scores 410 additional points reliably by scoring  7 (or more) of 10 polyps from opponent's side and 3 (or more) of 10 polyps from our side into reefs and into MPA.</a:t>
            </a:r>
          </a:p>
          <a:p>
            <a:pPr marL="0" indent="0">
              <a:lnSpc>
                <a:spcPct val="140000"/>
              </a:lnSpc>
              <a:buNone/>
            </a:pPr>
            <a:r>
              <a:rPr lang="en-US" dirty="0" smtClean="0">
                <a:latin typeface="+mj-lt"/>
              </a:rPr>
              <a:t>Sprint 5:  Scores TBD to TBD points reliably by scoring TBD.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86218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After Sprint 3: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209800"/>
            <a:ext cx="8229600" cy="4191000"/>
          </a:xfrm>
          <a:ln w="25400">
            <a:solidFill>
              <a:schemeClr val="accent1">
                <a:shade val="50000"/>
              </a:schemeClr>
            </a:solidFill>
          </a:ln>
        </p:spPr>
        <p:txBody>
          <a:bodyPr lIns="182880" tIns="182880" rIns="182880" bIns="182880">
            <a:normAutofit fontScale="77500" lnSpcReduction="20000"/>
          </a:bodyPr>
          <a:lstStyle/>
          <a:p>
            <a:r>
              <a:rPr lang="en-US" b="1" i="1" dirty="0">
                <a:solidFill>
                  <a:srgbClr val="FF0000"/>
                </a:solidFill>
              </a:rPr>
              <a:t>Accomplished:</a:t>
            </a:r>
          </a:p>
          <a:p>
            <a:pPr lvl="1"/>
            <a:r>
              <a:rPr lang="en-US" dirty="0" smtClean="0">
                <a:latin typeface="+mj-lt"/>
              </a:rPr>
              <a:t>Starts</a:t>
            </a:r>
            <a:r>
              <a:rPr lang="en-US" dirty="0">
                <a:latin typeface="+mj-lt"/>
              </a:rPr>
              <a:t>, leaves box, stops, moves over bumps on board and through turnstile, all very reliably</a:t>
            </a:r>
            <a:r>
              <a:rPr lang="en-US" dirty="0" smtClean="0">
                <a:latin typeface="+mj-lt"/>
              </a:rPr>
              <a:t>.</a:t>
            </a:r>
            <a:endParaRPr lang="en-US" b="1" i="1" dirty="0" smtClean="0">
              <a:solidFill>
                <a:srgbClr val="FF0000"/>
              </a:solidFill>
              <a:latin typeface="+mj-lt"/>
            </a:endParaRPr>
          </a:p>
          <a:p>
            <a:pPr lvl="1"/>
            <a:r>
              <a:rPr lang="en-US" dirty="0">
                <a:latin typeface="+mj-lt"/>
              </a:rPr>
              <a:t>Scores 12 x </a:t>
            </a:r>
            <a:r>
              <a:rPr lang="en-US" b="1" i="1" dirty="0" smtClean="0">
                <a:solidFill>
                  <a:srgbClr val="FF0000"/>
                </a:solidFill>
                <a:latin typeface="+mj-lt"/>
              </a:rPr>
              <a:t>11</a:t>
            </a:r>
            <a:r>
              <a:rPr lang="en-US" dirty="0" smtClean="0">
                <a:latin typeface="+mj-lt"/>
              </a:rPr>
              <a:t> </a:t>
            </a:r>
            <a:r>
              <a:rPr lang="en-US" dirty="0">
                <a:latin typeface="+mj-lt"/>
              </a:rPr>
              <a:t>= </a:t>
            </a:r>
            <a:r>
              <a:rPr lang="en-US" b="1" i="1" dirty="0" smtClean="0">
                <a:solidFill>
                  <a:srgbClr val="FF0000"/>
                </a:solidFill>
                <a:latin typeface="+mj-lt"/>
              </a:rPr>
              <a:t>132 </a:t>
            </a:r>
            <a:r>
              <a:rPr lang="en-US" dirty="0" smtClean="0">
                <a:latin typeface="+mj-lt"/>
              </a:rPr>
              <a:t>points </a:t>
            </a:r>
            <a:r>
              <a:rPr lang="en-US" dirty="0">
                <a:latin typeface="+mj-lt"/>
              </a:rPr>
              <a:t>reliably by scoring at least </a:t>
            </a:r>
            <a:r>
              <a:rPr lang="en-US" b="1" i="1" dirty="0">
                <a:solidFill>
                  <a:srgbClr val="FF0000"/>
                </a:solidFill>
                <a:latin typeface="+mj-lt"/>
              </a:rPr>
              <a:t>11</a:t>
            </a:r>
            <a:r>
              <a:rPr lang="en-US" dirty="0">
                <a:latin typeface="+mj-lt"/>
              </a:rPr>
              <a:t> of 12 Tilapia</a:t>
            </a:r>
            <a:r>
              <a:rPr lang="en-US" dirty="0" smtClean="0">
                <a:latin typeface="+mj-lt"/>
              </a:rPr>
              <a:t>.</a:t>
            </a:r>
          </a:p>
          <a:p>
            <a:pPr lvl="1"/>
            <a:r>
              <a:rPr lang="en-US" dirty="0">
                <a:latin typeface="+mj-lt"/>
              </a:rPr>
              <a:t>Scores </a:t>
            </a:r>
            <a:r>
              <a:rPr lang="en-US" b="1" i="1" dirty="0">
                <a:solidFill>
                  <a:srgbClr val="FF0000"/>
                </a:solidFill>
                <a:latin typeface="+mj-lt"/>
              </a:rPr>
              <a:t>30</a:t>
            </a:r>
            <a:r>
              <a:rPr lang="en-US" dirty="0">
                <a:latin typeface="+mj-lt"/>
              </a:rPr>
              <a:t> additional points reliably by </a:t>
            </a:r>
            <a:r>
              <a:rPr lang="en-US" dirty="0" smtClean="0">
                <a:latin typeface="+mj-lt"/>
              </a:rPr>
              <a:t>scoring 3 </a:t>
            </a:r>
            <a:r>
              <a:rPr lang="en-US" dirty="0">
                <a:latin typeface="+mj-lt"/>
              </a:rPr>
              <a:t>(or more) </a:t>
            </a:r>
            <a:r>
              <a:rPr lang="en-US" dirty="0" smtClean="0">
                <a:latin typeface="+mj-lt"/>
              </a:rPr>
              <a:t>of 10 polyps from </a:t>
            </a:r>
            <a:r>
              <a:rPr lang="en-US" dirty="0">
                <a:latin typeface="+mj-lt"/>
              </a:rPr>
              <a:t>our side </a:t>
            </a:r>
            <a:r>
              <a:rPr lang="en-US" dirty="0" smtClean="0">
                <a:latin typeface="+mj-lt"/>
              </a:rPr>
              <a:t>into </a:t>
            </a:r>
            <a:r>
              <a:rPr lang="en-US" dirty="0">
                <a:latin typeface="+mj-lt"/>
              </a:rPr>
              <a:t>MPA</a:t>
            </a:r>
            <a:r>
              <a:rPr lang="en-US" dirty="0" smtClean="0">
                <a:latin typeface="+mj-lt"/>
              </a:rPr>
              <a:t>.</a:t>
            </a:r>
          </a:p>
          <a:p>
            <a:r>
              <a:rPr lang="en-US" dirty="0" smtClean="0"/>
              <a:t>Sprint 4:</a:t>
            </a:r>
          </a:p>
          <a:p>
            <a:pPr lvl="1"/>
            <a:r>
              <a:rPr lang="en-US" dirty="0">
                <a:latin typeface="+mj-lt"/>
              </a:rPr>
              <a:t>Scores </a:t>
            </a:r>
            <a:r>
              <a:rPr lang="en-US" b="1" i="1" dirty="0" smtClean="0">
                <a:solidFill>
                  <a:srgbClr val="FF0000"/>
                </a:solidFill>
                <a:latin typeface="+mj-lt"/>
              </a:rPr>
              <a:t>30</a:t>
            </a:r>
            <a:r>
              <a:rPr lang="en-US" i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dirty="0">
                <a:latin typeface="+mj-lt"/>
              </a:rPr>
              <a:t>additional points reliably by scoring </a:t>
            </a:r>
            <a:r>
              <a:rPr lang="en-US" sz="2500" b="1" i="1" dirty="0" smtClean="0">
                <a:solidFill>
                  <a:srgbClr val="FF0000"/>
                </a:solidFill>
                <a:latin typeface="+mj-lt"/>
              </a:rPr>
              <a:t>1</a:t>
            </a:r>
            <a:r>
              <a:rPr lang="en-US" dirty="0" smtClean="0">
                <a:latin typeface="+mj-lt"/>
              </a:rPr>
              <a:t> </a:t>
            </a:r>
            <a:r>
              <a:rPr lang="en-US" dirty="0">
                <a:latin typeface="+mj-lt"/>
              </a:rPr>
              <a:t>(or more) of 10 Kelp.</a:t>
            </a:r>
          </a:p>
          <a:p>
            <a:pPr lvl="1"/>
            <a:r>
              <a:rPr lang="en-US" dirty="0" smtClean="0">
                <a:latin typeface="+mj-lt"/>
              </a:rPr>
              <a:t>Scores </a:t>
            </a:r>
            <a:r>
              <a:rPr lang="en-US" b="1" i="1" dirty="0" smtClean="0">
                <a:solidFill>
                  <a:srgbClr val="FF0000"/>
                </a:solidFill>
                <a:latin typeface="+mj-lt"/>
              </a:rPr>
              <a:t>50</a:t>
            </a:r>
            <a:r>
              <a:rPr lang="en-US" dirty="0" smtClean="0">
                <a:latin typeface="+mj-lt"/>
              </a:rPr>
              <a:t> additional </a:t>
            </a:r>
            <a:r>
              <a:rPr lang="en-US" dirty="0">
                <a:latin typeface="+mj-lt"/>
              </a:rPr>
              <a:t>points reliably by scoring </a:t>
            </a:r>
            <a:r>
              <a:rPr lang="en-US" b="1" i="1" dirty="0" smtClean="0">
                <a:solidFill>
                  <a:srgbClr val="FF0000"/>
                </a:solidFill>
                <a:latin typeface="+mj-lt"/>
              </a:rPr>
              <a:t>8 (instead of just 3) </a:t>
            </a:r>
            <a:r>
              <a:rPr lang="en-US" dirty="0" smtClean="0">
                <a:latin typeface="+mj-lt"/>
              </a:rPr>
              <a:t>of more of 10 polyps from </a:t>
            </a:r>
            <a:r>
              <a:rPr lang="en-US" dirty="0">
                <a:latin typeface="+mj-lt"/>
              </a:rPr>
              <a:t>our </a:t>
            </a:r>
            <a:r>
              <a:rPr lang="en-US" dirty="0" smtClean="0">
                <a:latin typeface="+mj-lt"/>
              </a:rPr>
              <a:t>side into </a:t>
            </a:r>
            <a:r>
              <a:rPr lang="en-US" dirty="0">
                <a:latin typeface="+mj-lt"/>
              </a:rPr>
              <a:t>MPA.</a:t>
            </a:r>
          </a:p>
          <a:p>
            <a:r>
              <a:rPr lang="en-US" dirty="0" smtClean="0"/>
              <a:t>Sprint 5:</a:t>
            </a:r>
          </a:p>
          <a:p>
            <a:pPr lvl="1"/>
            <a:r>
              <a:rPr lang="en-US" dirty="0">
                <a:latin typeface="+mj-lt"/>
              </a:rPr>
              <a:t>Scores </a:t>
            </a:r>
            <a:r>
              <a:rPr lang="en-US" b="1" i="1" dirty="0" smtClean="0">
                <a:solidFill>
                  <a:srgbClr val="FF0000"/>
                </a:solidFill>
                <a:latin typeface="+mj-lt"/>
              </a:rPr>
              <a:t>90 </a:t>
            </a:r>
            <a:r>
              <a:rPr lang="en-US" dirty="0" smtClean="0">
                <a:latin typeface="+mj-lt"/>
              </a:rPr>
              <a:t>additional </a:t>
            </a:r>
            <a:r>
              <a:rPr lang="en-US" dirty="0">
                <a:latin typeface="+mj-lt"/>
              </a:rPr>
              <a:t>points reliably by scoring </a:t>
            </a:r>
            <a:r>
              <a:rPr lang="en-US" sz="2500" b="1" i="1" dirty="0">
                <a:solidFill>
                  <a:srgbClr val="FF0000"/>
                </a:solidFill>
                <a:latin typeface="+mj-lt"/>
              </a:rPr>
              <a:t>4</a:t>
            </a:r>
            <a:r>
              <a:rPr lang="en-US" dirty="0">
                <a:latin typeface="+mj-lt"/>
              </a:rPr>
              <a:t> (instead of just </a:t>
            </a:r>
            <a:r>
              <a:rPr lang="en-US" dirty="0" smtClean="0">
                <a:latin typeface="+mj-lt"/>
              </a:rPr>
              <a:t>1) </a:t>
            </a:r>
            <a:r>
              <a:rPr lang="en-US" dirty="0">
                <a:latin typeface="+mj-lt"/>
              </a:rPr>
              <a:t>or more of 10 Kelp.</a:t>
            </a:r>
          </a:p>
          <a:p>
            <a:pPr lvl="1"/>
            <a:r>
              <a:rPr lang="en-US" dirty="0" smtClean="0">
                <a:latin typeface="+mj-lt"/>
              </a:rPr>
              <a:t>Scores </a:t>
            </a:r>
            <a:r>
              <a:rPr lang="en-US" b="1" i="1" dirty="0" smtClean="0">
                <a:solidFill>
                  <a:srgbClr val="FF0000"/>
                </a:solidFill>
                <a:latin typeface="+mj-lt"/>
              </a:rPr>
              <a:t>…</a:t>
            </a:r>
            <a:endParaRPr lang="en-US" b="1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419600" y="838200"/>
            <a:ext cx="4495800" cy="1295400"/>
          </a:xfrm>
          <a:prstGeom prst="rect">
            <a:avLst/>
          </a:prstGeom>
          <a:ln w="25400">
            <a:solidFill>
              <a:schemeClr val="accent1">
                <a:shade val="50000"/>
              </a:schemeClr>
            </a:solidFill>
          </a:ln>
        </p:spPr>
        <p:txBody>
          <a:bodyPr vert="horz" lIns="91440" tIns="91440" rIns="91440" bIns="91440">
            <a:normAutofit fontScale="25000" lnSpcReduction="2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40000"/>
              </a:lnSpc>
              <a:buNone/>
            </a:pPr>
            <a:r>
              <a:rPr lang="en-US" b="1" i="1" dirty="0" smtClean="0">
                <a:solidFill>
                  <a:srgbClr val="FF0000"/>
                </a:solidFill>
                <a:latin typeface="+mj-lt"/>
              </a:rPr>
              <a:t>Accomplished:  </a:t>
            </a:r>
            <a:r>
              <a:rPr lang="en-US" dirty="0" smtClean="0">
                <a:latin typeface="+mj-lt"/>
              </a:rPr>
              <a:t>Starts, leaves box, stops, moves over bumps on board and through turnstile, all very reliably.</a:t>
            </a:r>
            <a:r>
              <a:rPr lang="en-US" b="1" i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b="1" i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dirty="0" smtClean="0">
                <a:latin typeface="+mj-lt"/>
              </a:rPr>
              <a:t>Scores 12 x </a:t>
            </a:r>
            <a:r>
              <a:rPr lang="en-US" b="1" i="1" dirty="0" smtClean="0">
                <a:solidFill>
                  <a:srgbClr val="FF0000"/>
                </a:solidFill>
                <a:latin typeface="+mj-lt"/>
              </a:rPr>
              <a:t>3</a:t>
            </a:r>
            <a:r>
              <a:rPr lang="en-US" dirty="0" smtClean="0">
                <a:latin typeface="+mj-lt"/>
              </a:rPr>
              <a:t> = </a:t>
            </a:r>
            <a:r>
              <a:rPr lang="en-US" b="1" i="1" dirty="0" smtClean="0">
                <a:solidFill>
                  <a:srgbClr val="FF0000"/>
                </a:solidFill>
                <a:latin typeface="+mj-lt"/>
              </a:rPr>
              <a:t>36 </a:t>
            </a:r>
            <a:r>
              <a:rPr lang="en-US" dirty="0" smtClean="0">
                <a:latin typeface="+mj-lt"/>
              </a:rPr>
              <a:t>points reliably by scoring </a:t>
            </a:r>
            <a:r>
              <a:rPr lang="en-US" b="1" i="1" dirty="0" smtClean="0">
                <a:solidFill>
                  <a:srgbClr val="FF0000"/>
                </a:solidFill>
                <a:latin typeface="+mj-lt"/>
              </a:rPr>
              <a:t>at least 3 of 12 </a:t>
            </a:r>
            <a:r>
              <a:rPr lang="en-US" dirty="0" smtClean="0">
                <a:latin typeface="+mj-lt"/>
              </a:rPr>
              <a:t>Tilapia.</a:t>
            </a:r>
          </a:p>
          <a:p>
            <a:pPr marL="0" indent="0">
              <a:lnSpc>
                <a:spcPct val="140000"/>
              </a:lnSpc>
              <a:buNone/>
            </a:pPr>
            <a:r>
              <a:rPr lang="en-US" dirty="0" smtClean="0">
                <a:latin typeface="+mj-lt"/>
              </a:rPr>
              <a:t>Sprint 3:  Scores 12 x </a:t>
            </a:r>
            <a:r>
              <a:rPr lang="en-US" b="1" i="1" dirty="0" smtClean="0">
                <a:solidFill>
                  <a:srgbClr val="FF0000"/>
                </a:solidFill>
                <a:latin typeface="+mj-lt"/>
              </a:rPr>
              <a:t>9</a:t>
            </a:r>
            <a:r>
              <a:rPr lang="en-US" dirty="0" smtClean="0">
                <a:latin typeface="+mj-lt"/>
              </a:rPr>
              <a:t> = </a:t>
            </a:r>
            <a:r>
              <a:rPr lang="en-US" b="1" i="1" dirty="0" smtClean="0">
                <a:solidFill>
                  <a:srgbClr val="FF0000"/>
                </a:solidFill>
                <a:latin typeface="+mj-lt"/>
              </a:rPr>
              <a:t>108 </a:t>
            </a:r>
            <a:r>
              <a:rPr lang="en-US" dirty="0" smtClean="0">
                <a:latin typeface="+mj-lt"/>
              </a:rPr>
              <a:t>points reliably by scoring </a:t>
            </a:r>
            <a:r>
              <a:rPr lang="en-US" b="1" i="1" dirty="0" smtClean="0">
                <a:solidFill>
                  <a:srgbClr val="FF0000"/>
                </a:solidFill>
                <a:latin typeface="+mj-lt"/>
              </a:rPr>
              <a:t>at least 9 of 12 </a:t>
            </a:r>
            <a:r>
              <a:rPr lang="en-US" dirty="0" smtClean="0">
                <a:latin typeface="+mj-lt"/>
              </a:rPr>
              <a:t>Tilapia..  Scores </a:t>
            </a:r>
            <a:r>
              <a:rPr lang="en-US" i="1" dirty="0" smtClean="0">
                <a:latin typeface="+mj-lt"/>
              </a:rPr>
              <a:t>60 </a:t>
            </a:r>
            <a:r>
              <a:rPr lang="en-US" dirty="0" smtClean="0">
                <a:latin typeface="+mj-lt"/>
              </a:rPr>
              <a:t>additional points reliably by scoring </a:t>
            </a:r>
            <a:r>
              <a:rPr lang="en-US" sz="2500" i="1" dirty="0" smtClean="0">
                <a:latin typeface="+mj-lt"/>
              </a:rPr>
              <a:t>2</a:t>
            </a:r>
            <a:r>
              <a:rPr lang="en-US" dirty="0" smtClean="0">
                <a:latin typeface="+mj-lt"/>
              </a:rPr>
              <a:t> (or more) of 10 Kelp.</a:t>
            </a:r>
          </a:p>
          <a:p>
            <a:pPr marL="0" indent="0">
              <a:lnSpc>
                <a:spcPct val="140000"/>
              </a:lnSpc>
              <a:buNone/>
            </a:pPr>
            <a:r>
              <a:rPr lang="en-US" dirty="0" smtClean="0">
                <a:latin typeface="+mj-lt"/>
              </a:rPr>
              <a:t>Sprint 4:  Scores </a:t>
            </a:r>
            <a:r>
              <a:rPr lang="en-US" b="1" i="1" dirty="0" smtClean="0">
                <a:solidFill>
                  <a:srgbClr val="FF0000"/>
                </a:solidFill>
                <a:latin typeface="+mj-lt"/>
              </a:rPr>
              <a:t>60 </a:t>
            </a:r>
            <a:r>
              <a:rPr lang="en-US" dirty="0" smtClean="0">
                <a:latin typeface="+mj-lt"/>
              </a:rPr>
              <a:t>additional points reliably by scoring </a:t>
            </a:r>
            <a:r>
              <a:rPr lang="en-US" sz="2500" b="1" i="1" dirty="0" smtClean="0">
                <a:solidFill>
                  <a:srgbClr val="FF0000"/>
                </a:solidFill>
                <a:latin typeface="+mj-lt"/>
              </a:rPr>
              <a:t>4</a:t>
            </a:r>
            <a:r>
              <a:rPr lang="en-US" dirty="0" smtClean="0">
                <a:latin typeface="+mj-lt"/>
              </a:rPr>
              <a:t> (instead of just 2) or more of 10 Kelp.  Scores </a:t>
            </a:r>
            <a:r>
              <a:rPr lang="en-US" b="1" i="1" dirty="0" smtClean="0">
                <a:solidFill>
                  <a:srgbClr val="FF0000"/>
                </a:solidFill>
                <a:latin typeface="+mj-lt"/>
              </a:rPr>
              <a:t>30</a:t>
            </a:r>
            <a:r>
              <a:rPr lang="en-US" dirty="0" smtClean="0">
                <a:latin typeface="+mj-lt"/>
              </a:rPr>
              <a:t> additional points reliably by scoring  </a:t>
            </a:r>
            <a:r>
              <a:rPr lang="en-US" strike="dblStrike" dirty="0" smtClean="0">
                <a:solidFill>
                  <a:srgbClr val="FF0000"/>
                </a:solidFill>
                <a:latin typeface="+mj-lt"/>
              </a:rPr>
              <a:t>7 (or more) of 10 polyps from opponent's side and </a:t>
            </a:r>
            <a:r>
              <a:rPr lang="en-US" dirty="0" smtClean="0">
                <a:latin typeface="+mj-lt"/>
              </a:rPr>
              <a:t> 3 (or more) of 10 polyps from our side </a:t>
            </a:r>
            <a:r>
              <a:rPr lang="en-US" strike="dblStrike" dirty="0" smtClean="0">
                <a:solidFill>
                  <a:srgbClr val="FF0000"/>
                </a:solidFill>
                <a:latin typeface="+mj-lt"/>
              </a:rPr>
              <a:t>into reefs and </a:t>
            </a:r>
            <a:r>
              <a:rPr lang="en-US" dirty="0" smtClean="0">
                <a:latin typeface="+mj-lt"/>
              </a:rPr>
              <a:t>into MPA.</a:t>
            </a:r>
          </a:p>
          <a:p>
            <a:pPr marL="0" indent="0">
              <a:lnSpc>
                <a:spcPct val="140000"/>
              </a:lnSpc>
              <a:buNone/>
            </a:pPr>
            <a:r>
              <a:rPr lang="en-US" dirty="0" smtClean="0">
                <a:latin typeface="+mj-lt"/>
              </a:rPr>
              <a:t>Sprint 5:  </a:t>
            </a:r>
            <a:r>
              <a:rPr lang="en-US" b="1" i="1" dirty="0" smtClean="0">
                <a:solidFill>
                  <a:srgbClr val="FF0000"/>
                </a:solidFill>
                <a:latin typeface="+mj-lt"/>
              </a:rPr>
              <a:t>Scores additional points from polyps.  </a:t>
            </a:r>
            <a:r>
              <a:rPr lang="en-US" dirty="0" smtClean="0">
                <a:latin typeface="+mj-lt"/>
              </a:rPr>
              <a:t>Scores TBD to TBD points reliably by scoring TBD.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90543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Take-away (summary)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Consider </a:t>
            </a:r>
            <a:r>
              <a:rPr lang="en-US" sz="3600" b="1" i="1" dirty="0" smtClean="0">
                <a:solidFill>
                  <a:srgbClr val="FF0000"/>
                </a:solidFill>
              </a:rPr>
              <a:t>Simplified Scrum </a:t>
            </a:r>
            <a:r>
              <a:rPr lang="en-US" dirty="0" smtClean="0"/>
              <a:t>(an </a:t>
            </a:r>
            <a:r>
              <a:rPr lang="en-US" b="1" i="1" dirty="0" smtClean="0">
                <a:solidFill>
                  <a:srgbClr val="FF0000"/>
                </a:solidFill>
              </a:rPr>
              <a:t>Agile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process)</a:t>
            </a:r>
          </a:p>
          <a:p>
            <a:r>
              <a:rPr lang="en-US" dirty="0" smtClean="0"/>
              <a:t>Make a Release Plan</a:t>
            </a:r>
          </a:p>
          <a:p>
            <a:r>
              <a:rPr lang="en-US" dirty="0" smtClean="0"/>
              <a:t>Repeatedly:</a:t>
            </a:r>
          </a:p>
          <a:p>
            <a:pPr lvl="1"/>
            <a:r>
              <a:rPr lang="en-US" dirty="0" smtClean="0"/>
              <a:t>Do a Sprint</a:t>
            </a:r>
          </a:p>
          <a:p>
            <a:pPr lvl="1"/>
            <a:r>
              <a:rPr lang="en-US" dirty="0" smtClean="0"/>
              <a:t>Evaluate</a:t>
            </a:r>
          </a:p>
          <a:p>
            <a:pPr lvl="1"/>
            <a:r>
              <a:rPr lang="en-US" dirty="0" smtClean="0"/>
              <a:t>Re-Plan</a:t>
            </a:r>
          </a:p>
          <a:p>
            <a:endParaRPr lang="en-US" dirty="0"/>
          </a:p>
        </p:txBody>
      </p:sp>
      <p:sp>
        <p:nvSpPr>
          <p:cNvPr id="4" name="Line Callout 1 3"/>
          <p:cNvSpPr/>
          <p:nvPr/>
        </p:nvSpPr>
        <p:spPr>
          <a:xfrm>
            <a:off x="5257800" y="2590800"/>
            <a:ext cx="3352800" cy="371554"/>
          </a:xfrm>
          <a:prstGeom prst="borderCallout1">
            <a:avLst>
              <a:gd name="adj1" fmla="val 41064"/>
              <a:gd name="adj2" fmla="val -661"/>
              <a:gd name="adj3" fmla="val 58672"/>
              <a:gd name="adj4" fmla="val -4223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KISS – don’t </a:t>
            </a:r>
            <a:r>
              <a:rPr lang="en-US" sz="1600" dirty="0" err="1" smtClean="0"/>
              <a:t>overplan</a:t>
            </a:r>
            <a:r>
              <a:rPr lang="en-US" sz="1600" dirty="0" smtClean="0"/>
              <a:t> at this point</a:t>
            </a:r>
            <a:endParaRPr lang="en-US" sz="1600" dirty="0"/>
          </a:p>
        </p:txBody>
      </p:sp>
      <p:sp>
        <p:nvSpPr>
          <p:cNvPr id="5" name="Line Callout 1 4"/>
          <p:cNvSpPr/>
          <p:nvPr/>
        </p:nvSpPr>
        <p:spPr>
          <a:xfrm>
            <a:off x="4858640" y="4119073"/>
            <a:ext cx="3771900" cy="533400"/>
          </a:xfrm>
          <a:prstGeom prst="borderCallout1">
            <a:avLst>
              <a:gd name="adj1" fmla="val 41064"/>
              <a:gd name="adj2" fmla="val -661"/>
              <a:gd name="adj3" fmla="val -62149"/>
              <a:gd name="adj4" fmla="val -5358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Do detailed planning (i.e., assign Tasks) </a:t>
            </a:r>
            <a:r>
              <a:rPr lang="en-US" sz="1600" i="1" dirty="0" smtClean="0"/>
              <a:t>only</a:t>
            </a:r>
            <a:r>
              <a:rPr lang="en-US" sz="1600" dirty="0" smtClean="0"/>
              <a:t> for the </a:t>
            </a:r>
            <a:r>
              <a:rPr lang="en-US" sz="1600" i="1" dirty="0" smtClean="0"/>
              <a:t>current </a:t>
            </a:r>
            <a:r>
              <a:rPr lang="en-US" sz="1600" dirty="0" smtClean="0"/>
              <a:t>Sprint</a:t>
            </a:r>
            <a:endParaRPr lang="en-US" sz="1600" dirty="0"/>
          </a:p>
        </p:txBody>
      </p:sp>
      <p:sp>
        <p:nvSpPr>
          <p:cNvPr id="6" name="Line Callout 1 5"/>
          <p:cNvSpPr/>
          <p:nvPr/>
        </p:nvSpPr>
        <p:spPr>
          <a:xfrm>
            <a:off x="4884277" y="4999071"/>
            <a:ext cx="3962400" cy="838200"/>
          </a:xfrm>
          <a:prstGeom prst="borderCallout1">
            <a:avLst>
              <a:gd name="adj1" fmla="val 41064"/>
              <a:gd name="adj2" fmla="val -661"/>
              <a:gd name="adj3" fmla="val -41646"/>
              <a:gd name="adj4" fmla="val -6274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Be agile!  What the team has accomplished so far informs what the team can accomplish in the rest of the time!</a:t>
            </a:r>
            <a:endParaRPr lang="en-US" sz="1600" dirty="0"/>
          </a:p>
        </p:txBody>
      </p:sp>
      <p:sp>
        <p:nvSpPr>
          <p:cNvPr id="7" name="Line Callout 1 6"/>
          <p:cNvSpPr/>
          <p:nvPr/>
        </p:nvSpPr>
        <p:spPr>
          <a:xfrm>
            <a:off x="4724400" y="3200400"/>
            <a:ext cx="4076700" cy="611490"/>
          </a:xfrm>
          <a:prstGeom prst="borderCallout1">
            <a:avLst>
              <a:gd name="adj1" fmla="val 41064"/>
              <a:gd name="adj2" fmla="val -661"/>
              <a:gd name="adj3" fmla="val -44795"/>
              <a:gd name="adj4" fmla="val -2153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Items in the Release Plan are </a:t>
            </a:r>
            <a:r>
              <a:rPr lang="en-US" sz="1600" b="1" i="1" dirty="0"/>
              <a:t>D</a:t>
            </a:r>
            <a:r>
              <a:rPr lang="en-US" sz="1600" b="1" i="1" dirty="0" smtClean="0"/>
              <a:t>eliverables</a:t>
            </a:r>
            <a:r>
              <a:rPr lang="en-US" sz="1600" dirty="0" smtClean="0"/>
              <a:t>, not Tasks.  Most items should </a:t>
            </a:r>
            <a:r>
              <a:rPr lang="en-US" sz="1600" b="1" i="1" dirty="0" smtClean="0"/>
              <a:t>score points</a:t>
            </a:r>
            <a:r>
              <a:rPr lang="en-US" sz="1600" dirty="0" smtClean="0"/>
              <a:t>.</a:t>
            </a:r>
            <a:endParaRPr lang="en-US" sz="1600" dirty="0"/>
          </a:p>
        </p:txBody>
      </p:sp>
      <p:sp>
        <p:nvSpPr>
          <p:cNvPr id="8" name="Line Callout 1 7"/>
          <p:cNvSpPr/>
          <p:nvPr/>
        </p:nvSpPr>
        <p:spPr>
          <a:xfrm>
            <a:off x="381000" y="5554301"/>
            <a:ext cx="2971800" cy="609600"/>
          </a:xfrm>
          <a:prstGeom prst="borderCallout1">
            <a:avLst>
              <a:gd name="adj1" fmla="val -7283"/>
              <a:gd name="adj2" fmla="val 14088"/>
              <a:gd name="adj3" fmla="val -124717"/>
              <a:gd name="adj4" fmla="val 313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Always have working robots that score points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105798" y="6324600"/>
            <a:ext cx="4452347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Acknowledgement:  I am grateful to Sandy </a:t>
            </a:r>
            <a:r>
              <a:rPr lang="en-US" sz="1200" dirty="0" err="1" smtClean="0"/>
              <a:t>Mutchler</a:t>
            </a:r>
            <a:r>
              <a:rPr lang="en-US" sz="1200" dirty="0" smtClean="0"/>
              <a:t> for her help with the ideas of this project and this presentation of them.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944680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Take-away (preview)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Botball</a:t>
            </a:r>
            <a:r>
              <a:rPr lang="en-US" dirty="0" smtClean="0"/>
              <a:t> teams need Project Management</a:t>
            </a:r>
          </a:p>
          <a:p>
            <a:pPr lvl="1"/>
            <a:r>
              <a:rPr lang="en-US" dirty="0" smtClean="0"/>
              <a:t>But Project Management is hard!</a:t>
            </a:r>
          </a:p>
          <a:p>
            <a:r>
              <a:rPr lang="en-US" dirty="0" smtClean="0"/>
              <a:t>Current focus:</a:t>
            </a:r>
          </a:p>
          <a:p>
            <a:pPr lvl="1"/>
            <a:r>
              <a:rPr lang="en-US" dirty="0" smtClean="0"/>
              <a:t>Gantt Charts</a:t>
            </a:r>
          </a:p>
          <a:p>
            <a:pPr lvl="1"/>
            <a:r>
              <a:rPr lang="en-US" dirty="0" smtClean="0"/>
              <a:t>Waterfall processes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Another way:</a:t>
            </a:r>
          </a:p>
          <a:p>
            <a:pPr lvl="1"/>
            <a:r>
              <a:rPr lang="en-US" b="1" i="1" dirty="0" smtClean="0">
                <a:solidFill>
                  <a:srgbClr val="FF0000"/>
                </a:solidFill>
              </a:rPr>
              <a:t>Agile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processes</a:t>
            </a:r>
          </a:p>
          <a:p>
            <a:pPr lvl="1"/>
            <a:r>
              <a:rPr lang="en-US" sz="3600" b="1" dirty="0" smtClean="0"/>
              <a:t>Simplified </a:t>
            </a:r>
            <a:r>
              <a:rPr lang="en-US" sz="3600" b="1" i="1" dirty="0">
                <a:solidFill>
                  <a:srgbClr val="FF0000"/>
                </a:solidFill>
              </a:rPr>
              <a:t>Scrum</a:t>
            </a:r>
            <a:r>
              <a:rPr lang="en-US" sz="3600" b="1" dirty="0" smtClean="0"/>
              <a:t> for </a:t>
            </a:r>
            <a:r>
              <a:rPr lang="en-US" sz="3600" b="1" dirty="0" err="1" smtClean="0"/>
              <a:t>Botball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669674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b="1" i="1" dirty="0" smtClean="0">
                <a:solidFill>
                  <a:srgbClr val="FF0000"/>
                </a:solidFill>
              </a:rPr>
              <a:t>Project Management</a:t>
            </a:r>
            <a:r>
              <a:rPr lang="en-US" dirty="0" smtClean="0"/>
              <a:t>?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3657600"/>
            <a:ext cx="8115300" cy="2628900"/>
          </a:xfrm>
          <a:prstGeom prst="rect">
            <a:avLst/>
          </a:prstGeom>
        </p:spPr>
      </p:pic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7210" y="2032695"/>
            <a:ext cx="1833259" cy="2158305"/>
          </a:xfrm>
        </p:spPr>
      </p:pic>
      <p:sp>
        <p:nvSpPr>
          <p:cNvPr id="6" name="TextBox 5"/>
          <p:cNvSpPr txBox="1"/>
          <p:nvPr/>
        </p:nvSpPr>
        <p:spPr>
          <a:xfrm>
            <a:off x="4724400" y="2064603"/>
            <a:ext cx="2209800" cy="738664"/>
          </a:xfrm>
          <a:prstGeom prst="rect">
            <a:avLst/>
          </a:prstGeom>
          <a:noFill/>
          <a:ln cmpd="sng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Henry Gantt (1861-1919), the father of planning and control techniques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200" y="6527884"/>
            <a:ext cx="5486400" cy="25391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Photo and diagram are from Wikipedia, </a:t>
            </a:r>
            <a:r>
              <a:rPr lang="en-US" sz="1050" dirty="0" smtClean="0">
                <a:hlinkClick r:id="rId5"/>
              </a:rPr>
              <a:t>http</a:t>
            </a:r>
            <a:r>
              <a:rPr lang="en-US" sz="1050" dirty="0">
                <a:hlinkClick r:id="rId5"/>
              </a:rPr>
              <a:t>://</a:t>
            </a:r>
            <a:r>
              <a:rPr lang="en-US" sz="1050" dirty="0" smtClean="0">
                <a:hlinkClick r:id="rId5"/>
              </a:rPr>
              <a:t>en.wikipedia.org/wiki/Project_management</a:t>
            </a:r>
            <a:r>
              <a:rPr lang="en-US" sz="1050" dirty="0" smtClean="0"/>
              <a:t> </a:t>
            </a:r>
            <a:endParaRPr lang="en-US" sz="1050" dirty="0"/>
          </a:p>
        </p:txBody>
      </p:sp>
      <p:sp>
        <p:nvSpPr>
          <p:cNvPr id="8" name="TextBox 7"/>
          <p:cNvSpPr txBox="1"/>
          <p:nvPr/>
        </p:nvSpPr>
        <p:spPr>
          <a:xfrm>
            <a:off x="277721" y="2895600"/>
            <a:ext cx="2236879" cy="646331"/>
          </a:xfrm>
          <a:prstGeom prst="rect">
            <a:avLst/>
          </a:prstGeom>
          <a:noFill/>
          <a:ln cmpd="sng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Typical phases of an engineering project</a:t>
            </a:r>
          </a:p>
        </p:txBody>
      </p:sp>
    </p:spTree>
    <p:extLst>
      <p:ext uri="{BB962C8B-B14F-4D97-AF65-F5344CB8AC3E}">
        <p14:creationId xmlns:p14="http://schemas.microsoft.com/office/powerpoint/2010/main" val="741837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Project Management in </a:t>
            </a:r>
            <a:r>
              <a:rPr lang="en-US" dirty="0" err="1" smtClean="0"/>
              <a:t>Botball</a:t>
            </a:r>
            <a:r>
              <a:rPr lang="en-US" dirty="0" smtClean="0"/>
              <a:t> – </a:t>
            </a:r>
            <a:r>
              <a:rPr lang="en-US" b="1" i="1" dirty="0" smtClean="0">
                <a:solidFill>
                  <a:srgbClr val="FF0000"/>
                </a:solidFill>
              </a:rPr>
              <a:t>Gantt Chart</a:t>
            </a:r>
            <a:endParaRPr lang="en-US" b="1" i="1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982" y="2209800"/>
            <a:ext cx="4724400" cy="230314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1552657"/>
            <a:ext cx="2872153" cy="4375842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4" name="Group 3"/>
          <p:cNvGrpSpPr/>
          <p:nvPr/>
        </p:nvGrpSpPr>
        <p:grpSpPr>
          <a:xfrm>
            <a:off x="1143000" y="4878002"/>
            <a:ext cx="3474365" cy="1482731"/>
            <a:chOff x="1143000" y="4878002"/>
            <a:chExt cx="3474365" cy="1482731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3000" y="5181600"/>
              <a:ext cx="3474365" cy="11791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4196" y="4878002"/>
              <a:ext cx="3423647" cy="3035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171755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606" y="1524000"/>
            <a:ext cx="6144106" cy="47244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i="1" dirty="0" smtClean="0">
                <a:solidFill>
                  <a:srgbClr val="FF0000"/>
                </a:solidFill>
              </a:rPr>
              <a:t>Waterfall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Project Management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9729" y="5257800"/>
            <a:ext cx="3280378" cy="10618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The diagram is from Wikipedia, </a:t>
            </a:r>
            <a:r>
              <a:rPr lang="en-US" sz="1050" dirty="0" smtClean="0">
                <a:hlinkClick r:id="rId4"/>
              </a:rPr>
              <a:t>http</a:t>
            </a:r>
            <a:r>
              <a:rPr lang="en-US" sz="1050" dirty="0">
                <a:hlinkClick r:id="rId4"/>
              </a:rPr>
              <a:t>://</a:t>
            </a:r>
            <a:r>
              <a:rPr lang="en-US" sz="1050" dirty="0" smtClean="0">
                <a:hlinkClick r:id="rId4"/>
              </a:rPr>
              <a:t>en.wikipedia.org/wiki/Project_management</a:t>
            </a:r>
            <a:r>
              <a:rPr lang="en-US" sz="1050" dirty="0" smtClean="0"/>
              <a:t>.  It was adapted from </a:t>
            </a:r>
            <a:r>
              <a:rPr lang="en-US" sz="1050" i="1" dirty="0" smtClean="0"/>
              <a:t>Managing the Development of Large Software Systems</a:t>
            </a:r>
            <a:r>
              <a:rPr lang="en-US" sz="1050" dirty="0" smtClean="0"/>
              <a:t>, by Winston W. Royce, 1970, </a:t>
            </a:r>
            <a:r>
              <a:rPr lang="en-US" sz="1050" dirty="0">
                <a:hlinkClick r:id="rId5"/>
              </a:rPr>
              <a:t>http://</a:t>
            </a:r>
            <a:r>
              <a:rPr lang="en-US" sz="1050" dirty="0" smtClean="0">
                <a:hlinkClick r:id="rId5"/>
              </a:rPr>
              <a:t>leadinganswers.typepad.com/leading_answers/files/original_waterfall_paper_winston_royce.pdf</a:t>
            </a:r>
            <a:r>
              <a:rPr lang="en-US" sz="1050" dirty="0" smtClean="0"/>
              <a:t>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133" y="4495800"/>
            <a:ext cx="2073067" cy="66349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9825" y="5380729"/>
            <a:ext cx="702389" cy="81597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1200" y="2614707"/>
            <a:ext cx="1810254" cy="104412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117" y="2286000"/>
            <a:ext cx="1276158" cy="170154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7343679" y="4244446"/>
            <a:ext cx="167640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Building: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Cars </a:t>
            </a:r>
            <a:r>
              <a:rPr lang="en-US" dirty="0" smtClean="0">
                <a:sym typeface="Wingdings"/>
              </a:rPr>
              <a:t></a:t>
            </a: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Software </a:t>
            </a:r>
            <a:r>
              <a:rPr lang="en-US" dirty="0" smtClean="0">
                <a:sym typeface="Wingdings"/>
              </a:rPr>
              <a:t>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29729" y="6330167"/>
            <a:ext cx="4953000" cy="41549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50" dirty="0"/>
              <a:t>Waterfall was incorporated in DOD standards like the one shown </a:t>
            </a:r>
            <a:r>
              <a:rPr lang="en-US" sz="1050" dirty="0" smtClean="0"/>
              <a:t>above,</a:t>
            </a:r>
            <a:r>
              <a:rPr lang="en-US" sz="1050" dirty="0"/>
              <a:t/>
            </a:r>
            <a:br>
              <a:rPr lang="en-US" sz="1050" dirty="0"/>
            </a:br>
            <a:r>
              <a:rPr lang="en-US" sz="1050" dirty="0">
                <a:hlinkClick r:id="rId10"/>
              </a:rPr>
              <a:t>http://www.product-lifecycle-management.com/download/DOD-STD-2167A.pdf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4245669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7339"/>
            <a:ext cx="8229600" cy="1143000"/>
          </a:xfrm>
        </p:spPr>
        <p:txBody>
          <a:bodyPr>
            <a:normAutofit/>
          </a:bodyPr>
          <a:lstStyle/>
          <a:p>
            <a:r>
              <a:rPr lang="en-US" b="1" i="1" dirty="0" smtClean="0">
                <a:solidFill>
                  <a:srgbClr val="FF0000"/>
                </a:solidFill>
              </a:rPr>
              <a:t>Agile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/>
              <a:t>Project Management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2399" y="6477000"/>
            <a:ext cx="5410201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From </a:t>
            </a:r>
            <a:r>
              <a:rPr lang="en-US" sz="1200" dirty="0" smtClean="0">
                <a:hlinkClick r:id="rId3"/>
              </a:rPr>
              <a:t>http</a:t>
            </a:r>
            <a:r>
              <a:rPr lang="en-US" sz="1200" dirty="0">
                <a:hlinkClick r:id="rId3"/>
              </a:rPr>
              <a:t>://agilemanifesto.org</a:t>
            </a:r>
            <a:r>
              <a:rPr lang="en-US" sz="1200" dirty="0" smtClean="0">
                <a:hlinkClick r:id="rId3"/>
              </a:rPr>
              <a:t>/</a:t>
            </a:r>
            <a:r>
              <a:rPr lang="en-US" sz="1200" dirty="0"/>
              <a:t> and </a:t>
            </a:r>
            <a:r>
              <a:rPr lang="en-US" sz="1200" dirty="0">
                <a:hlinkClick r:id="rId4"/>
              </a:rPr>
              <a:t>http://</a:t>
            </a:r>
            <a:r>
              <a:rPr lang="en-US" sz="1200" dirty="0" smtClean="0">
                <a:hlinkClick r:id="rId4"/>
              </a:rPr>
              <a:t>agilemanifesto.org/principles.html</a:t>
            </a:r>
            <a:r>
              <a:rPr lang="en-US" sz="1200" dirty="0" smtClean="0"/>
              <a:t>. </a:t>
            </a:r>
            <a:endParaRPr lang="en-US" sz="1200" dirty="0"/>
          </a:p>
        </p:txBody>
      </p:sp>
      <p:grpSp>
        <p:nvGrpSpPr>
          <p:cNvPr id="3" name="Group 2"/>
          <p:cNvGrpSpPr/>
          <p:nvPr/>
        </p:nvGrpSpPr>
        <p:grpSpPr>
          <a:xfrm>
            <a:off x="381000" y="1643201"/>
            <a:ext cx="4860004" cy="3489778"/>
            <a:chOff x="550196" y="2377622"/>
            <a:chExt cx="4860004" cy="3489778"/>
          </a:xfrm>
        </p:grpSpPr>
        <p:pic>
          <p:nvPicPr>
            <p:cNvPr id="4101" name="Picture 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0196" y="2377622"/>
              <a:ext cx="4860004" cy="27347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102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44824" y="5112327"/>
              <a:ext cx="2381672" cy="7550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Rounded Rectangle 5"/>
            <p:cNvSpPr/>
            <p:nvPr/>
          </p:nvSpPr>
          <p:spPr>
            <a:xfrm>
              <a:off x="914400" y="4114800"/>
              <a:ext cx="4038600" cy="304800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6324600" y="2209800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562600" y="1655991"/>
            <a:ext cx="3429000" cy="3970318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 smtClean="0"/>
              <a:t>We follow these principles:</a:t>
            </a:r>
          </a:p>
          <a:p>
            <a:endParaRPr lang="en-US" dirty="0" smtClean="0"/>
          </a:p>
          <a:p>
            <a:r>
              <a:rPr lang="en-US" dirty="0" smtClean="0"/>
              <a:t>… </a:t>
            </a:r>
            <a:r>
              <a:rPr lang="en-US" b="1" dirty="0" smtClean="0">
                <a:solidFill>
                  <a:srgbClr val="0070C0"/>
                </a:solidFill>
              </a:rPr>
              <a:t>Deliver working software frequently</a:t>
            </a:r>
            <a:r>
              <a:rPr lang="en-US" dirty="0" smtClean="0"/>
              <a:t> …</a:t>
            </a:r>
          </a:p>
          <a:p>
            <a:endParaRPr lang="en-US" dirty="0"/>
          </a:p>
          <a:p>
            <a:r>
              <a:rPr lang="en-US" dirty="0" smtClean="0"/>
              <a:t>… </a:t>
            </a:r>
            <a:r>
              <a:rPr lang="en-US" b="1" dirty="0" smtClean="0">
                <a:solidFill>
                  <a:srgbClr val="0070C0"/>
                </a:solidFill>
              </a:rPr>
              <a:t>Build projects around motivated individuals </a:t>
            </a:r>
            <a:r>
              <a:rPr lang="en-US" dirty="0" smtClean="0"/>
              <a:t>…</a:t>
            </a:r>
          </a:p>
          <a:p>
            <a:endParaRPr lang="en-US" dirty="0"/>
          </a:p>
          <a:p>
            <a:r>
              <a:rPr lang="en-US" dirty="0" smtClean="0"/>
              <a:t>… </a:t>
            </a:r>
            <a:r>
              <a:rPr lang="en-US" b="1" dirty="0">
                <a:solidFill>
                  <a:srgbClr val="0070C0"/>
                </a:solidFill>
              </a:rPr>
              <a:t>Working software is the primary measure of success </a:t>
            </a:r>
            <a:r>
              <a:rPr lang="en-US" dirty="0" smtClean="0"/>
              <a:t>…</a:t>
            </a:r>
          </a:p>
          <a:p>
            <a:endParaRPr lang="en-US" dirty="0"/>
          </a:p>
          <a:p>
            <a:r>
              <a:rPr lang="en-US" dirty="0" smtClean="0"/>
              <a:t>… </a:t>
            </a:r>
            <a:r>
              <a:rPr lang="en-US" b="1" dirty="0">
                <a:solidFill>
                  <a:srgbClr val="0070C0"/>
                </a:solidFill>
              </a:rPr>
              <a:t>Simplicity – the art of maximizing the amount of work not done – is essential</a:t>
            </a:r>
            <a:r>
              <a:rPr lang="en-US" dirty="0" smtClean="0"/>
              <a:t> …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381000" y="5461475"/>
            <a:ext cx="4724400" cy="507050"/>
          </a:xfrm>
          <a:prstGeom prst="roundRect">
            <a:avLst/>
          </a:prstGeom>
          <a:solidFill>
            <a:srgbClr val="00B0F0">
              <a:alpha val="4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smtClean="0">
                <a:solidFill>
                  <a:srgbClr val="002060"/>
                </a:solidFill>
              </a:rPr>
              <a:t>These sound like good fits for </a:t>
            </a:r>
            <a:r>
              <a:rPr lang="en-US" b="1" i="1" dirty="0" err="1" smtClean="0">
                <a:solidFill>
                  <a:srgbClr val="002060"/>
                </a:solidFill>
              </a:rPr>
              <a:t>Botball</a:t>
            </a:r>
            <a:r>
              <a:rPr lang="en-US" b="1" i="1" dirty="0" smtClean="0">
                <a:solidFill>
                  <a:srgbClr val="002060"/>
                </a:solidFill>
              </a:rPr>
              <a:t>!</a:t>
            </a:r>
            <a:endParaRPr lang="en-US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820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306903"/>
            <a:ext cx="7162800" cy="486529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>
                <a:solidFill>
                  <a:srgbClr val="FF0000"/>
                </a:solidFill>
              </a:rPr>
              <a:t>Scrum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8336" y="6324600"/>
            <a:ext cx="5486400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Diagram adapted from </a:t>
            </a:r>
            <a:r>
              <a:rPr lang="en-US" sz="1200" i="1" dirty="0" smtClean="0"/>
              <a:t>Agile Software Development with Scrum</a:t>
            </a:r>
            <a:r>
              <a:rPr lang="en-US" sz="1200" dirty="0" smtClean="0"/>
              <a:t> by </a:t>
            </a:r>
            <a:r>
              <a:rPr lang="en-US" sz="1200" dirty="0" err="1" smtClean="0"/>
              <a:t>Schwaber</a:t>
            </a:r>
            <a:r>
              <a:rPr lang="en-US" sz="1200" dirty="0" smtClean="0"/>
              <a:t> and </a:t>
            </a:r>
            <a:r>
              <a:rPr lang="en-US" sz="1200" dirty="0" err="1" smtClean="0"/>
              <a:t>Beedle</a:t>
            </a:r>
            <a:r>
              <a:rPr lang="en-US" sz="1200" dirty="0" smtClean="0"/>
              <a:t>, 2001, taken from </a:t>
            </a:r>
            <a:r>
              <a:rPr lang="en-US" sz="1200" dirty="0" smtClean="0">
                <a:hlinkClick r:id="rId4"/>
              </a:rPr>
              <a:t>www.iconatg.com/services/process/scrum.php</a:t>
            </a:r>
            <a:r>
              <a:rPr lang="en-US" sz="1200" dirty="0" smtClean="0"/>
              <a:t>. </a:t>
            </a:r>
            <a:endParaRPr lang="en-US" sz="1200" dirty="0"/>
          </a:p>
        </p:txBody>
      </p:sp>
      <p:sp>
        <p:nvSpPr>
          <p:cNvPr id="3" name="TextBox 2"/>
          <p:cNvSpPr txBox="1"/>
          <p:nvPr/>
        </p:nvSpPr>
        <p:spPr>
          <a:xfrm>
            <a:off x="6019800" y="2438400"/>
            <a:ext cx="2895600" cy="954107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Each big cycle is called a </a:t>
            </a:r>
            <a:r>
              <a:rPr lang="en-US" sz="1400" b="1" i="1" dirty="0" smtClean="0"/>
              <a:t>Sprint</a:t>
            </a:r>
            <a:r>
              <a:rPr lang="en-US" sz="1400" dirty="0" smtClean="0"/>
              <a:t>.  Each Sprint </a:t>
            </a:r>
            <a:r>
              <a:rPr lang="en-US" sz="1400" b="1" i="1" dirty="0" smtClean="0"/>
              <a:t>begins with planning </a:t>
            </a:r>
            <a:r>
              <a:rPr lang="en-US" sz="1400" dirty="0" smtClean="0"/>
              <a:t>what to deliver and </a:t>
            </a:r>
            <a:r>
              <a:rPr lang="en-US" sz="1400" b="1" i="1" dirty="0" smtClean="0"/>
              <a:t>ends with a working product</a:t>
            </a:r>
            <a:r>
              <a:rPr lang="en-US" sz="1400" dirty="0" smtClean="0"/>
              <a:t>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799722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FF0000"/>
                </a:solidFill>
              </a:rPr>
              <a:t>Simple Scrum </a:t>
            </a:r>
            <a:r>
              <a:rPr lang="en-US" b="1" i="1" dirty="0">
                <a:solidFill>
                  <a:srgbClr val="FF0000"/>
                </a:solidFill>
              </a:rPr>
              <a:t>in </a:t>
            </a:r>
            <a:r>
              <a:rPr lang="en-US" b="1" i="1" dirty="0" err="1">
                <a:solidFill>
                  <a:srgbClr val="FF0000"/>
                </a:solidFill>
              </a:rPr>
              <a:t>Botball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52400" y="2211374"/>
            <a:ext cx="2438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Generic </a:t>
            </a:r>
            <a:r>
              <a:rPr lang="en-US" b="1" i="1" dirty="0" smtClean="0">
                <a:solidFill>
                  <a:srgbClr val="FFFF00"/>
                </a:solidFill>
              </a:rPr>
              <a:t>Release Plan</a:t>
            </a:r>
            <a:endParaRPr lang="en-US" b="1" i="1" dirty="0">
              <a:solidFill>
                <a:srgbClr val="FFFF00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09600" y="3962400"/>
            <a:ext cx="1524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Sprint Beta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228600" y="5105400"/>
            <a:ext cx="2286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Sprints 1, 2, 3, …</a:t>
            </a:r>
            <a:endParaRPr lang="en-US" dirty="0"/>
          </a:p>
        </p:txBody>
      </p:sp>
      <p:sp>
        <p:nvSpPr>
          <p:cNvPr id="36" name="Rounded Rectangle 35"/>
          <p:cNvSpPr/>
          <p:nvPr/>
        </p:nvSpPr>
        <p:spPr>
          <a:xfrm>
            <a:off x="609600" y="3086887"/>
            <a:ext cx="1524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Sprint Alpha</a:t>
            </a:r>
            <a:endParaRPr lang="en-US" dirty="0"/>
          </a:p>
        </p:txBody>
      </p:sp>
      <p:cxnSp>
        <p:nvCxnSpPr>
          <p:cNvPr id="38" name="Straight Arrow Connector 37"/>
          <p:cNvCxnSpPr>
            <a:stCxn id="5" idx="2"/>
            <a:endCxn id="36" idx="0"/>
          </p:cNvCxnSpPr>
          <p:nvPr/>
        </p:nvCxnSpPr>
        <p:spPr>
          <a:xfrm>
            <a:off x="1371600" y="2744774"/>
            <a:ext cx="0" cy="342113"/>
          </a:xfrm>
          <a:prstGeom prst="straightConnector1">
            <a:avLst/>
          </a:prstGeom>
          <a:ln w="50800">
            <a:solidFill>
              <a:srgbClr val="FF0000"/>
            </a:solidFill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1351448" y="3620287"/>
            <a:ext cx="0" cy="342113"/>
          </a:xfrm>
          <a:prstGeom prst="straightConnector1">
            <a:avLst/>
          </a:prstGeom>
          <a:ln w="50800">
            <a:solidFill>
              <a:srgbClr val="FF0000"/>
            </a:solidFill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1348929" y="4495800"/>
            <a:ext cx="0" cy="609600"/>
          </a:xfrm>
          <a:prstGeom prst="straightConnector1">
            <a:avLst/>
          </a:prstGeom>
          <a:ln w="50800">
            <a:solidFill>
              <a:srgbClr val="FF0000"/>
            </a:solidFill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2806804" y="2211374"/>
            <a:ext cx="190500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i="1" dirty="0" smtClean="0">
                <a:solidFill>
                  <a:srgbClr val="0070C0"/>
                </a:solidFill>
              </a:rPr>
              <a:t>Deliverables</a:t>
            </a:r>
            <a:r>
              <a:rPr lang="en-US" sz="1400" dirty="0" smtClean="0">
                <a:solidFill>
                  <a:srgbClr val="0070C0"/>
                </a:solidFill>
              </a:rPr>
              <a:t> </a:t>
            </a:r>
            <a:r>
              <a:rPr lang="en-US" sz="1400" dirty="0" smtClean="0"/>
              <a:t>for each Sprint, see next slide</a:t>
            </a:r>
            <a:endParaRPr lang="en-US" sz="1400" dirty="0"/>
          </a:p>
        </p:txBody>
      </p:sp>
      <p:sp>
        <p:nvSpPr>
          <p:cNvPr id="48" name="TextBox 47"/>
          <p:cNvSpPr txBox="1"/>
          <p:nvPr/>
        </p:nvSpPr>
        <p:spPr>
          <a:xfrm>
            <a:off x="2251992" y="3199698"/>
            <a:ext cx="1634207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sym typeface="Symbol"/>
              </a:rPr>
              <a:t> </a:t>
            </a:r>
            <a:r>
              <a:rPr lang="en-US" sz="1400" dirty="0" smtClean="0"/>
              <a:t>Team building</a:t>
            </a:r>
            <a:endParaRPr lang="en-US" sz="1400" dirty="0"/>
          </a:p>
        </p:txBody>
      </p:sp>
      <p:sp>
        <p:nvSpPr>
          <p:cNvPr id="49" name="TextBox 48"/>
          <p:cNvSpPr txBox="1"/>
          <p:nvPr/>
        </p:nvSpPr>
        <p:spPr>
          <a:xfrm>
            <a:off x="2242546" y="4075210"/>
            <a:ext cx="1643654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ym typeface="Symbol"/>
              </a:rPr>
              <a:t> </a:t>
            </a:r>
            <a:r>
              <a:rPr lang="en-US" sz="1400" dirty="0" smtClean="0"/>
              <a:t>Staged Strategy</a:t>
            </a:r>
            <a:endParaRPr lang="en-US" sz="1400" dirty="0"/>
          </a:p>
        </p:txBody>
      </p:sp>
      <p:sp>
        <p:nvSpPr>
          <p:cNvPr id="54" name="Curved Up Arrow 53"/>
          <p:cNvSpPr/>
          <p:nvPr/>
        </p:nvSpPr>
        <p:spPr>
          <a:xfrm>
            <a:off x="1098602" y="5763648"/>
            <a:ext cx="685800" cy="487743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4743139" y="2581602"/>
            <a:ext cx="4139360" cy="3602769"/>
            <a:chOff x="4419600" y="2906821"/>
            <a:chExt cx="4139360" cy="3602769"/>
          </a:xfrm>
        </p:grpSpPr>
        <p:sp>
          <p:nvSpPr>
            <p:cNvPr id="11" name="Rounded Rectangle 10"/>
            <p:cNvSpPr/>
            <p:nvPr/>
          </p:nvSpPr>
          <p:spPr>
            <a:xfrm>
              <a:off x="5410200" y="2906821"/>
              <a:ext cx="2743200" cy="1065926"/>
            </a:xfrm>
            <a:prstGeom prst="round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/>
                <a:t>Determine and assign </a:t>
              </a:r>
              <a:r>
                <a:rPr lang="en-US" sz="1600" b="1" i="1" dirty="0" smtClean="0">
                  <a:solidFill>
                    <a:srgbClr val="FFFF00"/>
                  </a:solidFill>
                </a:rPr>
                <a:t>Tasks</a:t>
              </a:r>
              <a:r>
                <a:rPr lang="en-US" sz="1600" dirty="0" smtClean="0">
                  <a:solidFill>
                    <a:srgbClr val="FFFF00"/>
                  </a:solidFill>
                </a:rPr>
                <a:t> </a:t>
              </a:r>
              <a:r>
                <a:rPr lang="en-US" sz="1600" dirty="0" smtClean="0"/>
                <a:t>to accomplish the deliverables for this Sprint</a:t>
              </a: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5562600" y="4272570"/>
              <a:ext cx="2438400" cy="933057"/>
            </a:xfrm>
            <a:prstGeom prst="round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i="1" dirty="0" smtClean="0">
                  <a:solidFill>
                    <a:srgbClr val="FFFF00"/>
                  </a:solidFill>
                </a:rPr>
                <a:t>Stand-up Meeting </a:t>
              </a:r>
              <a:r>
                <a:rPr lang="en-US" sz="1600" dirty="0" smtClean="0"/>
                <a:t>to adjust Tasks and assignments as needed</a:t>
              </a:r>
              <a:endParaRPr lang="en-US" sz="1600" dirty="0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5410200" y="5505450"/>
              <a:ext cx="2743200" cy="1004140"/>
            </a:xfrm>
            <a:prstGeom prst="round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i="1" dirty="0" smtClean="0">
                  <a:solidFill>
                    <a:srgbClr val="FFFF00"/>
                  </a:solidFill>
                </a:rPr>
                <a:t>Re-Plan</a:t>
              </a:r>
              <a:r>
                <a:rPr lang="en-US" sz="1600" dirty="0" smtClean="0"/>
                <a:t> for the next Sprint, based on what was learned from this Sprint</a:t>
              </a:r>
              <a:endParaRPr lang="en-US" sz="1600" dirty="0"/>
            </a:p>
          </p:txBody>
        </p:sp>
        <p:sp>
          <p:nvSpPr>
            <p:cNvPr id="55" name="Curved Left Arrow 54"/>
            <p:cNvSpPr/>
            <p:nvPr/>
          </p:nvSpPr>
          <p:spPr>
            <a:xfrm>
              <a:off x="8101760" y="4454091"/>
              <a:ext cx="457200" cy="570013"/>
            </a:xfrm>
            <a:prstGeom prst="curvedLeft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6" name="Curved Right Arrow 55"/>
            <p:cNvSpPr/>
            <p:nvPr/>
          </p:nvSpPr>
          <p:spPr>
            <a:xfrm flipV="1">
              <a:off x="4419600" y="3199698"/>
              <a:ext cx="914400" cy="2896302"/>
            </a:xfrm>
            <a:prstGeom prst="curvedRight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57" name="Notched Right Arrow 56"/>
          <p:cNvSpPr/>
          <p:nvPr/>
        </p:nvSpPr>
        <p:spPr>
          <a:xfrm>
            <a:off x="2806804" y="5089341"/>
            <a:ext cx="1384196" cy="505848"/>
          </a:xfrm>
          <a:prstGeom prst="notchedRightArrow">
            <a:avLst/>
          </a:prstGeom>
          <a:solidFill>
            <a:schemeClr val="tx1"/>
          </a:solidFill>
          <a:scene3d>
            <a:camera prst="orthographicFront">
              <a:rot lat="0" lon="0" rev="6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3510238" y="6251391"/>
            <a:ext cx="182880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Each Sprint:  Robots score more points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195507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generic </a:t>
            </a:r>
            <a:r>
              <a:rPr lang="en-US" b="1" i="1" dirty="0" smtClean="0">
                <a:solidFill>
                  <a:srgbClr val="FF0000"/>
                </a:solidFill>
              </a:rPr>
              <a:t>Release Plan </a:t>
            </a:r>
            <a:r>
              <a:rPr lang="en-US" dirty="0" smtClean="0"/>
              <a:t>for </a:t>
            </a:r>
            <a:r>
              <a:rPr lang="en-US" dirty="0" err="1" smtClean="0"/>
              <a:t>Botball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Sprint Alpha:</a:t>
            </a:r>
          </a:p>
          <a:p>
            <a:pPr lvl="1"/>
            <a:r>
              <a:rPr lang="en-US" sz="2200" dirty="0" smtClean="0">
                <a:latin typeface="+mj-lt"/>
              </a:rPr>
              <a:t>Plan for how to </a:t>
            </a:r>
            <a:r>
              <a:rPr lang="en-US" sz="2200" b="1" i="1" dirty="0" smtClean="0">
                <a:latin typeface="+mj-lt"/>
              </a:rPr>
              <a:t>build the team</a:t>
            </a:r>
          </a:p>
          <a:p>
            <a:pPr lvl="1"/>
            <a:r>
              <a:rPr lang="en-US" sz="2200" b="1" i="1" dirty="0" smtClean="0">
                <a:latin typeface="+mj-lt"/>
              </a:rPr>
              <a:t>Team rules</a:t>
            </a:r>
            <a:r>
              <a:rPr lang="en-US" sz="2200" dirty="0" smtClean="0">
                <a:latin typeface="+mj-lt"/>
              </a:rPr>
              <a:t>:  participation, decision-making, conflict-handling, …</a:t>
            </a:r>
          </a:p>
          <a:p>
            <a:r>
              <a:rPr lang="en-US" dirty="0" smtClean="0"/>
              <a:t>Sprint Beta:</a:t>
            </a:r>
          </a:p>
          <a:p>
            <a:pPr lvl="1"/>
            <a:r>
              <a:rPr lang="en-US" sz="2200" b="1" i="1" dirty="0" smtClean="0">
                <a:latin typeface="+mj-lt"/>
              </a:rPr>
              <a:t>Staged Strategies </a:t>
            </a:r>
            <a:r>
              <a:rPr lang="en-US" sz="2200" dirty="0" smtClean="0">
                <a:latin typeface="+mj-lt"/>
              </a:rPr>
              <a:t>for Seeding and Double-Elimination</a:t>
            </a:r>
          </a:p>
          <a:p>
            <a:r>
              <a:rPr lang="en-US" dirty="0" smtClean="0"/>
              <a:t>Sprint 1:</a:t>
            </a:r>
          </a:p>
          <a:p>
            <a:pPr lvl="1"/>
            <a:r>
              <a:rPr lang="en-US" sz="2200" dirty="0" smtClean="0">
                <a:latin typeface="+mj-lt"/>
              </a:rPr>
              <a:t>Robots </a:t>
            </a:r>
            <a:r>
              <a:rPr lang="en-US" sz="2200" b="1" i="1" dirty="0" smtClean="0">
                <a:latin typeface="+mj-lt"/>
              </a:rPr>
              <a:t>accomplish Stage 1 </a:t>
            </a:r>
            <a:r>
              <a:rPr lang="en-US" sz="2200" dirty="0" smtClean="0">
                <a:latin typeface="+mj-lt"/>
              </a:rPr>
              <a:t>of Seeding Strategy</a:t>
            </a:r>
          </a:p>
          <a:p>
            <a:pPr lvl="1"/>
            <a:r>
              <a:rPr lang="en-US" sz="2200" dirty="0">
                <a:latin typeface="+mj-lt"/>
              </a:rPr>
              <a:t>Robots </a:t>
            </a:r>
            <a:r>
              <a:rPr lang="en-US" sz="2200" b="1" i="1" dirty="0">
                <a:latin typeface="+mj-lt"/>
              </a:rPr>
              <a:t>accomplish Stage 1 </a:t>
            </a:r>
            <a:r>
              <a:rPr lang="en-US" sz="2200" dirty="0">
                <a:latin typeface="+mj-lt"/>
              </a:rPr>
              <a:t>of </a:t>
            </a:r>
            <a:r>
              <a:rPr lang="en-US" sz="2200" dirty="0" smtClean="0">
                <a:latin typeface="+mj-lt"/>
              </a:rPr>
              <a:t>Double-Elimination Strategy</a:t>
            </a:r>
          </a:p>
          <a:p>
            <a:r>
              <a:rPr lang="en-US" dirty="0" smtClean="0"/>
              <a:t>Sprints 2, 3, 4…</a:t>
            </a:r>
          </a:p>
          <a:p>
            <a:pPr lvl="1"/>
            <a:r>
              <a:rPr lang="en-US" sz="2200" dirty="0">
                <a:latin typeface="+mj-lt"/>
              </a:rPr>
              <a:t>Robots </a:t>
            </a:r>
            <a:r>
              <a:rPr lang="en-US" sz="2200" b="1" i="1" dirty="0">
                <a:latin typeface="+mj-lt"/>
              </a:rPr>
              <a:t>accomplish Stage </a:t>
            </a:r>
            <a:r>
              <a:rPr lang="en-US" sz="2200" b="1" i="1" dirty="0" smtClean="0">
                <a:latin typeface="+mj-lt"/>
              </a:rPr>
              <a:t>2…</a:t>
            </a:r>
            <a:r>
              <a:rPr lang="en-US" sz="2200" dirty="0" smtClean="0">
                <a:latin typeface="+mj-lt"/>
              </a:rPr>
              <a:t> </a:t>
            </a:r>
            <a:r>
              <a:rPr lang="en-US" sz="2200" dirty="0">
                <a:latin typeface="+mj-lt"/>
              </a:rPr>
              <a:t>of Seeding Strategy</a:t>
            </a:r>
          </a:p>
          <a:p>
            <a:pPr lvl="1"/>
            <a:r>
              <a:rPr lang="en-US" sz="2200" dirty="0">
                <a:latin typeface="+mj-lt"/>
              </a:rPr>
              <a:t>Robots </a:t>
            </a:r>
            <a:r>
              <a:rPr lang="en-US" sz="2200" b="1" i="1" dirty="0">
                <a:latin typeface="+mj-lt"/>
              </a:rPr>
              <a:t>accomplish Stage </a:t>
            </a:r>
            <a:r>
              <a:rPr lang="en-US" sz="2200" b="1" i="1" dirty="0" smtClean="0">
                <a:latin typeface="+mj-lt"/>
              </a:rPr>
              <a:t>2… </a:t>
            </a:r>
            <a:r>
              <a:rPr lang="en-US" sz="2200" dirty="0">
                <a:latin typeface="+mj-lt"/>
              </a:rPr>
              <a:t>of Double-Elimination Strategy</a:t>
            </a:r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743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532</TotalTime>
  <Words>1466</Words>
  <Application>Microsoft Office PowerPoint</Application>
  <PresentationFormat>On-screen Show (4:3)</PresentationFormat>
  <Paragraphs>145</Paragraphs>
  <Slides>14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Agile Project Management – Applying Scrum to Botball</vt:lpstr>
      <vt:lpstr>Take-away (preview)</vt:lpstr>
      <vt:lpstr>What is Project Management?</vt:lpstr>
      <vt:lpstr>Project Management in Botball – Gantt Chart</vt:lpstr>
      <vt:lpstr>Waterfall Project Management</vt:lpstr>
      <vt:lpstr>Agile Project Management</vt:lpstr>
      <vt:lpstr>Scrum</vt:lpstr>
      <vt:lpstr>Simple Scrum in Botball</vt:lpstr>
      <vt:lpstr>A generic Release Plan for Botball</vt:lpstr>
      <vt:lpstr>After Sprint Beta: </vt:lpstr>
      <vt:lpstr>After Sprint 1: </vt:lpstr>
      <vt:lpstr>After Sprint 2: </vt:lpstr>
      <vt:lpstr>After Sprint 3: </vt:lpstr>
      <vt:lpstr>Take-away (summary)</vt:lpstr>
    </vt:vector>
  </TitlesOfParts>
  <Company>Rose-Hulman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Agile …</dc:title>
  <dc:creator>Mutchler, David</dc:creator>
  <cp:lastModifiedBy>Mutchler, David</cp:lastModifiedBy>
  <cp:revision>50</cp:revision>
  <cp:lastPrinted>2012-06-22T23:43:22Z</cp:lastPrinted>
  <dcterms:created xsi:type="dcterms:W3CDTF">2012-06-22T01:42:19Z</dcterms:created>
  <dcterms:modified xsi:type="dcterms:W3CDTF">2012-06-25T04:12:07Z</dcterms:modified>
</cp:coreProperties>
</file>