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72" r:id="rId5"/>
    <p:sldId id="262" r:id="rId6"/>
    <p:sldId id="273" r:id="rId7"/>
    <p:sldId id="260" r:id="rId8"/>
    <p:sldId id="265" r:id="rId9"/>
    <p:sldId id="257" r:id="rId10"/>
    <p:sldId id="261" r:id="rId11"/>
    <p:sldId id="263" r:id="rId12"/>
    <p:sldId id="269" r:id="rId13"/>
    <p:sldId id="264" r:id="rId14"/>
    <p:sldId id="271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3" autoAdjust="0"/>
  </p:normalViewPr>
  <p:slideViewPr>
    <p:cSldViewPr snapToGrid="0" showGuides="1">
      <p:cViewPr>
        <p:scale>
          <a:sx n="48" d="100"/>
          <a:sy n="48" d="100"/>
        </p:scale>
        <p:origin x="-98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1983A-5BC8-46DB-8EAD-B934D9B217AC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1845-6940-4D29-A96C-E8F1CF59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E1845-6940-4D29-A96C-E8F1CF59B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063C5F-D3D9-4E03-A29F-B1C472C113CB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69091D-7F93-419B-9CCC-75979F3AD2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EPICS/Sponso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uky.edu/news/2009/10/19/Bottge-IES-Gra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9020"/>
            <a:ext cx="7772400" cy="1470025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opportunities for Rose-</a:t>
            </a:r>
            <a:r>
              <a:rPr lang="en-US" sz="4400" dirty="0" err="1" smtClean="0"/>
              <a:t>Hulman</a:t>
            </a:r>
            <a:r>
              <a:rPr lang="en-US" sz="4400" dirty="0" smtClean="0"/>
              <a:t> to partner with funders and non-profit organizations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9992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Steve Chenoweth</a:t>
            </a:r>
          </a:p>
          <a:p>
            <a:r>
              <a:rPr lang="en-US" dirty="0" smtClean="0"/>
              <a:t>CSSE Department</a:t>
            </a:r>
          </a:p>
          <a:p>
            <a:r>
              <a:rPr lang="en-US" dirty="0" smtClean="0"/>
              <a:t>Rose-</a:t>
            </a:r>
            <a:r>
              <a:rPr lang="en-US" dirty="0" err="1" smtClean="0"/>
              <a:t>Hulman</a:t>
            </a:r>
            <a:r>
              <a:rPr lang="en-US" dirty="0" smtClean="0"/>
              <a:t> Institute of Technology</a:t>
            </a:r>
          </a:p>
          <a:p>
            <a:r>
              <a:rPr lang="en-US" dirty="0" smtClean="0"/>
              <a:t>Friday, April 1, 2011</a:t>
            </a:r>
            <a:endParaRPr lang="en-US" dirty="0"/>
          </a:p>
        </p:txBody>
      </p:sp>
      <p:pic>
        <p:nvPicPr>
          <p:cNvPr id="4" name="Picture 10" descr="rose4"/>
          <p:cNvPicPr>
            <a:picLocks noChangeAspect="1" noChangeArrowheads="1"/>
          </p:cNvPicPr>
          <p:nvPr/>
        </p:nvPicPr>
        <p:blipFill>
          <a:blip r:embed="rId2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7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568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</a:t>
            </a:r>
            <a:r>
              <a:rPr lang="en-US" sz="3600" dirty="0"/>
              <a:t>the Needed Components?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672"/>
            <a:ext cx="42672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Clients: </a:t>
            </a:r>
            <a:r>
              <a:rPr lang="en-US" dirty="0" smtClean="0"/>
              <a:t> There are many local non-profit clients who would be eager to participate</a:t>
            </a:r>
          </a:p>
          <a:p>
            <a:pPr lvl="1"/>
            <a:r>
              <a:rPr lang="en-US" dirty="0" smtClean="0"/>
              <a:t>Schools </a:t>
            </a:r>
          </a:p>
          <a:p>
            <a:pPr lvl="1"/>
            <a:r>
              <a:rPr lang="en-US" dirty="0" smtClean="0"/>
              <a:t>Charitable organizations</a:t>
            </a:r>
          </a:p>
          <a:p>
            <a:pPr lvl="1"/>
            <a:r>
              <a:rPr lang="en-US" dirty="0" smtClean="0"/>
              <a:t>Other institutions like museums and hospitals</a:t>
            </a:r>
          </a:p>
          <a:p>
            <a:r>
              <a:rPr lang="en-US" dirty="0" smtClean="0"/>
              <a:t>Most of these organizations, however, do not have:</a:t>
            </a:r>
          </a:p>
          <a:p>
            <a:pPr lvl="1"/>
            <a:r>
              <a:rPr lang="en-US" dirty="0" smtClean="0"/>
              <a:t>The technical ability to support things we build for them</a:t>
            </a:r>
          </a:p>
          <a:p>
            <a:pPr lvl="1"/>
            <a:r>
              <a:rPr lang="en-US" dirty="0" smtClean="0"/>
              <a:t>Real budgets to create or support them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9700" y="4542184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Above </a:t>
            </a:r>
            <a:r>
              <a:rPr lang="en-US" dirty="0" smtClean="0"/>
              <a:t>– Woodrow Wilson Middle School in Terre Haute – year after year a client for RHIT </a:t>
            </a:r>
            <a:r>
              <a:rPr lang="en-US" dirty="0" err="1" smtClean="0"/>
              <a:t>Botball</a:t>
            </a:r>
            <a:r>
              <a:rPr lang="en-US" dirty="0" smtClean="0"/>
              <a:t> collaborations.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" y="26509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Achieving continuity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72" y="-397560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Another component – Our students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40" y="1600200"/>
            <a:ext cx="6318885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RHIT students:</a:t>
            </a:r>
            <a:r>
              <a:rPr lang="en-US" dirty="0" smtClean="0"/>
              <a:t>  Respond enthusiastically to such opportunities to work on non-profit projects.</a:t>
            </a:r>
          </a:p>
          <a:p>
            <a:r>
              <a:rPr lang="en-US" dirty="0" smtClean="0"/>
              <a:t>For example, our CSSE </a:t>
            </a:r>
            <a:r>
              <a:rPr lang="en-US" dirty="0" err="1" smtClean="0"/>
              <a:t>dept</a:t>
            </a:r>
            <a:r>
              <a:rPr lang="en-US" dirty="0" smtClean="0"/>
              <a:t> is currently teaching a “Robotics and Teamwork” class, in which 17 RHIT students develop ways to help middle school and high school </a:t>
            </a:r>
            <a:r>
              <a:rPr lang="en-US" dirty="0" err="1" smtClean="0"/>
              <a:t>Botball</a:t>
            </a:r>
            <a:r>
              <a:rPr lang="en-US" dirty="0" smtClean="0"/>
              <a:t> teams – and provide the guidance to those teams.</a:t>
            </a:r>
          </a:p>
          <a:p>
            <a:r>
              <a:rPr lang="en-US" dirty="0" smtClean="0"/>
              <a:t>This program required funding to provide each school with the needed </a:t>
            </a:r>
            <a:r>
              <a:rPr lang="en-US" dirty="0" err="1" smtClean="0"/>
              <a:t>Botball</a:t>
            </a:r>
            <a:r>
              <a:rPr lang="en-US" dirty="0" smtClean="0"/>
              <a:t> “kit.”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49896"/>
            <a:ext cx="22288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962400"/>
            <a:ext cx="21431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016" y="6135469"/>
            <a:ext cx="73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Above, right</a:t>
            </a:r>
            <a:r>
              <a:rPr lang="en-US" sz="1600" dirty="0" smtClean="0"/>
              <a:t> – one of the robots built by students aided by RHIT students in this class, and a typical middle-school reaction to watching their robot do its stuff.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" y="26509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Achieving continuity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4552"/>
            <a:ext cx="8229600" cy="1600200"/>
          </a:xfrm>
        </p:spPr>
        <p:txBody>
          <a:bodyPr/>
          <a:lstStyle/>
          <a:p>
            <a:r>
              <a:rPr lang="en-US" sz="3600" dirty="0" smtClean="0"/>
              <a:t>To go with this – Faculty and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Projects delivered to non-profits typically have to be more like </a:t>
            </a:r>
            <a:r>
              <a:rPr lang="en-US" b="1" dirty="0" smtClean="0"/>
              <a:t>real products</a:t>
            </a:r>
            <a:r>
              <a:rPr lang="en-US" dirty="0" smtClean="0"/>
              <a:t>, than if they were done for companies.</a:t>
            </a:r>
          </a:p>
          <a:p>
            <a:pPr lvl="1"/>
            <a:r>
              <a:rPr lang="en-US" sz="2000" dirty="0" smtClean="0"/>
              <a:t>E.g., if a senior design team doesn’t get done, someone still has to deliver it.</a:t>
            </a:r>
          </a:p>
          <a:p>
            <a:pPr lvl="1"/>
            <a:r>
              <a:rPr lang="en-US" sz="2000" dirty="0" smtClean="0"/>
              <a:t>If the project continues on from year </a:t>
            </a:r>
            <a:br>
              <a:rPr lang="en-US" sz="2000" dirty="0" smtClean="0"/>
            </a:br>
            <a:r>
              <a:rPr lang="en-US" sz="2000" dirty="0" smtClean="0"/>
              <a:t>to year with new students, faculty </a:t>
            </a:r>
            <a:br>
              <a:rPr lang="en-US" sz="2000" dirty="0" smtClean="0"/>
            </a:br>
            <a:r>
              <a:rPr lang="en-US" sz="2000" dirty="0" smtClean="0"/>
              <a:t>often need to help bridge the gaps.</a:t>
            </a:r>
          </a:p>
          <a:p>
            <a:pPr lvl="1"/>
            <a:r>
              <a:rPr lang="en-US" sz="2000" dirty="0" smtClean="0"/>
              <a:t>Some organization needs to be in </a:t>
            </a:r>
            <a:br>
              <a:rPr lang="en-US" sz="2000" dirty="0" smtClean="0"/>
            </a:br>
            <a:r>
              <a:rPr lang="en-US" sz="2000" dirty="0" smtClean="0"/>
              <a:t>place to maintain relationships </a:t>
            </a:r>
            <a:br>
              <a:rPr lang="en-US" sz="2000" dirty="0" smtClean="0"/>
            </a:br>
            <a:r>
              <a:rPr lang="en-US" sz="2000" dirty="0" smtClean="0"/>
              <a:t>with the clients.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92" y="3484498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0592" y="544664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Above</a:t>
            </a:r>
            <a:r>
              <a:rPr lang="en-US" dirty="0" smtClean="0"/>
              <a:t> – Matt Boutell works with robotics students.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" y="26509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Achieving continuity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4308"/>
            <a:ext cx="82296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final component – Funders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programs involving non-profits have ongoing backing from key funding organizations and individuals.</a:t>
            </a:r>
          </a:p>
          <a:p>
            <a:r>
              <a:rPr lang="en-US" dirty="0" smtClean="0"/>
              <a:t>E.g., the “EPICS” program at Purdue, now ongoing for 15 years, has a long list of backers.  See </a:t>
            </a:r>
            <a:r>
              <a:rPr lang="en-US" dirty="0" smtClean="0">
                <a:hlinkClick r:id="rId3"/>
              </a:rPr>
              <a:t>https://engineering.purdue.edu/EPICS/Sponsors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Providing similar opportunities at RHIT would mean having a similar level of ongoing support.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562600"/>
            <a:ext cx="12930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618924"/>
            <a:ext cx="6781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Right</a:t>
            </a:r>
            <a:r>
              <a:rPr lang="en-US" sz="1400" dirty="0" smtClean="0"/>
              <a:t> –  A student at Greater Lafayette Special Services who was provided with a learning aid by the EPICS “GLASS” team at Purdue. </a:t>
            </a:r>
          </a:p>
          <a:p>
            <a:r>
              <a:rPr lang="en-US" sz="1400" dirty="0"/>
              <a:t>From https://</a:t>
            </a:r>
            <a:r>
              <a:rPr lang="en-US" sz="1400" dirty="0" smtClean="0"/>
              <a:t>engineering.purdue.edu/EPICS/Projects/Teams/viewTeam?teamid=35.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" y="26509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Achieving continuity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0812"/>
            <a:ext cx="8229600" cy="1600200"/>
          </a:xfrm>
        </p:spPr>
        <p:txBody>
          <a:bodyPr/>
          <a:lstStyle/>
          <a:p>
            <a:r>
              <a:rPr lang="en-US" sz="4400" dirty="0" smtClean="0"/>
              <a:t>Potential benefits to Funders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an association with RHIT students who also are interested in non-profit work.</a:t>
            </a:r>
          </a:p>
          <a:p>
            <a:r>
              <a:rPr lang="en-US" dirty="0" smtClean="0"/>
              <a:t>Deep opportunities for good publicity.</a:t>
            </a:r>
          </a:p>
          <a:p>
            <a:pPr lvl="1"/>
            <a:r>
              <a:rPr lang="en-US" dirty="0" smtClean="0"/>
              <a:t>E.g., name associated with a successful non-profit project, like Time-Warner with the Lunar Arm.</a:t>
            </a:r>
          </a:p>
          <a:p>
            <a:r>
              <a:rPr lang="en-US" dirty="0" smtClean="0"/>
              <a:t>Support of STEM education in K-12 via RHIT programs which impact this.</a:t>
            </a:r>
          </a:p>
          <a:p>
            <a:pPr lvl="1"/>
            <a:r>
              <a:rPr lang="en-US" dirty="0" smtClean="0"/>
              <a:t>E.g., our Robotics and Teamwork program.</a:t>
            </a:r>
          </a:p>
          <a:p>
            <a:r>
              <a:rPr lang="en-US" dirty="0" smtClean="0"/>
              <a:t>Helping to attract a diverse student population to Rose.</a:t>
            </a:r>
          </a:p>
          <a:p>
            <a:pPr lvl="1"/>
            <a:r>
              <a:rPr lang="en-US" dirty="0" smtClean="0"/>
              <a:t>Students who come to Rose to work with non-profits tend to be socially motivated.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7316"/>
            <a:ext cx="8229600" cy="1600200"/>
          </a:xfrm>
        </p:spPr>
        <p:txBody>
          <a:bodyPr/>
          <a:lstStyle/>
          <a:p>
            <a:r>
              <a:rPr lang="en-US" sz="4400" dirty="0" smtClean="0"/>
              <a:t>Funding Opportunities - 1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40" y="1600200"/>
            <a:ext cx="6397304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Funding the development of a particular </a:t>
            </a:r>
            <a:r>
              <a:rPr lang="en-US" sz="2000" b="1" dirty="0" smtClean="0"/>
              <a:t>relationship</a:t>
            </a:r>
            <a:r>
              <a:rPr lang="en-US" sz="2000" dirty="0" smtClean="0"/>
              <a:t> between a non-profit client and RHIT, so that faculty can work on developing project ideas with them, creating the curriculum and building a student  base working on those projects.</a:t>
            </a:r>
          </a:p>
          <a:p>
            <a:r>
              <a:rPr lang="en-US" sz="2000" dirty="0" smtClean="0"/>
              <a:t>This could include direct involvement of people from the funding organization, if desired.</a:t>
            </a:r>
          </a:p>
          <a:p>
            <a:pPr lvl="1"/>
            <a:r>
              <a:rPr lang="en-US" sz="1400" dirty="0" smtClean="0"/>
              <a:t>E.g., as a co-adviser to the team working with this non-profit client.</a:t>
            </a:r>
          </a:p>
          <a:p>
            <a:r>
              <a:rPr lang="en-US" sz="2000" dirty="0" smtClean="0"/>
              <a:t>Typically these clients are local to RHIT, so that students can volunteer there, or otherwise stay in close touch.</a:t>
            </a:r>
          </a:p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315200" y="1521069"/>
            <a:ext cx="1600200" cy="4117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4267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3124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40896" y="1636632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 team of students, working with a nonprofit client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788244" y="2080572"/>
            <a:ext cx="434209" cy="4373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456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4064"/>
            <a:ext cx="8229600" cy="1600200"/>
          </a:xfrm>
        </p:spPr>
        <p:txBody>
          <a:bodyPr/>
          <a:lstStyle/>
          <a:p>
            <a:r>
              <a:rPr lang="en-US" sz="4400" dirty="0" smtClean="0"/>
              <a:t>Funding Opportunities - 2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4087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Funding the development of non-profit projects around a particular </a:t>
            </a:r>
            <a:r>
              <a:rPr lang="en-US" sz="2800" b="1" dirty="0" smtClean="0"/>
              <a:t>technology</a:t>
            </a:r>
            <a:r>
              <a:rPr lang="en-US" sz="2800" dirty="0" smtClean="0"/>
              <a:t> of interest.</a:t>
            </a:r>
          </a:p>
          <a:p>
            <a:pPr lvl="1"/>
            <a:r>
              <a:rPr lang="en-US" sz="1800" dirty="0" smtClean="0"/>
              <a:t>E.g., funding </a:t>
            </a:r>
            <a:r>
              <a:rPr lang="en-US" sz="1800" b="1" dirty="0" smtClean="0"/>
              <a:t>robotics</a:t>
            </a:r>
            <a:r>
              <a:rPr lang="en-US" sz="1800" dirty="0" smtClean="0"/>
              <a:t> projects which would be donated to non-profit organizations, like at the Terre Haute Children’s Museum</a:t>
            </a:r>
          </a:p>
          <a:p>
            <a:pPr lvl="1"/>
            <a:r>
              <a:rPr lang="en-US" sz="1800" dirty="0" smtClean="0"/>
              <a:t>E.g., funding </a:t>
            </a:r>
            <a:r>
              <a:rPr lang="en-US" sz="1800" b="1" dirty="0" smtClean="0"/>
              <a:t>usability</a:t>
            </a:r>
            <a:r>
              <a:rPr lang="en-US" sz="1800" dirty="0" smtClean="0"/>
              <a:t> projects, for student-developed products which would go to schools, utilizing RHIT’s usability lab.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7315200" y="1521069"/>
            <a:ext cx="1600200" cy="4117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4267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7600" y="3207603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Enabling tools and technologies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1591241"/>
            <a:ext cx="1447800" cy="1471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165278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Teams of students, working with nonprofit clients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315200" y="3124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6788244" y="3419024"/>
            <a:ext cx="434209" cy="4373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840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4064"/>
            <a:ext cx="8229600" cy="1600200"/>
          </a:xfrm>
        </p:spPr>
        <p:txBody>
          <a:bodyPr/>
          <a:lstStyle/>
          <a:p>
            <a:r>
              <a:rPr lang="en-US" sz="4400" dirty="0" smtClean="0"/>
              <a:t>Funding Opportunities - 3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42383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Program-level</a:t>
            </a:r>
            <a:r>
              <a:rPr lang="en-US" sz="2800" dirty="0" smtClean="0"/>
              <a:t> funding:  An overall program to build new student activity with non-profits requires </a:t>
            </a:r>
          </a:p>
          <a:p>
            <a:pPr lvl="1"/>
            <a:r>
              <a:rPr lang="en-US" sz="1800" dirty="0" smtClean="0"/>
              <a:t>Time from faculty and administrators, </a:t>
            </a:r>
          </a:p>
          <a:p>
            <a:pPr lvl="1"/>
            <a:r>
              <a:rPr lang="en-US" sz="1800" dirty="0" smtClean="0"/>
              <a:t>Funds to support additional lab facilities, and </a:t>
            </a:r>
          </a:p>
          <a:p>
            <a:pPr lvl="1"/>
            <a:r>
              <a:rPr lang="en-US" sz="1800" dirty="0" smtClean="0"/>
              <a:t>Special funding to provide program visibility, such as for student awards.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315200" y="1521069"/>
            <a:ext cx="1600200" cy="4117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315200" y="4267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4391561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Program supporting all the teams and clients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3207603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Enabling tools and technologies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1591241"/>
            <a:ext cx="1447800" cy="1471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165278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Teams of students, working with nonprofit clients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315200" y="3124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6788244" y="4571948"/>
            <a:ext cx="434209" cy="4373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498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568"/>
            <a:ext cx="8229600" cy="1600200"/>
          </a:xfrm>
        </p:spPr>
        <p:txBody>
          <a:bodyPr/>
          <a:lstStyle/>
          <a:p>
            <a:r>
              <a:rPr lang="en-US" sz="4800" dirty="0" smtClean="0"/>
              <a:t>For now, we are looking for…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620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Your response to these ideas.</a:t>
            </a:r>
          </a:p>
          <a:p>
            <a:r>
              <a:rPr lang="en-US" dirty="0" smtClean="0"/>
              <a:t>Thoughts on what aspects of this you would be most interested in.</a:t>
            </a:r>
          </a:p>
          <a:p>
            <a:r>
              <a:rPr lang="en-US" dirty="0" smtClean="0"/>
              <a:t>People in your organization who might have a special interest in working with us.</a:t>
            </a:r>
          </a:p>
          <a:p>
            <a:r>
              <a:rPr lang="en-US" dirty="0" smtClean="0"/>
              <a:t>Other ways we could create specific proposals that would be good for you and for Rose.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1521069"/>
            <a:ext cx="1600200" cy="4117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15200" y="4267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4391561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Program supporting all the teams and clients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207603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Enabling tools and technologies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391400" y="1591241"/>
            <a:ext cx="1447800" cy="1471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1652785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Teams of students, working with nonprofit clients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15200" y="3124200"/>
            <a:ext cx="1600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03" y="3845389"/>
            <a:ext cx="5350997" cy="301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6" y="20872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3600" dirty="0" smtClean="0"/>
              <a:t>A typical non-profit collaboration opportunity we took advantage of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6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Terre Haute Children’s Museum -</a:t>
            </a:r>
          </a:p>
          <a:p>
            <a:r>
              <a:rPr lang="en-US" dirty="0" smtClean="0"/>
              <a:t>We have a “Lunar Arm” robot exhibit installed there.</a:t>
            </a:r>
          </a:p>
          <a:p>
            <a:r>
              <a:rPr lang="en-US" dirty="0" smtClean="0"/>
              <a:t>Began as a robotics senior design project, last year.</a:t>
            </a:r>
          </a:p>
          <a:p>
            <a:r>
              <a:rPr lang="en-US" dirty="0" smtClean="0"/>
              <a:t>It attracts large numbers of children to use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" y="3841210"/>
            <a:ext cx="3702424" cy="301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00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RHIT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292"/>
            <a:ext cx="8229600" cy="1600200"/>
          </a:xfrm>
        </p:spPr>
        <p:txBody>
          <a:bodyPr/>
          <a:lstStyle/>
          <a:p>
            <a:r>
              <a:rPr lang="en-US" sz="3600" dirty="0" smtClean="0"/>
              <a:t>And…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45064" cy="4525963"/>
          </a:xfrm>
        </p:spPr>
        <p:txBody>
          <a:bodyPr/>
          <a:lstStyle/>
          <a:p>
            <a:r>
              <a:rPr lang="en-US" dirty="0" smtClean="0"/>
              <a:t>The Lunar Arm costs - ongoing money and time,</a:t>
            </a:r>
          </a:p>
          <a:p>
            <a:pPr lvl="1"/>
            <a:r>
              <a:rPr lang="en-US" dirty="0" smtClean="0"/>
              <a:t>from RH Ventures, and </a:t>
            </a:r>
          </a:p>
          <a:p>
            <a:pPr lvl="1"/>
            <a:r>
              <a:rPr lang="en-US" dirty="0" smtClean="0"/>
              <a:t>from additional student teams, </a:t>
            </a:r>
          </a:p>
          <a:p>
            <a:pPr marL="0" indent="0">
              <a:buNone/>
            </a:pPr>
            <a:r>
              <a:rPr lang="en-US" dirty="0" smtClean="0"/>
              <a:t>    …to keep it running at the Museum.</a:t>
            </a:r>
          </a:p>
          <a:p>
            <a:r>
              <a:rPr lang="en-US" dirty="0" smtClean="0"/>
              <a:t>The original project benefitted from having a corporate partner (Time-Warner, via the Museum).</a:t>
            </a:r>
          </a:p>
          <a:p>
            <a:r>
              <a:rPr lang="en-US" dirty="0" smtClean="0"/>
              <a:t>It still needs a corporate partner!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81" y="1752600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4773" y="3886200"/>
            <a:ext cx="2126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of the Lunar Arm, as it was envisioned by the Robotics Senior Design team before building it.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0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RHIT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356"/>
            <a:ext cx="5943600" cy="1143000"/>
          </a:xfrm>
        </p:spPr>
        <p:txBody>
          <a:bodyPr>
            <a:noAutofit/>
          </a:bodyPr>
          <a:lstStyle/>
          <a:p>
            <a:pPr>
              <a:lnSpc>
                <a:spcPts val="4900"/>
              </a:lnSpc>
            </a:pPr>
            <a:r>
              <a:rPr lang="en-US" sz="3600" dirty="0" smtClean="0"/>
              <a:t>Another instance of what we already are doing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1493837"/>
            <a:ext cx="6082747" cy="42973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 our CSSE department this year, one senior project team is doing a Trail Mapping project for a park system.</a:t>
            </a:r>
          </a:p>
          <a:p>
            <a:pPr lvl="1"/>
            <a:r>
              <a:rPr lang="en-US" sz="2400" dirty="0" smtClean="0"/>
              <a:t>Enhances the trail experience of the hikers</a:t>
            </a:r>
          </a:p>
          <a:p>
            <a:pPr lvl="2"/>
            <a:r>
              <a:rPr lang="en-US" sz="2000" dirty="0" smtClean="0"/>
              <a:t>E.g., they get guidance to sights and facilities.</a:t>
            </a:r>
          </a:p>
          <a:p>
            <a:pPr lvl="2"/>
            <a:r>
              <a:rPr lang="en-US" sz="2000" dirty="0" smtClean="0"/>
              <a:t>E.g., they can post pictures from any location, </a:t>
            </a:r>
            <a:br>
              <a:rPr lang="en-US" sz="2000" dirty="0" smtClean="0"/>
            </a:br>
            <a:r>
              <a:rPr lang="en-US" sz="2000" dirty="0" smtClean="0"/>
              <a:t>and other people can then see these. </a:t>
            </a:r>
          </a:p>
          <a:p>
            <a:pPr lvl="1"/>
            <a:r>
              <a:rPr lang="en-US" sz="2400" dirty="0" smtClean="0"/>
              <a:t>Runs on Androids and iPhones.</a:t>
            </a:r>
          </a:p>
          <a:p>
            <a:pPr lvl="1"/>
            <a:r>
              <a:rPr lang="en-US" sz="2400" dirty="0" smtClean="0"/>
              <a:t>Will be Open Source, available to other </a:t>
            </a:r>
            <a:br>
              <a:rPr lang="en-US" sz="2400" dirty="0" smtClean="0"/>
            </a:br>
            <a:r>
              <a:rPr lang="en-US" sz="2400" dirty="0" smtClean="0"/>
              <a:t>park districts.  </a:t>
            </a:r>
            <a:br>
              <a:rPr lang="en-US" sz="2400" dirty="0" smtClean="0"/>
            </a:br>
            <a:r>
              <a:rPr lang="en-US" sz="1800" dirty="0" smtClean="0"/>
              <a:t>See </a:t>
            </a:r>
            <a:r>
              <a:rPr lang="en-US" sz="1800" dirty="0"/>
              <a:t>https://</a:t>
            </a:r>
            <a:r>
              <a:rPr lang="en-US" sz="1800" dirty="0" smtClean="0"/>
              <a:t>github.com/Mobile-Trail-Mapping/Architecture/wiki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https://github.com/Mobile-Trail-Mapping/Architecture/raw/master/Documentation/ArchitectureViews/android-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914650" cy="26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15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Above, right </a:t>
            </a:r>
            <a:r>
              <a:rPr lang="en-US" sz="1600" dirty="0" smtClean="0"/>
              <a:t> – Prototype mapping area – Rose-</a:t>
            </a:r>
            <a:r>
              <a:rPr lang="en-US" sz="1600" dirty="0" err="1" smtClean="0"/>
              <a:t>Hulman</a:t>
            </a:r>
            <a:r>
              <a:rPr lang="en-US" sz="1600" dirty="0" smtClean="0"/>
              <a:t>!  </a:t>
            </a:r>
            <a:r>
              <a:rPr lang="en-US" sz="1600" i="1" dirty="0" smtClean="0"/>
              <a:t>Right </a:t>
            </a:r>
            <a:r>
              <a:rPr lang="en-US" sz="1600" dirty="0" smtClean="0"/>
              <a:t>– Software architecture diagram of this application, for the Android, done by the team as part of their open source documentation to make their system also understandable by other developers.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0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RHIT 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27125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7072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else </a:t>
            </a:r>
            <a:r>
              <a:rPr lang="en-US" sz="3200" i="1" dirty="0" smtClean="0"/>
              <a:t>could</a:t>
            </a:r>
            <a:r>
              <a:rPr lang="en-US" sz="3200" dirty="0" smtClean="0"/>
              <a:t> we do? An example…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Schools have a need for new educational devices and software that would benefit students in STEM areas or students with special needs. </a:t>
            </a:r>
          </a:p>
          <a:p>
            <a:r>
              <a:rPr lang="en-US" dirty="0" smtClean="0"/>
              <a:t>Typically these would be robotics type devices with mechanical engineering, computer engineering, and software elements.</a:t>
            </a:r>
          </a:p>
          <a:p>
            <a:r>
              <a:rPr lang="en-US" dirty="0" smtClean="0"/>
              <a:t>This translates to interdisciplinary Rose-</a:t>
            </a:r>
            <a:r>
              <a:rPr lang="en-US" dirty="0" err="1" smtClean="0"/>
              <a:t>Hulman</a:t>
            </a:r>
            <a:r>
              <a:rPr lang="en-US" dirty="0" smtClean="0"/>
              <a:t> projects.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2" y="1705390"/>
            <a:ext cx="28575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738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 right </a:t>
            </a:r>
            <a:r>
              <a:rPr lang="en-US" sz="1600" dirty="0" smtClean="0"/>
              <a:t>– A typical STEM teaching aid – a Hovercraft that aids in learning math, built at University of Kentucky, part of a STEM project funded by a $ 2.3 Million grant. </a:t>
            </a:r>
            <a:r>
              <a:rPr lang="en-US" sz="1600" dirty="0" smtClean="0">
                <a:hlinkClick r:id="rId3"/>
              </a:rPr>
              <a:t>http://education.uky.edu/news/2009/10/19/Bottge-IES-Grant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94736" y="5970104"/>
            <a:ext cx="101194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 Money</a:t>
            </a:r>
          </a:p>
          <a:p>
            <a:pPr algn="ctr"/>
            <a:r>
              <a:rPr lang="en-US" dirty="0" smtClean="0"/>
              <a:t>Helps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Elsewhere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2" y="-543332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dirty="0"/>
              <a:t>What else </a:t>
            </a:r>
            <a:r>
              <a:rPr lang="en-US" sz="3200" i="1" dirty="0"/>
              <a:t>could</a:t>
            </a:r>
            <a:r>
              <a:rPr lang="en-US" sz="3200" dirty="0"/>
              <a:t> we do</a:t>
            </a:r>
            <a:r>
              <a:rPr lang="en-US" sz="3200" dirty="0" smtClean="0"/>
              <a:t>? Another example…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7" y="1253992"/>
            <a:ext cx="5290369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Purdue, where I spent my sabbatical last year, as Academic Administrator of their EPICS program…</a:t>
            </a:r>
          </a:p>
          <a:p>
            <a:r>
              <a:rPr lang="en-US" sz="2000" dirty="0" smtClean="0"/>
              <a:t>400 students on 30 teams, each of which has a long-term relationship with a non-profit client.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94769" y="4760844"/>
            <a:ext cx="1772473" cy="203132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= Money and </a:t>
            </a:r>
          </a:p>
          <a:p>
            <a:pPr algn="ctr"/>
            <a:r>
              <a:rPr lang="en-US" dirty="0" smtClean="0"/>
              <a:t>Organization</a:t>
            </a:r>
          </a:p>
          <a:p>
            <a:pPr algn="ctr"/>
            <a:r>
              <a:rPr lang="en-US" dirty="0" smtClean="0"/>
              <a:t>and good PR</a:t>
            </a:r>
          </a:p>
          <a:p>
            <a:pPr algn="ctr"/>
            <a:r>
              <a:rPr lang="en-US" dirty="0" smtClean="0"/>
              <a:t>and High-level,</a:t>
            </a:r>
          </a:p>
          <a:p>
            <a:pPr algn="ctr"/>
            <a:r>
              <a:rPr lang="en-US" dirty="0" smtClean="0"/>
              <a:t>Long-term</a:t>
            </a:r>
          </a:p>
          <a:p>
            <a:pPr algn="ctr"/>
            <a:r>
              <a:rPr lang="en-US" dirty="0" smtClean="0"/>
              <a:t>Commitment</a:t>
            </a:r>
          </a:p>
          <a:p>
            <a:pPr algn="ctr"/>
            <a:r>
              <a:rPr lang="en-US" dirty="0" smtClean="0"/>
              <a:t>All Help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0" y="3501888"/>
            <a:ext cx="4174417" cy="3202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20" y="3559038"/>
            <a:ext cx="1911350" cy="108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20" y="4797288"/>
            <a:ext cx="2475013" cy="184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20" y="3528854"/>
            <a:ext cx="1625293" cy="1116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Elsewhere -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66" y="1364975"/>
            <a:ext cx="2639647" cy="20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4064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Non-profit student activity in general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5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Some can be done on a </a:t>
            </a:r>
            <a:br>
              <a:rPr lang="en-US" dirty="0" smtClean="0"/>
            </a:br>
            <a:r>
              <a:rPr lang="en-US" i="1" dirty="0" smtClean="0"/>
              <a:t>volunteer</a:t>
            </a:r>
            <a:r>
              <a:rPr lang="en-US" dirty="0" smtClean="0"/>
              <a:t> basis</a:t>
            </a:r>
          </a:p>
          <a:p>
            <a:pPr lvl="1"/>
            <a:r>
              <a:rPr lang="en-US" dirty="0" smtClean="0"/>
              <a:t>A number of RHIT clubs are </a:t>
            </a:r>
            <a:br>
              <a:rPr lang="en-US" dirty="0" smtClean="0"/>
            </a:br>
            <a:r>
              <a:rPr lang="en-US" dirty="0" smtClean="0"/>
              <a:t>active in this</a:t>
            </a:r>
          </a:p>
          <a:p>
            <a:r>
              <a:rPr lang="en-US" dirty="0" smtClean="0"/>
              <a:t>We would like to </a:t>
            </a:r>
            <a:r>
              <a:rPr lang="en-US" i="1" dirty="0" smtClean="0"/>
              <a:t>integrate </a:t>
            </a:r>
            <a:r>
              <a:rPr lang="en-US" dirty="0" smtClean="0"/>
              <a:t>more non-profit projects in with the regular curriculum</a:t>
            </a:r>
          </a:p>
          <a:p>
            <a:pPr lvl="1"/>
            <a:r>
              <a:rPr lang="en-US" dirty="0" smtClean="0"/>
              <a:t>Like the Lunar Arm and Trail Mapping projects</a:t>
            </a:r>
          </a:p>
          <a:p>
            <a:pPr lvl="1"/>
            <a:r>
              <a:rPr lang="en-US" dirty="0" smtClean="0"/>
              <a:t>Make such projects regular opportunities, integrated into classwork</a:t>
            </a:r>
          </a:p>
          <a:p>
            <a:r>
              <a:rPr lang="en-US" dirty="0" smtClean="0"/>
              <a:t>All these efforts require one overriding piece…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66460"/>
            <a:ext cx="3086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248400"/>
            <a:ext cx="530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Above </a:t>
            </a:r>
            <a:r>
              <a:rPr lang="en-US" dirty="0" smtClean="0"/>
              <a:t>– RHIT’s Habitat for Humanity chapter in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96" y="-348206"/>
            <a:ext cx="4953000" cy="1143000"/>
          </a:xfrm>
        </p:spPr>
        <p:txBody>
          <a:bodyPr/>
          <a:lstStyle/>
          <a:p>
            <a:r>
              <a:rPr lang="en-US" sz="3600" dirty="0" smtClean="0"/>
              <a:t>Continuity is Vital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852"/>
            <a:ext cx="4008783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There needs to be an ongoing relationship with the clients:</a:t>
            </a:r>
          </a:p>
          <a:p>
            <a:pPr lvl="1"/>
            <a:r>
              <a:rPr lang="en-US" sz="2000" dirty="0" smtClean="0"/>
              <a:t>To fix what they already have</a:t>
            </a:r>
          </a:p>
          <a:p>
            <a:pPr lvl="1"/>
            <a:r>
              <a:rPr lang="en-US" sz="2000" dirty="0" smtClean="0"/>
              <a:t>To learn what else they need that RHIT students could do</a:t>
            </a:r>
          </a:p>
          <a:p>
            <a:pPr lvl="1"/>
            <a:r>
              <a:rPr lang="en-US" sz="2000" dirty="0" smtClean="0"/>
              <a:t>To deliver those things well</a:t>
            </a:r>
          </a:p>
          <a:p>
            <a:r>
              <a:rPr lang="en-US" sz="2000" dirty="0" smtClean="0"/>
              <a:t>Faculty advisors need to be in place who know these clients.</a:t>
            </a:r>
          </a:p>
          <a:p>
            <a:r>
              <a:rPr lang="en-US" sz="2000" dirty="0" smtClean="0"/>
              <a:t>Funding needs to be available on an ongoing basis.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762000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4114799"/>
            <a:ext cx="4000500" cy="266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0708" y="381000"/>
            <a:ext cx="348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Easy – RHIT PIKE team plants trees.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34340" y="3745468"/>
            <a:ext cx="4395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Hard – RHIT </a:t>
            </a:r>
            <a:r>
              <a:rPr lang="en-US" sz="1600" dirty="0" err="1" smtClean="0"/>
              <a:t>EcoCAR</a:t>
            </a:r>
            <a:r>
              <a:rPr lang="en-US" sz="1600" dirty="0" smtClean="0"/>
              <a:t> team builds a green car.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07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pPr>
              <a:lnSpc>
                <a:spcPts val="4600"/>
              </a:lnSpc>
            </a:pPr>
            <a:r>
              <a:rPr lang="en-US" sz="3600" dirty="0" smtClean="0"/>
              <a:t>We should have a wide range of opportunities for students to get involved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4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students would benefit from having more kinds of courses and activities involving non-profits.</a:t>
            </a:r>
          </a:p>
          <a:p>
            <a:r>
              <a:rPr lang="en-US" dirty="0" smtClean="0"/>
              <a:t>We know what these would look like, </a:t>
            </a:r>
          </a:p>
          <a:p>
            <a:pPr lvl="1"/>
            <a:r>
              <a:rPr lang="en-US" dirty="0" smtClean="0"/>
              <a:t>As projects in existing courses, and</a:t>
            </a:r>
          </a:p>
          <a:p>
            <a:pPr lvl="1"/>
            <a:r>
              <a:rPr lang="en-US" dirty="0" smtClean="0"/>
              <a:t>As additional courses which would benefit our students, and</a:t>
            </a:r>
          </a:p>
          <a:p>
            <a:pPr lvl="1"/>
            <a:r>
              <a:rPr lang="en-US" dirty="0" smtClean="0"/>
              <a:t>As volunteer activities done by focused student clubs.</a:t>
            </a:r>
          </a:p>
          <a:p>
            <a:r>
              <a:rPr lang="en-US" dirty="0" smtClean="0"/>
              <a:t>One new kind of course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An ongoing program to work with a particular non-profit, which students could sign up for, one or more times, as a “special topics” course.</a:t>
            </a:r>
          </a:p>
          <a:p>
            <a:pPr lvl="1"/>
            <a:r>
              <a:rPr lang="en-US" dirty="0" smtClean="0"/>
              <a:t>This is the key to the EPICS program, now at over 20 colleges and also in 30+ high schools</a:t>
            </a:r>
          </a:p>
          <a:p>
            <a:pPr lvl="1"/>
            <a:r>
              <a:rPr lang="en-US" dirty="0" smtClean="0"/>
              <a:t>I ran the Purdue program during my sabbatical in 2009-10, as a means of learning how to bring this to Rose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" y="26509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Achieving continuity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379</TotalTime>
  <Words>1416</Words>
  <Application>Microsoft Office PowerPoint</Application>
  <PresentationFormat>On-screen Show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New opportunities for Rose-Hulman to partner with funders and non-profit organizations</vt:lpstr>
      <vt:lpstr>A typical non-profit collaboration opportunity we took advantage of</vt:lpstr>
      <vt:lpstr>And…</vt:lpstr>
      <vt:lpstr>Another instance of what we already are doing</vt:lpstr>
      <vt:lpstr>What else could we do? An example…</vt:lpstr>
      <vt:lpstr>What else could we do? Another example…</vt:lpstr>
      <vt:lpstr>Non-profit student activity in general</vt:lpstr>
      <vt:lpstr>Continuity is Vital</vt:lpstr>
      <vt:lpstr>We should have a wide range of opportunities for students to get involved</vt:lpstr>
      <vt:lpstr>What are the Needed Components?</vt:lpstr>
      <vt:lpstr>Another component – Our students</vt:lpstr>
      <vt:lpstr>To go with this – Faculty and Staff</vt:lpstr>
      <vt:lpstr>The final component – Funders</vt:lpstr>
      <vt:lpstr>Potential benefits to Funders</vt:lpstr>
      <vt:lpstr>Funding Opportunities - 1</vt:lpstr>
      <vt:lpstr>Funding Opportunities - 2</vt:lpstr>
      <vt:lpstr>Funding Opportunities - 3 </vt:lpstr>
      <vt:lpstr>For now, we are looking for…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opportunities for Rose-Hulman to partner with funders and non-profits</dc:title>
  <dc:creator>Chenoweth, Stephen V</dc:creator>
  <cp:lastModifiedBy>Chenoweth, Stephen V</cp:lastModifiedBy>
  <cp:revision>51</cp:revision>
  <dcterms:created xsi:type="dcterms:W3CDTF">2011-03-15T17:02:26Z</dcterms:created>
  <dcterms:modified xsi:type="dcterms:W3CDTF">2011-04-02T12:46:12Z</dcterms:modified>
</cp:coreProperties>
</file>