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674" r:id="rId3"/>
    <p:sldId id="675" r:id="rId4"/>
    <p:sldId id="676" r:id="rId5"/>
    <p:sldId id="677" r:id="rId6"/>
    <p:sldId id="678" r:id="rId7"/>
    <p:sldId id="679" r:id="rId8"/>
    <p:sldId id="680" r:id="rId9"/>
    <p:sldId id="681" r:id="rId10"/>
    <p:sldId id="682" r:id="rId11"/>
    <p:sldId id="683" r:id="rId12"/>
    <p:sldId id="684" r:id="rId13"/>
    <p:sldId id="685" r:id="rId14"/>
    <p:sldId id="686" r:id="rId15"/>
    <p:sldId id="687" r:id="rId16"/>
    <p:sldId id="688" r:id="rId17"/>
    <p:sldId id="689" r:id="rId18"/>
    <p:sldId id="690" r:id="rId19"/>
    <p:sldId id="691" r:id="rId20"/>
    <p:sldId id="692" r:id="rId21"/>
    <p:sldId id="693" r:id="rId22"/>
    <p:sldId id="694" r:id="rId23"/>
    <p:sldId id="695" r:id="rId24"/>
    <p:sldId id="696" r:id="rId25"/>
    <p:sldId id="697" r:id="rId26"/>
    <p:sldId id="698" r:id="rId27"/>
    <p:sldId id="699" r:id="rId28"/>
    <p:sldId id="637" r:id="rId29"/>
    <p:sldId id="638" r:id="rId30"/>
    <p:sldId id="639" r:id="rId31"/>
    <p:sldId id="640" r:id="rId32"/>
    <p:sldId id="700" r:id="rId33"/>
    <p:sldId id="701" r:id="rId34"/>
    <p:sldId id="702" r:id="rId35"/>
  </p:sldIdLst>
  <p:sldSz cx="9144000" cy="6858000" type="screen4x3"/>
  <p:notesSz cx="7315200" cy="9601200"/>
  <p:embeddedFontLst>
    <p:embeddedFont>
      <p:font typeface="Lucida Handwriting" panose="03010101010101010101" pitchFamily="66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Monotype Sorts" panose="05000000000000000000" charset="2"/>
      <p:regular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749" autoAdjust="0"/>
    <p:restoredTop sz="83867" autoAdjust="0"/>
  </p:normalViewPr>
  <p:slideViewPr>
    <p:cSldViewPr>
      <p:cViewPr varScale="1">
        <p:scale>
          <a:sx n="76" d="100"/>
          <a:sy n="76" d="100"/>
        </p:scale>
        <p:origin x="90" y="4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5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BDB6A-396C-4A62-AADC-40E5948D6121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444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8444"/>
            <a:ext cx="3169920" cy="481123"/>
          </a:xfrm>
          <a:prstGeom prst="rect">
            <a:avLst/>
          </a:prstGeom>
        </p:spPr>
        <p:txBody>
          <a:bodyPr vert="horz" wrap="square" lIns="94959" tIns="47481" rIns="94959" bIns="474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52E531-1716-4577-83E2-1814263B0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5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4A55EC-1300-4936-BDFB-6741522DDC76}" type="datetimeFigureOut">
              <a:rPr lang="en-US"/>
              <a:pPr>
                <a:defRPr/>
              </a:pPr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5963"/>
            <a:ext cx="4805362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59" tIns="47481" rIns="94959" bIns="474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859"/>
            <a:ext cx="5852160" cy="4321930"/>
          </a:xfrm>
          <a:prstGeom prst="rect">
            <a:avLst/>
          </a:prstGeom>
        </p:spPr>
        <p:txBody>
          <a:bodyPr vert="horz" lIns="94959" tIns="47481" rIns="94959" bIns="474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444"/>
            <a:ext cx="3169920" cy="481123"/>
          </a:xfrm>
          <a:prstGeom prst="rect">
            <a:avLst/>
          </a:prstGeom>
        </p:spPr>
        <p:txBody>
          <a:bodyPr vert="horz" lIns="94959" tIns="47481" rIns="94959" bIns="4748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8444"/>
            <a:ext cx="3169920" cy="481123"/>
          </a:xfrm>
          <a:prstGeom prst="rect">
            <a:avLst/>
          </a:prstGeom>
        </p:spPr>
        <p:txBody>
          <a:bodyPr vert="horz" wrap="square" lIns="94959" tIns="47481" rIns="94959" bIns="474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F1F8E89-726D-4E79-BF90-D0C61D4F1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091" indent="-293381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128" indent="-2337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9180" indent="-2337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4888" indent="-23371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2254" indent="-2337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620" indent="-2337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6986" indent="-2337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4352" indent="-2337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78E58-7552-457F-9074-3478C642DEA2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1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7A65F3-5FCB-4494-80AB-FB032838EA4F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4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90F09D-738C-47B9-8DFD-0C64BA94B395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8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1A5910-46F5-4272-83BC-1D35544810C3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051A64-B048-4244-8147-432B9C4FFB02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1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F8E89-726D-4E79-BF90-D0C61D4F1F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00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262E4-4426-4C63-8DAB-92F6927C3DD4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18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262E4-4426-4C63-8DAB-92F6927C3DD4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17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0262E4-4426-4C63-8DAB-92F6927C3DD4}" type="slidenum">
              <a:rPr lang="en-US"/>
              <a:pPr eaLnBrk="1" hangingPunct="1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1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A886B5-5DB1-42DC-BE32-B6C24CC85E49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00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357A84-5C82-4A7C-9071-E438F77FCF73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3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4117" indent="-290067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1814" indent="-2320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4206" indent="-2320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9916" indent="-2320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7282" indent="-2320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4648" indent="-2320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2014" indent="-2320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9380" indent="-2320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23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EF9349-3516-4BB9-BC2F-EFFD0A08D3A9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41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CFB8C8-F9D3-486E-AB93-BA0B1C2C147F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33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0D3C25-D67A-45FE-8FEA-A1F20BB31469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Ask students how they would use multiple tapes to do multiplication of unary numbers.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Give them a few minutes.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6652B2-A8F8-4C5C-B990-4B97AB530F82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2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0A8CDF-B274-4515-931D-89B38DEC9D0C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32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We treat the single tape as if it is divided into</a:t>
            </a:r>
            <a:r>
              <a:rPr lang="en-US" baseline="0" dirty="0" smtClean="0"/>
              <a:t> tracks.  For each track we need to know the symbols, and the position of the read/write head.  1 indicates "this tape's head is here" and 0 represents "this tape's head is not here".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Total number of symbols in tape alphabet for  M' :  (3 x 2 x 3 x 2) + 3 = 39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00CA4C-C221-4CC8-920F-339DF791A6DC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7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1B36D7-1785-4DBB-8D7D-01DA241108EB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9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829" indent="-2987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121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169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217" indent="-2390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9266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7314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5362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3411" indent="-2390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A25EB3-63A1-4C26-B2DD-38F3E75AFBBF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732" indent="-2987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973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961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950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39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928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91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90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F46899-8571-4220-8AB7-724438445947}" type="slidenum">
              <a:rPr lang="en-US"/>
              <a:pPr eaLnBrk="1" hangingPunct="1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234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 have seen</a:t>
            </a:r>
            <a:r>
              <a:rPr lang="en-US" baseline="0" dirty="0" smtClean="0"/>
              <a:t> that TMs seem to be able </a:t>
            </a:r>
            <a:r>
              <a:rPr lang="en-US" baseline="0" smtClean="0"/>
              <a:t>to do any </a:t>
            </a:r>
            <a:r>
              <a:rPr lang="en-US" baseline="0" dirty="0" smtClean="0"/>
              <a:t>algorithm that a real computer can do.</a:t>
            </a:r>
          </a:p>
          <a:p>
            <a:r>
              <a:rPr lang="en-US" baseline="0" dirty="0" smtClean="0"/>
              <a:t>Can there be a programmable TM?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732" indent="-2987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973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961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950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39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928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91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90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3A02F9-1EC6-42B3-BCB1-6892D19C543E}" type="slidenum">
              <a:rPr lang="en-US"/>
              <a:pPr eaLnBrk="1" hangingPunct="1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1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88DC0-2A3D-4157-A318-B2280B90B0B4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1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732" indent="-2987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973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961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950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39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928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91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90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ECDACE-4C35-4245-A551-2F85EDAAEBF7}" type="slidenum">
              <a:rPr lang="en-US"/>
              <a:pPr eaLnBrk="1" hangingPunct="1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One issue.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There is no limit on the number of states or tape symbols that a TM can have.  </a:t>
            </a:r>
          </a:p>
          <a:p>
            <a:pPr>
              <a:spcBef>
                <a:spcPct val="0"/>
              </a:spcBef>
            </a:pPr>
            <a:r>
              <a:rPr lang="en-US" smtClean="0"/>
              <a:t>But we want to be able to encode </a:t>
            </a:r>
            <a:r>
              <a:rPr lang="en-US" i="1" smtClean="0"/>
              <a:t>any </a:t>
            </a:r>
            <a:r>
              <a:rPr lang="en-US" smtClean="0"/>
              <a:t>TM with a finite number of symbols.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732" indent="-29874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4973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2961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0950" indent="-2389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39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6928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491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62906" indent="-2389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EAD204-6EE3-4E13-ABE8-4E6853C0B598}" type="slidenum">
              <a:rPr lang="en-US"/>
              <a:pPr eaLnBrk="1" hangingPunct="1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49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6190" indent="-31391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5678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7947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0218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62489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4760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67030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9302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0825AE-16A4-45B7-BE46-438A824CB9F3}" type="slidenum">
              <a:rPr lang="en-US"/>
              <a:pPr eaLnBrk="1" hangingPunct="1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7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6190" indent="-31391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5678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7947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0218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62489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4760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67030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9302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8FE362-8EDC-4743-8E0C-1B95F651387A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51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6190" indent="-31391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5678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7947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0218" indent="-25113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62489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64760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67030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69302" indent="-2511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B2030F-741B-44AF-AE1F-77586D3FC0FB}" type="slidenum">
              <a:rPr lang="en-US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DFFEE-25CC-41BF-8512-8068E796688D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507065-9309-4C2D-B088-379249EC8EBD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9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Another term that is sometimes used tfor this concept is "recursively enumerable"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C9A6B-DC40-4785-957B-AA98D7277521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E0D006-C912-49D5-9791-E9DEF51A3D18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1048AF-C346-44E6-80E5-6A4ABB7352A9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1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698" indent="-28526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07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503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3934" indent="-22821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36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679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222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653" indent="-2282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E6EFE7-056B-45E9-BFC4-57A6D32ABD83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BA47-C690-45D6-A9E3-BC9ADDFE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6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6A1D-F253-4205-926E-0556682ED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F3649-2389-404E-A898-C1B346D45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3FD1-6CEA-4612-8746-2953DDA7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6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3477-707C-4C7C-8DEE-C2ADA0CE2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DFDAB-563E-4F6F-8169-F501A1BA7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58F2-F758-4CD1-9CAA-469AEE411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D0C69-57BA-4D73-ABE3-B3A1A7B2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B2E3-C9D0-467E-AD74-675A085DE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6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558-B70F-4B19-B55F-9AB4A8A7D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5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B541-9676-45F5-BF62-258DD16D7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2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25533AA-A332-4DAB-AB14-DA7BB68E9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81000" y="1905000"/>
            <a:ext cx="876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4400" b="1">
              <a:solidFill>
                <a:schemeClr val="tx2"/>
              </a:solidFill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3600" dirty="0">
                <a:solidFill>
                  <a:schemeClr val="tx2"/>
                </a:solidFill>
              </a:rPr>
              <a:t>TM </a:t>
            </a:r>
            <a:r>
              <a:rPr lang="en-US" sz="3600" dirty="0" smtClean="0">
                <a:solidFill>
                  <a:schemeClr val="tx2"/>
                </a:solidFill>
              </a:rPr>
              <a:t>Variations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Encoding a TM</a:t>
            </a:r>
            <a:endParaRPr lang="en-US" sz="3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(Universal Turing Machine)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1120775"/>
            <a:ext cx="8610600" cy="14700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MA/CSSE 474</a:t>
            </a:r>
          </a:p>
          <a:p>
            <a:pPr algn="ctr" eaLnBrk="1" hangingPunct="1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Theory of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Computing a Function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Let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 = {</a:t>
            </a:r>
            <a:r>
              <a:rPr lang="en-US" sz="2000">
                <a:latin typeface="Courier New" panose="02070309020205020404" pitchFamily="49" charset="0"/>
              </a:rPr>
              <a:t>a</a:t>
            </a:r>
            <a:r>
              <a:rPr lang="en-US" sz="2000"/>
              <a:t>, </a:t>
            </a:r>
            <a:r>
              <a:rPr lang="en-US" sz="2000">
                <a:latin typeface="Courier New" panose="02070309020205020404" pitchFamily="49" charset="0"/>
              </a:rPr>
              <a:t>b</a:t>
            </a:r>
            <a:r>
              <a:rPr lang="en-US" sz="2000"/>
              <a:t>}.  Let </a:t>
            </a:r>
            <a:r>
              <a:rPr lang="en-US" sz="2000" i="1"/>
              <a:t>f</a:t>
            </a:r>
            <a:r>
              <a:rPr lang="en-US" sz="2000"/>
              <a:t>(</a:t>
            </a:r>
            <a:r>
              <a:rPr lang="en-US" sz="2000" i="1"/>
              <a:t>w</a:t>
            </a:r>
            <a:r>
              <a:rPr lang="en-US" sz="2000"/>
              <a:t>) = </a:t>
            </a:r>
            <a:r>
              <a:rPr lang="en-US" sz="2000" i="1"/>
              <a:t>ww.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Input: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qqqqqq</a:t>
            </a:r>
            <a:r>
              <a:rPr lang="en-US" sz="2000"/>
              <a:t> 		Output: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ww</a:t>
            </a:r>
            <a:r>
              <a:rPr lang="en-US" sz="2000">
                <a:latin typeface="Monotype Sorts" panose="05000000000000000000" charset="2"/>
              </a:rPr>
              <a:t>q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Define the copy machine </a:t>
            </a:r>
            <a:r>
              <a:rPr lang="en-US" sz="2000" i="1"/>
              <a:t>C</a:t>
            </a:r>
            <a:r>
              <a:rPr lang="en-US" sz="2000"/>
              <a:t>:  </a:t>
            </a:r>
          </a:p>
          <a:p>
            <a:pPr eaLnBrk="1" hangingPunct="1"/>
            <a:r>
              <a:rPr lang="en-US" sz="2000"/>
              <a:t>	 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qqqqqq</a:t>
            </a:r>
            <a:r>
              <a:rPr lang="en-US"/>
              <a:t> </a:t>
            </a:r>
            <a:r>
              <a:rPr lang="en-US" sz="2000"/>
              <a:t>   </a:t>
            </a:r>
            <a:r>
              <a:rPr lang="en-US" sz="2000">
                <a:sym typeface="Wingdings" panose="05000000000000000000" pitchFamily="2" charset="2"/>
              </a:rPr>
              <a:t></a:t>
            </a:r>
            <a:r>
              <a:rPr lang="en-US" sz="2000"/>
              <a:t>         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</a:t>
            </a:r>
          </a:p>
          <a:p>
            <a:pPr algn="ctr"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Also use the </a:t>
            </a:r>
            <a:r>
              <a:rPr lang="en-US" sz="2000" i="1"/>
              <a:t>S</a:t>
            </a:r>
            <a:r>
              <a:rPr lang="en-US" sz="2000" baseline="-25000">
                <a:sym typeface="Symbol" panose="05050102010706020507" pitchFamily="18" charset="2"/>
              </a:rPr>
              <a:t></a:t>
            </a:r>
            <a:r>
              <a:rPr lang="en-US" sz="2000"/>
              <a:t> machine:</a:t>
            </a:r>
          </a:p>
          <a:p>
            <a:pPr eaLnBrk="1" hangingPunct="1"/>
            <a:r>
              <a:rPr lang="en-US" sz="2000"/>
              <a:t>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u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 i="1"/>
              <a:t>w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/>
              <a:t>            </a:t>
            </a:r>
            <a:r>
              <a:rPr lang="en-US" sz="2000">
                <a:sym typeface="Wingdings" panose="05000000000000000000" pitchFamily="2" charset="2"/>
              </a:rPr>
              <a:t></a:t>
            </a:r>
            <a:r>
              <a:rPr lang="en-US" sz="2000"/>
              <a:t>           	 </a:t>
            </a:r>
            <a:r>
              <a:rPr lang="en-US" sz="2000">
                <a:latin typeface="Monotype Sorts" panose="05000000000000000000" charset="2"/>
              </a:rPr>
              <a:t>q</a:t>
            </a:r>
            <a:r>
              <a:rPr lang="en-US" sz="2000" i="1"/>
              <a:t>uw</a:t>
            </a:r>
            <a:r>
              <a:rPr lang="en-US" sz="2000" u="sng">
                <a:latin typeface="Monotype Sorts" panose="05000000000000000000" charset="2"/>
              </a:rPr>
              <a:t>q</a:t>
            </a:r>
            <a:r>
              <a:rPr lang="en-US" sz="2000"/>
              <a:t> </a:t>
            </a:r>
            <a:endParaRPr lang="en-US" sz="2000" u="sng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Then the machine to compute </a:t>
            </a:r>
            <a:r>
              <a:rPr lang="en-US" sz="2000" i="1"/>
              <a:t>f</a:t>
            </a:r>
            <a:r>
              <a:rPr lang="en-US" sz="2000"/>
              <a:t> is just      &gt;</a:t>
            </a:r>
            <a:r>
              <a:rPr lang="en-US" sz="2000" i="1"/>
              <a:t>C</a:t>
            </a:r>
            <a:r>
              <a:rPr lang="en-US" sz="2000"/>
              <a:t> </a:t>
            </a:r>
            <a:r>
              <a:rPr lang="en-US" sz="2000" i="1"/>
              <a:t>S</a:t>
            </a:r>
            <a:r>
              <a:rPr lang="en-US" sz="2000" baseline="-25000">
                <a:sym typeface="Symbol" panose="05050102010706020507" pitchFamily="18" charset="2"/>
              </a:rPr>
              <a:t>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baseline="-25000">
                <a:latin typeface="Monotype Sorts" panose="05000000000000000000" charset="2"/>
              </a:rPr>
              <a:t>q</a:t>
            </a:r>
            <a:r>
              <a:rPr lang="en-US" sz="200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6019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details next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48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Computing a Function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Let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= {</a:t>
            </a:r>
            <a:r>
              <a:rPr lang="en-US" sz="2000" dirty="0">
                <a:latin typeface="Courier New" panose="02070309020205020404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}.  Let </a:t>
            </a:r>
            <a:r>
              <a:rPr lang="en-US" sz="2000" i="1" dirty="0"/>
              <a:t>f</a:t>
            </a:r>
            <a:r>
              <a:rPr lang="en-US" sz="2000" dirty="0"/>
              <a:t>(</a:t>
            </a:r>
            <a:r>
              <a:rPr lang="en-US" sz="2000" i="1" dirty="0"/>
              <a:t>w</a:t>
            </a:r>
            <a:r>
              <a:rPr lang="en-US" sz="2000" dirty="0"/>
              <a:t>) = </a:t>
            </a:r>
            <a:r>
              <a:rPr lang="en-US" sz="2000" i="1" dirty="0" err="1"/>
              <a:t>ww</a:t>
            </a:r>
            <a:r>
              <a:rPr lang="en-US" sz="2000" i="1" dirty="0"/>
              <a:t>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Input: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qqqqqq</a:t>
            </a:r>
            <a:r>
              <a:rPr lang="en-US" sz="2000" dirty="0"/>
              <a:t> 		Output: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endParaRPr lang="en-US" sz="2000" dirty="0">
              <a:latin typeface="Monotype Sorts" panose="05000000000000000000" charset="2"/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Define </a:t>
            </a:r>
            <a:r>
              <a:rPr lang="en-US" sz="2000" b="1" dirty="0">
                <a:solidFill>
                  <a:srgbClr val="FF0000"/>
                </a:solidFill>
              </a:rPr>
              <a:t>the copy machine C</a:t>
            </a:r>
            <a:r>
              <a:rPr lang="en-US" sz="2000" dirty="0"/>
              <a:t>:  </a:t>
            </a:r>
          </a:p>
          <a:p>
            <a:pPr eaLnBrk="1" hangingPunct="1"/>
            <a:r>
              <a:rPr lang="en-US" sz="2000" dirty="0"/>
              <a:t>	 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qqqqqq</a:t>
            </a:r>
            <a:r>
              <a:rPr lang="en-US" dirty="0"/>
              <a:t> </a:t>
            </a:r>
            <a:r>
              <a:rPr lang="en-US" sz="2000" dirty="0"/>
              <a:t>  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        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endParaRPr lang="en-US" sz="2000" dirty="0">
              <a:latin typeface="Monotype Sorts" panose="05000000000000000000" charset="2"/>
            </a:endParaRPr>
          </a:p>
          <a:p>
            <a:pPr algn="ctr" eaLnBrk="1" hangingPunct="1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Then use </a:t>
            </a:r>
            <a:r>
              <a:rPr lang="en-US" sz="2000" b="1" dirty="0">
                <a:solidFill>
                  <a:srgbClr val="FF0000"/>
                </a:solidFill>
              </a:rPr>
              <a:t>the</a:t>
            </a:r>
            <a:r>
              <a:rPr lang="en-US" sz="2000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</a:t>
            </a:r>
            <a:r>
              <a:rPr lang="en-US" sz="2000" b="1" dirty="0">
                <a:solidFill>
                  <a:srgbClr val="FF0000"/>
                </a:solidFill>
              </a:rPr>
              <a:t> machine</a:t>
            </a:r>
            <a:r>
              <a:rPr lang="en-US" sz="2000" dirty="0"/>
              <a:t>:</a:t>
            </a:r>
          </a:p>
          <a:p>
            <a:pPr eaLnBrk="1" hangingPunct="1"/>
            <a:r>
              <a:rPr lang="en-US" sz="2000" dirty="0"/>
              <a:t>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u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w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dirty="0"/>
              <a:t>           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          	 </a:t>
            </a:r>
            <a:r>
              <a:rPr lang="en-US" sz="2000" dirty="0" err="1">
                <a:latin typeface="Monotype Sorts" panose="05000000000000000000" charset="2"/>
              </a:rPr>
              <a:t>q</a:t>
            </a:r>
            <a:r>
              <a:rPr lang="en-US" sz="2000" i="1" dirty="0" err="1"/>
              <a:t>uw</a:t>
            </a:r>
            <a:r>
              <a:rPr lang="en-US" sz="2000" u="sng" dirty="0" err="1">
                <a:latin typeface="Monotype Sorts" panose="05000000000000000000" charset="2"/>
              </a:rPr>
              <a:t>q</a:t>
            </a:r>
            <a:r>
              <a:rPr lang="en-US" sz="2000" dirty="0"/>
              <a:t> </a:t>
            </a:r>
            <a:endParaRPr lang="en-US" sz="2000" u="sng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Then the machine to compute </a:t>
            </a:r>
            <a:r>
              <a:rPr lang="en-US" sz="2000" i="1" dirty="0"/>
              <a:t>f</a:t>
            </a:r>
            <a:r>
              <a:rPr lang="en-US" sz="2000" dirty="0"/>
              <a:t> is just      &gt;</a:t>
            </a:r>
            <a:r>
              <a:rPr lang="en-US" sz="2000" i="1" dirty="0"/>
              <a:t>C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  <a:r>
              <a:rPr lang="en-US" sz="2000" baseline="-25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 </a:t>
            </a:r>
            <a:r>
              <a:rPr lang="en-US" sz="2000" i="1" dirty="0" err="1"/>
              <a:t>L</a:t>
            </a:r>
            <a:r>
              <a:rPr lang="en-US" baseline="-25000" dirty="0" err="1">
                <a:latin typeface="Monotype Sorts" panose="05000000000000000000" charset="2"/>
              </a:rPr>
              <a:t>q</a:t>
            </a:r>
            <a:r>
              <a:rPr lang="en-US" sz="2000" dirty="0"/>
              <a:t> </a:t>
            </a: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752600" y="2895600"/>
          <a:ext cx="4824413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name="CorelPhotoPaint.Image.10" r:id="rId4" imgW="2179140" imgH="886669" progId="CorelPhotoPaint.Image.10">
                  <p:embed/>
                </p:oleObj>
              </mc:Choice>
              <mc:Fallback>
                <p:oleObj name="CorelPhotoPaint.Image.10" r:id="rId4" imgW="2179140" imgH="886669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4824413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8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Computing Numeric Functions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8077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For any positive integer </a:t>
            </a:r>
            <a:r>
              <a:rPr lang="en-US" sz="2200" i="1" dirty="0"/>
              <a:t>k</a:t>
            </a:r>
            <a:r>
              <a:rPr lang="en-US" sz="2200" dirty="0"/>
              <a:t>, </a:t>
            </a:r>
            <a:r>
              <a:rPr lang="en-US" sz="2200" b="1" i="1" dirty="0" err="1"/>
              <a:t>value</a:t>
            </a:r>
            <a:r>
              <a:rPr lang="en-US" sz="2200" b="1" i="1" baseline="-25000" dirty="0" err="1"/>
              <a:t>k</a:t>
            </a:r>
            <a:r>
              <a:rPr lang="en-US" sz="2200" b="1" dirty="0"/>
              <a:t>(</a:t>
            </a:r>
            <a:r>
              <a:rPr lang="en-US" sz="2200" b="1" i="1" dirty="0"/>
              <a:t>n</a:t>
            </a:r>
            <a:r>
              <a:rPr lang="en-US" sz="2200" b="1" dirty="0"/>
              <a:t>) </a:t>
            </a:r>
            <a:r>
              <a:rPr lang="en-US" sz="2200" dirty="0"/>
              <a:t>returns the nonnegative integer that is encoded, base </a:t>
            </a:r>
            <a:r>
              <a:rPr lang="en-US" sz="2200" i="1" dirty="0"/>
              <a:t>k</a:t>
            </a:r>
            <a:r>
              <a:rPr lang="en-US" sz="2200" dirty="0"/>
              <a:t>, by the string </a:t>
            </a:r>
            <a:r>
              <a:rPr lang="en-US" sz="2200" i="1" dirty="0"/>
              <a:t>n</a:t>
            </a:r>
            <a:r>
              <a:rPr lang="en-US" sz="2200" dirty="0"/>
              <a:t>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For example: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dirty="0"/>
              <a:t>● </a:t>
            </a:r>
            <a:r>
              <a:rPr lang="en-US" sz="2200" i="1" dirty="0"/>
              <a:t>value</a:t>
            </a:r>
            <a:r>
              <a:rPr lang="en-US" sz="2200" baseline="-25000" dirty="0"/>
              <a:t>2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101</a:t>
            </a:r>
            <a:r>
              <a:rPr lang="en-US" sz="2200" dirty="0"/>
              <a:t>) = 5.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dirty="0"/>
              <a:t>● </a:t>
            </a:r>
            <a:r>
              <a:rPr lang="en-US" sz="2200" i="1" dirty="0"/>
              <a:t>value</a:t>
            </a:r>
            <a:r>
              <a:rPr lang="en-US" sz="2200" baseline="-25000" dirty="0"/>
              <a:t>8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101</a:t>
            </a:r>
            <a:r>
              <a:rPr lang="en-US" sz="2200" dirty="0"/>
              <a:t>) = 65.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TM </a:t>
            </a:r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b="1" dirty="0"/>
              <a:t>computes a function </a:t>
            </a:r>
            <a:r>
              <a:rPr lang="en-US" sz="2200" b="1" i="1" dirty="0"/>
              <a:t>f</a:t>
            </a:r>
            <a:r>
              <a:rPr lang="en-US" sz="2200" b="1" dirty="0"/>
              <a:t> from </a:t>
            </a:r>
            <a:r>
              <a:rPr lang="en-US" sz="2200" b="1" dirty="0" err="1"/>
              <a:t>ℕ</a:t>
            </a:r>
            <a:r>
              <a:rPr lang="en-US" sz="2200" b="1" i="1" baseline="30000" dirty="0" err="1"/>
              <a:t>m</a:t>
            </a:r>
            <a:r>
              <a:rPr lang="en-US" sz="2200" b="1" dirty="0"/>
              <a:t> to ℕ </a:t>
            </a:r>
            <a:r>
              <a:rPr lang="en-US" sz="2200" dirty="0"/>
              <a:t>iff, for some </a:t>
            </a:r>
            <a:r>
              <a:rPr lang="en-US" sz="2200" i="1" dirty="0"/>
              <a:t>k</a:t>
            </a:r>
            <a:r>
              <a:rPr lang="en-US" sz="2200" dirty="0"/>
              <a:t>:</a:t>
            </a:r>
          </a:p>
          <a:p>
            <a:pPr eaLnBrk="1" hangingPunct="1"/>
            <a:endParaRPr lang="en-US" sz="2200" i="1" dirty="0"/>
          </a:p>
          <a:p>
            <a:pPr eaLnBrk="1" hangingPunct="1"/>
            <a:r>
              <a:rPr lang="en-US" sz="2200" i="1" dirty="0"/>
              <a:t>	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baseline="-25000" dirty="0"/>
              <a:t>1</a:t>
            </a:r>
            <a:r>
              <a:rPr lang="en-US" sz="2400" dirty="0"/>
              <a:t>;</a:t>
            </a:r>
            <a:r>
              <a:rPr lang="en-US" sz="2400" i="1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;…</a:t>
            </a:r>
            <a:r>
              <a:rPr lang="en-US" sz="2400" i="1" dirty="0"/>
              <a:t>n</a:t>
            </a:r>
            <a:r>
              <a:rPr lang="en-US" sz="2400" i="1" baseline="-25000" dirty="0"/>
              <a:t>m</a:t>
            </a:r>
            <a:r>
              <a:rPr lang="en-US" sz="2400" dirty="0"/>
              <a:t>)) 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baseline="-25000" dirty="0"/>
              <a:t>1</a:t>
            </a:r>
            <a:r>
              <a:rPr lang="en-US" sz="2400" dirty="0"/>
              <a:t>), … </a:t>
            </a:r>
            <a:r>
              <a:rPr lang="en-US" sz="2400" i="1" dirty="0" err="1"/>
              <a:t>value</a:t>
            </a:r>
            <a:r>
              <a:rPr lang="en-US" sz="2400" i="1" baseline="-25000" dirty="0" err="1"/>
              <a:t>k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i="1" baseline="-25000" dirty="0"/>
              <a:t>m</a:t>
            </a:r>
            <a:r>
              <a:rPr lang="en-US" sz="2400" dirty="0" smtClean="0"/>
              <a:t>))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5181600"/>
            <a:ext cx="5105401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the semicolon serves to separate the representations of the arguments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5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600" b="1" dirty="0">
                <a:solidFill>
                  <a:schemeClr val="tx2"/>
                </a:solidFill>
              </a:rPr>
              <a:t>Why Are We Working with Our Hands Tied Behind Our Backs?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90600" y="838200"/>
            <a:ext cx="80772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Turing machines	Are more powerful than any of</a:t>
            </a:r>
          </a:p>
          <a:p>
            <a:pPr eaLnBrk="1" hangingPunct="1"/>
            <a:r>
              <a:rPr lang="en-US" sz="2000" dirty="0"/>
              <a:t>				the other formalisms we have</a:t>
            </a:r>
          </a:p>
          <a:p>
            <a:pPr eaLnBrk="1" hangingPunct="1"/>
            <a:r>
              <a:rPr lang="en-US" sz="2000" dirty="0"/>
              <a:t>				studied so far.										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  <a:p>
            <a:pPr eaLnBrk="1" hangingPunct="1"/>
            <a:r>
              <a:rPr lang="en-US" sz="2000" dirty="0"/>
              <a:t>Turing machines	Are a </a:t>
            </a:r>
            <a:r>
              <a:rPr lang="en-US" sz="2000" b="1" dirty="0"/>
              <a:t>lot</a:t>
            </a:r>
            <a:r>
              <a:rPr lang="en-US" sz="2000" dirty="0"/>
              <a:t> harder to work with than</a:t>
            </a:r>
          </a:p>
          <a:p>
            <a:pPr eaLnBrk="1" hangingPunct="1"/>
            <a:r>
              <a:rPr lang="en-US" sz="2000" dirty="0"/>
              <a:t>				all the real computers </a:t>
            </a:r>
            <a:r>
              <a:rPr lang="en-US" sz="2000" dirty="0" smtClean="0"/>
              <a:t>that are</a:t>
            </a:r>
            <a:endParaRPr lang="en-US" sz="2000" dirty="0"/>
          </a:p>
          <a:p>
            <a:pPr eaLnBrk="1" hangingPunct="1"/>
            <a:r>
              <a:rPr lang="en-US" sz="2000" dirty="0"/>
              <a:t>				</a:t>
            </a:r>
            <a:r>
              <a:rPr lang="en-US" sz="2000" dirty="0" smtClean="0"/>
              <a:t>available to us.</a:t>
            </a:r>
            <a:endParaRPr lang="en-US" sz="2000" dirty="0"/>
          </a:p>
          <a:p>
            <a:pPr eaLnBrk="1" hangingPunct="1"/>
            <a:r>
              <a:rPr lang="en-US" sz="2000" dirty="0"/>
              <a:t>							</a:t>
            </a:r>
            <a:r>
              <a:rPr lang="en-US" sz="4800" dirty="0">
                <a:sym typeface="Wingdings" panose="05000000000000000000" pitchFamily="2" charset="2"/>
              </a:rPr>
              <a:t></a:t>
            </a:r>
            <a:endParaRPr lang="en-US" sz="4800" dirty="0"/>
          </a:p>
          <a:p>
            <a:pPr eaLnBrk="1" hangingPunct="1"/>
            <a:r>
              <a:rPr lang="en-US" sz="2000" dirty="0"/>
              <a:t>Why bother?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2000" dirty="0"/>
              <a:t>The very simplicity that makes it hard to program Turing machines makes it possible to reason formally about what they can do.  If we can, once, show that </a:t>
            </a:r>
            <a:r>
              <a:rPr lang="en-US" sz="2000" i="1" dirty="0" smtClean="0"/>
              <a:t>everything</a:t>
            </a:r>
            <a:r>
              <a:rPr lang="en-US" sz="2000" dirty="0" smtClean="0"/>
              <a:t> a </a:t>
            </a:r>
            <a:r>
              <a:rPr lang="en-US" sz="2000" dirty="0"/>
              <a:t>real computer can do can be done (albeit clumsily) on a Turing machine, then we have a way to reason about what real computers can do.</a:t>
            </a:r>
          </a:p>
        </p:txBody>
      </p:sp>
    </p:spTree>
    <p:extLst>
      <p:ext uri="{BB962C8B-B14F-4D97-AF65-F5344CB8AC3E}">
        <p14:creationId xmlns:p14="http://schemas.microsoft.com/office/powerpoint/2010/main" val="5330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964487" cy="1362075"/>
          </a:xfrm>
        </p:spPr>
        <p:txBody>
          <a:bodyPr/>
          <a:lstStyle/>
          <a:p>
            <a:r>
              <a:rPr lang="en-US" dirty="0" err="1" smtClean="0"/>
              <a:t>TUring</a:t>
            </a:r>
            <a:r>
              <a:rPr lang="en-US" dirty="0" smtClean="0"/>
              <a:t> Machine Variations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tracks</a:t>
            </a:r>
          </a:p>
          <a:p>
            <a:r>
              <a:rPr lang="en-US" dirty="0" smtClean="0"/>
              <a:t>Multiple tapes</a:t>
            </a:r>
          </a:p>
          <a:p>
            <a:r>
              <a:rPr lang="en-US" dirty="0" smtClean="0"/>
              <a:t>Non-deterministic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Turing Machine </a:t>
            </a:r>
            <a:r>
              <a:rPr lang="en-US" sz="3600" b="1" dirty="0" smtClean="0">
                <a:solidFill>
                  <a:schemeClr val="tx2"/>
                </a:solidFill>
              </a:rPr>
              <a:t>Variations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There are many extensions we might like to make to our basic Turing machine model.  </a:t>
            </a:r>
            <a:r>
              <a:rPr lang="en-US" sz="2400" dirty="0" smtClean="0"/>
              <a:t>We can do this because:</a:t>
            </a:r>
            <a:endParaRPr lang="en-US" sz="2400" dirty="0"/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	We can show that every extended machine </a:t>
            </a:r>
          </a:p>
          <a:p>
            <a:pPr eaLnBrk="1" hangingPunct="1"/>
            <a:r>
              <a:rPr lang="en-US" sz="2400" b="1" dirty="0"/>
              <a:t>	has an </a:t>
            </a:r>
            <a:r>
              <a:rPr lang="en-US" sz="2400" b="1" dirty="0" smtClean="0"/>
              <a:t>equivalent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2400" b="1" dirty="0" smtClean="0"/>
              <a:t> </a:t>
            </a:r>
            <a:r>
              <a:rPr lang="en-US" sz="2400" b="1" dirty="0"/>
              <a:t>basic machine.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We can also place a bound on any change in the complexity of a solution when we go from an extended machine to a basic machine.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Some possible </a:t>
            </a:r>
            <a:r>
              <a:rPr lang="en-US" sz="2400" dirty="0" smtClean="0"/>
              <a:t>extensions: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● </a:t>
            </a:r>
            <a:r>
              <a:rPr lang="en-US" sz="2400" dirty="0" smtClean="0"/>
              <a:t>Multi-track tape.</a:t>
            </a:r>
          </a:p>
          <a:p>
            <a:pPr marL="0" indent="0" eaLnBrk="1" hangingPunct="1"/>
            <a:r>
              <a:rPr lang="en-US" sz="2400" dirty="0"/>
              <a:t> </a:t>
            </a:r>
            <a:r>
              <a:rPr lang="en-US" sz="2400" dirty="0" smtClean="0"/>
              <a:t>   ● Multi-tape TM</a:t>
            </a:r>
            <a:endParaRPr lang="en-US" sz="2400" dirty="0"/>
          </a:p>
          <a:p>
            <a:pPr eaLnBrk="1" hangingPunct="1"/>
            <a:r>
              <a:rPr lang="en-US" sz="2400" dirty="0"/>
              <a:t>    ● Nondeterministic </a:t>
            </a:r>
            <a:r>
              <a:rPr lang="en-US" sz="2400" dirty="0" smtClean="0"/>
              <a:t>TM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4495800"/>
            <a:ext cx="3810000" cy="156966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Recall that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equivalent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means "accepts the same language," or "computes the same function."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Multiple-track tape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We would like to be able to have  TM with a multiple-track tape. On an n-track tape, Track i has input alphabet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tape alphabet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38400"/>
            <a:ext cx="791070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Multiple-track tape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/>
              <a:t>We would like to be able to have a TM with a multiple-track tape. On an n-track tape, Track i has input alphabet </a:t>
            </a:r>
            <a:r>
              <a:rPr lang="el-GR" sz="2400" dirty="0" smtClean="0"/>
              <a:t>Σ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and tape alphabet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 smtClean="0"/>
              <a:t>We can simulate this with an ordinary TM.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	</a:t>
            </a:r>
            <a:r>
              <a:rPr lang="en-US" sz="2400" dirty="0" smtClean="0"/>
              <a:t>A transition is based on the current state and the combination of all of the symbols on all of the tracks of the current "column".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/>
              <a:t>	</a:t>
            </a:r>
            <a:r>
              <a:rPr lang="en-US" sz="2400" dirty="0" smtClean="0"/>
              <a:t>Then </a:t>
            </a:r>
            <a:r>
              <a:rPr lang="el-GR" sz="2400" dirty="0" smtClean="0"/>
              <a:t>Γ</a:t>
            </a:r>
            <a:r>
              <a:rPr lang="en-US" sz="2400" dirty="0" smtClean="0"/>
              <a:t> is the set of n-tuples of the form [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], where </a:t>
            </a:r>
            <a:r>
              <a:rPr lang="el-GR" sz="2400" dirty="0" smtClean="0"/>
              <a:t>γ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 </a:t>
            </a:r>
            <a:r>
              <a:rPr lang="el-GR" sz="2400" dirty="0"/>
              <a:t>Γ</a:t>
            </a:r>
            <a:r>
              <a:rPr lang="en-US" sz="2400" baseline="-25000" dirty="0"/>
              <a:t>i</a:t>
            </a:r>
            <a:r>
              <a:rPr lang="en-US" sz="2400" dirty="0" smtClean="0"/>
              <a:t>.  </a:t>
            </a:r>
            <a:r>
              <a:rPr lang="el-GR" sz="2400" dirty="0" smtClean="0"/>
              <a:t>Σ</a:t>
            </a:r>
            <a:r>
              <a:rPr lang="en-US" sz="2400" dirty="0" smtClean="0"/>
              <a:t> is similar.  The "blank" symbol is the n-tuple   [</a:t>
            </a:r>
            <a:r>
              <a:rPr lang="en-US" sz="2400" dirty="0" smtClean="0">
                <a:sym typeface="Wingdings" panose="05000000000000000000" pitchFamily="2" charset="2"/>
              </a:rPr>
              <a:t></a:t>
            </a:r>
            <a:r>
              <a:rPr lang="en-US" sz="2400" dirty="0" smtClean="0"/>
              <a:t>, …,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</a:t>
            </a:r>
            <a:r>
              <a:rPr lang="en-US" sz="2400" dirty="0" smtClean="0"/>
              <a:t>].  Each transition reads an n-tuple from </a:t>
            </a:r>
            <a:r>
              <a:rPr lang="el-GR" sz="2400" dirty="0" smtClean="0"/>
              <a:t>Γ</a:t>
            </a:r>
            <a:r>
              <a:rPr lang="en-US" sz="2400" dirty="0" smtClean="0"/>
              <a:t>, and then writes an n-tuple from </a:t>
            </a:r>
            <a:r>
              <a:rPr lang="el-GR" sz="2400" dirty="0" smtClean="0"/>
              <a:t>Γ</a:t>
            </a:r>
            <a:r>
              <a:rPr lang="en-US" sz="2400" dirty="0" smtClean="0"/>
              <a:t> on the same "square" before the head moves right or left.  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Multiple Tapes</a:t>
            </a:r>
          </a:p>
        </p:txBody>
      </p:sp>
      <p:pic>
        <p:nvPicPr>
          <p:cNvPr id="24579" name="Picture 13" descr="Fig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3058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Multiple Tapes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The transition function for a </a:t>
            </a:r>
            <a:r>
              <a:rPr lang="en-US" sz="2400" i="1" dirty="0"/>
              <a:t>k</a:t>
            </a:r>
            <a:r>
              <a:rPr lang="en-US" sz="2400" dirty="0"/>
              <a:t>-tape Turing machine: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((</a:t>
            </a:r>
            <a:r>
              <a:rPr lang="en-US" sz="2400" i="1" dirty="0"/>
              <a:t>K-H</a:t>
            </a:r>
            <a:r>
              <a:rPr lang="en-US" sz="2400" dirty="0"/>
              <a:t>) , 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baseline="-25000" dirty="0"/>
              <a:t>1</a:t>
            </a:r>
            <a:r>
              <a:rPr lang="en-US" sz="2400" dirty="0"/>
              <a:t>	</a:t>
            </a:r>
            <a:r>
              <a:rPr lang="en-US" sz="2400" dirty="0" smtClean="0"/>
              <a:t>     to</a:t>
            </a:r>
            <a:r>
              <a:rPr lang="en-US" sz="2400" dirty="0"/>
              <a:t>	</a:t>
            </a:r>
            <a:r>
              <a:rPr lang="en-US" sz="2400" dirty="0" smtClean="0"/>
              <a:t>   (</a:t>
            </a:r>
            <a:r>
              <a:rPr lang="en-US" sz="2400" i="1" dirty="0"/>
              <a:t>K 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baseline="-25000" dirty="0"/>
              <a:t>1</a:t>
            </a:r>
            <a:r>
              <a:rPr lang="en-US" sz="2400" baseline="-250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, {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dirty="0"/>
              <a:t>}</a:t>
            </a:r>
          </a:p>
          <a:p>
            <a:pPr lvl="1" eaLnBrk="1" hangingPunct="1"/>
            <a:r>
              <a:rPr lang="en-US" sz="2400" dirty="0"/>
              <a:t>           , 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baseline="-25000" dirty="0"/>
              <a:t>2</a:t>
            </a:r>
            <a:r>
              <a:rPr lang="en-US" sz="2400" dirty="0"/>
              <a:t>  		     </a:t>
            </a:r>
            <a:r>
              <a:rPr lang="en-US" sz="2400" dirty="0" smtClean="0"/>
              <a:t>   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baseline="-25000" dirty="0"/>
              <a:t>2</a:t>
            </a:r>
            <a:r>
              <a:rPr lang="en-US" sz="2400" baseline="-250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, {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dirty="0"/>
              <a:t>}</a:t>
            </a:r>
          </a:p>
          <a:p>
            <a:pPr lvl="1" eaLnBrk="1" hangingPunct="1"/>
            <a:r>
              <a:rPr lang="en-US" sz="2400" dirty="0"/>
              <a:t>           ,   .		     </a:t>
            </a:r>
            <a:r>
              <a:rPr lang="en-US" sz="2400" dirty="0" smtClean="0"/>
              <a:t>   ,   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           ,   .		    </a:t>
            </a:r>
            <a:r>
              <a:rPr lang="en-US" sz="2400" dirty="0" smtClean="0"/>
              <a:t>    </a:t>
            </a:r>
            <a:r>
              <a:rPr lang="en-US" sz="2400" dirty="0"/>
              <a:t>,   .</a:t>
            </a:r>
          </a:p>
          <a:p>
            <a:pPr lvl="1" eaLnBrk="1" hangingPunct="1"/>
            <a:r>
              <a:rPr lang="en-US" sz="2400" dirty="0"/>
              <a:t>           ,  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i="1" baseline="-25000" dirty="0"/>
              <a:t>k</a:t>
            </a:r>
            <a:r>
              <a:rPr lang="en-US" sz="2400" dirty="0"/>
              <a:t>) 	    </a:t>
            </a:r>
            <a:r>
              <a:rPr lang="en-US" sz="2400" dirty="0" smtClean="0"/>
              <a:t>    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i="1" baseline="-25000" dirty="0"/>
              <a:t>k</a:t>
            </a:r>
            <a:r>
              <a:rPr lang="en-US" sz="2400" baseline="-250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, {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</a:t>
            </a:r>
            <a:r>
              <a:rPr lang="en-US" sz="2400" dirty="0"/>
              <a:t>})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Input: </a:t>
            </a:r>
            <a:r>
              <a:rPr lang="en-US" sz="2400" dirty="0" smtClean="0"/>
              <a:t>initially all on </a:t>
            </a:r>
            <a:r>
              <a:rPr lang="en-US" sz="2400" dirty="0"/>
              <a:t>tape 1, </a:t>
            </a:r>
            <a:r>
              <a:rPr lang="en-US" sz="2400" dirty="0" smtClean="0"/>
              <a:t>other tapes </a:t>
            </a:r>
            <a:r>
              <a:rPr lang="en-US" sz="2400" dirty="0"/>
              <a:t>blank.</a:t>
            </a:r>
          </a:p>
          <a:p>
            <a:pPr lvl="1" eaLnBrk="1" hangingPunct="1"/>
            <a:r>
              <a:rPr lang="en-US" sz="2400" dirty="0"/>
              <a:t>Output: </a:t>
            </a:r>
            <a:r>
              <a:rPr lang="en-US" sz="2400" dirty="0" smtClean="0"/>
              <a:t>what's left on </a:t>
            </a:r>
            <a:r>
              <a:rPr lang="en-US" sz="2400" dirty="0"/>
              <a:t>tape 1, </a:t>
            </a:r>
            <a:r>
              <a:rPr lang="en-US" sz="2400" dirty="0" smtClean="0"/>
              <a:t>other tapes </a:t>
            </a:r>
            <a:r>
              <a:rPr lang="en-US" sz="2400" dirty="0"/>
              <a:t>ignored.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Note: </a:t>
            </a:r>
            <a:r>
              <a:rPr lang="en-US" sz="2400" dirty="0" smtClean="0"/>
              <a:t>On each transition, any tape </a:t>
            </a:r>
            <a:r>
              <a:rPr lang="en-US" sz="2400" dirty="0"/>
              <a:t>head is allowed to stay where it is.</a:t>
            </a:r>
          </a:p>
        </p:txBody>
      </p:sp>
    </p:spTree>
    <p:extLst>
      <p:ext uri="{BB962C8B-B14F-4D97-AF65-F5344CB8AC3E}">
        <p14:creationId xmlns:p14="http://schemas.microsoft.com/office/powerpoint/2010/main" val="11684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smtClean="0"/>
              <a:t>Previous class days' material</a:t>
            </a:r>
          </a:p>
          <a:p>
            <a:r>
              <a:rPr lang="en-US" sz="240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</a:t>
            </a:r>
            <a:r>
              <a:rPr lang="en-US" sz="2400" kern="0" dirty="0" smtClean="0"/>
              <a:t>14b problems</a:t>
            </a:r>
            <a:endParaRPr lang="en-US" sz="2400" kern="0" dirty="0" smtClean="0"/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Tuesday's exam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</a:t>
            </a:r>
            <a:r>
              <a:rPr lang="en-US" sz="2400" kern="0" dirty="0" smtClean="0"/>
              <a:t>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" y="2743200"/>
            <a:ext cx="778212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58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Example: Copying a String</a:t>
            </a:r>
          </a:p>
        </p:txBody>
      </p:sp>
      <p:pic>
        <p:nvPicPr>
          <p:cNvPr id="26627" name="Picture 19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001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0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8001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4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Example: Copying a String</a:t>
            </a:r>
          </a:p>
        </p:txBody>
      </p:sp>
      <p:pic>
        <p:nvPicPr>
          <p:cNvPr id="27651" name="Picture 4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80010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80121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2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Example: Copying a String</a:t>
            </a:r>
          </a:p>
        </p:txBody>
      </p:sp>
      <p:pic>
        <p:nvPicPr>
          <p:cNvPr id="28675" name="Picture 4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80121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7872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2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Another Two Tape Example: Addition</a:t>
            </a:r>
          </a:p>
        </p:txBody>
      </p:sp>
      <p:pic>
        <p:nvPicPr>
          <p:cNvPr id="29699" name="Picture 15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6" descr="Exampl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62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7" descr="Exampl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66294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Adding Tapes </a:t>
            </a:r>
            <a:r>
              <a:rPr lang="en-US" sz="3600" b="1" dirty="0" smtClean="0">
                <a:solidFill>
                  <a:schemeClr val="tx2"/>
                </a:solidFill>
              </a:rPr>
              <a:t>Does Not Add Power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990600" y="1181993"/>
            <a:ext cx="7696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b="1" i="1" dirty="0"/>
              <a:t>Theorem:</a:t>
            </a:r>
            <a:r>
              <a:rPr lang="en-US" sz="2200" dirty="0"/>
              <a:t> Let </a:t>
            </a:r>
            <a:r>
              <a:rPr lang="en-US" sz="2200" i="1" dirty="0" smtClean="0"/>
              <a:t>M =</a:t>
            </a:r>
            <a:r>
              <a:rPr lang="en-US" sz="2000" dirty="0"/>
              <a:t> (</a:t>
            </a:r>
            <a:r>
              <a:rPr lang="en-US" sz="2000" i="1" dirty="0"/>
              <a:t>K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</a:t>
            </a:r>
            <a:r>
              <a:rPr lang="en-US" sz="2000" dirty="0"/>
              <a:t>, 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en-US" sz="2000" dirty="0"/>
              <a:t>, </a:t>
            </a:r>
            <a:r>
              <a:rPr lang="en-US" sz="2000" i="1" dirty="0"/>
              <a:t>s</a:t>
            </a:r>
            <a:r>
              <a:rPr lang="en-US" sz="2000" dirty="0"/>
              <a:t>, </a:t>
            </a:r>
            <a:r>
              <a:rPr lang="en-US" sz="2000" i="1" dirty="0" smtClean="0"/>
              <a:t>H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2200" dirty="0" smtClean="0"/>
              <a:t>be </a:t>
            </a:r>
            <a:r>
              <a:rPr lang="en-US" sz="2200" dirty="0"/>
              <a:t>a </a:t>
            </a:r>
            <a:r>
              <a:rPr lang="en-US" sz="2200" i="1" dirty="0"/>
              <a:t>k</a:t>
            </a:r>
            <a:r>
              <a:rPr lang="en-US" sz="2200" dirty="0"/>
              <a:t>-tape Turing machine for some </a:t>
            </a:r>
            <a:r>
              <a:rPr lang="en-US" sz="2200" i="1" dirty="0"/>
              <a:t>k</a:t>
            </a:r>
            <a:r>
              <a:rPr lang="en-US" sz="2200" dirty="0"/>
              <a:t> </a:t>
            </a:r>
            <a:r>
              <a:rPr lang="en-US" sz="2200" dirty="0" smtClean="0">
                <a:sym typeface="Symbol" panose="05050102010706020507" pitchFamily="18" charset="2"/>
              </a:rPr>
              <a:t>&gt;</a:t>
            </a:r>
            <a:r>
              <a:rPr lang="en-US" sz="2200" dirty="0" smtClean="0"/>
              <a:t> </a:t>
            </a:r>
            <a:r>
              <a:rPr lang="en-US" sz="2200" dirty="0"/>
              <a:t>1.  </a:t>
            </a:r>
            <a:r>
              <a:rPr lang="en-US" sz="2200" dirty="0" smtClean="0"/>
              <a:t>Then </a:t>
            </a:r>
            <a:r>
              <a:rPr lang="en-US" sz="2200" dirty="0"/>
              <a:t>there is a standard TM </a:t>
            </a:r>
            <a:r>
              <a:rPr lang="en-US" sz="2200" i="1" dirty="0"/>
              <a:t>M</a:t>
            </a:r>
            <a:r>
              <a:rPr lang="en-US" sz="2200" i="1" dirty="0" smtClean="0"/>
              <a:t>'=</a:t>
            </a:r>
            <a:r>
              <a:rPr lang="en-US" sz="2400" dirty="0"/>
              <a:t> (</a:t>
            </a:r>
            <a:r>
              <a:rPr lang="en-US" sz="2400" i="1" dirty="0" smtClean="0"/>
              <a:t>K'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anose="05050102010706020507" pitchFamily="18" charset="2"/>
              </a:rPr>
              <a:t>'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anose="05050102010706020507" pitchFamily="18" charset="2"/>
              </a:rPr>
              <a:t>'</a:t>
            </a:r>
            <a:r>
              <a:rPr lang="en-US" sz="2400" dirty="0" smtClean="0"/>
              <a:t>, </a:t>
            </a:r>
            <a:r>
              <a:rPr lang="en-US" sz="2400" dirty="0" smtClean="0">
                <a:sym typeface="Symbol" panose="05050102010706020507" pitchFamily="18" charset="2"/>
              </a:rPr>
              <a:t>'</a:t>
            </a:r>
            <a:r>
              <a:rPr lang="en-US" sz="2400" dirty="0" smtClean="0"/>
              <a:t>, </a:t>
            </a:r>
            <a:r>
              <a:rPr lang="en-US" sz="2400" i="1" dirty="0" smtClean="0"/>
              <a:t>s'</a:t>
            </a:r>
            <a:r>
              <a:rPr lang="en-US" sz="2400" dirty="0" smtClean="0"/>
              <a:t>, </a:t>
            </a:r>
            <a:r>
              <a:rPr lang="en-US" sz="2400" i="1" dirty="0" smtClean="0"/>
              <a:t>H'</a:t>
            </a:r>
            <a:r>
              <a:rPr lang="en-US" sz="2400" dirty="0" smtClean="0"/>
              <a:t>)</a:t>
            </a:r>
            <a:r>
              <a:rPr lang="en-US" sz="2200" dirty="0" smtClean="0"/>
              <a:t> </a:t>
            </a:r>
            <a:r>
              <a:rPr lang="en-US" sz="2200" dirty="0"/>
              <a:t>where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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', and: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On input </a:t>
            </a:r>
            <a:r>
              <a:rPr lang="en-US" sz="2200" i="1" dirty="0"/>
              <a:t>x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dirty="0"/>
              <a:t> halts with output </a:t>
            </a:r>
            <a:r>
              <a:rPr lang="en-US" sz="2200" i="1" dirty="0"/>
              <a:t>z</a:t>
            </a:r>
            <a:r>
              <a:rPr lang="en-US" sz="2200" dirty="0"/>
              <a:t> on the first tape iff</a:t>
            </a:r>
          </a:p>
          <a:p>
            <a:pPr eaLnBrk="1" hangingPunct="1"/>
            <a:r>
              <a:rPr lang="en-US" sz="2200" dirty="0"/>
              <a:t>      </a:t>
            </a:r>
            <a:r>
              <a:rPr lang="en-US" sz="2200" i="1" dirty="0"/>
              <a:t>M'</a:t>
            </a:r>
            <a:r>
              <a:rPr lang="en-US" sz="2200" dirty="0"/>
              <a:t> halts in the same state with </a:t>
            </a:r>
            <a:r>
              <a:rPr lang="en-US" sz="2200" i="1" dirty="0"/>
              <a:t>z</a:t>
            </a:r>
            <a:r>
              <a:rPr lang="en-US" sz="2200" dirty="0"/>
              <a:t> on its tape. </a:t>
            </a:r>
          </a:p>
          <a:p>
            <a:pPr eaLnBrk="1" hangingPunct="1"/>
            <a:r>
              <a:rPr lang="en-US" sz="2200" dirty="0"/>
              <a:t>      </a:t>
            </a:r>
          </a:p>
          <a:p>
            <a:pPr eaLnBrk="1" hangingPunct="1"/>
            <a:r>
              <a:rPr lang="en-US" dirty="0"/>
              <a:t>    ● </a:t>
            </a:r>
            <a:r>
              <a:rPr lang="en-US" sz="2200" dirty="0"/>
              <a:t>On input </a:t>
            </a:r>
            <a:r>
              <a:rPr lang="en-US" sz="2200" i="1" dirty="0"/>
              <a:t>x</a:t>
            </a:r>
            <a:r>
              <a:rPr lang="en-US" sz="2200" dirty="0"/>
              <a:t>, if </a:t>
            </a:r>
            <a:r>
              <a:rPr lang="en-US" sz="2200" i="1" dirty="0"/>
              <a:t>M</a:t>
            </a:r>
            <a:r>
              <a:rPr lang="en-US" sz="2200" dirty="0"/>
              <a:t> halts in </a:t>
            </a:r>
            <a:r>
              <a:rPr lang="en-US" sz="2200" i="1" dirty="0"/>
              <a:t>n</a:t>
            </a:r>
            <a:r>
              <a:rPr lang="en-US" sz="2200" dirty="0"/>
              <a:t> steps, </a:t>
            </a:r>
            <a:r>
              <a:rPr lang="en-US" sz="2200" i="1" dirty="0"/>
              <a:t>M'</a:t>
            </a:r>
            <a:r>
              <a:rPr lang="en-US" sz="2200" dirty="0"/>
              <a:t> halts in </a:t>
            </a:r>
            <a:r>
              <a:rPr lang="en-US" sz="2200" dirty="0">
                <a:latin typeface="Lucida Handwriting" panose="03010101010101010101" pitchFamily="66" charset="0"/>
              </a:rPr>
              <a:t>O</a:t>
            </a:r>
            <a:r>
              <a:rPr lang="en-US" sz="2200" dirty="0"/>
              <a:t>(</a:t>
            </a:r>
            <a:r>
              <a:rPr lang="en-US" sz="2200" i="1" dirty="0"/>
              <a:t>n</a:t>
            </a:r>
            <a:r>
              <a:rPr lang="en-US" sz="2200" baseline="30000" dirty="0"/>
              <a:t>2</a:t>
            </a:r>
            <a:r>
              <a:rPr lang="en-US" sz="2200" dirty="0"/>
              <a:t>) steps.</a:t>
            </a:r>
          </a:p>
          <a:p>
            <a:pPr eaLnBrk="1" hangingPunct="1"/>
            <a:r>
              <a:rPr lang="en-US" sz="2200" dirty="0"/>
              <a:t>      </a:t>
            </a:r>
          </a:p>
          <a:p>
            <a:pPr eaLnBrk="1" hangingPunct="1"/>
            <a:endParaRPr lang="en-US" sz="2200" b="1" i="1" dirty="0"/>
          </a:p>
          <a:p>
            <a:pPr eaLnBrk="1" hangingPunct="1"/>
            <a:r>
              <a:rPr lang="en-US" sz="2200" b="1" i="1" dirty="0"/>
              <a:t>Proof:</a:t>
            </a:r>
            <a:r>
              <a:rPr lang="en-US" sz="2200" dirty="0"/>
              <a:t> By construction.</a:t>
            </a:r>
          </a:p>
        </p:txBody>
      </p:sp>
    </p:spTree>
    <p:extLst>
      <p:ext uri="{BB962C8B-B14F-4D97-AF65-F5344CB8AC3E}">
        <p14:creationId xmlns:p14="http://schemas.microsoft.com/office/powerpoint/2010/main" val="4887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Representation</a:t>
            </a:r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685800" y="4800600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Alphabet </a:t>
            </a:r>
            <a:r>
              <a:rPr lang="en-US" sz="2400" dirty="0" smtClean="0"/>
              <a:t>(</a:t>
            </a:r>
            <a:r>
              <a:rPr lang="en-US" sz="2400" dirty="0">
                <a:sym typeface="Symbol" panose="05050102010706020507" pitchFamily="18" charset="2"/>
              </a:rPr>
              <a:t> </a:t>
            </a:r>
            <a:r>
              <a:rPr lang="en-US" sz="2400" dirty="0" smtClean="0"/>
              <a:t>') </a:t>
            </a:r>
            <a:r>
              <a:rPr lang="en-US" sz="2400" dirty="0"/>
              <a:t>of </a:t>
            </a:r>
            <a:r>
              <a:rPr lang="en-US" sz="2400" i="1" dirty="0"/>
              <a:t>M'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(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{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1</a:t>
            </a:r>
            <a:r>
              <a:rPr lang="en-US" sz="2400" dirty="0"/>
              <a:t>})</a:t>
            </a:r>
            <a:r>
              <a:rPr lang="en-US" sz="2400" i="1" baseline="30000" dirty="0"/>
              <a:t>k</a:t>
            </a:r>
            <a:r>
              <a:rPr lang="en-US" sz="2400" dirty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latin typeface="Monotype Sorts" panose="05000000000000000000" charset="2"/>
              </a:rPr>
              <a:t>		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, (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1</a:t>
            </a:r>
            <a:r>
              <a:rPr lang="en-US" sz="2400" dirty="0"/>
              <a:t>), (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, 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 ,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), (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, 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), …</a:t>
            </a:r>
          </a:p>
        </p:txBody>
      </p:sp>
      <p:pic>
        <p:nvPicPr>
          <p:cNvPr id="31748" name="Picture 14" descr="Fig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71628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Operation of </a:t>
            </a:r>
            <a:r>
              <a:rPr lang="en-US" sz="3600" b="1" i="1">
                <a:solidFill>
                  <a:schemeClr val="tx2"/>
                </a:solidFill>
              </a:rPr>
              <a:t>M'</a:t>
            </a:r>
          </a:p>
        </p:txBody>
      </p:sp>
      <p:sp>
        <p:nvSpPr>
          <p:cNvPr id="32771" name="Text Box 17"/>
          <p:cNvSpPr txBox="1">
            <a:spLocks noChangeArrowheads="1"/>
          </p:cNvSpPr>
          <p:nvPr/>
        </p:nvSpPr>
        <p:spPr bwMode="auto">
          <a:xfrm>
            <a:off x="762000" y="2895600"/>
            <a:ext cx="8077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1. Set up the multitrack tape.</a:t>
            </a:r>
          </a:p>
          <a:p>
            <a:pPr eaLnBrk="1" hangingPunct="1"/>
            <a:r>
              <a:rPr lang="en-US" sz="2000"/>
              <a:t>2. Simulate the computation of </a:t>
            </a:r>
            <a:r>
              <a:rPr lang="en-US" sz="2000" i="1"/>
              <a:t>M</a:t>
            </a:r>
            <a:r>
              <a:rPr lang="en-US" sz="2000"/>
              <a:t> until (if) </a:t>
            </a:r>
            <a:r>
              <a:rPr lang="en-US" sz="2000" i="1"/>
              <a:t>M</a:t>
            </a:r>
            <a:r>
              <a:rPr lang="en-US" sz="2000"/>
              <a:t> would halt: </a:t>
            </a:r>
          </a:p>
          <a:p>
            <a:pPr lvl="1" eaLnBrk="1" hangingPunct="1"/>
            <a:r>
              <a:rPr lang="en-US" sz="2000"/>
              <a:t>    2.1 Scan left and store in the state the </a:t>
            </a:r>
            <a:r>
              <a:rPr lang="en-US" sz="2000" i="1"/>
              <a:t>k</a:t>
            </a:r>
            <a:r>
              <a:rPr lang="en-US" sz="2000"/>
              <a:t>-tuple of characters  </a:t>
            </a:r>
          </a:p>
          <a:p>
            <a:pPr lvl="1" eaLnBrk="1" hangingPunct="1"/>
            <a:r>
              <a:rPr lang="en-US" sz="2000"/>
              <a:t>          under the read heads.  </a:t>
            </a:r>
            <a:br>
              <a:rPr lang="en-US" sz="2000"/>
            </a:br>
            <a:r>
              <a:rPr lang="en-US" sz="2000"/>
              <a:t>     Move back right.</a:t>
            </a:r>
          </a:p>
          <a:p>
            <a:pPr lvl="1" eaLnBrk="1" hangingPunct="1"/>
            <a:r>
              <a:rPr lang="en-US" sz="2000"/>
              <a:t>    2.2 Scan left and update each track as required by the  </a:t>
            </a:r>
          </a:p>
          <a:p>
            <a:pPr lvl="1" eaLnBrk="1" hangingPunct="1"/>
            <a:r>
              <a:rPr lang="en-US" sz="2000"/>
              <a:t>          transitions of </a:t>
            </a:r>
            <a:r>
              <a:rPr lang="en-US" sz="2000" i="1"/>
              <a:t>M</a:t>
            </a:r>
            <a:r>
              <a:rPr lang="en-US" sz="2000"/>
              <a:t>.  If necessary, subdivide a new (formerly </a:t>
            </a:r>
          </a:p>
          <a:p>
            <a:pPr lvl="1" eaLnBrk="1" hangingPunct="1"/>
            <a:r>
              <a:rPr lang="en-US" sz="2000"/>
              <a:t>          blank) square into tracks.  </a:t>
            </a:r>
          </a:p>
          <a:p>
            <a:pPr lvl="1" eaLnBrk="1" hangingPunct="1"/>
            <a:r>
              <a:rPr lang="en-US" sz="2000"/>
              <a:t>          Move back right.</a:t>
            </a:r>
          </a:p>
          <a:p>
            <a:pPr eaLnBrk="1" hangingPunct="1"/>
            <a:r>
              <a:rPr lang="en-US" sz="2000"/>
              <a:t>3. When </a:t>
            </a:r>
            <a:r>
              <a:rPr lang="en-US" sz="2000" i="1"/>
              <a:t>M</a:t>
            </a:r>
            <a:r>
              <a:rPr lang="en-US" sz="2000"/>
              <a:t> would halt, reformat the tape to throw away all but track 1, </a:t>
            </a:r>
          </a:p>
          <a:p>
            <a:pPr eaLnBrk="1" hangingPunct="1"/>
            <a:r>
              <a:rPr lang="en-US" sz="2000"/>
              <a:t>    position the head correctly, then go to </a:t>
            </a:r>
            <a:r>
              <a:rPr lang="en-US" sz="2000" i="1"/>
              <a:t>M</a:t>
            </a:r>
            <a:r>
              <a:rPr lang="en-US" sz="2000"/>
              <a:t>’s halt state.</a:t>
            </a:r>
          </a:p>
        </p:txBody>
      </p:sp>
      <p:graphicFrame>
        <p:nvGraphicFramePr>
          <p:cNvPr id="32772" name="Object 20"/>
          <p:cNvGraphicFramePr>
            <a:graphicFrameLocks noChangeAspect="1"/>
          </p:cNvGraphicFramePr>
          <p:nvPr/>
        </p:nvGraphicFramePr>
        <p:xfrm>
          <a:off x="838200" y="1066800"/>
          <a:ext cx="807720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CorelPhotoPaint.Image.10" r:id="rId4" imgW="5001355" imgH="883772" progId="CorelPhotoPaint.Image.10">
                  <p:embed/>
                </p:oleObj>
              </mc:Choice>
              <mc:Fallback>
                <p:oleObj name="CorelPhotoPaint.Image.10" r:id="rId4" imgW="5001355" imgH="883772" progId="CorelPhotoPaint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66800"/>
                        <a:ext cx="807720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How Many Steps Does </a:t>
            </a:r>
            <a:r>
              <a:rPr lang="en-US" sz="3600" b="1" i="1">
                <a:solidFill>
                  <a:schemeClr val="tx2"/>
                </a:solidFill>
              </a:rPr>
              <a:t>M'</a:t>
            </a:r>
            <a:r>
              <a:rPr lang="en-US" sz="3600" b="1">
                <a:solidFill>
                  <a:schemeClr val="tx2"/>
                </a:solidFill>
              </a:rPr>
              <a:t>  Take?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838200" y="1055688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Let:	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 be the input string, and 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	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 be the number of steps it takes </a:t>
            </a:r>
            <a:r>
              <a:rPr lang="en-US" sz="2000" i="1" dirty="0">
                <a:sym typeface="Symbol" panose="05050102010706020507" pitchFamily="18" charset="2"/>
              </a:rPr>
              <a:t>M</a:t>
            </a:r>
            <a:r>
              <a:rPr lang="en-US" sz="2000" dirty="0">
                <a:sym typeface="Symbol" panose="05050102010706020507" pitchFamily="18" charset="2"/>
              </a:rPr>
              <a:t> to execute.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Step 1 (initialization):  			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|).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Step 2 ( computation):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Number of passes =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Work at each pass:	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2.1</a:t>
            </a:r>
            <a:r>
              <a:rPr lang="en-US" sz="2000" dirty="0">
                <a:sym typeface="Symbol" panose="05050102010706020507" pitchFamily="18" charset="2"/>
              </a:rPr>
              <a:t> = 2  (length of tape).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    			      = 2  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 +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).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			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2.2</a:t>
            </a:r>
            <a:r>
              <a:rPr lang="en-US" sz="2000" dirty="0">
                <a:sym typeface="Symbol" panose="05050102010706020507" pitchFamily="18" charset="2"/>
              </a:rPr>
              <a:t> = 2  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 +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).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Total: 				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  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 +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)).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Step 3 (clean up): 			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(length of tape).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Total:					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  (|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  <a:r>
              <a:rPr lang="en-US" sz="2000" dirty="0">
                <a:sym typeface="Symbol" panose="05050102010706020507" pitchFamily="18" charset="2"/>
              </a:rPr>
              <a:t>| +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)).</a:t>
            </a: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								     = </a:t>
            </a:r>
            <a:r>
              <a:rPr lang="en-US" sz="2000" dirty="0">
                <a:latin typeface="Lucida Handwriting" panose="03010101010101010101" pitchFamily="66" charset="0"/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(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baseline="30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). *</a:t>
            </a:r>
          </a:p>
          <a:p>
            <a:pPr eaLnBrk="1" hangingPunct="1"/>
            <a:endParaRPr lang="en-US" sz="2000" dirty="0">
              <a:sym typeface="Symbol" panose="05050102010706020507" pitchFamily="18" charset="2"/>
            </a:endParaRPr>
          </a:p>
          <a:p>
            <a:pPr eaLnBrk="1" hangingPunct="1"/>
            <a:r>
              <a:rPr lang="en-US" sz="2000" dirty="0">
                <a:sym typeface="Symbol" panose="05050102010706020507" pitchFamily="18" charset="2"/>
              </a:rPr>
              <a:t>* assuming that </a:t>
            </a:r>
            <a:r>
              <a:rPr lang="en-US" sz="2000" i="1" dirty="0">
                <a:sym typeface="Symbol" panose="05050102010706020507" pitchFamily="18" charset="2"/>
              </a:rPr>
              <a:t>n</a:t>
            </a:r>
            <a:r>
              <a:rPr lang="en-US" sz="2000" dirty="0">
                <a:sym typeface="Symbol" panose="05050102010706020507" pitchFamily="18" charset="2"/>
              </a:rPr>
              <a:t> ≥ </a:t>
            </a:r>
            <a:r>
              <a:rPr lang="en-US" sz="2000" i="1" dirty="0">
                <a:sym typeface="Symbol" panose="05050102010706020507" pitchFamily="18" charset="2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40772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838200" y="2130425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chemeClr val="tx2"/>
                </a:solidFill>
              </a:rPr>
              <a:t>Universal Turing Machine</a:t>
            </a:r>
          </a:p>
        </p:txBody>
      </p:sp>
    </p:spTree>
    <p:extLst>
      <p:ext uri="{BB962C8B-B14F-4D97-AF65-F5344CB8AC3E}">
        <p14:creationId xmlns:p14="http://schemas.microsoft.com/office/powerpoint/2010/main" val="11660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Universal Turing Machine</a:t>
            </a: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Problem</a:t>
            </a:r>
            <a:r>
              <a:rPr lang="en-US" sz="2400"/>
              <a:t>:  All our machines so far are hardwired.</a:t>
            </a:r>
          </a:p>
          <a:p>
            <a:pPr eaLnBrk="1" hangingPunct="1"/>
            <a:endParaRPr lang="en-US" sz="2400" b="1"/>
          </a:p>
        </p:txBody>
      </p:sp>
      <p:pic>
        <p:nvPicPr>
          <p:cNvPr id="35844" name="Picture 11" descr="enia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2514600" y="6477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ENIAC - 1945</a:t>
            </a:r>
          </a:p>
        </p:txBody>
      </p:sp>
    </p:spTree>
    <p:extLst>
      <p:ext uri="{BB962C8B-B14F-4D97-AF65-F5344CB8AC3E}">
        <p14:creationId xmlns:p14="http://schemas.microsoft.com/office/powerpoint/2010/main" val="15599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>
                <a:solidFill>
                  <a:schemeClr val="tx2"/>
                </a:solidFill>
              </a:rPr>
              <a:t>Two </a:t>
            </a:r>
            <a:r>
              <a:rPr lang="en-US" sz="3100" b="1" dirty="0" smtClean="0">
                <a:solidFill>
                  <a:schemeClr val="tx2"/>
                </a:solidFill>
              </a:rPr>
              <a:t>Flavors of </a:t>
            </a:r>
            <a:r>
              <a:rPr lang="en-US" sz="3100" b="1" dirty="0">
                <a:solidFill>
                  <a:schemeClr val="tx2"/>
                </a:solidFill>
              </a:rPr>
              <a:t>TMs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Recognize a language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900" i="1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Arial" charset="0"/>
              </a:rPr>
              <a:t>Compute a function</a:t>
            </a:r>
          </a:p>
          <a:p>
            <a:pPr marL="342900" indent="-342900">
              <a:defRPr/>
            </a:pPr>
            <a:endParaRPr lang="en-US" sz="2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Universal Turing Machine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/>
              <a:t>Problem</a:t>
            </a:r>
            <a:r>
              <a:rPr lang="en-US" sz="2400" dirty="0"/>
              <a:t>:  All our machines so far are hardwired.</a:t>
            </a:r>
          </a:p>
          <a:p>
            <a:pPr eaLnBrk="1" hangingPunct="1"/>
            <a:endParaRPr lang="en-US" sz="2400" b="1" dirty="0"/>
          </a:p>
          <a:p>
            <a:pPr eaLnBrk="1" hangingPunct="1"/>
            <a:r>
              <a:rPr lang="en-US" sz="2400" b="1" dirty="0"/>
              <a:t>Question</a:t>
            </a:r>
            <a:r>
              <a:rPr lang="en-US" sz="2400" dirty="0"/>
              <a:t>: Can we build a programmable TM that accepts</a:t>
            </a:r>
          </a:p>
          <a:p>
            <a:pPr eaLnBrk="1" hangingPunct="1"/>
            <a:r>
              <a:rPr lang="en-US" sz="2400" dirty="0"/>
              <a:t>			 as input: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		</a:t>
            </a:r>
            <a:r>
              <a:rPr lang="en-US" sz="2400" i="1" dirty="0"/>
              <a:t>program </a:t>
            </a:r>
            <a:r>
              <a:rPr lang="en-US" sz="2400" i="1" dirty="0" smtClean="0"/>
              <a:t>     </a:t>
            </a:r>
            <a:r>
              <a:rPr lang="en-US" sz="2400" i="1" dirty="0"/>
              <a:t>input string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executes the </a:t>
            </a:r>
            <a:r>
              <a:rPr lang="en-US" sz="2400" dirty="0" smtClean="0"/>
              <a:t>program on that input, </a:t>
            </a:r>
            <a:r>
              <a:rPr lang="en-US" sz="2400" dirty="0"/>
              <a:t>and outputs: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     		 </a:t>
            </a:r>
            <a:r>
              <a:rPr lang="en-US" sz="2400" i="1" dirty="0"/>
              <a:t>output string</a:t>
            </a:r>
            <a:r>
              <a:rPr lang="en-US" sz="2400" dirty="0"/>
              <a:t>          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8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Universal Turing Machine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8077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Yes, it’s called the </a:t>
            </a:r>
            <a:r>
              <a:rPr lang="en-US" sz="2400" b="1" i="1" dirty="0"/>
              <a:t>Universal Turing Machine</a:t>
            </a:r>
            <a:r>
              <a:rPr lang="en-US" sz="2400" dirty="0"/>
              <a:t>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To define the Universal Turing Machine </a:t>
            </a:r>
            <a:r>
              <a:rPr lang="en-US" sz="2400" i="1" dirty="0"/>
              <a:t>U</a:t>
            </a:r>
            <a:r>
              <a:rPr lang="en-US" sz="2400" dirty="0"/>
              <a:t> we need to: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1. Define an encoding </a:t>
            </a:r>
            <a:r>
              <a:rPr lang="en-US" sz="2400" dirty="0" smtClean="0"/>
              <a:t>scheme for </a:t>
            </a:r>
            <a:r>
              <a:rPr lang="en-US" sz="2400" dirty="0"/>
              <a:t>TMs.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2. Describe the operation of </a:t>
            </a:r>
            <a:r>
              <a:rPr lang="en-US" sz="2400" i="1" dirty="0"/>
              <a:t>U</a:t>
            </a:r>
            <a:r>
              <a:rPr lang="en-US" sz="2400" dirty="0"/>
              <a:t> </a:t>
            </a:r>
            <a:r>
              <a:rPr lang="en-US" sz="2400" dirty="0" smtClean="0"/>
              <a:t>when it is given </a:t>
            </a:r>
            <a:r>
              <a:rPr lang="en-US" sz="2400" dirty="0"/>
              <a:t>input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&lt;</a:t>
            </a:r>
            <a:r>
              <a:rPr lang="en-US" sz="2400" i="1" dirty="0"/>
              <a:t>M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/>
              <a:t>&gt;, the </a:t>
            </a:r>
            <a:r>
              <a:rPr lang="en-US" sz="2400" dirty="0" smtClean="0"/>
              <a:t>encoding </a:t>
            </a:r>
            <a:r>
              <a:rPr lang="en-US" sz="2400" dirty="0"/>
              <a:t>of:</a:t>
            </a:r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sz="2400" dirty="0"/>
              <a:t>    ● a TM </a:t>
            </a:r>
            <a:r>
              <a:rPr lang="en-US" sz="2400" i="1" dirty="0"/>
              <a:t>M</a:t>
            </a:r>
            <a:r>
              <a:rPr lang="en-US" sz="2400" dirty="0"/>
              <a:t>, and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    ● an input string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1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Encoding the States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400" dirty="0"/>
              <a:t>Let </a:t>
            </a:r>
            <a:r>
              <a:rPr lang="en-US" sz="2400" i="1" dirty="0"/>
              <a:t>i</a:t>
            </a:r>
            <a:r>
              <a:rPr lang="en-US" sz="2400" dirty="0"/>
              <a:t> be </a:t>
            </a:r>
            <a:r>
              <a:rPr lang="en-US" sz="2400" dirty="0">
                <a:sym typeface="Symbol" panose="05050102010706020507" pitchFamily="18" charset="2"/>
              </a:rPr>
              <a:t>log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dirty="0"/>
              <a:t>|</a:t>
            </a:r>
            <a:r>
              <a:rPr lang="en-US" sz="2400" i="1" dirty="0"/>
              <a:t>K</a:t>
            </a:r>
            <a:r>
              <a:rPr lang="en-US" sz="2400" dirty="0"/>
              <a:t>|</a:t>
            </a:r>
            <a:r>
              <a:rPr lang="en-US" sz="2400" dirty="0">
                <a:sym typeface="Symbol" panose="05050102010706020507" pitchFamily="18" charset="2"/>
              </a:rPr>
              <a:t>). </a:t>
            </a:r>
            <a:r>
              <a:rPr lang="en-US" sz="2400" dirty="0"/>
              <a:t>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Each state is encoded by a letter and a string of i binary digits.</a:t>
            </a:r>
            <a:endParaRPr lang="en-US" sz="24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Number the states from 0 to |</a:t>
            </a:r>
            <a:r>
              <a:rPr lang="en-US" sz="2400" i="1" dirty="0"/>
              <a:t>K</a:t>
            </a:r>
            <a:r>
              <a:rPr lang="en-US" sz="2400" dirty="0"/>
              <a:t>|-1 in binary:  </a:t>
            </a:r>
          </a:p>
          <a:p>
            <a:pPr lvl="1" eaLnBrk="1" hangingPunct="1"/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T</a:t>
            </a:r>
            <a:r>
              <a:rPr lang="en-US" sz="2400" dirty="0" smtClean="0"/>
              <a:t>he </a:t>
            </a:r>
            <a:r>
              <a:rPr lang="en-US" sz="2400" dirty="0"/>
              <a:t>start </a:t>
            </a:r>
            <a:r>
              <a:rPr lang="en-US" sz="2400" dirty="0" smtClean="0"/>
              <a:t>state, s, is numbered 0</a:t>
            </a:r>
            <a:r>
              <a:rPr lang="en-US" sz="2400" dirty="0"/>
              <a:t>.  </a:t>
            </a:r>
          </a:p>
          <a:p>
            <a:pPr lvl="1" eaLnBrk="1" hangingPunct="1"/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</a:t>
            </a:r>
            <a:r>
              <a:rPr lang="en-US" sz="2400" dirty="0"/>
              <a:t>Number the </a:t>
            </a:r>
            <a:r>
              <a:rPr lang="en-US" sz="2400" dirty="0" smtClean="0"/>
              <a:t>other states </a:t>
            </a:r>
            <a:r>
              <a:rPr lang="en-US" sz="2400" dirty="0"/>
              <a:t>in any order. </a:t>
            </a:r>
          </a:p>
          <a:p>
            <a:pPr lvl="1" eaLnBrk="1" hangingPunct="1"/>
            <a:r>
              <a:rPr lang="en-US" sz="2400" dirty="0"/>
              <a:t> </a:t>
            </a:r>
          </a:p>
          <a:p>
            <a:pPr eaLnBrk="1" hangingPunct="1">
              <a:buFontTx/>
              <a:buChar char="•"/>
            </a:pPr>
            <a:r>
              <a:rPr lang="en-US" sz="2400" dirty="0"/>
              <a:t> If </a:t>
            </a:r>
            <a:r>
              <a:rPr lang="en-US" sz="2400" i="1" dirty="0"/>
              <a:t>t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 is the binary number assigned to state </a:t>
            </a:r>
            <a:r>
              <a:rPr lang="en-US" sz="2400" i="1" dirty="0"/>
              <a:t>t</a:t>
            </a:r>
            <a:r>
              <a:rPr lang="en-US" sz="2400" dirty="0"/>
              <a:t>, then:</a:t>
            </a:r>
          </a:p>
          <a:p>
            <a:pPr lvl="1" eaLnBrk="1" hangingPunct="1"/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</a:t>
            </a:r>
            <a:r>
              <a:rPr lang="en-US" sz="2400" dirty="0"/>
              <a:t>If </a:t>
            </a:r>
            <a:r>
              <a:rPr lang="en-US" sz="2400" i="1" dirty="0"/>
              <a:t>t</a:t>
            </a:r>
            <a:r>
              <a:rPr lang="en-US" sz="2400" dirty="0"/>
              <a:t> is the halting state </a:t>
            </a:r>
            <a:r>
              <a:rPr lang="en-US" sz="2400" i="1" dirty="0"/>
              <a:t>y</a:t>
            </a:r>
            <a:r>
              <a:rPr lang="en-US" sz="2400" dirty="0"/>
              <a:t>, assign it the string </a:t>
            </a:r>
            <a:r>
              <a:rPr lang="en-US" sz="2400" dirty="0" err="1">
                <a:latin typeface="Courier New" panose="02070309020205020404" pitchFamily="49" charset="0"/>
              </a:rPr>
              <a:t>y</a:t>
            </a:r>
            <a:r>
              <a:rPr lang="en-US" sz="2400" i="1" dirty="0" err="1"/>
              <a:t>t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</a:t>
            </a:r>
            <a:r>
              <a:rPr lang="en-US" sz="2400" dirty="0"/>
              <a:t>If </a:t>
            </a:r>
            <a:r>
              <a:rPr lang="en-US" sz="2400" i="1" dirty="0"/>
              <a:t>t</a:t>
            </a:r>
            <a:r>
              <a:rPr lang="en-US" sz="2400" dirty="0"/>
              <a:t> is the halting state </a:t>
            </a:r>
            <a:r>
              <a:rPr lang="en-US" sz="2400" i="1" dirty="0"/>
              <a:t>n</a:t>
            </a:r>
            <a:r>
              <a:rPr lang="en-US" sz="2400" dirty="0"/>
              <a:t>, assign it the string </a:t>
            </a:r>
            <a:r>
              <a:rPr lang="en-US" sz="2400" dirty="0" err="1">
                <a:latin typeface="Courier New" panose="02070309020205020404" pitchFamily="49" charset="0"/>
              </a:rPr>
              <a:t>n</a:t>
            </a:r>
            <a:r>
              <a:rPr lang="en-US" sz="2400" i="1" dirty="0" err="1"/>
              <a:t>t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 smtClean="0"/>
              <a:t>.</a:t>
            </a:r>
          </a:p>
          <a:p>
            <a:pPr lvl="1" eaLnBrk="1" hangingPunct="1"/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 </a:t>
            </a:r>
            <a:r>
              <a:rPr lang="en-US" sz="2400" dirty="0"/>
              <a:t>If </a:t>
            </a:r>
            <a:r>
              <a:rPr lang="en-US" sz="2400" i="1" dirty="0"/>
              <a:t>t</a:t>
            </a:r>
            <a:r>
              <a:rPr lang="en-US" sz="2400" dirty="0"/>
              <a:t> is the halting state </a:t>
            </a:r>
            <a:r>
              <a:rPr lang="en-US" sz="2400" i="1" dirty="0" smtClean="0"/>
              <a:t>h</a:t>
            </a:r>
            <a:r>
              <a:rPr lang="en-US" sz="2400" dirty="0" smtClean="0"/>
              <a:t>, </a:t>
            </a:r>
            <a:r>
              <a:rPr lang="en-US" sz="2400" dirty="0"/>
              <a:t>assign it the string </a:t>
            </a:r>
            <a:r>
              <a:rPr lang="en-US" sz="2400" dirty="0" err="1" smtClean="0">
                <a:latin typeface="Courier New" panose="02070309020205020404" pitchFamily="49" charset="0"/>
              </a:rPr>
              <a:t>h</a:t>
            </a:r>
            <a:r>
              <a:rPr lang="en-US" sz="2400" i="1" dirty="0" err="1" smtClean="0"/>
              <a:t>t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 smtClean="0">
                <a:sym typeface="Symbol" panose="05050102010706020507" pitchFamily="18" charset="2"/>
              </a:rPr>
              <a:t>  </a:t>
            </a:r>
            <a:r>
              <a:rPr lang="en-US" sz="2400" dirty="0"/>
              <a:t>If </a:t>
            </a:r>
            <a:r>
              <a:rPr lang="en-US" sz="2400" i="1" dirty="0"/>
              <a:t>t</a:t>
            </a:r>
            <a:r>
              <a:rPr lang="en-US" sz="2400" dirty="0"/>
              <a:t> is any other state, 	assign it the string </a:t>
            </a:r>
            <a:r>
              <a:rPr lang="en-US" sz="2400" dirty="0" err="1">
                <a:latin typeface="Courier New" panose="02070309020205020404" pitchFamily="49" charset="0"/>
              </a:rPr>
              <a:t>q</a:t>
            </a:r>
            <a:r>
              <a:rPr lang="en-US" sz="2400" i="1" dirty="0" err="1"/>
              <a:t>t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lvl="1" eaLnBrk="1" hangingPunct="1"/>
            <a:r>
              <a:rPr lang="en-US" sz="240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8748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Encoding the States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Suppose </a:t>
            </a:r>
            <a:r>
              <a:rPr lang="en-US" sz="2400" i="1" dirty="0"/>
              <a:t>M</a:t>
            </a:r>
            <a:r>
              <a:rPr lang="en-US" sz="2400" dirty="0"/>
              <a:t> has 9 states.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i</a:t>
            </a:r>
            <a:r>
              <a:rPr lang="en-US" sz="2400" dirty="0"/>
              <a:t> = 4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s</a:t>
            </a:r>
            <a:r>
              <a:rPr lang="en-US" sz="2400" dirty="0"/>
              <a:t> = </a:t>
            </a:r>
            <a:r>
              <a:rPr lang="en-US" sz="2400" dirty="0">
                <a:latin typeface="Courier New" panose="02070309020205020404" pitchFamily="49" charset="0"/>
              </a:rPr>
              <a:t>q0000</a:t>
            </a:r>
            <a:r>
              <a:rPr lang="en-US" sz="2400" dirty="0"/>
              <a:t>,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Remaining states </a:t>
            </a:r>
            <a:r>
              <a:rPr lang="en-US" sz="2400" dirty="0" smtClean="0"/>
              <a:t>(suppose that </a:t>
            </a:r>
            <a:r>
              <a:rPr lang="en-US" sz="2400" i="1" dirty="0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is 3 and </a:t>
            </a:r>
            <a:r>
              <a:rPr lang="en-US" sz="2400" i="1" dirty="0"/>
              <a:t>n</a:t>
            </a:r>
            <a:r>
              <a:rPr lang="en-US" sz="2400" dirty="0"/>
              <a:t> is 4):	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r>
              <a:rPr lang="en-US" sz="2400" dirty="0"/>
              <a:t>	</a:t>
            </a:r>
            <a:r>
              <a:rPr lang="en-US" sz="2400" dirty="0" smtClean="0">
                <a:latin typeface="Courier New" panose="02070309020205020404" pitchFamily="49" charset="0"/>
              </a:rPr>
              <a:t>q0001</a:t>
            </a:r>
            <a:r>
              <a:rPr lang="en-US" sz="2400" dirty="0" smtClean="0"/>
              <a:t>     </a:t>
            </a:r>
            <a:r>
              <a:rPr lang="en-US" sz="2400" dirty="0" smtClean="0">
                <a:latin typeface="Courier New" panose="02070309020205020404" pitchFamily="49" charset="0"/>
              </a:rPr>
              <a:t>q0010</a:t>
            </a:r>
            <a:r>
              <a:rPr lang="en-US" sz="2400" dirty="0" smtClean="0"/>
              <a:t>     </a:t>
            </a:r>
            <a:r>
              <a:rPr lang="en-US" sz="2400" dirty="0" smtClean="0">
                <a:latin typeface="Courier New" panose="02070309020205020404" pitchFamily="49" charset="0"/>
              </a:rPr>
              <a:t>y0011</a:t>
            </a:r>
            <a:r>
              <a:rPr lang="en-US" sz="2400" dirty="0" smtClean="0"/>
              <a:t>     </a:t>
            </a:r>
            <a:r>
              <a:rPr lang="en-US" sz="2400" dirty="0" smtClean="0">
                <a:latin typeface="Courier New" panose="02070309020205020404" pitchFamily="49" charset="0"/>
              </a:rPr>
              <a:t>n0100</a:t>
            </a:r>
            <a:r>
              <a:rPr lang="en-US" sz="2400" dirty="0" smtClean="0"/>
              <a:t>  </a:t>
            </a:r>
            <a:endParaRPr lang="en-US" sz="2400" dirty="0"/>
          </a:p>
          <a:p>
            <a:pPr lvl="1" eaLnBrk="1" hangingPunct="1"/>
            <a:r>
              <a:rPr lang="en-US" sz="2400" dirty="0">
                <a:latin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</a:rPr>
              <a:t>q0101</a:t>
            </a:r>
            <a:r>
              <a:rPr lang="en-US" sz="2400" dirty="0" smtClean="0"/>
              <a:t>     </a:t>
            </a:r>
            <a:r>
              <a:rPr lang="en-US" sz="2400" dirty="0" smtClean="0">
                <a:latin typeface="Courier New" panose="02070309020205020404" pitchFamily="49" charset="0"/>
              </a:rPr>
              <a:t>q0110</a:t>
            </a:r>
            <a:r>
              <a:rPr lang="en-US" sz="2400" dirty="0" smtClean="0"/>
              <a:t>     </a:t>
            </a:r>
            <a:r>
              <a:rPr lang="en-US" sz="2400" dirty="0" smtClean="0">
                <a:latin typeface="Courier New" panose="02070309020205020404" pitchFamily="49" charset="0"/>
              </a:rPr>
              <a:t>q0111</a:t>
            </a:r>
            <a:r>
              <a:rPr lang="en-US" sz="2400" dirty="0" smtClean="0"/>
              <a:t>     </a:t>
            </a:r>
            <a:r>
              <a:rPr lang="en-US" sz="2400" dirty="0" smtClean="0">
                <a:latin typeface="Courier New" panose="02070309020205020404" pitchFamily="49" charset="0"/>
              </a:rPr>
              <a:t>q1000</a:t>
            </a:r>
            <a:endParaRPr lang="en-US" sz="2400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300" b="1">
                <a:solidFill>
                  <a:schemeClr val="tx2"/>
                </a:solidFill>
              </a:rPr>
              <a:t>Encoding a Turing Machine </a:t>
            </a:r>
            <a:r>
              <a:rPr lang="en-US" sz="3300" b="1" i="1">
                <a:solidFill>
                  <a:schemeClr val="tx2"/>
                </a:solidFill>
              </a:rPr>
              <a:t>M</a:t>
            </a:r>
            <a:r>
              <a:rPr lang="en-US" sz="3300" b="1">
                <a:solidFill>
                  <a:schemeClr val="tx2"/>
                </a:solidFill>
              </a:rPr>
              <a:t>, Continued</a:t>
            </a:r>
          </a:p>
        </p:txBody>
      </p:sp>
      <p:sp>
        <p:nvSpPr>
          <p:cNvPr id="41987" name="Text Box 14"/>
          <p:cNvSpPr txBox="1">
            <a:spLocks noChangeArrowheads="1"/>
          </p:cNvSpPr>
          <p:nvPr/>
        </p:nvSpPr>
        <p:spPr bwMode="auto">
          <a:xfrm>
            <a:off x="1066800" y="937517"/>
            <a:ext cx="73914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/>
              <a:t>The tape alphabet: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</a:t>
            </a:r>
            <a:r>
              <a:rPr lang="en-US" sz="2400" dirty="0" smtClean="0"/>
              <a:t>Let </a:t>
            </a:r>
            <a:r>
              <a:rPr lang="en-US" sz="2400" i="1" dirty="0"/>
              <a:t>j</a:t>
            </a:r>
            <a:r>
              <a:rPr lang="en-US" sz="2400" dirty="0"/>
              <a:t> be </a:t>
            </a:r>
            <a:r>
              <a:rPr lang="en-US" sz="2400" dirty="0">
                <a:sym typeface="Symbol" panose="05050102010706020507" pitchFamily="18" charset="2"/>
              </a:rPr>
              <a:t></a:t>
            </a:r>
            <a:r>
              <a:rPr lang="en-US" sz="2400" dirty="0"/>
              <a:t>log</a:t>
            </a:r>
            <a:r>
              <a:rPr lang="en-US" sz="2400" baseline="-25000" dirty="0"/>
              <a:t>2</a:t>
            </a:r>
            <a:r>
              <a:rPr lang="en-US" sz="2400" dirty="0" smtClean="0"/>
              <a:t>(| Γ</a:t>
            </a:r>
            <a:r>
              <a:rPr lang="en-US" sz="2400" i="1" dirty="0" smtClean="0"/>
              <a:t> </a:t>
            </a:r>
            <a:r>
              <a:rPr lang="en-US" sz="2400" dirty="0" smtClean="0"/>
              <a:t>|)</a:t>
            </a:r>
            <a:r>
              <a:rPr lang="en-US" sz="2400" dirty="0">
                <a:sym typeface="Symbol" panose="05050102010706020507" pitchFamily="18" charset="2"/>
              </a:rPr>
              <a:t>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/>
              <a:t>	</a:t>
            </a:r>
            <a:r>
              <a:rPr lang="en-US" sz="2400" dirty="0" smtClean="0"/>
              <a:t>Each tape alphabet symbol is encoded as</a:t>
            </a:r>
          </a:p>
          <a:p>
            <a:pPr eaLnBrk="1" hangingPunct="1"/>
            <a:r>
              <a:rPr lang="en-US" sz="2400" dirty="0" smtClean="0">
                <a:latin typeface="Courier New" panose="02070309020205020404" pitchFamily="49" charset="0"/>
              </a:rPr>
              <a:t>       a</a:t>
            </a:r>
            <a:r>
              <a:rPr lang="en-US" sz="2400" i="1" dirty="0" smtClean="0"/>
              <a:t>y</a:t>
            </a:r>
            <a:r>
              <a:rPr lang="en-US" sz="2400" dirty="0" smtClean="0"/>
              <a:t>  for some </a:t>
            </a:r>
            <a:r>
              <a:rPr lang="en-US" sz="2400" i="1" dirty="0" smtClean="0"/>
              <a:t>y</a:t>
            </a:r>
            <a:r>
              <a:rPr lang="en-US" sz="2400" dirty="0" smtClean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{</a:t>
            </a:r>
            <a:r>
              <a:rPr lang="en-US" sz="2400" dirty="0">
                <a:latin typeface="Courier New" panose="02070309020205020404" pitchFamily="49" charset="0"/>
              </a:rPr>
              <a:t>0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1</a:t>
            </a:r>
            <a:r>
              <a:rPr lang="en-US" sz="2400" dirty="0"/>
              <a:t>}</a:t>
            </a:r>
            <a:r>
              <a:rPr lang="en-US" sz="2400" baseline="30000" dirty="0"/>
              <a:t>+</a:t>
            </a:r>
            <a:r>
              <a:rPr lang="en-US" sz="2400" dirty="0"/>
              <a:t>, </a:t>
            </a:r>
            <a:r>
              <a:rPr lang="en-US" sz="2400" dirty="0" smtClean="0"/>
              <a:t>|</a:t>
            </a:r>
            <a:r>
              <a:rPr lang="en-US" sz="2400" i="1" dirty="0"/>
              <a:t>y</a:t>
            </a:r>
            <a:r>
              <a:rPr lang="en-US" sz="2400" dirty="0"/>
              <a:t>| = </a:t>
            </a:r>
            <a:r>
              <a:rPr lang="en-US" sz="2400" i="1" dirty="0" smtClean="0"/>
              <a:t>j</a:t>
            </a:r>
          </a:p>
          <a:p>
            <a:pPr eaLnBrk="1" hangingPunct="1"/>
            <a:endParaRPr lang="en-US" sz="2400" i="1" dirty="0" smtClean="0"/>
          </a:p>
          <a:p>
            <a:pPr eaLnBrk="1" hangingPunct="1"/>
            <a:r>
              <a:rPr lang="en-US" sz="2400" i="1" dirty="0"/>
              <a:t> </a:t>
            </a:r>
            <a:r>
              <a:rPr lang="en-US" sz="2400" i="1" dirty="0" smtClean="0"/>
              <a:t>          The blank symbol gets the j-character </a:t>
            </a:r>
            <a:br>
              <a:rPr lang="en-US" sz="2400" i="1" dirty="0" smtClean="0"/>
            </a:br>
            <a:r>
              <a:rPr lang="en-US" sz="2400" i="1" dirty="0" smtClean="0"/>
              <a:t>           representation of 0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	</a:t>
            </a:r>
          </a:p>
          <a:p>
            <a:pPr eaLnBrk="1" hangingPunct="1"/>
            <a:r>
              <a:rPr lang="en-US" sz="2400" b="1" dirty="0"/>
              <a:t>Example:  </a:t>
            </a:r>
            <a:r>
              <a:rPr lang="el-GR" sz="2400" dirty="0">
                <a:sym typeface="Symbol" panose="05050102010706020507" pitchFamily="18" charset="2"/>
              </a:rPr>
              <a:t>Γ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{ </a:t>
            </a:r>
            <a:r>
              <a:rPr lang="en-US" sz="2400" dirty="0" smtClean="0">
                <a:latin typeface="Monotype Sorts" panose="05000000000000000000" charset="2"/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, </a:t>
            </a:r>
            <a:r>
              <a:rPr lang="en-US" sz="2400" dirty="0" smtClean="0">
                <a:latin typeface="Courier New" panose="02070309020205020404" pitchFamily="49" charset="0"/>
              </a:rPr>
              <a:t>c </a:t>
            </a:r>
            <a:r>
              <a:rPr lang="en-US" sz="2400" dirty="0" smtClean="0"/>
              <a:t>}.    </a:t>
            </a:r>
            <a:r>
              <a:rPr lang="en-US" sz="2400" i="1" dirty="0"/>
              <a:t>j</a:t>
            </a:r>
            <a:r>
              <a:rPr lang="en-US" sz="2400" dirty="0"/>
              <a:t> = 2.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	</a:t>
            </a:r>
            <a:r>
              <a:rPr lang="en-US" sz="2400" dirty="0">
                <a:latin typeface="Monotype Sorts" panose="05000000000000000000" charset="2"/>
              </a:rPr>
              <a:t>q</a:t>
            </a:r>
            <a:r>
              <a:rPr lang="en-US" sz="2400" dirty="0"/>
              <a:t> = 	</a:t>
            </a:r>
            <a:r>
              <a:rPr lang="en-US" sz="2400" dirty="0">
                <a:latin typeface="Courier New" panose="02070309020205020404" pitchFamily="49" charset="0"/>
              </a:rPr>
              <a:t>a00</a:t>
            </a:r>
          </a:p>
          <a:p>
            <a:pPr eaLnBrk="1" hangingPunct="1"/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</a:rPr>
              <a:t>a</a:t>
            </a:r>
            <a:r>
              <a:rPr lang="en-US" sz="2400" dirty="0"/>
              <a:t> = 	</a:t>
            </a:r>
            <a:r>
              <a:rPr lang="en-US" sz="2400" dirty="0">
                <a:latin typeface="Courier New" panose="02070309020205020404" pitchFamily="49" charset="0"/>
              </a:rPr>
              <a:t>a01</a:t>
            </a:r>
          </a:p>
          <a:p>
            <a:pPr eaLnBrk="1" hangingPunct="1"/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</a:rPr>
              <a:t>b</a:t>
            </a:r>
            <a:r>
              <a:rPr lang="en-US" sz="2400" dirty="0"/>
              <a:t> = 	</a:t>
            </a:r>
            <a:r>
              <a:rPr lang="en-US" sz="2400" dirty="0">
                <a:latin typeface="Courier New" panose="02070309020205020404" pitchFamily="49" charset="0"/>
              </a:rPr>
              <a:t>a10</a:t>
            </a:r>
          </a:p>
          <a:p>
            <a:pPr eaLnBrk="1" hangingPunct="1"/>
            <a:r>
              <a:rPr lang="en-US" sz="2400" dirty="0"/>
              <a:t>	</a:t>
            </a:r>
            <a:r>
              <a:rPr lang="en-US" sz="2400" dirty="0">
                <a:latin typeface="Courier New" panose="02070309020205020404" pitchFamily="49" charset="0"/>
              </a:rPr>
              <a:t>c</a:t>
            </a:r>
            <a:r>
              <a:rPr lang="en-US" sz="2400" dirty="0"/>
              <a:t> = 	</a:t>
            </a:r>
            <a:r>
              <a:rPr lang="en-US" sz="2400" dirty="0">
                <a:latin typeface="Courier New" panose="02070309020205020404" pitchFamily="49" charset="0"/>
              </a:rPr>
              <a:t>a11</a:t>
            </a:r>
          </a:p>
        </p:txBody>
      </p:sp>
    </p:spTree>
    <p:extLst>
      <p:ext uri="{BB962C8B-B14F-4D97-AF65-F5344CB8AC3E}">
        <p14:creationId xmlns:p14="http://schemas.microsoft.com/office/powerpoint/2010/main" val="19609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Turing Machines as Language Recognizers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i="1" dirty="0"/>
              <a:t>M</a:t>
            </a:r>
            <a:r>
              <a:rPr lang="en-US" sz="2400" dirty="0"/>
              <a:t> = (</a:t>
            </a:r>
            <a:r>
              <a:rPr lang="en-US" sz="2400" i="1" dirty="0"/>
              <a:t>K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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</a:t>
            </a:r>
            <a:r>
              <a:rPr lang="en-US" sz="2400" dirty="0"/>
              <a:t>, </a:t>
            </a:r>
            <a:r>
              <a:rPr lang="en-US" sz="2400" i="1" dirty="0"/>
              <a:t>s</a:t>
            </a:r>
            <a:r>
              <a:rPr lang="en-US" sz="2400" dirty="0"/>
              <a:t>, {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n</a:t>
            </a:r>
            <a:r>
              <a:rPr lang="en-US" sz="2400" dirty="0"/>
              <a:t>}). </a:t>
            </a:r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accepts</a:t>
            </a:r>
            <a:r>
              <a:rPr lang="en-US" sz="2400" dirty="0"/>
              <a:t> 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y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 smtClean="0">
                <a:sym typeface="Symbol" panose="05050102010706020507" pitchFamily="18" charset="2"/>
              </a:rPr>
              <a:t> (that includes an underlined character)</a:t>
            </a:r>
            <a:r>
              <a:rPr lang="en-US" sz="2400" dirty="0" smtClean="0"/>
              <a:t>.</a:t>
            </a:r>
            <a:endParaRPr lang="en-US" sz="2400" dirty="0"/>
          </a:p>
          <a:p>
            <a:pPr eaLnBrk="1" hangingPunct="1"/>
            <a:endParaRPr lang="en-US" sz="900" i="1" dirty="0"/>
          </a:p>
          <a:p>
            <a:pPr eaLnBrk="1" hangingPunct="1"/>
            <a:r>
              <a:rPr lang="en-US" sz="2400" dirty="0"/>
              <a:t>●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rejects</a:t>
            </a:r>
            <a:r>
              <a:rPr lang="en-US" sz="2400" dirty="0"/>
              <a:t> a string </a:t>
            </a:r>
            <a:r>
              <a:rPr lang="en-US" sz="2400" i="1" dirty="0"/>
              <a:t>w</a:t>
            </a:r>
            <a:r>
              <a:rPr lang="en-US" sz="2400" dirty="0"/>
              <a:t> iff (</a:t>
            </a:r>
            <a:r>
              <a:rPr lang="en-US" sz="2400" i="1" dirty="0"/>
              <a:t>s</a:t>
            </a:r>
            <a:r>
              <a:rPr lang="en-US" sz="2400" dirty="0"/>
              <a:t>, </a:t>
            </a:r>
            <a:r>
              <a:rPr lang="en-US" sz="2400" u="sng" dirty="0" err="1">
                <a:latin typeface="Monotype Sorts" panose="05000000000000000000" charset="2"/>
              </a:rPr>
              <a:t>q</a:t>
            </a:r>
            <a:r>
              <a:rPr lang="en-US" sz="2400" i="1" dirty="0" err="1"/>
              <a:t>w</a:t>
            </a:r>
            <a:r>
              <a:rPr lang="en-US" sz="2400" dirty="0"/>
              <a:t>) |-</a:t>
            </a:r>
            <a:r>
              <a:rPr lang="en-US" sz="2400" i="1" baseline="-25000" dirty="0"/>
              <a:t>M</a:t>
            </a:r>
            <a:r>
              <a:rPr lang="en-US" sz="2400" dirty="0"/>
              <a:t>*  (</a:t>
            </a:r>
            <a:r>
              <a:rPr lang="en-US" sz="2400" i="1" dirty="0"/>
              <a:t>n</a:t>
            </a:r>
            <a:r>
              <a:rPr lang="en-US" sz="2400" dirty="0"/>
              <a:t>,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) for some string </a:t>
            </a:r>
            <a:r>
              <a:rPr lang="en-US" sz="2400" i="1" dirty="0"/>
              <a:t>w</a:t>
            </a:r>
            <a:r>
              <a:rPr lang="en-US" sz="2400" dirty="0">
                <a:sym typeface="Symbol" panose="05050102010706020507" pitchFamily="18" charset="2"/>
              </a:rPr>
              <a:t></a:t>
            </a:r>
            <a:r>
              <a:rPr lang="en-US" sz="2400" dirty="0"/>
              <a:t>.</a:t>
            </a:r>
          </a:p>
          <a:p>
            <a:pPr eaLnBrk="1" hangingPunct="1"/>
            <a:endParaRPr lang="en-US" sz="2400" i="1" dirty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143000" y="32766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decides</a:t>
            </a:r>
            <a:r>
              <a:rPr lang="en-US" sz="2400" dirty="0"/>
              <a:t> a language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iff:</a:t>
            </a:r>
          </a:p>
          <a:p>
            <a:pPr eaLnBrk="1" hangingPunct="1"/>
            <a:r>
              <a:rPr lang="en-US" sz="2400" dirty="0"/>
              <a:t>    For any string </a:t>
            </a:r>
            <a:r>
              <a:rPr lang="en-US" sz="2400" i="1" dirty="0"/>
              <a:t>w 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 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dirty="0"/>
              <a:t>* it is true that: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  <a:r>
              <a:rPr lang="en-US" sz="2400" dirty="0"/>
              <a:t>, and</a:t>
            </a:r>
          </a:p>
          <a:p>
            <a:pPr eaLnBrk="1" hangingPunct="1"/>
            <a:r>
              <a:rPr lang="en-US" sz="2400" dirty="0"/>
              <a:t>        if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then </a:t>
            </a:r>
            <a:r>
              <a:rPr lang="en-US" sz="2400" i="1" dirty="0"/>
              <a:t>M</a:t>
            </a:r>
            <a:r>
              <a:rPr lang="en-US" sz="2400" dirty="0"/>
              <a:t> rejects </a:t>
            </a:r>
            <a:r>
              <a:rPr lang="en-US" sz="2400" i="1" dirty="0"/>
              <a:t>w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/>
              <a:t>decidable</a:t>
            </a:r>
            <a:r>
              <a:rPr lang="en-US" sz="2400" i="1" dirty="0"/>
              <a:t> </a:t>
            </a:r>
            <a:r>
              <a:rPr lang="en-US" sz="2400" dirty="0"/>
              <a:t>iff there is a Turing machine </a:t>
            </a:r>
            <a:r>
              <a:rPr lang="en-US" sz="2400" i="1" dirty="0"/>
              <a:t>M</a:t>
            </a:r>
            <a:r>
              <a:rPr lang="en-US" sz="2400" dirty="0"/>
              <a:t> that decides it.  In this case, we will say that </a:t>
            </a:r>
            <a:r>
              <a:rPr lang="en-US" sz="2400" i="1" dirty="0"/>
              <a:t>L</a:t>
            </a:r>
            <a:r>
              <a:rPr lang="en-US" sz="2400" dirty="0"/>
              <a:t> is in </a:t>
            </a:r>
            <a:r>
              <a:rPr lang="en-US" sz="2400" b="1" i="1" dirty="0"/>
              <a:t>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Deciding Example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C</a:t>
            </a:r>
            <a:r>
              <a:rPr lang="en-US" sz="2200" baseline="30000"/>
              <a:t>n</a:t>
            </a:r>
            <a:r>
              <a:rPr lang="en-US" sz="2200"/>
              <a:t> = {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 i="1" baseline="30000"/>
              <a:t>n</a:t>
            </a:r>
            <a:r>
              <a:rPr lang="en-US" sz="2200">
                <a:latin typeface="Courier New" panose="02070309020205020404" pitchFamily="49" charset="0"/>
              </a:rPr>
              <a:t>c</a:t>
            </a:r>
            <a:r>
              <a:rPr lang="en-US" sz="2200" i="1" baseline="30000"/>
              <a:t>n</a:t>
            </a:r>
            <a:r>
              <a:rPr lang="en-US" sz="2200"/>
              <a:t> : </a:t>
            </a:r>
            <a:r>
              <a:rPr lang="en-US" sz="2200" i="1"/>
              <a:t>n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</a:t>
            </a:r>
            <a:r>
              <a:rPr lang="en-US" sz="2200"/>
              <a:t> 0}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aabbcc</a:t>
            </a:r>
            <a:r>
              <a:rPr lang="en-US" sz="2200">
                <a:latin typeface="Monotype Sorts" panose="05000000000000000000" charset="2"/>
              </a:rPr>
              <a:t>qqqqqqqqq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Example:  </a:t>
            </a:r>
            <a:r>
              <a:rPr lang="en-US" sz="2200" u="sng">
                <a:latin typeface="Monotype Sorts" panose="05000000000000000000" charset="2"/>
              </a:rPr>
              <a:t>q</a:t>
            </a:r>
            <a:r>
              <a:rPr lang="en-US" sz="2200">
                <a:latin typeface="Courier New" panose="02070309020205020404" pitchFamily="49" charset="0"/>
              </a:rPr>
              <a:t>aaccb</a:t>
            </a:r>
            <a:r>
              <a:rPr lang="en-US" sz="2200">
                <a:latin typeface="Monotype Sorts" panose="05000000000000000000" charset="2"/>
              </a:rPr>
              <a:t>qqqqqqqqq</a:t>
            </a:r>
            <a:r>
              <a:rPr lang="en-US" sz="2200"/>
              <a:t> </a:t>
            </a:r>
          </a:p>
          <a:p>
            <a:pPr eaLnBrk="1" hangingPunct="1"/>
            <a:endParaRPr lang="en-US" sz="2200"/>
          </a:p>
        </p:txBody>
      </p:sp>
      <p:pic>
        <p:nvPicPr>
          <p:cNvPr id="13316" name="Picture 8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9263"/>
            <a:ext cx="8534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934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Semideciding a Language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Let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 be the input alphabet to a TM </a:t>
            </a:r>
            <a:r>
              <a:rPr lang="en-US" sz="2400" i="1" dirty="0"/>
              <a:t>M</a:t>
            </a:r>
            <a:r>
              <a:rPr lang="en-US" sz="2400" dirty="0"/>
              <a:t>.  Let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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*.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b="1" i="1" dirty="0"/>
              <a:t>semidecides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iff, for any string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</a:t>
            </a:r>
            <a:r>
              <a:rPr lang="en-US" sz="2400" i="1" baseline="-25000" dirty="0"/>
              <a:t>M</a:t>
            </a:r>
            <a:r>
              <a:rPr lang="en-US" sz="2400" dirty="0"/>
              <a:t>*:</a:t>
            </a:r>
          </a:p>
          <a:p>
            <a:pPr eaLnBrk="1" hangingPunct="1"/>
            <a:endParaRPr lang="en-US" sz="2400" i="1" dirty="0"/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accepts </a:t>
            </a:r>
            <a:r>
              <a:rPr lang="en-US" sz="2400" i="1" dirty="0"/>
              <a:t>w</a:t>
            </a:r>
          </a:p>
          <a:p>
            <a:pPr eaLnBrk="1" hangingPunct="1"/>
            <a:r>
              <a:rPr lang="en-US" sz="2400" dirty="0"/>
              <a:t>	● </a:t>
            </a:r>
            <a:r>
              <a:rPr lang="en-US" sz="2400" i="1" dirty="0"/>
              <a:t>w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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does not accept </a:t>
            </a:r>
            <a:r>
              <a:rPr lang="en-US" sz="2400" i="1" dirty="0"/>
              <a:t>w</a:t>
            </a:r>
            <a:r>
              <a:rPr lang="en-US" sz="2400" dirty="0"/>
              <a:t>.  	</a:t>
            </a:r>
            <a:r>
              <a:rPr lang="en-US" sz="2400" i="1" dirty="0"/>
              <a:t>M</a:t>
            </a:r>
            <a:r>
              <a:rPr lang="en-US" sz="2400" dirty="0"/>
              <a:t> may either: </a:t>
            </a:r>
          </a:p>
          <a:p>
            <a:pPr eaLnBrk="1" hangingPunct="1"/>
            <a:r>
              <a:rPr lang="en-US" sz="2400" dirty="0"/>
              <a:t>	 	   					reject or </a:t>
            </a:r>
          </a:p>
          <a:p>
            <a:pPr eaLnBrk="1" hangingPunct="1"/>
            <a:r>
              <a:rPr lang="en-US" sz="2400" dirty="0"/>
              <a:t>							fail to halt.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A language </a:t>
            </a:r>
            <a:r>
              <a:rPr lang="en-US" sz="2400" i="1" dirty="0"/>
              <a:t>L</a:t>
            </a:r>
            <a:r>
              <a:rPr lang="en-US" sz="2400" dirty="0"/>
              <a:t> is </a:t>
            </a:r>
            <a:r>
              <a:rPr lang="en-US" sz="2400" b="1" i="1" dirty="0" err="1"/>
              <a:t>semidecidable</a:t>
            </a:r>
            <a:r>
              <a:rPr lang="en-US" sz="2400" dirty="0"/>
              <a:t> iff there is a Turing machine that semidecides it.  We define the set </a:t>
            </a:r>
            <a:r>
              <a:rPr lang="en-US" sz="2400" b="1" i="1" dirty="0"/>
              <a:t>SD</a:t>
            </a:r>
            <a:r>
              <a:rPr lang="en-US" sz="2400" dirty="0"/>
              <a:t> to be the set of all </a:t>
            </a:r>
            <a:r>
              <a:rPr lang="en-US" sz="2400" dirty="0" err="1"/>
              <a:t>semidecidable</a:t>
            </a:r>
            <a:r>
              <a:rPr lang="en-US" sz="2400" dirty="0"/>
              <a:t> languages.  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10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Example of Semideciding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Let </a:t>
            </a:r>
            <a:r>
              <a:rPr lang="en-US" sz="2200" i="1"/>
              <a:t>L</a:t>
            </a:r>
            <a:r>
              <a:rPr lang="en-US" sz="2200"/>
              <a:t> =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*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</a:t>
            </a:r>
            <a:r>
              <a:rPr lang="en-US" sz="2200"/>
              <a:t> </a:t>
            </a:r>
            <a:r>
              <a:rPr lang="en-US" sz="2200">
                <a:latin typeface="Courier New" panose="02070309020205020404" pitchFamily="49" charset="0"/>
              </a:rPr>
              <a:t>b</a:t>
            </a:r>
            <a:r>
              <a:rPr lang="en-US" sz="2200"/>
              <a:t>)*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We can build </a:t>
            </a:r>
            <a:r>
              <a:rPr lang="en-US" sz="2200" i="1"/>
              <a:t>M</a:t>
            </a:r>
            <a:r>
              <a:rPr lang="en-US" sz="2200"/>
              <a:t> to semidecide </a:t>
            </a:r>
            <a:r>
              <a:rPr lang="en-US" sz="2200" i="1"/>
              <a:t>L</a:t>
            </a:r>
            <a:r>
              <a:rPr lang="en-US" sz="2200"/>
              <a:t>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1. Loop</a:t>
            </a:r>
          </a:p>
          <a:p>
            <a:pPr lvl="1" eaLnBrk="1" hangingPunct="1"/>
            <a:r>
              <a:rPr lang="en-US" sz="2200"/>
              <a:t>    1.1 Move one square to the right.  If the character under  </a:t>
            </a:r>
          </a:p>
          <a:p>
            <a:pPr lvl="1" eaLnBrk="1" hangingPunct="1"/>
            <a:r>
              <a:rPr lang="en-US" sz="2200"/>
              <a:t>          the read head is an </a:t>
            </a:r>
            <a:r>
              <a:rPr lang="en-US" sz="2200">
                <a:latin typeface="Courier New" panose="02070309020205020404" pitchFamily="49" charset="0"/>
              </a:rPr>
              <a:t>a</a:t>
            </a:r>
            <a:r>
              <a:rPr lang="en-US" sz="2200"/>
              <a:t>, halt and accept.</a:t>
            </a:r>
          </a:p>
          <a:p>
            <a:pPr lvl="1" eaLnBrk="1" hangingPunct="1"/>
            <a:endParaRPr lang="en-US" sz="2200"/>
          </a:p>
          <a:p>
            <a:pPr eaLnBrk="1" hangingPunct="1"/>
            <a:r>
              <a:rPr lang="en-US" sz="2200"/>
              <a:t>In our macro language, </a:t>
            </a:r>
            <a:r>
              <a:rPr lang="en-US" sz="2200" i="1"/>
              <a:t>M</a:t>
            </a:r>
            <a:r>
              <a:rPr lang="en-US" sz="2200"/>
              <a:t> is:</a:t>
            </a:r>
          </a:p>
        </p:txBody>
      </p:sp>
      <p:pic>
        <p:nvPicPr>
          <p:cNvPr id="15364" name="Picture 9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4419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tx2"/>
                </a:solidFill>
              </a:rPr>
              <a:t>Example </a:t>
            </a:r>
            <a:r>
              <a:rPr lang="en-US" sz="3200" b="1" dirty="0" smtClean="0">
                <a:solidFill>
                  <a:schemeClr val="tx2"/>
                </a:solidFill>
              </a:rPr>
              <a:t>of Deciding the same Language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807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i="1" dirty="0"/>
              <a:t>L</a:t>
            </a:r>
            <a:r>
              <a:rPr lang="en-US" sz="2200" dirty="0"/>
              <a:t> =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*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(</a:t>
            </a:r>
            <a:r>
              <a:rPr lang="en-US" sz="2200" dirty="0">
                <a:latin typeface="Courier New" panose="02070309020205020404" pitchFamily="49" charset="0"/>
              </a:rPr>
              <a:t>a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</a:t>
            </a:r>
            <a:r>
              <a:rPr lang="en-US" sz="2200" dirty="0"/>
              <a:t> </a:t>
            </a:r>
            <a:r>
              <a:rPr lang="en-US" sz="2200" dirty="0">
                <a:latin typeface="Courier New" panose="02070309020205020404" pitchFamily="49" charset="0"/>
              </a:rPr>
              <a:t>b</a:t>
            </a:r>
            <a:r>
              <a:rPr lang="en-US" sz="2200" dirty="0"/>
              <a:t>)*.   We can also decide </a:t>
            </a:r>
            <a:r>
              <a:rPr lang="en-US" sz="2200" i="1" dirty="0"/>
              <a:t>L</a:t>
            </a:r>
            <a:r>
              <a:rPr lang="en-US" sz="2200" dirty="0"/>
              <a:t>:</a:t>
            </a:r>
          </a:p>
          <a:p>
            <a:pPr eaLnBrk="1" hangingPunct="1"/>
            <a:endParaRPr lang="en-US" sz="2200" dirty="0"/>
          </a:p>
          <a:p>
            <a:pPr lvl="1" eaLnBrk="1" hangingPunct="1"/>
            <a:r>
              <a:rPr lang="en-US" sz="2200" dirty="0"/>
              <a:t>Loop:</a:t>
            </a:r>
          </a:p>
          <a:p>
            <a:pPr lvl="2" eaLnBrk="1" hangingPunct="1"/>
            <a:r>
              <a:rPr lang="en-US" sz="2200" dirty="0"/>
              <a:t>	1.1 Move one square to the right.  </a:t>
            </a:r>
          </a:p>
          <a:p>
            <a:pPr lvl="2" eaLnBrk="1" hangingPunct="1"/>
            <a:r>
              <a:rPr lang="en-US" sz="2200" dirty="0"/>
              <a:t>	1.2 If the character under the read/write head is </a:t>
            </a:r>
          </a:p>
          <a:p>
            <a:pPr lvl="2" eaLnBrk="1" hangingPunct="1"/>
            <a:r>
              <a:rPr lang="en-US" sz="2200" dirty="0"/>
              <a:t>	      an a, halt and accept.  </a:t>
            </a:r>
          </a:p>
          <a:p>
            <a:pPr lvl="2" eaLnBrk="1" hangingPunct="1"/>
            <a:r>
              <a:rPr lang="en-US" sz="2200" dirty="0"/>
              <a:t>	1.3 If it is </a:t>
            </a:r>
            <a:r>
              <a:rPr lang="en-US" sz="2200" dirty="0">
                <a:latin typeface="Monotype Sorts" panose="05000000000000000000" charset="2"/>
              </a:rPr>
              <a:t>q</a:t>
            </a:r>
            <a:r>
              <a:rPr lang="en-US" sz="2200" dirty="0"/>
              <a:t>, halt and reject.</a:t>
            </a:r>
          </a:p>
          <a:p>
            <a:pPr lvl="1" eaLnBrk="1" hangingPunct="1"/>
            <a:endParaRPr lang="en-US" sz="2200" dirty="0"/>
          </a:p>
          <a:p>
            <a:pPr eaLnBrk="1" hangingPunct="1"/>
            <a:r>
              <a:rPr lang="en-US" sz="2200" dirty="0"/>
              <a:t>In our macro language, </a:t>
            </a:r>
            <a:r>
              <a:rPr lang="en-US" sz="2200" i="1" dirty="0"/>
              <a:t>M</a:t>
            </a:r>
            <a:r>
              <a:rPr lang="en-US" sz="2200" dirty="0"/>
              <a:t> is:</a:t>
            </a:r>
          </a:p>
        </p:txBody>
      </p:sp>
      <p:pic>
        <p:nvPicPr>
          <p:cNvPr id="16388" name="Picture 7" descr="Exampl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3528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8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TM that Computes a Function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90600" y="990600"/>
            <a:ext cx="80772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 dirty="0"/>
              <a:t>Let </a:t>
            </a:r>
            <a:r>
              <a:rPr lang="en-US" sz="2200" i="1" dirty="0"/>
              <a:t>M</a:t>
            </a:r>
            <a:r>
              <a:rPr lang="en-US" sz="2200" dirty="0"/>
              <a:t> = (</a:t>
            </a:r>
            <a:r>
              <a:rPr lang="en-US" sz="2200" i="1" dirty="0"/>
              <a:t>K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</a:t>
            </a:r>
            <a:r>
              <a:rPr lang="en-US" sz="2200" dirty="0"/>
              <a:t>, </a:t>
            </a:r>
            <a:r>
              <a:rPr lang="en-US" sz="2200" dirty="0">
                <a:sym typeface="Symbol" panose="05050102010706020507" pitchFamily="18" charset="2"/>
              </a:rPr>
              <a:t></a:t>
            </a:r>
            <a:r>
              <a:rPr lang="en-US" sz="2200" dirty="0"/>
              <a:t>, </a:t>
            </a:r>
            <a:r>
              <a:rPr lang="en-US" sz="2200" i="1" dirty="0"/>
              <a:t>s</a:t>
            </a:r>
            <a:r>
              <a:rPr lang="en-US" sz="2200" dirty="0"/>
              <a:t>, {</a:t>
            </a:r>
            <a:r>
              <a:rPr lang="en-US" sz="2200" i="1" dirty="0"/>
              <a:t>h</a:t>
            </a:r>
            <a:r>
              <a:rPr lang="en-US" sz="2200" dirty="0"/>
              <a:t>}).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Define </a:t>
            </a:r>
            <a:r>
              <a:rPr lang="en-US" sz="2200" i="1" dirty="0"/>
              <a:t>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= </a:t>
            </a:r>
            <a:r>
              <a:rPr lang="en-US" sz="2200" i="1" dirty="0"/>
              <a:t>z</a:t>
            </a:r>
            <a:r>
              <a:rPr lang="en-US" sz="2200" dirty="0"/>
              <a:t> iff (</a:t>
            </a:r>
            <a:r>
              <a:rPr lang="en-US" sz="2200" i="1" dirty="0"/>
              <a:t>s</a:t>
            </a:r>
            <a:r>
              <a:rPr lang="en-US" sz="2200" dirty="0"/>
              <a:t>, </a:t>
            </a:r>
            <a:r>
              <a:rPr lang="en-US" sz="2200" u="sng" dirty="0" err="1">
                <a:latin typeface="Monotype Sorts" panose="05000000000000000000" charset="2"/>
              </a:rPr>
              <a:t>q</a:t>
            </a:r>
            <a:r>
              <a:rPr lang="en-US" sz="2200" i="1" dirty="0" err="1"/>
              <a:t>w</a:t>
            </a:r>
            <a:r>
              <a:rPr lang="en-US" sz="2200" dirty="0"/>
              <a:t>) |-</a:t>
            </a:r>
            <a:r>
              <a:rPr lang="en-US" sz="2200" i="1" baseline="-25000" dirty="0"/>
              <a:t>M</a:t>
            </a:r>
            <a:r>
              <a:rPr lang="en-US" sz="2200" dirty="0"/>
              <a:t>*  (</a:t>
            </a:r>
            <a:r>
              <a:rPr lang="en-US" sz="2200" i="1" dirty="0"/>
              <a:t>h</a:t>
            </a:r>
            <a:r>
              <a:rPr lang="en-US" sz="2200" dirty="0"/>
              <a:t>, </a:t>
            </a:r>
            <a:r>
              <a:rPr lang="en-US" sz="2200" u="sng" dirty="0" err="1">
                <a:latin typeface="Monotype Sorts" panose="05000000000000000000" charset="2"/>
              </a:rPr>
              <a:t>q</a:t>
            </a:r>
            <a:r>
              <a:rPr lang="en-US" sz="2200" i="1" dirty="0" err="1"/>
              <a:t>z</a:t>
            </a:r>
            <a:r>
              <a:rPr lang="en-US" sz="2200" dirty="0"/>
              <a:t>).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Let </a:t>
            </a:r>
            <a:r>
              <a:rPr lang="en-US" sz="2200" dirty="0">
                <a:sym typeface="Symbol" panose="05050102010706020507" pitchFamily="18" charset="2"/>
              </a:rPr>
              <a:t>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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 be </a:t>
            </a:r>
            <a:r>
              <a:rPr lang="en-US" sz="2200" i="1" dirty="0"/>
              <a:t>M</a:t>
            </a:r>
            <a:r>
              <a:rPr lang="en-US" sz="2200" dirty="0"/>
              <a:t>’s output alphabet.  </a:t>
            </a:r>
          </a:p>
          <a:p>
            <a:pPr eaLnBrk="1" hangingPunct="1"/>
            <a:r>
              <a:rPr lang="en-US" sz="2200" dirty="0"/>
              <a:t>Let </a:t>
            </a:r>
            <a:r>
              <a:rPr lang="en-US" sz="2200" i="1" dirty="0"/>
              <a:t>f</a:t>
            </a:r>
            <a:r>
              <a:rPr lang="en-US" sz="2200" dirty="0"/>
              <a:t> be any function from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 to </a:t>
            </a:r>
            <a:r>
              <a:rPr lang="en-US" sz="2200" dirty="0">
                <a:sym typeface="Symbol" panose="05050102010706020507" pitchFamily="18" charset="2"/>
              </a:rPr>
              <a:t></a:t>
            </a:r>
            <a:r>
              <a:rPr lang="en-US" sz="2200" dirty="0"/>
              <a:t>*.  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i="1" dirty="0"/>
              <a:t>M</a:t>
            </a:r>
            <a:r>
              <a:rPr lang="en-US" sz="2200" dirty="0"/>
              <a:t> </a:t>
            </a:r>
            <a:r>
              <a:rPr lang="en-US" sz="2200" b="1" i="1" dirty="0"/>
              <a:t>computes</a:t>
            </a:r>
            <a:r>
              <a:rPr lang="en-US" sz="2200" dirty="0"/>
              <a:t> </a:t>
            </a:r>
            <a:r>
              <a:rPr lang="en-US" sz="2200" i="1" dirty="0"/>
              <a:t>f</a:t>
            </a:r>
            <a:r>
              <a:rPr lang="en-US" sz="2200" dirty="0"/>
              <a:t> iff, for all </a:t>
            </a:r>
            <a:r>
              <a:rPr lang="en-US" sz="2200" i="1" dirty="0"/>
              <a:t>w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</a:t>
            </a:r>
            <a:r>
              <a:rPr lang="en-US" sz="2200" dirty="0"/>
              <a:t>*: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    ● If </a:t>
            </a:r>
            <a:r>
              <a:rPr lang="en-US" sz="2200" i="1" dirty="0"/>
              <a:t>w</a:t>
            </a:r>
            <a:r>
              <a:rPr lang="en-US" sz="2200" dirty="0"/>
              <a:t> is an input on which </a:t>
            </a:r>
            <a:r>
              <a:rPr lang="en-US" sz="2200" i="1" dirty="0"/>
              <a:t>f</a:t>
            </a:r>
            <a:r>
              <a:rPr lang="en-US" sz="2200" dirty="0"/>
              <a:t> is defined: </a:t>
            </a:r>
            <a:r>
              <a:rPr lang="en-US" sz="2200" i="1" dirty="0"/>
              <a:t>	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= </a:t>
            </a:r>
            <a:r>
              <a:rPr lang="en-US" sz="2200" i="1" dirty="0"/>
              <a:t>f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    ● Otherwise </a:t>
            </a:r>
            <a:r>
              <a:rPr lang="en-US" sz="2200" i="1" dirty="0"/>
              <a:t>M</a:t>
            </a:r>
            <a:r>
              <a:rPr lang="en-US" sz="2200" dirty="0"/>
              <a:t>(</a:t>
            </a:r>
            <a:r>
              <a:rPr lang="en-US" sz="2200" i="1" dirty="0"/>
              <a:t>w</a:t>
            </a:r>
            <a:r>
              <a:rPr lang="en-US" sz="2200" dirty="0"/>
              <a:t>) does not halt.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/>
              <a:t>A function </a:t>
            </a:r>
            <a:r>
              <a:rPr lang="en-US" sz="2200" i="1" dirty="0"/>
              <a:t>f</a:t>
            </a:r>
            <a:r>
              <a:rPr lang="en-US" sz="2200" dirty="0"/>
              <a:t> is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recursive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or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computable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/>
              <a:t>iff there is a Turing machine </a:t>
            </a:r>
            <a:r>
              <a:rPr lang="en-US" sz="2200" i="1" dirty="0"/>
              <a:t>M</a:t>
            </a:r>
            <a:r>
              <a:rPr lang="en-US" sz="2200" dirty="0"/>
              <a:t> that computes it and that always halts</a:t>
            </a:r>
            <a:r>
              <a:rPr lang="en-US" sz="2200" dirty="0" smtClean="0"/>
              <a:t>.</a:t>
            </a:r>
            <a:br>
              <a:rPr lang="en-US" sz="2200" dirty="0" smtClean="0"/>
            </a:br>
            <a:endParaRPr lang="en-US" sz="2200" dirty="0" smtClean="0"/>
          </a:p>
          <a:p>
            <a:pPr eaLnBrk="1" hangingPunct="1"/>
            <a:r>
              <a:rPr lang="en-US" dirty="0" smtClean="0"/>
              <a:t>Note that this is different than our common use of </a:t>
            </a:r>
            <a:r>
              <a:rPr lang="en-US" i="1" dirty="0" smtClean="0"/>
              <a:t>recursive.</a:t>
            </a:r>
            <a:endParaRPr lang="en-US" dirty="0"/>
          </a:p>
          <a:p>
            <a:pPr eaLnBrk="1" hangingPunct="1"/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6172200" y="1752600"/>
            <a:ext cx="20574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Notice that the TM's  function computes with strings (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* to </a:t>
            </a:r>
            <a:r>
              <a:rPr lang="en-US" sz="2000" dirty="0">
                <a:sym typeface="Symbol" panose="05050102010706020507" pitchFamily="18" charset="2"/>
              </a:rPr>
              <a:t></a:t>
            </a:r>
            <a:r>
              <a:rPr lang="en-US" sz="2000" dirty="0" smtClean="0"/>
              <a:t>*),  not directly with numbers.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88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13967</TotalTime>
  <Words>1225</Words>
  <Application>Microsoft Office PowerPoint</Application>
  <PresentationFormat>On-screen Show (4:3)</PresentationFormat>
  <Paragraphs>343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Wingdings</vt:lpstr>
      <vt:lpstr>Courier New</vt:lpstr>
      <vt:lpstr>Lucida Handwriting</vt:lpstr>
      <vt:lpstr>Symbol</vt:lpstr>
      <vt:lpstr>Calibri</vt:lpstr>
      <vt:lpstr>Monotype Sorts</vt:lpstr>
      <vt:lpstr>Default Design</vt:lpstr>
      <vt:lpstr>CorelPhotoPaint.Image.10</vt:lpstr>
      <vt:lpstr>PowerPoint Presentation</vt:lpstr>
      <vt:lpstr>Your 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TUring Machine Variations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391</cp:revision>
  <cp:lastPrinted>2014-02-06T14:29:43Z</cp:lastPrinted>
  <dcterms:created xsi:type="dcterms:W3CDTF">2007-01-18T00:38:26Z</dcterms:created>
  <dcterms:modified xsi:type="dcterms:W3CDTF">2018-05-02T20:39:23Z</dcterms:modified>
</cp:coreProperties>
</file>