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78" r:id="rId27"/>
    <p:sldId id="283" r:id="rId28"/>
    <p:sldId id="282" r:id="rId29"/>
    <p:sldId id="284" r:id="rId30"/>
    <p:sldId id="286" r:id="rId31"/>
    <p:sldId id="287" r:id="rId32"/>
    <p:sldId id="285" r:id="rId33"/>
    <p:sldId id="288" r:id="rId34"/>
    <p:sldId id="289" r:id="rId35"/>
    <p:sldId id="294" r:id="rId36"/>
    <p:sldId id="290" r:id="rId37"/>
    <p:sldId id="291" r:id="rId38"/>
    <p:sldId id="293" r:id="rId39"/>
    <p:sldId id="292" r:id="rId40"/>
    <p:sldId id="295" r:id="rId41"/>
    <p:sldId id="296" r:id="rId42"/>
    <p:sldId id="297" r:id="rId43"/>
    <p:sldId id="298" r:id="rId44"/>
    <p:sldId id="300" r:id="rId45"/>
    <p:sldId id="301" r:id="rId46"/>
    <p:sldId id="299" r:id="rId47"/>
    <p:sldId id="302" r:id="rId48"/>
    <p:sldId id="303" r:id="rId49"/>
    <p:sldId id="304" r:id="rId50"/>
    <p:sldId id="305" r:id="rId51"/>
    <p:sldId id="306" r:id="rId52"/>
    <p:sldId id="307" r:id="rId53"/>
    <p:sldId id="308" r:id="rId54"/>
    <p:sldId id="309" r:id="rId55"/>
    <p:sldId id="313" r:id="rId56"/>
    <p:sldId id="315" r:id="rId57"/>
    <p:sldId id="314" r:id="rId58"/>
    <p:sldId id="316" r:id="rId59"/>
    <p:sldId id="317" r:id="rId60"/>
    <p:sldId id="310" r:id="rId61"/>
    <p:sldId id="311" r:id="rId62"/>
    <p:sldId id="31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CE6F06-F187-41ED-AD57-58261C50A980}" type="datetimeFigureOut">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7F3C8-B39E-4C7B-9955-1DCA0A5ABA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545333-DE44-4CF3-A6EF-6160EAC78B76}" type="datetimeFigureOut">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D9E925-38A2-4B05-B01E-74041A7B25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8120A7-B432-4AD1-8AE4-9654D33C1850}" type="datetimeFigureOut">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8955EE-65AB-484F-A7FB-FAF4D3364E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349EFC-FC18-4509-B76F-60F6E6404CC3}" type="datetimeFigureOut">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F30E5F-E97F-4A0B-8C06-E077A4AAD5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1A4346-AF2D-4ED5-8660-080BE7E9951B}" type="datetimeFigureOut">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8A7EE6-34E3-4523-BC1B-BAC54365D4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C965CA-92D6-4A6B-BE13-A5BF6603F92D}" type="datetimeFigureOut">
              <a:rPr lang="en-US"/>
              <a:pPr>
                <a:defRPr/>
              </a:pPr>
              <a:t>5/20/2010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91D744-E04A-482A-B47A-CC689F20CB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ECE343-6407-4E60-9169-25BDD42F14FB}" type="datetimeFigureOut">
              <a:rPr lang="en-US"/>
              <a:pPr>
                <a:defRPr/>
              </a:pPr>
              <a:t>5/20/2010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933267-7A73-4E53-BD52-C162E83A33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55054F-953D-4001-9919-67FD1F29E935}" type="datetimeFigureOut">
              <a:rPr lang="en-US"/>
              <a:pPr>
                <a:defRPr/>
              </a:pPr>
              <a:t>5/20/2010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C0C075-C5B1-4B61-9A76-A6C7D0483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02582D-EB7E-409F-A308-B0A02BD54369}" type="datetimeFigureOut">
              <a:rPr lang="en-US"/>
              <a:pPr>
                <a:defRPr/>
              </a:pPr>
              <a:t>5/20/2010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03F348-A448-4624-890F-CCD879031E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262198-664E-490D-8220-A18CB01BDF63}" type="datetimeFigureOut">
              <a:rPr lang="en-US"/>
              <a:pPr>
                <a:defRPr/>
              </a:pPr>
              <a:t>5/20/2010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0E5DCD-D463-4FB6-96E1-3BE253EBA9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FC6077-513B-4814-BB1D-17F861E0789D}" type="datetimeFigureOut">
              <a:rPr lang="en-US"/>
              <a:pPr>
                <a:defRPr/>
              </a:pPr>
              <a:t>5/20/2010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93D42-3481-4A1F-9AD7-0DB95F1954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0B32F6C-24C6-42B6-A76F-D2C3CB48F260}" type="datetimeFigureOut">
              <a:rPr lang="en-US"/>
              <a:pPr>
                <a:defRPr/>
              </a:pPr>
              <a:t>5/20/2010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663903F-E705-49A6-9CB7-C5B42E31F6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hyperphysics.phy-astr.gsu.edu/hbase/audio/spk2.html#c2" TargetMode="Externa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hyperlink" Target="http://hyperphysics.phy-astr.gsu.edu/hbase/shm2.html#c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5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hyperphysics.phy-astr.gsu.edu/hbase/audio/cross.html#c1"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hyperphysics.phy-astr.gsu.edu/hbase/audio/basref.html#c1"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smtClean="0"/>
              <a:t>ECE554 Instrumentation</a:t>
            </a:r>
            <a:br>
              <a:rPr lang="en-US" smtClean="0"/>
            </a:br>
            <a:r>
              <a:rPr lang="en-US" smtClean="0"/>
              <a:t>Transducer Demonstrations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304800"/>
            <a:ext cx="8229600" cy="6248400"/>
          </a:xfrm>
        </p:spPr>
        <p:txBody>
          <a:bodyPr/>
          <a:lstStyle/>
          <a:p>
            <a:pPr marL="342900" lvl="1" indent="-342900" eaLnBrk="1" hangingPunct="1">
              <a:buFont typeface="Arial" charset="0"/>
              <a:buChar char="•"/>
            </a:pPr>
            <a:r>
              <a:rPr lang="en-US" smtClean="0"/>
              <a:t>From the above discussion, it should be clear that the frequency heard by the listener, Flistener, is given by</a:t>
            </a:r>
            <a:br>
              <a:rPr lang="en-US" smtClean="0"/>
            </a:br>
            <a:r>
              <a:rPr lang="en-US" smtClean="0"/>
              <a:t/>
            </a:r>
            <a:br>
              <a:rPr lang="en-US" smtClean="0"/>
            </a:br>
            <a:r>
              <a:rPr lang="en-US" smtClean="0"/>
              <a:t>    Flistener = Fsource – Fsource(Vsource/Vsound).  </a:t>
            </a:r>
            <a:br>
              <a:rPr lang="en-US" smtClean="0"/>
            </a:br>
            <a:endParaRPr lang="en-US" smtClean="0"/>
          </a:p>
          <a:p>
            <a:pPr marL="342900" lvl="1" indent="-342900" eaLnBrk="1" hangingPunct="1">
              <a:buFont typeface="Arial" charset="0"/>
              <a:buChar char="•"/>
            </a:pPr>
            <a:r>
              <a:rPr lang="en-US" smtClean="0"/>
              <a:t>The source frequency Fsource is said to by “Doppler frequency shifted” by </a:t>
            </a:r>
            <a:br>
              <a:rPr lang="en-US" smtClean="0"/>
            </a:br>
            <a:r>
              <a:rPr lang="en-US" smtClean="0"/>
              <a:t/>
            </a:r>
            <a:br>
              <a:rPr lang="en-US" smtClean="0"/>
            </a:br>
            <a:r>
              <a:rPr lang="en-US" smtClean="0"/>
              <a:t>                   –Fsource(Vsource/Vsound)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019800"/>
          </a:xfrm>
        </p:spPr>
        <p:txBody>
          <a:bodyPr rtlCol="0">
            <a:normAutofit fontScale="92500" lnSpcReduction="20000"/>
          </a:bodyPr>
          <a:lstStyle/>
          <a:p>
            <a:pPr marL="342900" lvl="1" indent="-342900" eaLnBrk="1" fontAlgn="auto" hangingPunct="1">
              <a:spcAft>
                <a:spcPts val="0"/>
              </a:spcAft>
              <a:buFont typeface="Arial" pitchFamily="34" charset="0"/>
              <a:buChar char="•"/>
              <a:defRPr/>
            </a:pPr>
            <a:r>
              <a:rPr lang="en-US" dirty="0" smtClean="0"/>
              <a:t>If the loudspeaker is moving </a:t>
            </a:r>
            <a:r>
              <a:rPr lang="en-US" b="1" i="1" u="sng" dirty="0" smtClean="0"/>
              <a:t>toward</a:t>
            </a:r>
            <a:r>
              <a:rPr lang="en-US" dirty="0" smtClean="0"/>
              <a:t> the listener, rather than away from the listener, then </a:t>
            </a:r>
            <a:r>
              <a:rPr lang="en-US" dirty="0" err="1" smtClean="0"/>
              <a:t>Vsource</a:t>
            </a:r>
            <a:r>
              <a:rPr lang="en-US" dirty="0" smtClean="0"/>
              <a:t> is negative, making the Doppler frequency shift positive, and now the listener hears a higher frequency.</a:t>
            </a:r>
            <a:br>
              <a:rPr lang="en-US" dirty="0" smtClean="0"/>
            </a:br>
            <a:endParaRPr lang="en-US" dirty="0" smtClean="0"/>
          </a:p>
          <a:p>
            <a:pPr marL="342900" lvl="1" indent="-342900" eaLnBrk="1" fontAlgn="auto" hangingPunct="1">
              <a:spcAft>
                <a:spcPts val="0"/>
              </a:spcAft>
              <a:buFont typeface="Arial" pitchFamily="34" charset="0"/>
              <a:buChar char="•"/>
              <a:defRPr/>
            </a:pPr>
            <a:r>
              <a:rPr lang="en-US" dirty="0" smtClean="0"/>
              <a:t>Example:  Given that in air the velocity of sound is </a:t>
            </a:r>
            <a:r>
              <a:rPr lang="en-US" dirty="0" err="1" smtClean="0"/>
              <a:t>Vsound</a:t>
            </a:r>
            <a:r>
              <a:rPr lang="en-US" dirty="0" smtClean="0"/>
              <a:t> = 13080 in/sec, and assuming that </a:t>
            </a:r>
            <a:r>
              <a:rPr lang="en-US" dirty="0" err="1" smtClean="0"/>
              <a:t>Fsource</a:t>
            </a:r>
            <a:r>
              <a:rPr lang="en-US" dirty="0" smtClean="0"/>
              <a:t> = 1 kHz, then if </a:t>
            </a:r>
            <a:r>
              <a:rPr lang="en-US" dirty="0" err="1" smtClean="0"/>
              <a:t>Vsource</a:t>
            </a:r>
            <a:r>
              <a:rPr lang="en-US" dirty="0" smtClean="0"/>
              <a:t> = 10 f/s </a:t>
            </a:r>
            <a:r>
              <a:rPr lang="en-US" b="1" i="1" u="sng" dirty="0" smtClean="0"/>
              <a:t>away from </a:t>
            </a:r>
            <a:r>
              <a:rPr lang="en-US" dirty="0" smtClean="0"/>
              <a:t>the listener, then</a:t>
            </a:r>
            <a:br>
              <a:rPr lang="en-US" dirty="0" smtClean="0"/>
            </a:br>
            <a:r>
              <a:rPr lang="en-US" dirty="0" smtClean="0"/>
              <a:t/>
            </a:r>
            <a:br>
              <a:rPr lang="en-US" dirty="0" smtClean="0"/>
            </a:br>
            <a:r>
              <a:rPr lang="en-US" dirty="0" smtClean="0"/>
              <a:t>                               </a:t>
            </a:r>
            <a:r>
              <a:rPr lang="en-US" dirty="0" err="1" smtClean="0"/>
              <a:t>Flistener</a:t>
            </a:r>
            <a:r>
              <a:rPr lang="en-US" dirty="0" smtClean="0"/>
              <a:t> = 1kHz - 1kHz(10*12)/13080 </a:t>
            </a:r>
          </a:p>
          <a:p>
            <a:pPr marL="342900" lvl="1" indent="-342900" eaLnBrk="1" fontAlgn="auto" hangingPunct="1">
              <a:spcAft>
                <a:spcPts val="0"/>
              </a:spcAft>
              <a:buFont typeface="Arial" pitchFamily="34" charset="0"/>
              <a:buChar char="•"/>
              <a:defRPr/>
            </a:pPr>
            <a:r>
              <a:rPr lang="en-US" dirty="0"/>
              <a:t> </a:t>
            </a:r>
            <a:r>
              <a:rPr lang="en-US" dirty="0" smtClean="0"/>
              <a:t>                                              =  1 kHz – 9.1Hz = 990.9 Hz</a:t>
            </a:r>
            <a:br>
              <a:rPr lang="en-US" dirty="0" smtClean="0"/>
            </a:br>
            <a:r>
              <a:rPr lang="en-US" dirty="0" smtClean="0"/>
              <a:t/>
            </a:r>
            <a:br>
              <a:rPr lang="en-US" dirty="0" smtClean="0"/>
            </a:br>
            <a:r>
              <a:rPr lang="en-US" dirty="0" smtClean="0"/>
              <a:t>or if the loudspeaker moves </a:t>
            </a:r>
            <a:r>
              <a:rPr lang="en-US" b="1" i="1" u="sng" dirty="0" smtClean="0"/>
              <a:t>toward</a:t>
            </a:r>
            <a:r>
              <a:rPr lang="en-US" dirty="0" smtClean="0"/>
              <a:t> the listener at 10 ft/sec (now the velocity is negative), the listener hears the frequency </a:t>
            </a:r>
            <a:br>
              <a:rPr lang="en-US" dirty="0" smtClean="0"/>
            </a:br>
            <a:r>
              <a:rPr lang="en-US" dirty="0" smtClean="0"/>
              <a:t>                              </a:t>
            </a:r>
            <a:r>
              <a:rPr lang="en-US" dirty="0" err="1" smtClean="0"/>
              <a:t>Flistener</a:t>
            </a:r>
            <a:r>
              <a:rPr lang="en-US" dirty="0" smtClean="0"/>
              <a:t> = 1kHz - 1kHz(-10*12)/13080 </a:t>
            </a:r>
          </a:p>
          <a:p>
            <a:pPr marL="342900" lvl="1" indent="-342900" eaLnBrk="1" fontAlgn="auto" hangingPunct="1">
              <a:spcAft>
                <a:spcPts val="0"/>
              </a:spcAft>
              <a:buFont typeface="Arial" pitchFamily="34" charset="0"/>
              <a:buChar char="•"/>
              <a:defRPr/>
            </a:pPr>
            <a:r>
              <a:rPr lang="en-US" dirty="0" smtClean="0"/>
              <a:t>                                               =  1 kHz + 9.1Hz = 1009.1 Hz</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rtlCol="0">
            <a:normAutofit fontScale="70000" lnSpcReduction="20000"/>
          </a:bodyPr>
          <a:lstStyle/>
          <a:p>
            <a:pPr eaLnBrk="1" fontAlgn="auto" hangingPunct="1">
              <a:spcAft>
                <a:spcPts val="0"/>
              </a:spcAft>
              <a:buFont typeface="Arial" pitchFamily="34" charset="0"/>
              <a:buNone/>
              <a:defRPr/>
            </a:pPr>
            <a:r>
              <a:rPr lang="en-US" sz="4600" dirty="0" smtClean="0"/>
              <a:t>Doppler Speed Measurement Demonstration</a:t>
            </a:r>
            <a:br>
              <a:rPr lang="en-US" sz="4600" dirty="0" smtClean="0"/>
            </a:br>
            <a:endParaRPr lang="en-US" sz="4600" dirty="0" smtClean="0"/>
          </a:p>
          <a:p>
            <a:pPr eaLnBrk="1" fontAlgn="auto" hangingPunct="1">
              <a:spcAft>
                <a:spcPts val="0"/>
              </a:spcAft>
              <a:buFont typeface="Arial" pitchFamily="34" charset="0"/>
              <a:buChar char="•"/>
              <a:defRPr/>
            </a:pPr>
            <a:r>
              <a:rPr lang="en-US" dirty="0" smtClean="0"/>
              <a:t>Spin speaker emitting 1 kHz tone around head.   Students will hear Doppler shift going up and down as speaker comes toward them and then away from them.   Of course the person twirling the speaker will not hear any Doppler shift.</a:t>
            </a:r>
            <a:br>
              <a:rPr lang="en-US" dirty="0" smtClean="0"/>
            </a:br>
            <a:endParaRPr lang="en-US" dirty="0" smtClean="0"/>
          </a:p>
          <a:p>
            <a:pPr eaLnBrk="1" fontAlgn="auto" hangingPunct="1">
              <a:spcAft>
                <a:spcPts val="0"/>
              </a:spcAft>
              <a:buFont typeface="Arial" pitchFamily="34" charset="0"/>
              <a:buChar char="•"/>
              <a:defRPr/>
            </a:pPr>
            <a:r>
              <a:rPr lang="en-US" dirty="0" smtClean="0"/>
              <a:t>Try to match the highest Doppler shifted frequency heard by the students by varying the frequency of the function generator once the speaker is stationary.  Then calculate approximate speed of speaker as it was coming toward students using:</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None/>
              <a:defRPr/>
            </a:pPr>
            <a:r>
              <a:rPr lang="en-US" dirty="0" smtClean="0"/>
              <a:t>     Frequency Heard = 1kHz + 1kHz*(</a:t>
            </a:r>
            <a:r>
              <a:rPr lang="en-US" dirty="0" err="1" smtClean="0"/>
              <a:t>Velocity_fps</a:t>
            </a:r>
            <a:r>
              <a:rPr lang="en-US" dirty="0" smtClean="0"/>
              <a:t>*12)/13080</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rtlCol="0">
            <a:normAutofit fontScale="90000"/>
          </a:bodyPr>
          <a:lstStyle/>
          <a:p>
            <a:pPr eaLnBrk="1" fontAlgn="auto" hangingPunct="1">
              <a:spcAft>
                <a:spcPts val="0"/>
              </a:spcAft>
              <a:defRPr/>
            </a:pPr>
            <a:r>
              <a:rPr lang="en-US" dirty="0" smtClean="0"/>
              <a:t>Demo 2c.  Loudspeaker used as a “Dynamic Microphone”</a:t>
            </a:r>
            <a:endParaRPr lang="en-US" dirty="0"/>
          </a:p>
        </p:txBody>
      </p:sp>
      <p:sp>
        <p:nvSpPr>
          <p:cNvPr id="25602" name="Content Placeholder 2"/>
          <p:cNvSpPr>
            <a:spLocks noGrp="1"/>
          </p:cNvSpPr>
          <p:nvPr>
            <p:ph idx="1"/>
          </p:nvPr>
        </p:nvSpPr>
        <p:spPr>
          <a:xfrm>
            <a:off x="228600" y="1447800"/>
            <a:ext cx="8534400" cy="1981200"/>
          </a:xfrm>
        </p:spPr>
        <p:txBody>
          <a:bodyPr/>
          <a:lstStyle/>
          <a:p>
            <a:pPr eaLnBrk="1" hangingPunct="1"/>
            <a:r>
              <a:rPr lang="en-US" sz="2000" smtClean="0"/>
              <a:t>Lorentz magnetic force equation</a:t>
            </a:r>
          </a:p>
          <a:p>
            <a:pPr eaLnBrk="1" hangingPunct="1">
              <a:buFont typeface="Arial" charset="0"/>
              <a:buNone/>
            </a:pPr>
            <a:r>
              <a:rPr lang="en-US" sz="2000" smtClean="0"/>
              <a:t>                       </a:t>
            </a:r>
            <a:r>
              <a:rPr lang="en-US" sz="2000" b="1" smtClean="0"/>
              <a:t>F</a:t>
            </a:r>
            <a:r>
              <a:rPr lang="en-US" sz="2000" smtClean="0"/>
              <a:t> = q </a:t>
            </a:r>
            <a:r>
              <a:rPr lang="en-US" sz="2000" b="1" smtClean="0"/>
              <a:t>u</a:t>
            </a:r>
            <a:r>
              <a:rPr lang="en-US" sz="2000" smtClean="0"/>
              <a:t> x </a:t>
            </a:r>
            <a:r>
              <a:rPr lang="en-US" sz="2000" b="1" smtClean="0"/>
              <a:t>B  </a:t>
            </a:r>
          </a:p>
          <a:p>
            <a:pPr eaLnBrk="1" hangingPunct="1">
              <a:buFont typeface="Arial" charset="0"/>
              <a:buNone/>
            </a:pPr>
            <a:r>
              <a:rPr lang="en-US" sz="2000" b="1" smtClean="0"/>
              <a:t>     </a:t>
            </a:r>
            <a:r>
              <a:rPr lang="en-US" sz="2000" smtClean="0"/>
              <a:t> predicts that there is a force (called the </a:t>
            </a:r>
            <a:r>
              <a:rPr lang="en-US" sz="2000" i="1" smtClean="0"/>
              <a:t>motional electromotive force</a:t>
            </a:r>
            <a:r>
              <a:rPr lang="en-US" sz="2000" smtClean="0"/>
              <a:t>) on the (negatively charged) conduction electrons in the (upward moving) loudspeaker coil wire that tends to cause a current to flow that is proportional to the up/down coil velocity.  </a:t>
            </a:r>
          </a:p>
        </p:txBody>
      </p:sp>
      <p:pic>
        <p:nvPicPr>
          <p:cNvPr id="25603" name="Picture 2" descr="http://hyperphysics.phy-astr.gsu.edu/hbase/audio/imgaud/spk2.gif"/>
          <p:cNvPicPr>
            <a:picLocks noChangeAspect="1" noChangeArrowheads="1"/>
          </p:cNvPicPr>
          <p:nvPr/>
        </p:nvPicPr>
        <p:blipFill>
          <a:blip r:embed="rId2" cstate="print"/>
          <a:srcRect/>
          <a:stretch>
            <a:fillRect/>
          </a:stretch>
        </p:blipFill>
        <p:spPr bwMode="auto">
          <a:xfrm>
            <a:off x="685800" y="3505200"/>
            <a:ext cx="3856038" cy="2971800"/>
          </a:xfrm>
          <a:prstGeom prst="rect">
            <a:avLst/>
          </a:prstGeom>
          <a:noFill/>
          <a:ln w="9525">
            <a:noFill/>
            <a:miter lim="800000"/>
            <a:headEnd/>
            <a:tailEnd/>
          </a:ln>
        </p:spPr>
      </p:pic>
      <p:sp>
        <p:nvSpPr>
          <p:cNvPr id="25604" name="TextBox 4"/>
          <p:cNvSpPr txBox="1">
            <a:spLocks noChangeArrowheads="1"/>
          </p:cNvSpPr>
          <p:nvPr/>
        </p:nvSpPr>
        <p:spPr bwMode="auto">
          <a:xfrm>
            <a:off x="4876800" y="3581400"/>
            <a:ext cx="3886200" cy="2862263"/>
          </a:xfrm>
          <a:prstGeom prst="rect">
            <a:avLst/>
          </a:prstGeom>
          <a:noFill/>
          <a:ln w="9525">
            <a:noFill/>
            <a:miter lim="800000"/>
            <a:headEnd/>
            <a:tailEnd/>
          </a:ln>
        </p:spPr>
        <p:txBody>
          <a:bodyPr>
            <a:spAutoFit/>
          </a:bodyPr>
          <a:lstStyle/>
          <a:p>
            <a:r>
              <a:rPr lang="en-US">
                <a:latin typeface="Calibri" pitchFamily="34" charset="0"/>
              </a:rPr>
              <a:t>DEMO:</a:t>
            </a:r>
          </a:p>
          <a:p>
            <a:r>
              <a:rPr lang="en-US">
                <a:latin typeface="Calibri" pitchFamily="34" charset="0"/>
              </a:rPr>
              <a:t/>
            </a:r>
            <a:br>
              <a:rPr lang="en-US">
                <a:latin typeface="Calibri" pitchFamily="34" charset="0"/>
              </a:rPr>
            </a:br>
            <a:r>
              <a:rPr lang="en-US">
                <a:latin typeface="Calibri" pitchFamily="34" charset="0"/>
              </a:rPr>
              <a:t>Connect loudspeaker to oscilloscope.</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Measure the peak value of the open-circuit output voltage from a loudspeaker acting as a dynamic microphone in response to typical speech volume 1 ft from the person who is speaking.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0" y="228600"/>
            <a:ext cx="9144000" cy="563563"/>
          </a:xfrm>
        </p:spPr>
        <p:txBody>
          <a:bodyPr/>
          <a:lstStyle/>
          <a:p>
            <a:pPr eaLnBrk="1" hangingPunct="1"/>
            <a:r>
              <a:rPr lang="en-US" sz="2800" smtClean="0"/>
              <a:t>Demo 2d.  Magnetic Pickup – Faraday’s Law of Induction</a:t>
            </a:r>
          </a:p>
        </p:txBody>
      </p:sp>
      <p:graphicFrame>
        <p:nvGraphicFramePr>
          <p:cNvPr id="20482" name="Object 2"/>
          <p:cNvGraphicFramePr>
            <a:graphicFrameLocks noChangeAspect="1"/>
          </p:cNvGraphicFramePr>
          <p:nvPr/>
        </p:nvGraphicFramePr>
        <p:xfrm>
          <a:off x="1676400" y="838200"/>
          <a:ext cx="5605463" cy="1060450"/>
        </p:xfrm>
        <a:graphic>
          <a:graphicData uri="http://schemas.openxmlformats.org/presentationml/2006/ole">
            <p:oleObj spid="_x0000_s20482" name="Equation" r:id="rId3" imgW="2349360" imgH="444240" progId="Equation.3">
              <p:embed/>
            </p:oleObj>
          </a:graphicData>
        </a:graphic>
      </p:graphicFrame>
      <p:sp>
        <p:nvSpPr>
          <p:cNvPr id="5" name="Oval 4"/>
          <p:cNvSpPr/>
          <p:nvPr/>
        </p:nvSpPr>
        <p:spPr>
          <a:xfrm>
            <a:off x="2514600" y="2362200"/>
            <a:ext cx="31242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581400" y="38100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6" name="TextBox 6"/>
          <p:cNvSpPr txBox="1">
            <a:spLocks noChangeArrowheads="1"/>
          </p:cNvSpPr>
          <p:nvPr/>
        </p:nvSpPr>
        <p:spPr bwMode="auto">
          <a:xfrm>
            <a:off x="3352800" y="3962400"/>
            <a:ext cx="2209800" cy="461963"/>
          </a:xfrm>
          <a:prstGeom prst="rect">
            <a:avLst/>
          </a:prstGeom>
          <a:noFill/>
          <a:ln w="9525">
            <a:noFill/>
            <a:miter lim="800000"/>
            <a:headEnd/>
            <a:tailEnd/>
          </a:ln>
        </p:spPr>
        <p:txBody>
          <a:bodyPr>
            <a:spAutoFit/>
          </a:bodyPr>
          <a:lstStyle/>
          <a:p>
            <a:r>
              <a:rPr lang="en-US" sz="2400">
                <a:latin typeface="Calibri" pitchFamily="34" charset="0"/>
              </a:rPr>
              <a:t>+      v(t)      -</a:t>
            </a:r>
          </a:p>
        </p:txBody>
      </p:sp>
      <p:cxnSp>
        <p:nvCxnSpPr>
          <p:cNvPr id="9" name="Straight Arrow Connector 8"/>
          <p:cNvCxnSpPr/>
          <p:nvPr/>
        </p:nvCxnSpPr>
        <p:spPr>
          <a:xfrm rot="5400000">
            <a:off x="4000501" y="2476500"/>
            <a:ext cx="1447800" cy="3175"/>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0488" name="TextBox 9"/>
          <p:cNvSpPr txBox="1">
            <a:spLocks noChangeArrowheads="1"/>
          </p:cNvSpPr>
          <p:nvPr/>
        </p:nvSpPr>
        <p:spPr bwMode="auto">
          <a:xfrm>
            <a:off x="2895600" y="2743200"/>
            <a:ext cx="1143000" cy="646113"/>
          </a:xfrm>
          <a:prstGeom prst="rect">
            <a:avLst/>
          </a:prstGeom>
          <a:noFill/>
          <a:ln w="9525">
            <a:noFill/>
            <a:miter lim="800000"/>
            <a:headEnd/>
            <a:tailEnd/>
          </a:ln>
        </p:spPr>
        <p:txBody>
          <a:bodyPr>
            <a:spAutoFit/>
          </a:bodyPr>
          <a:lstStyle/>
          <a:p>
            <a:r>
              <a:rPr lang="en-US">
                <a:latin typeface="Calibri" pitchFamily="34" charset="0"/>
              </a:rPr>
              <a:t>Surface Area “S”</a:t>
            </a:r>
          </a:p>
        </p:txBody>
      </p:sp>
      <p:sp>
        <p:nvSpPr>
          <p:cNvPr id="20489" name="TextBox 10"/>
          <p:cNvSpPr txBox="1">
            <a:spLocks noChangeArrowheads="1"/>
          </p:cNvSpPr>
          <p:nvPr/>
        </p:nvSpPr>
        <p:spPr bwMode="auto">
          <a:xfrm>
            <a:off x="4876800" y="1981200"/>
            <a:ext cx="1143000" cy="369888"/>
          </a:xfrm>
          <a:prstGeom prst="rect">
            <a:avLst/>
          </a:prstGeom>
          <a:noFill/>
          <a:ln w="9525">
            <a:noFill/>
            <a:miter lim="800000"/>
            <a:headEnd/>
            <a:tailEnd/>
          </a:ln>
        </p:spPr>
        <p:txBody>
          <a:bodyPr>
            <a:spAutoFit/>
          </a:bodyPr>
          <a:lstStyle/>
          <a:p>
            <a:r>
              <a:rPr lang="en-US">
                <a:latin typeface="Calibri" pitchFamily="34" charset="0"/>
              </a:rPr>
              <a:t>B field</a:t>
            </a:r>
          </a:p>
        </p:txBody>
      </p:sp>
      <p:sp>
        <p:nvSpPr>
          <p:cNvPr id="20490" name="TextBox 11"/>
          <p:cNvSpPr txBox="1">
            <a:spLocks noChangeArrowheads="1"/>
          </p:cNvSpPr>
          <p:nvPr/>
        </p:nvSpPr>
        <p:spPr bwMode="auto">
          <a:xfrm>
            <a:off x="609600" y="4572000"/>
            <a:ext cx="8229600" cy="2105025"/>
          </a:xfrm>
          <a:prstGeom prst="rect">
            <a:avLst/>
          </a:prstGeom>
          <a:noFill/>
          <a:ln w="9525">
            <a:noFill/>
            <a:miter lim="800000"/>
            <a:headEnd/>
            <a:tailEnd/>
          </a:ln>
        </p:spPr>
        <p:txBody>
          <a:bodyPr>
            <a:spAutoFit/>
          </a:bodyPr>
          <a:lstStyle/>
          <a:p>
            <a:r>
              <a:rPr lang="en-US" b="1">
                <a:latin typeface="Times New Roman" pitchFamily="18" charset="0"/>
              </a:rPr>
              <a:t>Note the minus sign in the equation above has been absorbed into the sign convention in the figure above, so v(t) = +d</a:t>
            </a:r>
            <a:r>
              <a:rPr lang="el-GR" b="1">
                <a:latin typeface="Times New Roman" pitchFamily="18" charset="0"/>
                <a:cs typeface="Times New Roman" pitchFamily="18" charset="0"/>
              </a:rPr>
              <a:t>Φ</a:t>
            </a:r>
            <a:r>
              <a:rPr lang="en-US" b="1">
                <a:latin typeface="Times New Roman" pitchFamily="18" charset="0"/>
                <a:cs typeface="Times New Roman" pitchFamily="18" charset="0"/>
              </a:rPr>
              <a:t>/dt, </a:t>
            </a:r>
            <a:r>
              <a:rPr lang="en-US">
                <a:latin typeface="Times New Roman" pitchFamily="18" charset="0"/>
                <a:cs typeface="Times New Roman" pitchFamily="18" charset="0"/>
              </a:rPr>
              <a:t>that is, if the B field is increasing in strength, v(t)will be positive, but if it is decreasing in strength, v(t) will be negative.  Also note that the faster the field changes, the stronger v(t) will be picked up.  Only a </a:t>
            </a:r>
            <a:r>
              <a:rPr lang="en-US" sz="2400" i="1" u="sng">
                <a:latin typeface="Times New Roman" pitchFamily="18" charset="0"/>
                <a:cs typeface="Times New Roman" pitchFamily="18" charset="0"/>
              </a:rPr>
              <a:t>moving</a:t>
            </a:r>
            <a:r>
              <a:rPr lang="en-US">
                <a:latin typeface="Times New Roman" pitchFamily="18" charset="0"/>
                <a:cs typeface="Times New Roman" pitchFamily="18" charset="0"/>
              </a:rPr>
              <a:t> magnet can be detected in the vicinity of a pickup coil!  Verify this with magnet and a pickup coil connected to oscilloscope!  Applications: Bicycle tachometer, credit card reader (must swipe card “fast”, as they say at gas stations!)</a:t>
            </a:r>
            <a:endParaRPr lang="en-US">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334962"/>
          </a:xfrm>
        </p:spPr>
        <p:txBody>
          <a:bodyPr rtlCol="0">
            <a:normAutofit fontScale="90000"/>
          </a:bodyPr>
          <a:lstStyle/>
          <a:p>
            <a:pPr eaLnBrk="1" fontAlgn="auto" hangingPunct="1">
              <a:spcAft>
                <a:spcPts val="0"/>
              </a:spcAft>
              <a:defRPr/>
            </a:pPr>
            <a:r>
              <a:rPr lang="en-US" dirty="0" smtClean="0"/>
              <a:t>Demo #3.  Strain Gage “Scale”</a:t>
            </a:r>
            <a:endParaRPr lang="en-US" dirty="0"/>
          </a:p>
        </p:txBody>
      </p:sp>
      <p:sp>
        <p:nvSpPr>
          <p:cNvPr id="28674" name="Content Placeholder 2"/>
          <p:cNvSpPr>
            <a:spLocks noGrp="1"/>
          </p:cNvSpPr>
          <p:nvPr>
            <p:ph idx="1"/>
          </p:nvPr>
        </p:nvSpPr>
        <p:spPr>
          <a:xfrm>
            <a:off x="457200" y="914400"/>
            <a:ext cx="8458200" cy="5943600"/>
          </a:xfrm>
        </p:spPr>
        <p:txBody>
          <a:bodyPr/>
          <a:lstStyle/>
          <a:p>
            <a:pPr lvl="1" eaLnBrk="1" hangingPunct="1">
              <a:lnSpc>
                <a:spcPct val="80000"/>
              </a:lnSpc>
            </a:pPr>
            <a:r>
              <a:rPr lang="en-US" sz="2000" smtClean="0"/>
              <a:t>Two bonded strain gages glued to top and two gages glued to bottom of cantilevered beam.  Measure unstrained (nominal) resistance value, Ro, of both top and bottom stain gage.</a:t>
            </a:r>
            <a:br>
              <a:rPr lang="en-US" sz="2000" smtClean="0"/>
            </a:br>
            <a:endParaRPr lang="en-US" sz="2000" smtClean="0"/>
          </a:p>
          <a:p>
            <a:pPr lvl="1" eaLnBrk="1" hangingPunct="1">
              <a:lnSpc>
                <a:spcPct val="80000"/>
              </a:lnSpc>
            </a:pPr>
            <a:r>
              <a:rPr lang="en-US" sz="2000" smtClean="0"/>
              <a:t>By how much does top gage resistance change when the beam is (moderately) bent </a:t>
            </a:r>
            <a:r>
              <a:rPr lang="en-US" sz="2000" b="1" i="1" u="sng" smtClean="0"/>
              <a:t>downward </a:t>
            </a:r>
            <a:r>
              <a:rPr lang="en-US" sz="2000" smtClean="0"/>
              <a:t>(without causing any permanent deformation of the beam)?  Verify this is an R + DR element. </a:t>
            </a:r>
            <a:br>
              <a:rPr lang="en-US" sz="2000" smtClean="0"/>
            </a:br>
            <a:endParaRPr lang="en-US" sz="2000" smtClean="0"/>
          </a:p>
          <a:p>
            <a:pPr lvl="1" eaLnBrk="1" hangingPunct="1">
              <a:lnSpc>
                <a:spcPct val="80000"/>
              </a:lnSpc>
            </a:pPr>
            <a:r>
              <a:rPr lang="en-US" sz="2000" smtClean="0"/>
              <a:t>By how much does bottom gage resistance change when the beam is (moderately) bent </a:t>
            </a:r>
            <a:r>
              <a:rPr lang="en-US" sz="2000" b="1" i="1" u="sng" smtClean="0"/>
              <a:t>downward</a:t>
            </a:r>
            <a:r>
              <a:rPr lang="en-US" sz="2000" smtClean="0"/>
              <a:t> (without causing any permanent deformation of the beam)? </a:t>
            </a:r>
            <a:br>
              <a:rPr lang="en-US" sz="2000" smtClean="0"/>
            </a:br>
            <a:endParaRPr lang="en-US" sz="2000" smtClean="0"/>
          </a:p>
          <a:p>
            <a:pPr lvl="1" eaLnBrk="1" hangingPunct="1">
              <a:lnSpc>
                <a:spcPct val="80000"/>
              </a:lnSpc>
            </a:pPr>
            <a:r>
              <a:rPr lang="en-US" sz="2000" smtClean="0"/>
              <a:t>Demo of strain gage force transducer (scale) used in a two-active arm bridge circuit. Use a potentiometer for the right arms of the bridge.  Adjust it in order to “balance the bridge” so the bridge output voltage is zero at when there is zero weight placed on the beam.  </a:t>
            </a:r>
            <a:br>
              <a:rPr lang="en-US" sz="2000" smtClean="0"/>
            </a:br>
            <a:endParaRPr lang="en-US" sz="2000" smtClean="0"/>
          </a:p>
          <a:p>
            <a:pPr lvl="1" eaLnBrk="1" hangingPunct="1">
              <a:lnSpc>
                <a:spcPct val="80000"/>
              </a:lnSpc>
            </a:pPr>
            <a:r>
              <a:rPr lang="en-US" sz="2000" smtClean="0"/>
              <a:t>Use above circuit as a “scale” to measure weight of objects which are placed at end of beam.  Does the scale appear to be linear?  Use 3 identical weights, put on 1, then 2 and finally 3 weights.  Observe change in bridge output voltage is approximately linear.</a:t>
            </a:r>
            <a:br>
              <a:rPr lang="en-US" sz="2000" smtClean="0"/>
            </a:br>
            <a:endParaRPr lang="en-US"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411162"/>
          </a:xfrm>
        </p:spPr>
        <p:txBody>
          <a:bodyPr rtlCol="0">
            <a:normAutofit fontScale="90000"/>
          </a:bodyPr>
          <a:lstStyle/>
          <a:p>
            <a:pPr eaLnBrk="1" fontAlgn="auto" hangingPunct="1">
              <a:spcAft>
                <a:spcPts val="0"/>
              </a:spcAft>
              <a:defRPr/>
            </a:pPr>
            <a:r>
              <a:rPr lang="en-US" dirty="0" smtClean="0"/>
              <a:t>Demo Scale</a:t>
            </a:r>
            <a:endParaRPr lang="en-US" dirty="0"/>
          </a:p>
        </p:txBody>
      </p:sp>
      <p:pic>
        <p:nvPicPr>
          <p:cNvPr id="29698" name="Picture 3"/>
          <p:cNvPicPr>
            <a:picLocks noChangeAspect="1" noChangeArrowheads="1"/>
          </p:cNvPicPr>
          <p:nvPr/>
        </p:nvPicPr>
        <p:blipFill>
          <a:blip r:embed="rId2" cstate="print"/>
          <a:srcRect/>
          <a:stretch>
            <a:fillRect/>
          </a:stretch>
        </p:blipFill>
        <p:spPr bwMode="auto">
          <a:xfrm>
            <a:off x="1339850" y="3581400"/>
            <a:ext cx="6511925" cy="3048000"/>
          </a:xfrm>
          <a:prstGeom prst="rect">
            <a:avLst/>
          </a:prstGeom>
          <a:noFill/>
          <a:ln w="9525">
            <a:noFill/>
            <a:miter lim="800000"/>
            <a:headEnd/>
            <a:tailEnd/>
          </a:ln>
        </p:spPr>
      </p:pic>
      <p:pic>
        <p:nvPicPr>
          <p:cNvPr id="29699" name="Picture 4"/>
          <p:cNvPicPr>
            <a:picLocks noChangeAspect="1" noChangeArrowheads="1"/>
          </p:cNvPicPr>
          <p:nvPr/>
        </p:nvPicPr>
        <p:blipFill>
          <a:blip r:embed="rId3" cstate="print"/>
          <a:srcRect/>
          <a:stretch>
            <a:fillRect/>
          </a:stretch>
        </p:blipFill>
        <p:spPr bwMode="auto">
          <a:xfrm>
            <a:off x="2209800" y="685800"/>
            <a:ext cx="4419600" cy="2930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304800"/>
            <a:ext cx="8229600" cy="1249363"/>
          </a:xfrm>
        </p:spPr>
        <p:txBody>
          <a:bodyPr/>
          <a:lstStyle/>
          <a:p>
            <a:pPr eaLnBrk="1" hangingPunct="1"/>
            <a:r>
              <a:rPr lang="en-US" sz="3200" b="1" smtClean="0"/>
              <a:t>Demo #4.  Linear Variable Differential Transformer (LVDT) Displacement Transducer</a:t>
            </a:r>
            <a:endParaRPr lang="en-US" sz="3200" smtClean="0"/>
          </a:p>
        </p:txBody>
      </p:sp>
      <p:sp>
        <p:nvSpPr>
          <p:cNvPr id="30722" name="Rectangle 3"/>
          <p:cNvSpPr>
            <a:spLocks noGrp="1"/>
          </p:cNvSpPr>
          <p:nvPr>
            <p:ph type="body" idx="1"/>
          </p:nvPr>
        </p:nvSpPr>
        <p:spPr>
          <a:xfrm>
            <a:off x="533400" y="1752600"/>
            <a:ext cx="8382000" cy="4876800"/>
          </a:xfrm>
        </p:spPr>
        <p:txBody>
          <a:bodyPr/>
          <a:lstStyle/>
          <a:p>
            <a:pPr marL="990600" lvl="1" indent="-533400" eaLnBrk="1" hangingPunct="1"/>
            <a:r>
              <a:rPr lang="en-US" sz="2400" smtClean="0"/>
              <a:t>Structure of homemade LVDT. </a:t>
            </a:r>
          </a:p>
          <a:p>
            <a:pPr marL="990600" lvl="1" indent="-533400" eaLnBrk="1" hangingPunct="1"/>
            <a:r>
              <a:rPr lang="en-US" sz="2400" smtClean="0"/>
              <a:t>What is the purpose of the powdered iron slug?</a:t>
            </a:r>
          </a:p>
          <a:p>
            <a:pPr marL="990600" lvl="1" indent="-533400" eaLnBrk="1" hangingPunct="1"/>
            <a:r>
              <a:rPr lang="en-US" sz="2400" smtClean="0"/>
              <a:t>Normally an LVDT slug does not touch coil form, so it can move freely, but this slug is “threaded” so it can be adjusted with a plastic “tuning” wand.</a:t>
            </a:r>
          </a:p>
          <a:p>
            <a:pPr marL="990600" lvl="1" indent="-533400" eaLnBrk="1" hangingPunct="1"/>
            <a:r>
              <a:rPr lang="en-US" sz="2400" smtClean="0"/>
              <a:t>Calculation of self-inductance of LVDT primary.  </a:t>
            </a:r>
            <a:br>
              <a:rPr lang="en-US" sz="2400" smtClean="0"/>
            </a:br>
            <a:r>
              <a:rPr lang="en-US" sz="2400" smtClean="0"/>
              <a:t>L = (N</a:t>
            </a:r>
            <a:r>
              <a:rPr lang="en-US" sz="2400" baseline="30000" smtClean="0"/>
              <a:t>2</a:t>
            </a:r>
            <a:r>
              <a:rPr lang="en-US" sz="2400" smtClean="0"/>
              <a:t>) </a:t>
            </a:r>
            <a:r>
              <a:rPr lang="el-GR" sz="2400" smtClean="0"/>
              <a:t>μ</a:t>
            </a:r>
            <a:r>
              <a:rPr lang="en-US" sz="2400" smtClean="0"/>
              <a:t>(Area/length), where N=11 turns, length=0.5 cm, Diameter = 0.7 cm, </a:t>
            </a:r>
            <a:r>
              <a:rPr lang="el-GR" sz="2400" smtClean="0"/>
              <a:t>μ</a:t>
            </a:r>
            <a:r>
              <a:rPr lang="en-US" sz="2400" smtClean="0"/>
              <a:t> = 500*4*pi*10</a:t>
            </a:r>
            <a:r>
              <a:rPr lang="en-US" sz="2400" baseline="30000" smtClean="0"/>
              <a:t>-7</a:t>
            </a:r>
            <a:r>
              <a:rPr lang="en-US" sz="2400" smtClean="0"/>
              <a:t> H/m.  Then L = 117 microHenrys.</a:t>
            </a:r>
          </a:p>
          <a:p>
            <a:pPr marL="990600" lvl="1" indent="-533400" eaLnBrk="1" hangingPunct="1"/>
            <a:r>
              <a:rPr lang="en-US" sz="2400" smtClean="0"/>
              <a:t>Excitation frequency = 1 MHz, so impedance of primary XL = 2*pi*f*L = 735 ohms, does NOT greatly load down the generator (Rout = 50 Ohms).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Lvdt1"/>
          <p:cNvPicPr>
            <a:picLocks noChangeAspect="1" noChangeArrowheads="1"/>
          </p:cNvPicPr>
          <p:nvPr/>
        </p:nvPicPr>
        <p:blipFill>
          <a:blip r:embed="rId2" cstate="print"/>
          <a:srcRect/>
          <a:stretch>
            <a:fillRect/>
          </a:stretch>
        </p:blipFill>
        <p:spPr bwMode="auto">
          <a:xfrm>
            <a:off x="381000" y="1524000"/>
            <a:ext cx="7929563" cy="4187825"/>
          </a:xfrm>
          <a:prstGeom prst="rect">
            <a:avLst/>
          </a:prstGeom>
          <a:noFill/>
          <a:ln w="9525">
            <a:noFill/>
            <a:miter lim="800000"/>
            <a:headEnd/>
            <a:tailEnd/>
          </a:ln>
        </p:spPr>
      </p:pic>
      <p:sp>
        <p:nvSpPr>
          <p:cNvPr id="31746" name="Text Box 6"/>
          <p:cNvSpPr txBox="1">
            <a:spLocks noChangeArrowheads="1"/>
          </p:cNvSpPr>
          <p:nvPr/>
        </p:nvSpPr>
        <p:spPr bwMode="auto">
          <a:xfrm>
            <a:off x="4343400" y="3810000"/>
            <a:ext cx="1219200" cy="304800"/>
          </a:xfrm>
          <a:prstGeom prst="rect">
            <a:avLst/>
          </a:prstGeom>
          <a:noFill/>
          <a:ln w="9525">
            <a:noFill/>
            <a:miter lim="800000"/>
            <a:headEnd/>
            <a:tailEnd/>
          </a:ln>
        </p:spPr>
        <p:txBody>
          <a:bodyPr>
            <a:spAutoFit/>
          </a:bodyPr>
          <a:lstStyle/>
          <a:p>
            <a:pPr>
              <a:spcBef>
                <a:spcPct val="50000"/>
              </a:spcBef>
            </a:pPr>
            <a:r>
              <a:rPr lang="en-US" sz="1400"/>
              <a:t>1 MHz, 1Vpp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838200" y="457200"/>
            <a:ext cx="8001000" cy="5313363"/>
          </a:xfrm>
          <a:prstGeom prst="rect">
            <a:avLst/>
          </a:prstGeom>
          <a:noFill/>
          <a:ln w="9525">
            <a:noFill/>
            <a:miter lim="800000"/>
            <a:headEnd/>
            <a:tailEnd/>
          </a:ln>
        </p:spPr>
        <p:txBody>
          <a:bodyPr>
            <a:spAutoFit/>
          </a:bodyPr>
          <a:lstStyle/>
          <a:p>
            <a:pPr>
              <a:spcBef>
                <a:spcPct val="50000"/>
              </a:spcBef>
            </a:pPr>
            <a:r>
              <a:rPr lang="en-US"/>
              <a:t>1.  Connect 1MHz sine generator to primary coil of LVDT, and oscilloscope at output terminals.  Connect external trigger of scope across primary winding, so the phase of the output can be observed (either 0 degrees for positive displacements or 180 degrees for negative displacements).</a:t>
            </a:r>
            <a:br>
              <a:rPr lang="en-US"/>
            </a:br>
            <a:endParaRPr lang="en-US"/>
          </a:p>
          <a:p>
            <a:pPr>
              <a:spcBef>
                <a:spcPct val="50000"/>
              </a:spcBef>
            </a:pPr>
            <a:r>
              <a:rPr lang="en-US"/>
              <a:t>2. Adjust core position using plastic tuning wand until output is zeroed.</a:t>
            </a:r>
            <a:br>
              <a:rPr lang="en-US"/>
            </a:br>
            <a:endParaRPr lang="en-US"/>
          </a:p>
          <a:p>
            <a:pPr>
              <a:spcBef>
                <a:spcPct val="50000"/>
              </a:spcBef>
            </a:pPr>
            <a:r>
              <a:rPr lang="en-US"/>
              <a:t>3. Taking one full turn of the wand at time, observe the amplitude of the 1 MHz output voltage.  Do this for several turns.  Note the amplitude increases in uniform steps, indicating that the LVDT is a linear transducer.</a:t>
            </a:r>
            <a:br>
              <a:rPr lang="en-US"/>
            </a:br>
            <a:endParaRPr lang="en-US"/>
          </a:p>
          <a:p>
            <a:pPr>
              <a:spcBef>
                <a:spcPct val="50000"/>
              </a:spcBef>
            </a:pPr>
            <a:r>
              <a:rPr lang="en-US"/>
              <a:t>4. Now go back to the zero position and this time turn in the opposite direction.  Note the 180 degree phase shift (upside down sine wave).  </a:t>
            </a:r>
            <a:br>
              <a:rPr lang="en-US"/>
            </a:br>
            <a:endParaRPr lang="en-US"/>
          </a:p>
          <a:p>
            <a:pPr>
              <a:spcBef>
                <a:spcPct val="50000"/>
              </a:spcBef>
            </a:pPr>
            <a:r>
              <a:rPr lang="en-US"/>
              <a:t>5. Taking one turn at a time, observe the amplitude of the 1 MHz output voltage.  Do this for several turns.  Note the output increases in uniform 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1.  </a:t>
            </a:r>
            <a:r>
              <a:rPr lang="en-US" dirty="0" err="1" smtClean="0"/>
              <a:t>D’Arsonval</a:t>
            </a:r>
            <a:r>
              <a:rPr lang="en-US" dirty="0" smtClean="0"/>
              <a:t> DC Ammeter Movement</a:t>
            </a:r>
            <a:endParaRPr lang="en-US" dirty="0"/>
          </a:p>
        </p:txBody>
      </p:sp>
      <p:sp>
        <p:nvSpPr>
          <p:cNvPr id="14338" name="Content Placeholder 2"/>
          <p:cNvSpPr>
            <a:spLocks noGrp="1"/>
          </p:cNvSpPr>
          <p:nvPr>
            <p:ph idx="1"/>
          </p:nvPr>
        </p:nvSpPr>
        <p:spPr>
          <a:xfrm>
            <a:off x="457200" y="1600200"/>
            <a:ext cx="8001000" cy="609600"/>
          </a:xfrm>
        </p:spPr>
        <p:txBody>
          <a:bodyPr/>
          <a:lstStyle/>
          <a:p>
            <a:pPr eaLnBrk="1" hangingPunct="1"/>
            <a:r>
              <a:rPr lang="en-US" smtClean="0"/>
              <a:t>Discussed and displayed earlier in class</a:t>
            </a:r>
          </a:p>
        </p:txBody>
      </p:sp>
      <p:pic>
        <p:nvPicPr>
          <p:cNvPr id="14339" name="Picture 2" descr="http://www.engineersedge.com/instrumentation/electrical_meters_measurement/images/darsonval.gif"/>
          <p:cNvPicPr>
            <a:picLocks noChangeAspect="1" noChangeArrowheads="1"/>
          </p:cNvPicPr>
          <p:nvPr/>
        </p:nvPicPr>
        <p:blipFill>
          <a:blip r:embed="rId2" cstate="print"/>
          <a:srcRect/>
          <a:stretch>
            <a:fillRect/>
          </a:stretch>
        </p:blipFill>
        <p:spPr bwMode="auto">
          <a:xfrm>
            <a:off x="2438400" y="2286000"/>
            <a:ext cx="3768725" cy="42275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457200" y="457200"/>
            <a:ext cx="8077200" cy="487363"/>
          </a:xfrm>
        </p:spPr>
        <p:txBody>
          <a:bodyPr/>
          <a:lstStyle/>
          <a:p>
            <a:pPr eaLnBrk="1" hangingPunct="1"/>
            <a:r>
              <a:rPr lang="en-US" sz="4000" b="1" smtClean="0"/>
              <a:t>Demo #5.  Variable Capacitor Transducer</a:t>
            </a:r>
          </a:p>
        </p:txBody>
      </p:sp>
      <p:sp>
        <p:nvSpPr>
          <p:cNvPr id="33794" name="Rectangle 3"/>
          <p:cNvSpPr>
            <a:spLocks noGrp="1"/>
          </p:cNvSpPr>
          <p:nvPr>
            <p:ph type="body" idx="1"/>
          </p:nvPr>
        </p:nvSpPr>
        <p:spPr>
          <a:xfrm>
            <a:off x="457200" y="1143000"/>
            <a:ext cx="8229600" cy="3048000"/>
          </a:xfrm>
        </p:spPr>
        <p:txBody>
          <a:bodyPr/>
          <a:lstStyle/>
          <a:p>
            <a:pPr marL="609600" indent="-609600" eaLnBrk="1" hangingPunct="1">
              <a:lnSpc>
                <a:spcPct val="80000"/>
              </a:lnSpc>
            </a:pPr>
            <a:endParaRPr lang="en-US" sz="2000" dirty="0" smtClean="0"/>
          </a:p>
          <a:p>
            <a:pPr marL="609600" indent="-609600" eaLnBrk="1" hangingPunct="1">
              <a:lnSpc>
                <a:spcPct val="80000"/>
              </a:lnSpc>
            </a:pPr>
            <a:r>
              <a:rPr lang="en-US" sz="2000" dirty="0" smtClean="0"/>
              <a:t>Air variable capacitor transducer - </a:t>
            </a:r>
            <a:r>
              <a:rPr lang="en-US" sz="2000" dirty="0" err="1" smtClean="0"/>
              <a:t>transduces</a:t>
            </a:r>
            <a:r>
              <a:rPr lang="en-US" sz="2000" dirty="0" smtClean="0"/>
              <a:t> angular displacement into a change in capacitance.  </a:t>
            </a:r>
          </a:p>
          <a:p>
            <a:pPr marL="609600" indent="-609600" eaLnBrk="1" hangingPunct="1">
              <a:lnSpc>
                <a:spcPct val="80000"/>
              </a:lnSpc>
            </a:pPr>
            <a:r>
              <a:rPr lang="en-US" sz="2000" dirty="0" smtClean="0"/>
              <a:t>No contacts to wear or become “noisy” as with potentiometer, but its sensing circuit is more complex.</a:t>
            </a:r>
          </a:p>
          <a:p>
            <a:pPr marL="609600" indent="-609600" eaLnBrk="1" hangingPunct="1">
              <a:lnSpc>
                <a:spcPct val="80000"/>
              </a:lnSpc>
            </a:pPr>
            <a:r>
              <a:rPr lang="en-US" sz="2000" dirty="0" smtClean="0"/>
              <a:t>At maximum capacitance:</a:t>
            </a:r>
            <a:br>
              <a:rPr lang="en-US" sz="2000" dirty="0" smtClean="0"/>
            </a:br>
            <a:r>
              <a:rPr lang="en-US" sz="2000" dirty="0" smtClean="0"/>
              <a:t>Plate area = 2.5 cm^2, Plate spacing = 0.15mm, Number of capacitors in parallel = 4</a:t>
            </a:r>
          </a:p>
          <a:p>
            <a:pPr marL="609600" indent="-609600" eaLnBrk="1" hangingPunct="1">
              <a:lnSpc>
                <a:spcPct val="80000"/>
              </a:lnSpc>
            </a:pPr>
            <a:r>
              <a:rPr lang="en-US" sz="2000" dirty="0" smtClean="0"/>
              <a:t>Calculate the value of C.                                </a:t>
            </a:r>
          </a:p>
          <a:p>
            <a:pPr marL="609600" indent="-609600" eaLnBrk="1" hangingPunct="1">
              <a:lnSpc>
                <a:spcPct val="80000"/>
              </a:lnSpc>
            </a:pPr>
            <a:r>
              <a:rPr lang="en-US" sz="2000" dirty="0" smtClean="0"/>
              <a:t>Now measure the actual value of C.  </a:t>
            </a:r>
            <a:r>
              <a:rPr lang="en-US" sz="2000" dirty="0" err="1" smtClean="0"/>
              <a:t>Cmeasured</a:t>
            </a:r>
            <a:r>
              <a:rPr lang="en-US" sz="2000" dirty="0" smtClean="0"/>
              <a:t> = ___________</a:t>
            </a:r>
          </a:p>
        </p:txBody>
      </p:sp>
      <p:sp>
        <p:nvSpPr>
          <p:cNvPr id="5" name="TextBox 4"/>
          <p:cNvSpPr txBox="1"/>
          <p:nvPr/>
        </p:nvSpPr>
        <p:spPr>
          <a:xfrm>
            <a:off x="5181600" y="5410200"/>
            <a:ext cx="2057400" cy="461665"/>
          </a:xfrm>
          <a:prstGeom prst="rect">
            <a:avLst/>
          </a:prstGeom>
          <a:noFill/>
        </p:spPr>
        <p:txBody>
          <a:bodyPr wrap="square" rtlCol="0">
            <a:spAutoFit/>
          </a:bodyPr>
          <a:lstStyle/>
          <a:p>
            <a:r>
              <a:rPr lang="en-US" sz="2400" dirty="0" smtClean="0"/>
              <a:t>C = 59 pF</a:t>
            </a:r>
            <a:endParaRPr lang="en-US" sz="2400" dirty="0"/>
          </a:p>
        </p:txBody>
      </p:sp>
      <p:pic>
        <p:nvPicPr>
          <p:cNvPr id="58370" name="Picture 2"/>
          <p:cNvPicPr>
            <a:picLocks noChangeAspect="1" noChangeArrowheads="1"/>
          </p:cNvPicPr>
          <p:nvPr/>
        </p:nvPicPr>
        <p:blipFill>
          <a:blip r:embed="rId2" cstate="print"/>
          <a:srcRect/>
          <a:stretch>
            <a:fillRect/>
          </a:stretch>
        </p:blipFill>
        <p:spPr bwMode="auto">
          <a:xfrm>
            <a:off x="914400" y="4267200"/>
            <a:ext cx="1371600" cy="842554"/>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838200" y="5181600"/>
            <a:ext cx="3369425" cy="109655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File:Variable-capacitors.agr.jpg"/>
          <p:cNvPicPr>
            <a:picLocks noChangeAspect="1" noChangeArrowheads="1"/>
          </p:cNvPicPr>
          <p:nvPr/>
        </p:nvPicPr>
        <p:blipFill>
          <a:blip r:embed="rId2" cstate="print"/>
          <a:srcRect/>
          <a:stretch>
            <a:fillRect/>
          </a:stretch>
        </p:blipFill>
        <p:spPr bwMode="auto">
          <a:xfrm>
            <a:off x="762000" y="304800"/>
            <a:ext cx="7848600" cy="60674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57200" y="274638"/>
            <a:ext cx="8001000" cy="487362"/>
          </a:xfrm>
        </p:spPr>
        <p:txBody>
          <a:bodyPr/>
          <a:lstStyle/>
          <a:p>
            <a:pPr eaLnBrk="1" hangingPunct="1"/>
            <a:r>
              <a:rPr lang="en-US" sz="4000" b="1" smtClean="0"/>
              <a:t>Demo #6.  Piezoelectric Transducer</a:t>
            </a:r>
          </a:p>
        </p:txBody>
      </p:sp>
      <p:sp>
        <p:nvSpPr>
          <p:cNvPr id="35842" name="Rectangle 3"/>
          <p:cNvSpPr>
            <a:spLocks noGrp="1"/>
          </p:cNvSpPr>
          <p:nvPr>
            <p:ph type="body" idx="1"/>
          </p:nvPr>
        </p:nvSpPr>
        <p:spPr>
          <a:xfrm>
            <a:off x="228600" y="1371600"/>
            <a:ext cx="8610600" cy="4525963"/>
          </a:xfrm>
        </p:spPr>
        <p:txBody>
          <a:bodyPr/>
          <a:lstStyle/>
          <a:p>
            <a:pPr marL="609600" indent="-609600" eaLnBrk="1" hangingPunct="1">
              <a:lnSpc>
                <a:spcPct val="90000"/>
              </a:lnSpc>
            </a:pPr>
            <a:r>
              <a:rPr lang="en-US" b="1" smtClean="0"/>
              <a:t>Piezoelectric Sound Transducer (Piezobuzzer)</a:t>
            </a:r>
            <a:endParaRPr lang="en-US" smtClean="0"/>
          </a:p>
          <a:p>
            <a:pPr marL="990600" lvl="1" indent="-533400" eaLnBrk="1" hangingPunct="1">
              <a:lnSpc>
                <a:spcPct val="90000"/>
              </a:lnSpc>
            </a:pPr>
            <a:r>
              <a:rPr lang="en-US" smtClean="0"/>
              <a:t>Structure and transduction of transient mechanical displacements.</a:t>
            </a:r>
          </a:p>
          <a:p>
            <a:pPr marL="990600" lvl="1" indent="-533400" eaLnBrk="1" hangingPunct="1">
              <a:lnSpc>
                <a:spcPct val="90000"/>
              </a:lnSpc>
            </a:pPr>
            <a:r>
              <a:rPr lang="en-US" smtClean="0"/>
              <a:t>Display pulse response of Piezo buzzer on oscilloscope.  X(t) = Au(t) – Au(t – To)</a:t>
            </a:r>
          </a:p>
          <a:p>
            <a:pPr marL="990600" lvl="1" indent="-533400" eaLnBrk="1" hangingPunct="1">
              <a:lnSpc>
                <a:spcPct val="90000"/>
              </a:lnSpc>
            </a:pPr>
            <a:r>
              <a:rPr lang="en-US" smtClean="0"/>
              <a:t>Estimate peak voltage</a:t>
            </a:r>
          </a:p>
          <a:p>
            <a:pPr marL="990600" lvl="1" indent="-533400" eaLnBrk="1" hangingPunct="1">
              <a:lnSpc>
                <a:spcPct val="90000"/>
              </a:lnSpc>
            </a:pPr>
            <a:r>
              <a:rPr lang="en-US" smtClean="0"/>
              <a:t>Estimate time constant</a:t>
            </a:r>
          </a:p>
          <a:p>
            <a:pPr marL="990600" lvl="1" indent="-533400" eaLnBrk="1" hangingPunct="1">
              <a:lnSpc>
                <a:spcPct val="90000"/>
              </a:lnSpc>
            </a:pPr>
            <a:r>
              <a:rPr lang="en-US" smtClean="0"/>
              <a:t>Connect to 10 V sine wave generator, and vary frequency.  Can you determine self-resonant frequency of piezo buzzer?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p:cNvSpPr>
          <p:nvPr>
            <p:ph type="title"/>
          </p:nvPr>
        </p:nvSpPr>
        <p:spPr>
          <a:xfrm>
            <a:off x="457200" y="274638"/>
            <a:ext cx="8153400" cy="563562"/>
          </a:xfrm>
        </p:spPr>
        <p:txBody>
          <a:bodyPr/>
          <a:lstStyle/>
          <a:p>
            <a:pPr eaLnBrk="1" hangingPunct="1"/>
            <a:r>
              <a:rPr lang="en-US" sz="4000" smtClean="0"/>
              <a:t>Typical Piezobuzzer Element</a:t>
            </a:r>
          </a:p>
        </p:txBody>
      </p:sp>
      <p:pic>
        <p:nvPicPr>
          <p:cNvPr id="36866" name="Picture 6" descr="Piezo-Buzzer"/>
          <p:cNvPicPr>
            <a:picLocks noChangeAspect="1" noChangeArrowheads="1"/>
          </p:cNvPicPr>
          <p:nvPr/>
        </p:nvPicPr>
        <p:blipFill>
          <a:blip r:embed="rId2" cstate="print"/>
          <a:srcRect/>
          <a:stretch>
            <a:fillRect/>
          </a:stretch>
        </p:blipFill>
        <p:spPr bwMode="auto">
          <a:xfrm>
            <a:off x="1447800" y="1066800"/>
            <a:ext cx="6172200" cy="45132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Piezo Structure"/>
          <p:cNvPicPr>
            <a:picLocks noChangeAspect="1" noChangeArrowheads="1"/>
          </p:cNvPicPr>
          <p:nvPr/>
        </p:nvPicPr>
        <p:blipFill>
          <a:blip r:embed="rId2" cstate="print"/>
          <a:srcRect/>
          <a:stretch>
            <a:fillRect/>
          </a:stretch>
        </p:blipFill>
        <p:spPr bwMode="auto">
          <a:xfrm>
            <a:off x="1219200" y="1981200"/>
            <a:ext cx="6096000" cy="4605338"/>
          </a:xfrm>
          <a:prstGeom prst="rect">
            <a:avLst/>
          </a:prstGeom>
          <a:noFill/>
          <a:ln w="9525">
            <a:noFill/>
            <a:miter lim="800000"/>
            <a:headEnd/>
            <a:tailEnd/>
          </a:ln>
        </p:spPr>
      </p:pic>
      <p:sp>
        <p:nvSpPr>
          <p:cNvPr id="37890" name="Text Box 6"/>
          <p:cNvSpPr txBox="1">
            <a:spLocks noChangeArrowheads="1"/>
          </p:cNvSpPr>
          <p:nvPr/>
        </p:nvSpPr>
        <p:spPr bwMode="auto">
          <a:xfrm>
            <a:off x="381000" y="457200"/>
            <a:ext cx="8077200" cy="1314450"/>
          </a:xfrm>
          <a:prstGeom prst="rect">
            <a:avLst/>
          </a:prstGeom>
          <a:noFill/>
          <a:ln w="9525">
            <a:noFill/>
            <a:miter lim="800000"/>
            <a:headEnd/>
            <a:tailEnd/>
          </a:ln>
        </p:spPr>
        <p:txBody>
          <a:bodyPr>
            <a:spAutoFit/>
          </a:bodyPr>
          <a:lstStyle/>
          <a:p>
            <a:pPr>
              <a:spcBef>
                <a:spcPct val="50000"/>
              </a:spcBef>
            </a:pPr>
            <a:r>
              <a:rPr lang="en-US" sz="1600" b="1" i="1"/>
              <a:t>Right pin connects to metalized electrode on bottom surface of (blue) piezo ceramic element.  Left pin connects to metal diaphragm that pushes the air and is bonded to the top surface of the piezo element.  As piezo element expands/contracts with positive/negative voltage applied across the pins, the metal diaphragm is curled up and down as shown on the next slides.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Working Theory"/>
          <p:cNvPicPr>
            <a:picLocks noChangeAspect="1" noChangeArrowheads="1"/>
          </p:cNvPicPr>
          <p:nvPr/>
        </p:nvPicPr>
        <p:blipFill>
          <a:blip r:embed="rId2" cstate="print"/>
          <a:srcRect/>
          <a:stretch>
            <a:fillRect/>
          </a:stretch>
        </p:blipFill>
        <p:spPr bwMode="auto">
          <a:xfrm>
            <a:off x="762000" y="533400"/>
            <a:ext cx="7696200" cy="5848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457200" y="274638"/>
            <a:ext cx="8077200" cy="563562"/>
          </a:xfrm>
        </p:spPr>
        <p:txBody>
          <a:bodyPr/>
          <a:lstStyle/>
          <a:p>
            <a:pPr eaLnBrk="1" hangingPunct="1"/>
            <a:r>
              <a:rPr lang="en-US" sz="3600" b="1" smtClean="0"/>
              <a:t>Demo #7 40 kHz Ultrasonic Transducer</a:t>
            </a:r>
          </a:p>
        </p:txBody>
      </p:sp>
      <p:sp>
        <p:nvSpPr>
          <p:cNvPr id="39938" name="Rectangle 3"/>
          <p:cNvSpPr>
            <a:spLocks noGrp="1"/>
          </p:cNvSpPr>
          <p:nvPr>
            <p:ph type="body" idx="1"/>
          </p:nvPr>
        </p:nvSpPr>
        <p:spPr>
          <a:xfrm>
            <a:off x="304800" y="1066800"/>
            <a:ext cx="8382000" cy="5257800"/>
          </a:xfrm>
        </p:spPr>
        <p:txBody>
          <a:bodyPr/>
          <a:lstStyle/>
          <a:p>
            <a:pPr eaLnBrk="1" hangingPunct="1">
              <a:lnSpc>
                <a:spcPct val="90000"/>
              </a:lnSpc>
            </a:pPr>
            <a:r>
              <a:rPr lang="en-US" sz="2400" smtClean="0"/>
              <a:t>Ultrasonic transducer operation at resonance using separate transmitter / receiver units.</a:t>
            </a:r>
            <a:br>
              <a:rPr lang="en-US" sz="2400" smtClean="0"/>
            </a:br>
            <a:r>
              <a:rPr lang="en-US" sz="2400" smtClean="0"/>
              <a:t>Same unit can act as transmitter or receiver!</a:t>
            </a:r>
          </a:p>
          <a:p>
            <a:pPr eaLnBrk="1" hangingPunct="1">
              <a:lnSpc>
                <a:spcPct val="90000"/>
              </a:lnSpc>
            </a:pPr>
            <a:r>
              <a:rPr lang="en-US" sz="2400" smtClean="0"/>
              <a:t>Connect 10 V peak sine wave generator to one transducer, and connect scope across other transducer.  First Demonstrate transmissive case, aiming one at the other and slowly varying frequency about 40 kHz – note the sharp resonance.  Why the double-humped response?  </a:t>
            </a:r>
          </a:p>
          <a:p>
            <a:pPr eaLnBrk="1" hangingPunct="1">
              <a:lnSpc>
                <a:spcPct val="90000"/>
              </a:lnSpc>
            </a:pPr>
            <a:r>
              <a:rPr lang="en-US" sz="2400" smtClean="0"/>
              <a:t>Reflective case.  Investigate reflective mode where beam from one must be reflected off an object to be received by the other.</a:t>
            </a:r>
          </a:p>
          <a:p>
            <a:pPr eaLnBrk="1" hangingPunct="1">
              <a:lnSpc>
                <a:spcPct val="90000"/>
              </a:lnSpc>
            </a:pPr>
            <a:r>
              <a:rPr lang="en-US" sz="2400" smtClean="0"/>
              <a:t>Application: Continuous-wave ultrasonic intrusion alarm; Pulsed wave (echo ranging) radar (electronic tape measure).</a:t>
            </a:r>
            <a:r>
              <a:rPr lang="en-US" sz="2400" b="1" smtClean="0"/>
              <a:t> </a:t>
            </a:r>
            <a:br>
              <a:rPr lang="en-US" sz="2400" b="1" smtClean="0"/>
            </a:br>
            <a:endParaRPr lang="en-US" sz="2400" b="1"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spect="1" noChangeArrowheads="1"/>
          </p:cNvPicPr>
          <p:nvPr/>
        </p:nvPicPr>
        <p:blipFill>
          <a:blip r:embed="rId2" cstate="print"/>
          <a:srcRect/>
          <a:stretch>
            <a:fillRect/>
          </a:stretch>
        </p:blipFill>
        <p:spPr bwMode="auto">
          <a:xfrm>
            <a:off x="914400" y="1295400"/>
            <a:ext cx="4038600" cy="2317750"/>
          </a:xfrm>
          <a:prstGeom prst="rect">
            <a:avLst/>
          </a:prstGeom>
          <a:noFill/>
          <a:ln w="9525">
            <a:noFill/>
            <a:miter lim="800000"/>
            <a:headEnd/>
            <a:tailEnd/>
          </a:ln>
        </p:spPr>
      </p:pic>
      <p:pic>
        <p:nvPicPr>
          <p:cNvPr id="40962" name="Picture 5"/>
          <p:cNvPicPr>
            <a:picLocks noChangeAspect="1" noChangeArrowheads="1"/>
          </p:cNvPicPr>
          <p:nvPr/>
        </p:nvPicPr>
        <p:blipFill>
          <a:blip r:embed="rId3" cstate="print"/>
          <a:srcRect/>
          <a:stretch>
            <a:fillRect/>
          </a:stretch>
        </p:blipFill>
        <p:spPr bwMode="auto">
          <a:xfrm>
            <a:off x="838200" y="3962400"/>
            <a:ext cx="4038600" cy="2481263"/>
          </a:xfrm>
          <a:prstGeom prst="rect">
            <a:avLst/>
          </a:prstGeom>
          <a:noFill/>
          <a:ln w="9525">
            <a:noFill/>
            <a:miter lim="800000"/>
            <a:headEnd/>
            <a:tailEnd/>
          </a:ln>
        </p:spPr>
      </p:pic>
      <p:pic>
        <p:nvPicPr>
          <p:cNvPr id="40963" name="Picture 6"/>
          <p:cNvPicPr>
            <a:picLocks noChangeAspect="1" noChangeArrowheads="1"/>
          </p:cNvPicPr>
          <p:nvPr/>
        </p:nvPicPr>
        <p:blipFill>
          <a:blip r:embed="rId4" cstate="print"/>
          <a:srcRect/>
          <a:stretch>
            <a:fillRect/>
          </a:stretch>
        </p:blipFill>
        <p:spPr bwMode="auto">
          <a:xfrm>
            <a:off x="5486400" y="381000"/>
            <a:ext cx="2943225" cy="2755900"/>
          </a:xfrm>
          <a:prstGeom prst="rect">
            <a:avLst/>
          </a:prstGeom>
          <a:noFill/>
          <a:ln w="9525">
            <a:noFill/>
            <a:miter lim="800000"/>
            <a:headEnd/>
            <a:tailEnd/>
          </a:ln>
        </p:spPr>
      </p:pic>
      <p:pic>
        <p:nvPicPr>
          <p:cNvPr id="40964" name="Picture 7"/>
          <p:cNvPicPr>
            <a:picLocks noChangeAspect="1" noChangeArrowheads="1"/>
          </p:cNvPicPr>
          <p:nvPr/>
        </p:nvPicPr>
        <p:blipFill>
          <a:blip r:embed="rId5" cstate="print"/>
          <a:srcRect/>
          <a:stretch>
            <a:fillRect/>
          </a:stretch>
        </p:blipFill>
        <p:spPr bwMode="auto">
          <a:xfrm>
            <a:off x="5257800" y="3276600"/>
            <a:ext cx="3352800" cy="3176588"/>
          </a:xfrm>
          <a:prstGeom prst="rect">
            <a:avLst/>
          </a:prstGeom>
          <a:noFill/>
          <a:ln w="9525">
            <a:noFill/>
            <a:miter lim="800000"/>
            <a:headEnd/>
            <a:tailEnd/>
          </a:ln>
        </p:spPr>
      </p:pic>
      <p:sp>
        <p:nvSpPr>
          <p:cNvPr id="40965" name="Text Box 8"/>
          <p:cNvSpPr txBox="1">
            <a:spLocks noChangeArrowheads="1"/>
          </p:cNvSpPr>
          <p:nvPr/>
        </p:nvSpPr>
        <p:spPr bwMode="auto">
          <a:xfrm>
            <a:off x="609600" y="381000"/>
            <a:ext cx="4343400" cy="701675"/>
          </a:xfrm>
          <a:prstGeom prst="rect">
            <a:avLst/>
          </a:prstGeom>
          <a:noFill/>
          <a:ln w="9525">
            <a:noFill/>
            <a:miter lim="800000"/>
            <a:headEnd/>
            <a:tailEnd/>
          </a:ln>
        </p:spPr>
        <p:txBody>
          <a:bodyPr>
            <a:spAutoFit/>
          </a:bodyPr>
          <a:lstStyle/>
          <a:p>
            <a:pPr>
              <a:spcBef>
                <a:spcPct val="50000"/>
              </a:spcBef>
            </a:pPr>
            <a:r>
              <a:rPr lang="en-US" sz="2000" b="1" i="1"/>
              <a:t>PROWAVE 400ST160 40 kHz Air Piezoelectric Transducer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p:cNvPicPr>
            <a:picLocks noChangeAspect="1" noChangeArrowheads="1"/>
          </p:cNvPicPr>
          <p:nvPr/>
        </p:nvPicPr>
        <p:blipFill>
          <a:blip r:embed="rId2" cstate="print"/>
          <a:srcRect/>
          <a:stretch>
            <a:fillRect/>
          </a:stretch>
        </p:blipFill>
        <p:spPr bwMode="auto">
          <a:xfrm>
            <a:off x="609600" y="414338"/>
            <a:ext cx="7620000" cy="60721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304800" y="990600"/>
            <a:ext cx="8458200" cy="5568950"/>
          </a:xfrm>
          <a:prstGeom prst="rect">
            <a:avLst/>
          </a:prstGeom>
          <a:noFill/>
          <a:ln w="9525">
            <a:noFill/>
            <a:miter lim="800000"/>
            <a:headEnd/>
            <a:tailEnd/>
          </a:ln>
        </p:spPr>
        <p:txBody>
          <a:bodyPr>
            <a:spAutoFit/>
          </a:bodyPr>
          <a:lstStyle/>
          <a:p>
            <a:pPr marL="342900" indent="-342900"/>
            <a:r>
              <a:rPr lang="en-US" sz="2400"/>
              <a:t>    In a 40 kHz ultrasonic motion detection system, the composite signal received at the receiving transducer consists of the sum of two component 40 kHz signals.  The second component is the reflected wave received from nearby stationary objects – this wave arrives with constant amplitude and phase. The first component is the reflected wave from an object moving directly toward the location of the transmitting and receiving transducers.  This first wave arrives with nearly constant amplitude, but it varies in phase, since it has been reflected from a moving object moving with velocity </a:t>
            </a:r>
            <a:r>
              <a:rPr lang="en-US" sz="2400" b="1" i="1"/>
              <a:t>Vobject</a:t>
            </a:r>
            <a:r>
              <a:rPr lang="en-US" sz="2400"/>
              <a:t>.  Because the phase of the first component varies with respect to the second, the composite 40 kHz waveform’s amplitude will vary as the phase relationship between the two components goes “in and out of phase” with each other.  </a:t>
            </a:r>
          </a:p>
        </p:txBody>
      </p:sp>
      <p:sp>
        <p:nvSpPr>
          <p:cNvPr id="43010" name="Rectangle 5"/>
          <p:cNvSpPr>
            <a:spLocks noGrp="1"/>
          </p:cNvSpPr>
          <p:nvPr>
            <p:ph type="title"/>
          </p:nvPr>
        </p:nvSpPr>
        <p:spPr>
          <a:xfrm>
            <a:off x="457200" y="274638"/>
            <a:ext cx="8077200" cy="487362"/>
          </a:xfrm>
        </p:spPr>
        <p:txBody>
          <a:bodyPr/>
          <a:lstStyle/>
          <a:p>
            <a:pPr eaLnBrk="1" hangingPunct="1"/>
            <a:r>
              <a:rPr lang="en-US" sz="2800" b="1" smtClean="0"/>
              <a:t>Demo #8 Continuous Wave Intrusion Alarm / Velocity Measurement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2.  Dynamic Loudspeaker/Microphone</a:t>
            </a:r>
            <a:endParaRPr lang="en-US" dirty="0"/>
          </a:p>
        </p:txBody>
      </p:sp>
      <p:pic>
        <p:nvPicPr>
          <p:cNvPr id="15362" name="Picture 2" descr="http://upload.wikimedia.org/wikipedia/commons/thumb/2/2f/SpkFrontCutawayView.svg/220px-SpkFrontCutawayView.svg.png"/>
          <p:cNvPicPr>
            <a:picLocks noChangeAspect="1" noChangeArrowheads="1"/>
          </p:cNvPicPr>
          <p:nvPr/>
        </p:nvPicPr>
        <p:blipFill>
          <a:blip r:embed="rId2" cstate="print"/>
          <a:srcRect/>
          <a:stretch>
            <a:fillRect/>
          </a:stretch>
        </p:blipFill>
        <p:spPr bwMode="auto">
          <a:xfrm>
            <a:off x="4724400" y="1905000"/>
            <a:ext cx="3695700" cy="3695700"/>
          </a:xfrm>
          <a:prstGeom prst="rect">
            <a:avLst/>
          </a:prstGeom>
          <a:noFill/>
          <a:ln w="9525">
            <a:noFill/>
            <a:miter lim="800000"/>
            <a:headEnd/>
            <a:tailEnd/>
          </a:ln>
        </p:spPr>
      </p:pic>
      <p:pic>
        <p:nvPicPr>
          <p:cNvPr id="15363" name="Picture 4" descr="File:Goodmans Axiette 101 c.png"/>
          <p:cNvPicPr>
            <a:picLocks noChangeAspect="1" noChangeArrowheads="1"/>
          </p:cNvPicPr>
          <p:nvPr/>
        </p:nvPicPr>
        <p:blipFill>
          <a:blip r:embed="rId3" cstate="print"/>
          <a:srcRect/>
          <a:stretch>
            <a:fillRect/>
          </a:stretch>
        </p:blipFill>
        <p:spPr bwMode="auto">
          <a:xfrm>
            <a:off x="533400" y="1905000"/>
            <a:ext cx="4000500" cy="36814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4"/>
          <p:cNvSpPr>
            <a:spLocks noChangeArrowheads="1"/>
          </p:cNvSpPr>
          <p:nvPr/>
        </p:nvSpPr>
        <p:spPr bwMode="auto">
          <a:xfrm rot="6580382">
            <a:off x="2324100" y="1638300"/>
            <a:ext cx="533400" cy="914400"/>
          </a:xfrm>
          <a:prstGeom prst="can">
            <a:avLst>
              <a:gd name="adj" fmla="val 42857"/>
            </a:avLst>
          </a:prstGeom>
          <a:solidFill>
            <a:schemeClr val="accent1"/>
          </a:solidFill>
          <a:ln w="9525">
            <a:solidFill>
              <a:schemeClr val="tx1"/>
            </a:solidFill>
            <a:round/>
            <a:headEnd/>
            <a:tailEnd/>
          </a:ln>
        </p:spPr>
        <p:txBody>
          <a:bodyPr wrap="none" anchor="ctr"/>
          <a:lstStyle/>
          <a:p>
            <a:endParaRPr lang="en-US"/>
          </a:p>
        </p:txBody>
      </p:sp>
      <p:sp>
        <p:nvSpPr>
          <p:cNvPr id="44034" name="AutoShape 5"/>
          <p:cNvSpPr>
            <a:spLocks noChangeArrowheads="1"/>
          </p:cNvSpPr>
          <p:nvPr/>
        </p:nvSpPr>
        <p:spPr bwMode="auto">
          <a:xfrm rot="4852126">
            <a:off x="2171700" y="4457700"/>
            <a:ext cx="533400" cy="914400"/>
          </a:xfrm>
          <a:prstGeom prst="can">
            <a:avLst>
              <a:gd name="adj" fmla="val 42857"/>
            </a:avLst>
          </a:prstGeom>
          <a:solidFill>
            <a:schemeClr val="accent1"/>
          </a:solidFill>
          <a:ln w="9525">
            <a:solidFill>
              <a:schemeClr val="tx1"/>
            </a:solidFill>
            <a:round/>
            <a:headEnd/>
            <a:tailEnd/>
          </a:ln>
        </p:spPr>
        <p:txBody>
          <a:bodyPr wrap="none" anchor="ctr"/>
          <a:lstStyle/>
          <a:p>
            <a:endParaRPr lang="en-US"/>
          </a:p>
        </p:txBody>
      </p:sp>
      <p:sp>
        <p:nvSpPr>
          <p:cNvPr id="44035" name="Line 8"/>
          <p:cNvSpPr>
            <a:spLocks noChangeShapeType="1"/>
          </p:cNvSpPr>
          <p:nvPr/>
        </p:nvSpPr>
        <p:spPr bwMode="auto">
          <a:xfrm>
            <a:off x="3048000" y="2362200"/>
            <a:ext cx="3124200" cy="1371600"/>
          </a:xfrm>
          <a:prstGeom prst="line">
            <a:avLst/>
          </a:prstGeom>
          <a:noFill/>
          <a:ln w="9525">
            <a:solidFill>
              <a:schemeClr val="tx1"/>
            </a:solidFill>
            <a:round/>
            <a:headEnd/>
            <a:tailEnd type="triangle" w="med" len="med"/>
          </a:ln>
        </p:spPr>
        <p:txBody>
          <a:bodyPr/>
          <a:lstStyle/>
          <a:p>
            <a:endParaRPr lang="en-US"/>
          </a:p>
        </p:txBody>
      </p:sp>
      <p:sp>
        <p:nvSpPr>
          <p:cNvPr id="44036" name="Line 9"/>
          <p:cNvSpPr>
            <a:spLocks noChangeShapeType="1"/>
          </p:cNvSpPr>
          <p:nvPr/>
        </p:nvSpPr>
        <p:spPr bwMode="auto">
          <a:xfrm flipH="1">
            <a:off x="2971800" y="3810000"/>
            <a:ext cx="3124200" cy="914400"/>
          </a:xfrm>
          <a:prstGeom prst="line">
            <a:avLst/>
          </a:prstGeom>
          <a:noFill/>
          <a:ln w="9525">
            <a:solidFill>
              <a:schemeClr val="tx1"/>
            </a:solidFill>
            <a:round/>
            <a:headEnd/>
            <a:tailEnd type="triangle" w="med" len="med"/>
          </a:ln>
        </p:spPr>
        <p:txBody>
          <a:bodyPr/>
          <a:lstStyle/>
          <a:p>
            <a:endParaRPr lang="en-US"/>
          </a:p>
        </p:txBody>
      </p:sp>
      <p:sp>
        <p:nvSpPr>
          <p:cNvPr id="44037" name="AutoShape 10"/>
          <p:cNvSpPr>
            <a:spLocks noChangeArrowheads="1"/>
          </p:cNvSpPr>
          <p:nvPr/>
        </p:nvSpPr>
        <p:spPr bwMode="auto">
          <a:xfrm>
            <a:off x="6248400" y="3429000"/>
            <a:ext cx="685800" cy="8382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44038" name="Line 11"/>
          <p:cNvSpPr>
            <a:spLocks noChangeShapeType="1"/>
          </p:cNvSpPr>
          <p:nvPr/>
        </p:nvSpPr>
        <p:spPr bwMode="auto">
          <a:xfrm>
            <a:off x="7086600" y="3886200"/>
            <a:ext cx="838200" cy="0"/>
          </a:xfrm>
          <a:prstGeom prst="line">
            <a:avLst/>
          </a:prstGeom>
          <a:noFill/>
          <a:ln w="9525">
            <a:solidFill>
              <a:schemeClr val="tx1"/>
            </a:solidFill>
            <a:round/>
            <a:headEnd/>
            <a:tailEnd type="triangle" w="med" len="med"/>
          </a:ln>
        </p:spPr>
        <p:txBody>
          <a:bodyPr/>
          <a:lstStyle/>
          <a:p>
            <a:endParaRPr lang="en-US"/>
          </a:p>
        </p:txBody>
      </p:sp>
      <p:sp>
        <p:nvSpPr>
          <p:cNvPr id="44039" name="Text Box 12"/>
          <p:cNvSpPr txBox="1">
            <a:spLocks noChangeArrowheads="1"/>
          </p:cNvSpPr>
          <p:nvPr/>
        </p:nvSpPr>
        <p:spPr bwMode="auto">
          <a:xfrm>
            <a:off x="7086600" y="2895600"/>
            <a:ext cx="1752600" cy="915988"/>
          </a:xfrm>
          <a:prstGeom prst="rect">
            <a:avLst/>
          </a:prstGeom>
          <a:noFill/>
          <a:ln w="9525">
            <a:noFill/>
            <a:miter lim="800000"/>
            <a:headEnd/>
            <a:tailEnd/>
          </a:ln>
        </p:spPr>
        <p:txBody>
          <a:bodyPr>
            <a:spAutoFit/>
          </a:bodyPr>
          <a:lstStyle/>
          <a:p>
            <a:pPr>
              <a:spcBef>
                <a:spcPct val="50000"/>
              </a:spcBef>
            </a:pPr>
            <a:r>
              <a:rPr lang="en-US" b="1"/>
              <a:t>Moving Object</a:t>
            </a:r>
            <a:br>
              <a:rPr lang="en-US" b="1"/>
            </a:br>
            <a:r>
              <a:rPr lang="en-US" b="1"/>
              <a:t>   Vobject</a:t>
            </a:r>
          </a:p>
        </p:txBody>
      </p:sp>
      <p:sp>
        <p:nvSpPr>
          <p:cNvPr id="44040" name="Text Box 13"/>
          <p:cNvSpPr txBox="1">
            <a:spLocks noChangeArrowheads="1"/>
          </p:cNvSpPr>
          <p:nvPr/>
        </p:nvSpPr>
        <p:spPr bwMode="auto">
          <a:xfrm>
            <a:off x="1676400" y="1219200"/>
            <a:ext cx="2438400" cy="366713"/>
          </a:xfrm>
          <a:prstGeom prst="rect">
            <a:avLst/>
          </a:prstGeom>
          <a:noFill/>
          <a:ln w="9525">
            <a:noFill/>
            <a:miter lim="800000"/>
            <a:headEnd/>
            <a:tailEnd/>
          </a:ln>
        </p:spPr>
        <p:txBody>
          <a:bodyPr>
            <a:spAutoFit/>
          </a:bodyPr>
          <a:lstStyle/>
          <a:p>
            <a:pPr>
              <a:spcBef>
                <a:spcPct val="50000"/>
              </a:spcBef>
            </a:pPr>
            <a:r>
              <a:rPr lang="en-US" b="1"/>
              <a:t>40 kHz Transmitter</a:t>
            </a:r>
          </a:p>
        </p:txBody>
      </p:sp>
      <p:sp>
        <p:nvSpPr>
          <p:cNvPr id="44041" name="Text Box 14"/>
          <p:cNvSpPr txBox="1">
            <a:spLocks noChangeArrowheads="1"/>
          </p:cNvSpPr>
          <p:nvPr/>
        </p:nvSpPr>
        <p:spPr bwMode="auto">
          <a:xfrm>
            <a:off x="1219200" y="5486400"/>
            <a:ext cx="1905000" cy="641350"/>
          </a:xfrm>
          <a:prstGeom prst="rect">
            <a:avLst/>
          </a:prstGeom>
          <a:noFill/>
          <a:ln w="9525">
            <a:noFill/>
            <a:miter lim="800000"/>
            <a:headEnd/>
            <a:tailEnd/>
          </a:ln>
        </p:spPr>
        <p:txBody>
          <a:bodyPr>
            <a:spAutoFit/>
          </a:bodyPr>
          <a:lstStyle/>
          <a:p>
            <a:pPr>
              <a:spcBef>
                <a:spcPct val="50000"/>
              </a:spcBef>
            </a:pPr>
            <a:r>
              <a:rPr lang="en-US" b="1"/>
              <a:t>40 kHz Receiver</a:t>
            </a:r>
          </a:p>
        </p:txBody>
      </p:sp>
      <p:sp>
        <p:nvSpPr>
          <p:cNvPr id="44042" name="Line 15"/>
          <p:cNvSpPr>
            <a:spLocks noChangeShapeType="1"/>
          </p:cNvSpPr>
          <p:nvPr/>
        </p:nvSpPr>
        <p:spPr bwMode="auto">
          <a:xfrm flipH="1">
            <a:off x="1524000" y="5029200"/>
            <a:ext cx="457200" cy="0"/>
          </a:xfrm>
          <a:prstGeom prst="line">
            <a:avLst/>
          </a:prstGeom>
          <a:noFill/>
          <a:ln w="9525">
            <a:solidFill>
              <a:schemeClr val="tx1"/>
            </a:solidFill>
            <a:round/>
            <a:headEnd/>
            <a:tailEnd type="triangle" w="med" len="med"/>
          </a:ln>
        </p:spPr>
        <p:txBody>
          <a:bodyPr/>
          <a:lstStyle/>
          <a:p>
            <a:endParaRPr lang="en-US"/>
          </a:p>
        </p:txBody>
      </p:sp>
      <p:sp>
        <p:nvSpPr>
          <p:cNvPr id="44043" name="Text Box 16"/>
          <p:cNvSpPr txBox="1">
            <a:spLocks noChangeArrowheads="1"/>
          </p:cNvSpPr>
          <p:nvPr/>
        </p:nvSpPr>
        <p:spPr bwMode="auto">
          <a:xfrm>
            <a:off x="685800" y="4495800"/>
            <a:ext cx="990600" cy="779463"/>
          </a:xfrm>
          <a:prstGeom prst="rect">
            <a:avLst/>
          </a:prstGeom>
          <a:noFill/>
          <a:ln w="9525">
            <a:noFill/>
            <a:miter lim="800000"/>
            <a:headEnd/>
            <a:tailEnd/>
          </a:ln>
        </p:spPr>
        <p:txBody>
          <a:bodyPr>
            <a:spAutoFit/>
          </a:bodyPr>
          <a:lstStyle/>
          <a:p>
            <a:pPr>
              <a:spcBef>
                <a:spcPct val="50000"/>
              </a:spcBef>
            </a:pPr>
            <a:r>
              <a:rPr lang="en-US" b="1"/>
              <a:t>To</a:t>
            </a:r>
          </a:p>
          <a:p>
            <a:pPr>
              <a:spcBef>
                <a:spcPct val="50000"/>
              </a:spcBef>
            </a:pPr>
            <a:r>
              <a:rPr lang="en-US" b="1"/>
              <a:t>Scope</a:t>
            </a:r>
          </a:p>
        </p:txBody>
      </p:sp>
      <p:sp>
        <p:nvSpPr>
          <p:cNvPr id="44044" name="Line 17"/>
          <p:cNvSpPr>
            <a:spLocks noChangeShapeType="1"/>
          </p:cNvSpPr>
          <p:nvPr/>
        </p:nvSpPr>
        <p:spPr bwMode="auto">
          <a:xfrm>
            <a:off x="1447800" y="1524000"/>
            <a:ext cx="685800" cy="381000"/>
          </a:xfrm>
          <a:prstGeom prst="line">
            <a:avLst/>
          </a:prstGeom>
          <a:noFill/>
          <a:ln w="9525">
            <a:solidFill>
              <a:schemeClr val="tx1"/>
            </a:solidFill>
            <a:round/>
            <a:headEnd/>
            <a:tailEnd type="triangle" w="med" len="med"/>
          </a:ln>
        </p:spPr>
        <p:txBody>
          <a:bodyPr/>
          <a:lstStyle/>
          <a:p>
            <a:endParaRPr lang="en-US"/>
          </a:p>
        </p:txBody>
      </p:sp>
      <p:sp>
        <p:nvSpPr>
          <p:cNvPr id="44045" name="Text Box 18"/>
          <p:cNvSpPr txBox="1">
            <a:spLocks noChangeArrowheads="1"/>
          </p:cNvSpPr>
          <p:nvPr/>
        </p:nvSpPr>
        <p:spPr bwMode="auto">
          <a:xfrm>
            <a:off x="381000" y="1143000"/>
            <a:ext cx="1371600" cy="779463"/>
          </a:xfrm>
          <a:prstGeom prst="rect">
            <a:avLst/>
          </a:prstGeom>
          <a:noFill/>
          <a:ln w="9525">
            <a:noFill/>
            <a:miter lim="800000"/>
            <a:headEnd/>
            <a:tailEnd/>
          </a:ln>
        </p:spPr>
        <p:txBody>
          <a:bodyPr>
            <a:spAutoFit/>
          </a:bodyPr>
          <a:lstStyle/>
          <a:p>
            <a:pPr>
              <a:spcBef>
                <a:spcPct val="50000"/>
              </a:spcBef>
            </a:pPr>
            <a:r>
              <a:rPr lang="en-US" b="1"/>
              <a:t>40 kHz</a:t>
            </a:r>
          </a:p>
          <a:p>
            <a:pPr>
              <a:spcBef>
                <a:spcPct val="50000"/>
              </a:spcBef>
            </a:pPr>
            <a:r>
              <a:rPr lang="en-US" b="1"/>
              <a:t>Oscillator</a:t>
            </a:r>
          </a:p>
        </p:txBody>
      </p:sp>
      <p:sp>
        <p:nvSpPr>
          <p:cNvPr id="44046" name="Line 19"/>
          <p:cNvSpPr>
            <a:spLocks noChangeShapeType="1"/>
          </p:cNvSpPr>
          <p:nvPr/>
        </p:nvSpPr>
        <p:spPr bwMode="auto">
          <a:xfrm>
            <a:off x="3048000" y="2743200"/>
            <a:ext cx="0" cy="1524000"/>
          </a:xfrm>
          <a:prstGeom prst="line">
            <a:avLst/>
          </a:prstGeom>
          <a:noFill/>
          <a:ln w="9525">
            <a:solidFill>
              <a:schemeClr val="tx1"/>
            </a:solidFill>
            <a:round/>
            <a:headEnd/>
            <a:tailEnd type="triangle" w="med" len="med"/>
          </a:ln>
        </p:spPr>
        <p:txBody>
          <a:bodyPr/>
          <a:lstStyle/>
          <a:p>
            <a:endParaRPr lang="en-US"/>
          </a:p>
        </p:txBody>
      </p:sp>
      <p:sp>
        <p:nvSpPr>
          <p:cNvPr id="44047" name="Text Box 20"/>
          <p:cNvSpPr txBox="1">
            <a:spLocks noChangeArrowheads="1"/>
          </p:cNvSpPr>
          <p:nvPr/>
        </p:nvSpPr>
        <p:spPr bwMode="auto">
          <a:xfrm>
            <a:off x="2133600" y="3200400"/>
            <a:ext cx="1295400" cy="641350"/>
          </a:xfrm>
          <a:prstGeom prst="rect">
            <a:avLst/>
          </a:prstGeom>
          <a:noFill/>
          <a:ln w="9525">
            <a:noFill/>
            <a:miter lim="800000"/>
            <a:headEnd/>
            <a:tailEnd/>
          </a:ln>
        </p:spPr>
        <p:txBody>
          <a:bodyPr>
            <a:spAutoFit/>
          </a:bodyPr>
          <a:lstStyle/>
          <a:p>
            <a:pPr>
              <a:spcBef>
                <a:spcPct val="50000"/>
              </a:spcBef>
            </a:pPr>
            <a:r>
              <a:rPr lang="en-US" b="1"/>
              <a:t>Direct Path</a:t>
            </a:r>
          </a:p>
        </p:txBody>
      </p:sp>
      <p:sp>
        <p:nvSpPr>
          <p:cNvPr id="44048" name="AutoShape 23"/>
          <p:cNvSpPr>
            <a:spLocks noChangeArrowheads="1"/>
          </p:cNvSpPr>
          <p:nvPr/>
        </p:nvSpPr>
        <p:spPr bwMode="auto">
          <a:xfrm rot="3519213">
            <a:off x="4800600" y="1219200"/>
            <a:ext cx="2667000" cy="11430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44049" name="Line 24"/>
          <p:cNvSpPr>
            <a:spLocks noChangeShapeType="1"/>
          </p:cNvSpPr>
          <p:nvPr/>
        </p:nvSpPr>
        <p:spPr bwMode="auto">
          <a:xfrm flipV="1">
            <a:off x="3048000" y="1905000"/>
            <a:ext cx="2286000" cy="381000"/>
          </a:xfrm>
          <a:prstGeom prst="line">
            <a:avLst/>
          </a:prstGeom>
          <a:noFill/>
          <a:ln w="9525">
            <a:solidFill>
              <a:schemeClr val="tx1"/>
            </a:solidFill>
            <a:round/>
            <a:headEnd/>
            <a:tailEnd type="triangle" w="med" len="med"/>
          </a:ln>
        </p:spPr>
        <p:txBody>
          <a:bodyPr/>
          <a:lstStyle/>
          <a:p>
            <a:endParaRPr lang="en-US"/>
          </a:p>
        </p:txBody>
      </p:sp>
      <p:sp>
        <p:nvSpPr>
          <p:cNvPr id="44050" name="Line 25"/>
          <p:cNvSpPr>
            <a:spLocks noChangeShapeType="1"/>
          </p:cNvSpPr>
          <p:nvPr/>
        </p:nvSpPr>
        <p:spPr bwMode="auto">
          <a:xfrm flipH="1">
            <a:off x="3200400" y="1981200"/>
            <a:ext cx="2209800" cy="2514600"/>
          </a:xfrm>
          <a:prstGeom prst="line">
            <a:avLst/>
          </a:prstGeom>
          <a:noFill/>
          <a:ln w="9525">
            <a:solidFill>
              <a:schemeClr val="tx1"/>
            </a:solidFill>
            <a:round/>
            <a:headEnd/>
            <a:tailEnd type="triangle" w="med" len="med"/>
          </a:ln>
        </p:spPr>
        <p:txBody>
          <a:bodyPr/>
          <a:lstStyle/>
          <a:p>
            <a:endParaRPr lang="en-US"/>
          </a:p>
        </p:txBody>
      </p:sp>
      <p:sp>
        <p:nvSpPr>
          <p:cNvPr id="44051" name="Text Box 26"/>
          <p:cNvSpPr txBox="1">
            <a:spLocks noChangeArrowheads="1"/>
          </p:cNvSpPr>
          <p:nvPr/>
        </p:nvSpPr>
        <p:spPr bwMode="auto">
          <a:xfrm>
            <a:off x="6934200" y="533400"/>
            <a:ext cx="2209800" cy="1192213"/>
          </a:xfrm>
          <a:prstGeom prst="rect">
            <a:avLst/>
          </a:prstGeom>
          <a:noFill/>
          <a:ln w="9525">
            <a:noFill/>
            <a:miter lim="800000"/>
            <a:headEnd/>
            <a:tailEnd/>
          </a:ln>
        </p:spPr>
        <p:txBody>
          <a:bodyPr>
            <a:spAutoFit/>
          </a:bodyPr>
          <a:lstStyle/>
          <a:p>
            <a:pPr>
              <a:spcBef>
                <a:spcPct val="50000"/>
              </a:spcBef>
            </a:pPr>
            <a:r>
              <a:rPr lang="en-US" b="1"/>
              <a:t>Stationary</a:t>
            </a:r>
          </a:p>
          <a:p>
            <a:pPr>
              <a:spcBef>
                <a:spcPct val="50000"/>
              </a:spcBef>
            </a:pPr>
            <a:r>
              <a:rPr lang="en-US" b="1"/>
              <a:t>Object</a:t>
            </a:r>
          </a:p>
          <a:p>
            <a:pPr>
              <a:spcBef>
                <a:spcPct val="50000"/>
              </a:spcBef>
            </a:pPr>
            <a:r>
              <a:rPr lang="en-US" b="1"/>
              <a:t>(Room Wall, etc.)</a:t>
            </a:r>
          </a:p>
        </p:txBody>
      </p:sp>
      <p:sp>
        <p:nvSpPr>
          <p:cNvPr id="44052" name="Text Box 27"/>
          <p:cNvSpPr txBox="1">
            <a:spLocks noChangeArrowheads="1"/>
          </p:cNvSpPr>
          <p:nvPr/>
        </p:nvSpPr>
        <p:spPr bwMode="auto">
          <a:xfrm>
            <a:off x="3429000" y="4495800"/>
            <a:ext cx="5410200" cy="2014538"/>
          </a:xfrm>
          <a:prstGeom prst="rect">
            <a:avLst/>
          </a:prstGeom>
          <a:noFill/>
          <a:ln w="9525">
            <a:noFill/>
            <a:miter lim="800000"/>
            <a:headEnd/>
            <a:tailEnd/>
          </a:ln>
        </p:spPr>
        <p:txBody>
          <a:bodyPr>
            <a:spAutoFit/>
          </a:bodyPr>
          <a:lstStyle/>
          <a:p>
            <a:pPr>
              <a:spcBef>
                <a:spcPct val="50000"/>
              </a:spcBef>
            </a:pPr>
            <a:r>
              <a:rPr lang="en-US" b="1"/>
              <a:t>Total signal received by 40 kHz receiver is sum of two sine waves.  One is a steady 40 kHz sine wave with a constant phase (due to the sine wave resulting from direct wave and reflections from stationary objects).  The other is a 40 kHz sine wave with a slowly varying phase (due to the wave reflected from the moving object.)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nvGraphicFramePr>
        <p:xfrm>
          <a:off x="609600" y="1676400"/>
          <a:ext cx="7696200" cy="1006475"/>
        </p:xfrm>
        <a:graphic>
          <a:graphicData uri="http://schemas.openxmlformats.org/presentationml/2006/ole">
            <p:oleObj spid="_x0000_s47108" name="Equation" r:id="rId3" imgW="3009600" imgH="393480" progId="Equation.3">
              <p:embed/>
            </p:oleObj>
          </a:graphicData>
        </a:graphic>
      </p:graphicFrame>
      <p:sp>
        <p:nvSpPr>
          <p:cNvPr id="47109" name="Text Box 5"/>
          <p:cNvSpPr txBox="1">
            <a:spLocks noChangeArrowheads="1"/>
          </p:cNvSpPr>
          <p:nvPr/>
        </p:nvSpPr>
        <p:spPr bwMode="auto">
          <a:xfrm>
            <a:off x="533400" y="533400"/>
            <a:ext cx="8001000" cy="915988"/>
          </a:xfrm>
          <a:prstGeom prst="rect">
            <a:avLst/>
          </a:prstGeom>
          <a:noFill/>
          <a:ln w="9525">
            <a:noFill/>
            <a:miter lim="800000"/>
            <a:headEnd/>
            <a:tailEnd/>
          </a:ln>
          <a:effectLst/>
        </p:spPr>
        <p:txBody>
          <a:bodyPr>
            <a:spAutoFit/>
          </a:bodyPr>
          <a:lstStyle/>
          <a:p>
            <a:pPr>
              <a:spcBef>
                <a:spcPct val="50000"/>
              </a:spcBef>
            </a:pPr>
            <a:r>
              <a:rPr lang="en-US" b="1"/>
              <a:t>The received wave from the moving object has amplitude A and its phase shifts continuously with time, and the combined received waves from the stationary objects has amplitude B with fixed phase shift. </a:t>
            </a:r>
          </a:p>
        </p:txBody>
      </p:sp>
      <p:sp>
        <p:nvSpPr>
          <p:cNvPr id="47110" name="Text Box 6"/>
          <p:cNvSpPr txBox="1">
            <a:spLocks noChangeArrowheads="1"/>
          </p:cNvSpPr>
          <p:nvPr/>
        </p:nvSpPr>
        <p:spPr bwMode="auto">
          <a:xfrm>
            <a:off x="381000" y="3124200"/>
            <a:ext cx="8458200" cy="2152650"/>
          </a:xfrm>
          <a:prstGeom prst="rect">
            <a:avLst/>
          </a:prstGeom>
          <a:noFill/>
          <a:ln w="9525">
            <a:noFill/>
            <a:miter lim="800000"/>
            <a:headEnd/>
            <a:tailEnd/>
          </a:ln>
          <a:effectLst/>
        </p:spPr>
        <p:txBody>
          <a:bodyPr>
            <a:spAutoFit/>
          </a:bodyPr>
          <a:lstStyle/>
          <a:p>
            <a:pPr>
              <a:spcBef>
                <a:spcPct val="50000"/>
              </a:spcBef>
            </a:pPr>
            <a:r>
              <a:rPr lang="en-US" b="1"/>
              <a:t>As time progresses, the two components of the received wave will constructively and destructively interfere, and so the amplitude of the overall received 40 kHz wave will pass through successive maxima (amplitude A + B) and minima (amplitude A – B).  </a:t>
            </a:r>
          </a:p>
          <a:p>
            <a:pPr>
              <a:spcBef>
                <a:spcPct val="50000"/>
              </a:spcBef>
            </a:pPr>
            <a:r>
              <a:rPr lang="en-US" b="1"/>
              <a:t>One complete amplitude variation cycle of the received wave amplitude (maximum-to-minimum-to-maximum) corresponds to the phase of the first component shifting through 2</a:t>
            </a:r>
            <a:r>
              <a:rPr lang="el-GR" b="1">
                <a:latin typeface="Times New Roman" pitchFamily="18" charset="0"/>
                <a:cs typeface="Times New Roman" pitchFamily="18" charset="0"/>
              </a:rPr>
              <a:t>π</a:t>
            </a:r>
            <a:r>
              <a:rPr lang="en-US" b="1">
                <a:latin typeface="Times New Roman" pitchFamily="18" charset="0"/>
                <a:cs typeface="Times New Roman" pitchFamily="18" charset="0"/>
              </a:rPr>
              <a:t> </a:t>
            </a:r>
            <a:endParaRPr lang="el-GR" b="1">
              <a:latin typeface="Times New Roman" pitchFamily="18" charset="0"/>
              <a:cs typeface="Times New Roman" pitchFamily="18" charset="0"/>
            </a:endParaRPr>
          </a:p>
        </p:txBody>
      </p:sp>
      <p:graphicFrame>
        <p:nvGraphicFramePr>
          <p:cNvPr id="47111" name="Object 7"/>
          <p:cNvGraphicFramePr>
            <a:graphicFrameLocks noChangeAspect="1"/>
          </p:cNvGraphicFramePr>
          <p:nvPr/>
        </p:nvGraphicFramePr>
        <p:xfrm>
          <a:off x="914400" y="5410200"/>
          <a:ext cx="2374900" cy="774700"/>
        </p:xfrm>
        <a:graphic>
          <a:graphicData uri="http://schemas.openxmlformats.org/presentationml/2006/ole">
            <p:oleObj spid="_x0000_s47111" name="Equation" r:id="rId4" imgW="1206360" imgH="393480" progId="Equation.3">
              <p:embed/>
            </p:oleObj>
          </a:graphicData>
        </a:graphic>
      </p:graphicFrame>
      <p:graphicFrame>
        <p:nvGraphicFramePr>
          <p:cNvPr id="47112" name="Object 8"/>
          <p:cNvGraphicFramePr>
            <a:graphicFrameLocks noChangeAspect="1"/>
          </p:cNvGraphicFramePr>
          <p:nvPr/>
        </p:nvGraphicFramePr>
        <p:xfrm>
          <a:off x="4876800" y="5410200"/>
          <a:ext cx="2649538" cy="774700"/>
        </p:xfrm>
        <a:graphic>
          <a:graphicData uri="http://schemas.openxmlformats.org/presentationml/2006/ole">
            <p:oleObj spid="_x0000_s47112" name="Equation" r:id="rId5" imgW="1346040" imgH="393480" progId="Equation.3">
              <p:embed/>
            </p:oleObj>
          </a:graphicData>
        </a:graphic>
      </p:graphicFrame>
      <p:sp>
        <p:nvSpPr>
          <p:cNvPr id="47113" name="Text Box 9"/>
          <p:cNvSpPr txBox="1">
            <a:spLocks noChangeArrowheads="1"/>
          </p:cNvSpPr>
          <p:nvPr/>
        </p:nvSpPr>
        <p:spPr bwMode="auto">
          <a:xfrm>
            <a:off x="3962400" y="5638800"/>
            <a:ext cx="457200" cy="366713"/>
          </a:xfrm>
          <a:prstGeom prst="rect">
            <a:avLst/>
          </a:prstGeom>
          <a:noFill/>
          <a:ln w="9525">
            <a:noFill/>
            <a:miter lim="800000"/>
            <a:headEnd/>
            <a:tailEnd/>
          </a:ln>
          <a:effectLst/>
        </p:spPr>
        <p:txBody>
          <a:bodyPr>
            <a:spAutoFit/>
          </a:bodyPr>
          <a:lstStyle/>
          <a:p>
            <a:pPr>
              <a:spcBef>
                <a:spcPct val="50000"/>
              </a:spcBef>
            </a:pPr>
            <a:r>
              <a:rPr lang="en-US"/>
              <a:t>=&gt;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304800" y="990600"/>
            <a:ext cx="8382000" cy="4968875"/>
          </a:xfrm>
          <a:prstGeom prst="rect">
            <a:avLst/>
          </a:prstGeom>
          <a:noFill/>
          <a:ln w="9525">
            <a:noFill/>
            <a:miter lim="800000"/>
            <a:headEnd/>
            <a:tailEnd/>
          </a:ln>
        </p:spPr>
        <p:txBody>
          <a:bodyPr>
            <a:spAutoFit/>
          </a:bodyPr>
          <a:lstStyle/>
          <a:p>
            <a:r>
              <a:rPr lang="en-US" sz="2000"/>
              <a:t>One complete cycle of variation of the interference pattern corresponds to the object moving through a distance of one-half wavelength w.r.t. the ultrasound send/receive site, since the total path length difference traveled (down and back) is 1 wavelength.  For a sound wave at 40 kHz, </a:t>
            </a:r>
          </a:p>
          <a:p>
            <a:endParaRPr lang="en-US" sz="2000"/>
          </a:p>
          <a:p>
            <a:r>
              <a:rPr lang="en-US" sz="2000"/>
              <a:t>          </a:t>
            </a:r>
            <a:r>
              <a:rPr lang="el-GR" sz="2000">
                <a:cs typeface="Arial" charset="0"/>
              </a:rPr>
              <a:t>λ</a:t>
            </a:r>
            <a:r>
              <a:rPr lang="en-US" sz="2000">
                <a:cs typeface="Arial" charset="0"/>
              </a:rPr>
              <a:t> =</a:t>
            </a:r>
            <a:r>
              <a:rPr lang="en-US" sz="2000"/>
              <a:t> Vsound / f = (13080 in/s) / (40,000 1/s) = 0.327 inches.</a:t>
            </a:r>
          </a:p>
          <a:p>
            <a:endParaRPr lang="en-US" sz="2000"/>
          </a:p>
          <a:p>
            <a:r>
              <a:rPr lang="en-US" sz="2000"/>
              <a:t>If the amplitude of the received composite wave is found to pass through N minima in one second (an N Hertz “amplitude envelope” was observed on the 40 kHz signal using an oscilloscope), then the speed of the moving object is </a:t>
            </a:r>
            <a:br>
              <a:rPr lang="en-US" sz="2000"/>
            </a:br>
            <a:r>
              <a:rPr lang="en-US" sz="2000"/>
              <a:t/>
            </a:r>
            <a:br>
              <a:rPr lang="en-US" sz="2000"/>
            </a:br>
            <a:r>
              <a:rPr lang="en-US" sz="2000"/>
              <a:t>                        Vobject = N*(0.327 / 2) inches/second</a:t>
            </a:r>
          </a:p>
          <a:p>
            <a:r>
              <a:rPr lang="en-US" sz="2000"/>
              <a:t/>
            </a:r>
            <a:br>
              <a:rPr lang="en-US" sz="2000"/>
            </a:br>
            <a:r>
              <a:rPr lang="en-US" sz="2000"/>
              <a:t>Can the direction of travel (away or towards the observation site) be determined from the “minima counting” measurement described above?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33400"/>
            <a:ext cx="7620000" cy="461665"/>
          </a:xfrm>
          <a:prstGeom prst="rect">
            <a:avLst/>
          </a:prstGeom>
          <a:noFill/>
        </p:spPr>
        <p:txBody>
          <a:bodyPr wrap="square" rtlCol="0">
            <a:spAutoFit/>
          </a:bodyPr>
          <a:lstStyle/>
          <a:p>
            <a:r>
              <a:rPr lang="en-US" sz="2400" b="1" dirty="0" smtClean="0"/>
              <a:t>Demo #9 40 kHz Echo Ranging (Radar, Sonar)</a:t>
            </a:r>
            <a:endParaRPr lang="en-US" sz="2400" b="1" dirty="0"/>
          </a:p>
        </p:txBody>
      </p:sp>
      <p:sp>
        <p:nvSpPr>
          <p:cNvPr id="4" name="AutoShape 4"/>
          <p:cNvSpPr>
            <a:spLocks noChangeArrowheads="1"/>
          </p:cNvSpPr>
          <p:nvPr/>
        </p:nvSpPr>
        <p:spPr bwMode="auto">
          <a:xfrm rot="6580382">
            <a:off x="2324100" y="1638300"/>
            <a:ext cx="533400" cy="914400"/>
          </a:xfrm>
          <a:prstGeom prst="can">
            <a:avLst>
              <a:gd name="adj" fmla="val 42857"/>
            </a:avLst>
          </a:prstGeom>
          <a:solidFill>
            <a:schemeClr val="accent1"/>
          </a:solidFill>
          <a:ln w="9525">
            <a:solidFill>
              <a:schemeClr val="tx1"/>
            </a:solidFill>
            <a:round/>
            <a:headEnd/>
            <a:tailEnd/>
          </a:ln>
        </p:spPr>
        <p:txBody>
          <a:bodyPr wrap="none" anchor="ctr"/>
          <a:lstStyle/>
          <a:p>
            <a:endParaRPr lang="en-US"/>
          </a:p>
        </p:txBody>
      </p:sp>
      <p:sp>
        <p:nvSpPr>
          <p:cNvPr id="5" name="AutoShape 5"/>
          <p:cNvSpPr>
            <a:spLocks noChangeArrowheads="1"/>
          </p:cNvSpPr>
          <p:nvPr/>
        </p:nvSpPr>
        <p:spPr bwMode="auto">
          <a:xfrm rot="4852126">
            <a:off x="2171700" y="4457700"/>
            <a:ext cx="533400" cy="914400"/>
          </a:xfrm>
          <a:prstGeom prst="can">
            <a:avLst>
              <a:gd name="adj" fmla="val 42857"/>
            </a:avLst>
          </a:prstGeom>
          <a:solidFill>
            <a:schemeClr val="accent1"/>
          </a:solidFill>
          <a:ln w="9525">
            <a:solidFill>
              <a:schemeClr val="tx1"/>
            </a:solidFill>
            <a:round/>
            <a:headEnd/>
            <a:tailEnd/>
          </a:ln>
        </p:spPr>
        <p:txBody>
          <a:bodyPr wrap="none" anchor="ctr"/>
          <a:lstStyle/>
          <a:p>
            <a:endParaRPr lang="en-US"/>
          </a:p>
        </p:txBody>
      </p:sp>
      <p:sp>
        <p:nvSpPr>
          <p:cNvPr id="6" name="Line 8"/>
          <p:cNvSpPr>
            <a:spLocks noChangeShapeType="1"/>
          </p:cNvSpPr>
          <p:nvPr/>
        </p:nvSpPr>
        <p:spPr bwMode="auto">
          <a:xfrm>
            <a:off x="3048000" y="2362200"/>
            <a:ext cx="3124200" cy="1371600"/>
          </a:xfrm>
          <a:prstGeom prst="line">
            <a:avLst/>
          </a:prstGeom>
          <a:noFill/>
          <a:ln w="9525">
            <a:solidFill>
              <a:schemeClr val="tx1"/>
            </a:solidFill>
            <a:round/>
            <a:headEnd/>
            <a:tailEnd type="triangle" w="med" len="med"/>
          </a:ln>
        </p:spPr>
        <p:txBody>
          <a:bodyPr/>
          <a:lstStyle/>
          <a:p>
            <a:endParaRPr lang="en-US"/>
          </a:p>
        </p:txBody>
      </p:sp>
      <p:sp>
        <p:nvSpPr>
          <p:cNvPr id="7" name="Line 9"/>
          <p:cNvSpPr>
            <a:spLocks noChangeShapeType="1"/>
          </p:cNvSpPr>
          <p:nvPr/>
        </p:nvSpPr>
        <p:spPr bwMode="auto">
          <a:xfrm flipH="1">
            <a:off x="2971800" y="3810000"/>
            <a:ext cx="3124200" cy="914400"/>
          </a:xfrm>
          <a:prstGeom prst="line">
            <a:avLst/>
          </a:prstGeom>
          <a:noFill/>
          <a:ln w="9525">
            <a:solidFill>
              <a:schemeClr val="tx1"/>
            </a:solidFill>
            <a:round/>
            <a:headEnd/>
            <a:tailEnd type="triangle" w="med" len="med"/>
          </a:ln>
        </p:spPr>
        <p:txBody>
          <a:bodyPr/>
          <a:lstStyle/>
          <a:p>
            <a:endParaRPr lang="en-US"/>
          </a:p>
        </p:txBody>
      </p:sp>
      <p:sp>
        <p:nvSpPr>
          <p:cNvPr id="8" name="AutoShape 10"/>
          <p:cNvSpPr>
            <a:spLocks noChangeArrowheads="1"/>
          </p:cNvSpPr>
          <p:nvPr/>
        </p:nvSpPr>
        <p:spPr bwMode="auto">
          <a:xfrm>
            <a:off x="6248400" y="3429000"/>
            <a:ext cx="685800" cy="8382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 name="Line 11"/>
          <p:cNvSpPr>
            <a:spLocks noChangeShapeType="1"/>
          </p:cNvSpPr>
          <p:nvPr/>
        </p:nvSpPr>
        <p:spPr bwMode="auto">
          <a:xfrm>
            <a:off x="7086600" y="3886200"/>
            <a:ext cx="838200" cy="0"/>
          </a:xfrm>
          <a:prstGeom prst="line">
            <a:avLst/>
          </a:prstGeom>
          <a:noFill/>
          <a:ln w="9525">
            <a:solidFill>
              <a:schemeClr val="tx1"/>
            </a:solidFill>
            <a:round/>
            <a:headEnd/>
            <a:tailEnd type="triangle" w="med" len="med"/>
          </a:ln>
        </p:spPr>
        <p:txBody>
          <a:bodyPr/>
          <a:lstStyle/>
          <a:p>
            <a:endParaRPr lang="en-US"/>
          </a:p>
        </p:txBody>
      </p:sp>
      <p:sp>
        <p:nvSpPr>
          <p:cNvPr id="10" name="Text Box 12"/>
          <p:cNvSpPr txBox="1">
            <a:spLocks noChangeArrowheads="1"/>
          </p:cNvSpPr>
          <p:nvPr/>
        </p:nvSpPr>
        <p:spPr bwMode="auto">
          <a:xfrm>
            <a:off x="7086600" y="2895600"/>
            <a:ext cx="1752600" cy="646331"/>
          </a:xfrm>
          <a:prstGeom prst="rect">
            <a:avLst/>
          </a:prstGeom>
          <a:noFill/>
          <a:ln w="9525">
            <a:noFill/>
            <a:miter lim="800000"/>
            <a:headEnd/>
            <a:tailEnd/>
          </a:ln>
        </p:spPr>
        <p:txBody>
          <a:bodyPr>
            <a:spAutoFit/>
          </a:bodyPr>
          <a:lstStyle/>
          <a:p>
            <a:pPr>
              <a:spcBef>
                <a:spcPct val="50000"/>
              </a:spcBef>
            </a:pPr>
            <a:r>
              <a:rPr lang="en-US" b="1" dirty="0" smtClean="0"/>
              <a:t>Target</a:t>
            </a:r>
            <a:r>
              <a:rPr lang="en-US" b="1" dirty="0"/>
              <a:t/>
            </a:r>
            <a:br>
              <a:rPr lang="en-US" b="1" dirty="0"/>
            </a:br>
            <a:r>
              <a:rPr lang="en-US" b="1" dirty="0" smtClean="0"/>
              <a:t>Object</a:t>
            </a:r>
          </a:p>
        </p:txBody>
      </p:sp>
      <p:sp>
        <p:nvSpPr>
          <p:cNvPr id="11" name="Text Box 13"/>
          <p:cNvSpPr txBox="1">
            <a:spLocks noChangeArrowheads="1"/>
          </p:cNvSpPr>
          <p:nvPr/>
        </p:nvSpPr>
        <p:spPr bwMode="auto">
          <a:xfrm>
            <a:off x="1676400" y="1219200"/>
            <a:ext cx="2438400" cy="366713"/>
          </a:xfrm>
          <a:prstGeom prst="rect">
            <a:avLst/>
          </a:prstGeom>
          <a:noFill/>
          <a:ln w="9525">
            <a:noFill/>
            <a:miter lim="800000"/>
            <a:headEnd/>
            <a:tailEnd/>
          </a:ln>
        </p:spPr>
        <p:txBody>
          <a:bodyPr>
            <a:spAutoFit/>
          </a:bodyPr>
          <a:lstStyle/>
          <a:p>
            <a:pPr>
              <a:spcBef>
                <a:spcPct val="50000"/>
              </a:spcBef>
            </a:pPr>
            <a:r>
              <a:rPr lang="en-US" b="1" dirty="0"/>
              <a:t>40 kHz Transmitter</a:t>
            </a:r>
          </a:p>
        </p:txBody>
      </p:sp>
      <p:sp>
        <p:nvSpPr>
          <p:cNvPr id="12" name="Text Box 14"/>
          <p:cNvSpPr txBox="1">
            <a:spLocks noChangeArrowheads="1"/>
          </p:cNvSpPr>
          <p:nvPr/>
        </p:nvSpPr>
        <p:spPr bwMode="auto">
          <a:xfrm>
            <a:off x="1219200" y="5486400"/>
            <a:ext cx="1905000" cy="641350"/>
          </a:xfrm>
          <a:prstGeom prst="rect">
            <a:avLst/>
          </a:prstGeom>
          <a:noFill/>
          <a:ln w="9525">
            <a:noFill/>
            <a:miter lim="800000"/>
            <a:headEnd/>
            <a:tailEnd/>
          </a:ln>
        </p:spPr>
        <p:txBody>
          <a:bodyPr>
            <a:spAutoFit/>
          </a:bodyPr>
          <a:lstStyle/>
          <a:p>
            <a:pPr>
              <a:spcBef>
                <a:spcPct val="50000"/>
              </a:spcBef>
            </a:pPr>
            <a:r>
              <a:rPr lang="en-US" b="1"/>
              <a:t>40 kHz Receiver</a:t>
            </a:r>
          </a:p>
        </p:txBody>
      </p:sp>
      <p:sp>
        <p:nvSpPr>
          <p:cNvPr id="13" name="Line 15"/>
          <p:cNvSpPr>
            <a:spLocks noChangeShapeType="1"/>
          </p:cNvSpPr>
          <p:nvPr/>
        </p:nvSpPr>
        <p:spPr bwMode="auto">
          <a:xfrm flipH="1">
            <a:off x="1524000" y="5029200"/>
            <a:ext cx="457200" cy="0"/>
          </a:xfrm>
          <a:prstGeom prst="line">
            <a:avLst/>
          </a:prstGeom>
          <a:noFill/>
          <a:ln w="9525">
            <a:solidFill>
              <a:schemeClr val="tx1"/>
            </a:solidFill>
            <a:round/>
            <a:headEnd/>
            <a:tailEnd type="triangle" w="med" len="med"/>
          </a:ln>
        </p:spPr>
        <p:txBody>
          <a:bodyPr/>
          <a:lstStyle/>
          <a:p>
            <a:endParaRPr lang="en-US"/>
          </a:p>
        </p:txBody>
      </p:sp>
      <p:sp>
        <p:nvSpPr>
          <p:cNvPr id="14" name="Text Box 16"/>
          <p:cNvSpPr txBox="1">
            <a:spLocks noChangeArrowheads="1"/>
          </p:cNvSpPr>
          <p:nvPr/>
        </p:nvSpPr>
        <p:spPr bwMode="auto">
          <a:xfrm>
            <a:off x="685800" y="4495800"/>
            <a:ext cx="990600" cy="779463"/>
          </a:xfrm>
          <a:prstGeom prst="rect">
            <a:avLst/>
          </a:prstGeom>
          <a:noFill/>
          <a:ln w="9525">
            <a:noFill/>
            <a:miter lim="800000"/>
            <a:headEnd/>
            <a:tailEnd/>
          </a:ln>
        </p:spPr>
        <p:txBody>
          <a:bodyPr>
            <a:spAutoFit/>
          </a:bodyPr>
          <a:lstStyle/>
          <a:p>
            <a:pPr>
              <a:spcBef>
                <a:spcPct val="50000"/>
              </a:spcBef>
            </a:pPr>
            <a:r>
              <a:rPr lang="en-US" b="1"/>
              <a:t>To</a:t>
            </a:r>
          </a:p>
          <a:p>
            <a:pPr>
              <a:spcBef>
                <a:spcPct val="50000"/>
              </a:spcBef>
            </a:pPr>
            <a:r>
              <a:rPr lang="en-US" b="1"/>
              <a:t>Scope</a:t>
            </a:r>
          </a:p>
        </p:txBody>
      </p:sp>
      <p:sp>
        <p:nvSpPr>
          <p:cNvPr id="15" name="Line 17"/>
          <p:cNvSpPr>
            <a:spLocks noChangeShapeType="1"/>
          </p:cNvSpPr>
          <p:nvPr/>
        </p:nvSpPr>
        <p:spPr bwMode="auto">
          <a:xfrm>
            <a:off x="1447800" y="1524000"/>
            <a:ext cx="685800" cy="381000"/>
          </a:xfrm>
          <a:prstGeom prst="line">
            <a:avLst/>
          </a:prstGeom>
          <a:noFill/>
          <a:ln w="9525">
            <a:solidFill>
              <a:schemeClr val="tx1"/>
            </a:solidFill>
            <a:round/>
            <a:headEnd/>
            <a:tailEnd type="triangle" w="med" len="med"/>
          </a:ln>
        </p:spPr>
        <p:txBody>
          <a:bodyPr/>
          <a:lstStyle/>
          <a:p>
            <a:endParaRPr lang="en-US"/>
          </a:p>
        </p:txBody>
      </p:sp>
      <p:sp>
        <p:nvSpPr>
          <p:cNvPr id="16" name="Text Box 18"/>
          <p:cNvSpPr txBox="1">
            <a:spLocks noChangeArrowheads="1"/>
          </p:cNvSpPr>
          <p:nvPr/>
        </p:nvSpPr>
        <p:spPr bwMode="auto">
          <a:xfrm>
            <a:off x="152400" y="1066800"/>
            <a:ext cx="1600200" cy="1200329"/>
          </a:xfrm>
          <a:prstGeom prst="rect">
            <a:avLst/>
          </a:prstGeom>
          <a:noFill/>
          <a:ln w="9525">
            <a:noFill/>
            <a:miter lim="800000"/>
            <a:headEnd/>
            <a:tailEnd/>
          </a:ln>
        </p:spPr>
        <p:txBody>
          <a:bodyPr wrap="square">
            <a:spAutoFit/>
          </a:bodyPr>
          <a:lstStyle/>
          <a:p>
            <a:pPr>
              <a:spcBef>
                <a:spcPct val="50000"/>
              </a:spcBef>
            </a:pPr>
            <a:r>
              <a:rPr lang="en-US" b="1" dirty="0"/>
              <a:t>40 </a:t>
            </a:r>
            <a:r>
              <a:rPr lang="en-US" b="1" dirty="0" smtClean="0"/>
              <a:t>kHz</a:t>
            </a:r>
            <a:br>
              <a:rPr lang="en-US" b="1" dirty="0" smtClean="0"/>
            </a:br>
            <a:r>
              <a:rPr lang="en-US" b="1" dirty="0" smtClean="0"/>
              <a:t>Tone Burst</a:t>
            </a:r>
            <a:br>
              <a:rPr lang="en-US" b="1" dirty="0" smtClean="0"/>
            </a:br>
            <a:r>
              <a:rPr lang="en-US" b="1" dirty="0" smtClean="0"/>
              <a:t>Function</a:t>
            </a:r>
            <a:br>
              <a:rPr lang="en-US" b="1" dirty="0" smtClean="0"/>
            </a:br>
            <a:r>
              <a:rPr lang="en-US" b="1" dirty="0" smtClean="0"/>
              <a:t>Generator</a:t>
            </a:r>
            <a:endParaRPr lang="en-US" b="1" dirty="0"/>
          </a:p>
        </p:txBody>
      </p:sp>
      <p:sp>
        <p:nvSpPr>
          <p:cNvPr id="17" name="Line 19"/>
          <p:cNvSpPr>
            <a:spLocks noChangeShapeType="1"/>
          </p:cNvSpPr>
          <p:nvPr/>
        </p:nvSpPr>
        <p:spPr bwMode="auto">
          <a:xfrm>
            <a:off x="3048000" y="2743200"/>
            <a:ext cx="0" cy="1524000"/>
          </a:xfrm>
          <a:prstGeom prst="line">
            <a:avLst/>
          </a:prstGeom>
          <a:noFill/>
          <a:ln w="9525">
            <a:solidFill>
              <a:schemeClr val="tx1"/>
            </a:solidFill>
            <a:round/>
            <a:headEnd/>
            <a:tailEnd type="triangle" w="med" len="med"/>
          </a:ln>
        </p:spPr>
        <p:txBody>
          <a:bodyPr/>
          <a:lstStyle/>
          <a:p>
            <a:endParaRPr lang="en-US"/>
          </a:p>
        </p:txBody>
      </p:sp>
      <p:sp>
        <p:nvSpPr>
          <p:cNvPr id="18" name="Text Box 20"/>
          <p:cNvSpPr txBox="1">
            <a:spLocks noChangeArrowheads="1"/>
          </p:cNvSpPr>
          <p:nvPr/>
        </p:nvSpPr>
        <p:spPr bwMode="auto">
          <a:xfrm>
            <a:off x="2133600" y="3200400"/>
            <a:ext cx="1295400" cy="641350"/>
          </a:xfrm>
          <a:prstGeom prst="rect">
            <a:avLst/>
          </a:prstGeom>
          <a:noFill/>
          <a:ln w="9525">
            <a:noFill/>
            <a:miter lim="800000"/>
            <a:headEnd/>
            <a:tailEnd/>
          </a:ln>
        </p:spPr>
        <p:txBody>
          <a:bodyPr>
            <a:spAutoFit/>
          </a:bodyPr>
          <a:lstStyle/>
          <a:p>
            <a:pPr>
              <a:spcBef>
                <a:spcPct val="50000"/>
              </a:spcBef>
            </a:pPr>
            <a:r>
              <a:rPr lang="en-US" b="1"/>
              <a:t>Direct Path</a:t>
            </a:r>
          </a:p>
        </p:txBody>
      </p:sp>
      <p:sp>
        <p:nvSpPr>
          <p:cNvPr id="22" name="Text Box 27"/>
          <p:cNvSpPr txBox="1">
            <a:spLocks noChangeArrowheads="1"/>
          </p:cNvSpPr>
          <p:nvPr/>
        </p:nvSpPr>
        <p:spPr bwMode="auto">
          <a:xfrm>
            <a:off x="3733800" y="4426565"/>
            <a:ext cx="5105400" cy="2123658"/>
          </a:xfrm>
          <a:prstGeom prst="rect">
            <a:avLst/>
          </a:prstGeom>
          <a:noFill/>
          <a:ln w="9525">
            <a:noFill/>
            <a:miter lim="800000"/>
            <a:headEnd/>
            <a:tailEnd/>
          </a:ln>
        </p:spPr>
        <p:txBody>
          <a:bodyPr wrap="square">
            <a:spAutoFit/>
          </a:bodyPr>
          <a:lstStyle/>
          <a:p>
            <a:pPr>
              <a:spcBef>
                <a:spcPct val="50000"/>
              </a:spcBef>
            </a:pPr>
            <a:r>
              <a:rPr lang="en-US" sz="1400" b="1" dirty="0" smtClean="0"/>
              <a:t>The 40 kHz burst (1 ms, or 40 cycles long) is</a:t>
            </a:r>
            <a:br>
              <a:rPr lang="en-US" sz="1400" b="1" dirty="0" smtClean="0"/>
            </a:br>
            <a:r>
              <a:rPr lang="en-US" sz="1400" b="1" dirty="0" smtClean="0"/>
              <a:t>reflected from the object.  The receiver picks up the direct path pulse and also the pulse reflected from the target.  The delay “To” between the direct pulse and the reflected pulse is measured.  </a:t>
            </a:r>
            <a:r>
              <a:rPr lang="en-US" sz="1400" b="1" smtClean="0"/>
              <a:t>Note “To” </a:t>
            </a:r>
            <a:r>
              <a:rPr lang="en-US" sz="1400" b="1" dirty="0" smtClean="0"/>
              <a:t>represents down AND </a:t>
            </a:r>
            <a:r>
              <a:rPr lang="en-US" sz="1400" b="1" smtClean="0"/>
              <a:t>back time.  </a:t>
            </a:r>
            <a:r>
              <a:rPr lang="en-US" sz="1400" b="1" dirty="0" smtClean="0"/>
              <a:t>The distance to the object is therefore</a:t>
            </a:r>
            <a:r>
              <a:rPr lang="en-US" sz="1600" b="1" dirty="0" smtClean="0"/>
              <a:t/>
            </a:r>
            <a:br>
              <a:rPr lang="en-US" sz="1600" b="1" dirty="0" smtClean="0"/>
            </a:br>
            <a:r>
              <a:rPr lang="en-US" sz="1600" b="1" dirty="0" smtClean="0"/>
              <a:t/>
            </a:r>
            <a:br>
              <a:rPr lang="en-US" sz="1600" b="1" dirty="0" smtClean="0"/>
            </a:br>
            <a:r>
              <a:rPr lang="en-US" sz="1600" b="1" dirty="0" smtClean="0"/>
              <a:t>               L = </a:t>
            </a:r>
            <a:r>
              <a:rPr lang="en-US" sz="1600" b="1" dirty="0" err="1" smtClean="0"/>
              <a:t>Vair</a:t>
            </a:r>
            <a:r>
              <a:rPr lang="en-US" sz="1600" b="1" dirty="0" smtClean="0"/>
              <a:t>*(To / 2)  where </a:t>
            </a:r>
            <a:r>
              <a:rPr lang="en-US" sz="1600" b="1" dirty="0" err="1" smtClean="0"/>
              <a:t>Vair</a:t>
            </a:r>
            <a:r>
              <a:rPr lang="en-US" sz="1600" b="1" dirty="0" smtClean="0"/>
              <a:t> = 13,080 in/s		               (</a:t>
            </a:r>
            <a:r>
              <a:rPr lang="en-US" sz="1600" b="1" dirty="0" err="1" smtClean="0"/>
              <a:t>Vwater</a:t>
            </a:r>
            <a:r>
              <a:rPr lang="en-US" sz="1600" b="1" dirty="0" smtClean="0"/>
              <a:t> = 58,500 in/s)</a:t>
            </a:r>
            <a:endParaRPr lang="en-US" sz="1600" b="1" dirty="0"/>
          </a:p>
        </p:txBody>
      </p:sp>
      <p:cxnSp>
        <p:nvCxnSpPr>
          <p:cNvPr id="24" name="Straight Arrow Connector 23"/>
          <p:cNvCxnSpPr/>
          <p:nvPr/>
        </p:nvCxnSpPr>
        <p:spPr>
          <a:xfrm rot="5400000">
            <a:off x="114300" y="2705100"/>
            <a:ext cx="2743200" cy="838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5538" name="Picture 2" descr="SRF08 - High Performance Ultrasonic Range Finder."/>
          <p:cNvPicPr>
            <a:picLocks noChangeAspect="1" noChangeArrowheads="1"/>
          </p:cNvPicPr>
          <p:nvPr/>
        </p:nvPicPr>
        <p:blipFill>
          <a:blip r:embed="rId2" cstate="print"/>
          <a:srcRect/>
          <a:stretch>
            <a:fillRect/>
          </a:stretch>
        </p:blipFill>
        <p:spPr bwMode="auto">
          <a:xfrm>
            <a:off x="4953000" y="990600"/>
            <a:ext cx="2857500" cy="18002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763000" cy="1815882"/>
          </a:xfrm>
          <a:prstGeom prst="rect">
            <a:avLst/>
          </a:prstGeom>
          <a:noFill/>
        </p:spPr>
        <p:txBody>
          <a:bodyPr wrap="square" rtlCol="0">
            <a:spAutoFit/>
          </a:bodyPr>
          <a:lstStyle/>
          <a:p>
            <a:r>
              <a:rPr lang="en-US" sz="1400" b="1" dirty="0" smtClean="0"/>
              <a:t>Agilent Function Generator Setup for 40 kHz Tone Burst (1 ms duration), repeated every 50 ms</a:t>
            </a:r>
          </a:p>
          <a:p>
            <a:pPr marL="342900" indent="-342900">
              <a:buAutoNum type="arabicPeriod"/>
            </a:pPr>
            <a:r>
              <a:rPr lang="en-US" sz="1400" b="1" dirty="0" smtClean="0"/>
              <a:t>Set function generator to deliver sine wave</a:t>
            </a:r>
          </a:p>
          <a:p>
            <a:pPr marL="342900" indent="-342900">
              <a:buAutoNum type="arabicPeriod"/>
            </a:pPr>
            <a:r>
              <a:rPr lang="en-US" sz="1400" b="1" dirty="0" smtClean="0"/>
              <a:t>Set frequency of sine wave to 40 kHz</a:t>
            </a:r>
          </a:p>
          <a:p>
            <a:pPr marL="342900" indent="-342900">
              <a:buAutoNum type="arabicPeriod"/>
            </a:pPr>
            <a:r>
              <a:rPr lang="en-US" sz="1400" b="1" dirty="0" smtClean="0"/>
              <a:t>Set amplitude of sine wave to 10 </a:t>
            </a:r>
            <a:r>
              <a:rPr lang="en-US" sz="1400" b="1" dirty="0" err="1" smtClean="0"/>
              <a:t>Vpp</a:t>
            </a:r>
            <a:endParaRPr lang="en-US" sz="1400" b="1" dirty="0" smtClean="0"/>
          </a:p>
          <a:p>
            <a:pPr marL="342900" indent="-342900">
              <a:buAutoNum type="arabicPeriod"/>
            </a:pPr>
            <a:r>
              <a:rPr lang="en-US" sz="1400" b="1" dirty="0" smtClean="0"/>
              <a:t>Hit BURST button</a:t>
            </a:r>
          </a:p>
          <a:p>
            <a:pPr marL="800100" lvl="1" indent="-342900">
              <a:buAutoNum type="arabicPeriod"/>
            </a:pPr>
            <a:r>
              <a:rPr lang="en-US" sz="1400" b="1" dirty="0" smtClean="0"/>
              <a:t># Cycles = 40</a:t>
            </a:r>
          </a:p>
          <a:p>
            <a:pPr marL="800100" lvl="1" indent="-342900">
              <a:buAutoNum type="arabicPeriod"/>
            </a:pPr>
            <a:r>
              <a:rPr lang="en-US" sz="1400" b="1" dirty="0" smtClean="0"/>
              <a:t>Burst Period = 50 ms</a:t>
            </a:r>
          </a:p>
          <a:p>
            <a:pPr marL="342900" indent="-342900">
              <a:buFontTx/>
              <a:buAutoNum type="arabicPeriod"/>
            </a:pPr>
            <a:r>
              <a:rPr lang="en-US" sz="1400" b="1" dirty="0" smtClean="0"/>
              <a:t>Press Output Button</a:t>
            </a:r>
            <a:endParaRPr lang="en-US" b="1" dirty="0" smtClean="0"/>
          </a:p>
        </p:txBody>
      </p:sp>
      <p:pic>
        <p:nvPicPr>
          <p:cNvPr id="68610" name="Picture 2" descr="http://linus.saydoo.com/ultrasonic_echo.gif"/>
          <p:cNvPicPr>
            <a:picLocks noChangeAspect="1" noChangeArrowheads="1"/>
          </p:cNvPicPr>
          <p:nvPr/>
        </p:nvPicPr>
        <p:blipFill>
          <a:blip r:embed="rId2" cstate="print"/>
          <a:srcRect/>
          <a:stretch>
            <a:fillRect/>
          </a:stretch>
        </p:blipFill>
        <p:spPr bwMode="auto">
          <a:xfrm>
            <a:off x="3800475" y="2438400"/>
            <a:ext cx="5343525" cy="4200526"/>
          </a:xfrm>
          <a:prstGeom prst="rect">
            <a:avLst/>
          </a:prstGeom>
          <a:noFill/>
        </p:spPr>
      </p:pic>
      <p:sp>
        <p:nvSpPr>
          <p:cNvPr id="4" name="TextBox 3"/>
          <p:cNvSpPr txBox="1"/>
          <p:nvPr/>
        </p:nvSpPr>
        <p:spPr>
          <a:xfrm>
            <a:off x="5562600" y="5486400"/>
            <a:ext cx="762000" cy="369332"/>
          </a:xfrm>
          <a:prstGeom prst="rect">
            <a:avLst/>
          </a:prstGeom>
          <a:noFill/>
        </p:spPr>
        <p:txBody>
          <a:bodyPr wrap="square" rtlCol="0">
            <a:spAutoFit/>
          </a:bodyPr>
          <a:lstStyle/>
          <a:p>
            <a:r>
              <a:rPr lang="en-US" dirty="0" smtClean="0"/>
              <a:t>To</a:t>
            </a:r>
            <a:endParaRPr lang="en-US" dirty="0"/>
          </a:p>
        </p:txBody>
      </p:sp>
      <p:sp>
        <p:nvSpPr>
          <p:cNvPr id="5" name="TextBox 4"/>
          <p:cNvSpPr txBox="1"/>
          <p:nvPr/>
        </p:nvSpPr>
        <p:spPr>
          <a:xfrm>
            <a:off x="685800" y="3048000"/>
            <a:ext cx="2819400" cy="646331"/>
          </a:xfrm>
          <a:prstGeom prst="rect">
            <a:avLst/>
          </a:prstGeom>
          <a:noFill/>
        </p:spPr>
        <p:txBody>
          <a:bodyPr wrap="square" rtlCol="0">
            <a:spAutoFit/>
          </a:bodyPr>
          <a:lstStyle/>
          <a:p>
            <a:r>
              <a:rPr lang="en-US" dirty="0" smtClean="0"/>
              <a:t>Sample Oscilloscope Output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001000" cy="461665"/>
          </a:xfrm>
          <a:prstGeom prst="rect">
            <a:avLst/>
          </a:prstGeom>
          <a:noFill/>
        </p:spPr>
        <p:txBody>
          <a:bodyPr wrap="square" rtlCol="0">
            <a:spAutoFit/>
          </a:bodyPr>
          <a:lstStyle/>
          <a:p>
            <a:r>
              <a:rPr lang="en-US" sz="2400" b="1" dirty="0" smtClean="0"/>
              <a:t>Demonstration #10  Piezoelectric Crystal Oscillator</a:t>
            </a:r>
            <a:endParaRPr lang="en-US" sz="2400" b="1" dirty="0"/>
          </a:p>
        </p:txBody>
      </p:sp>
      <p:sp>
        <p:nvSpPr>
          <p:cNvPr id="716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Quartz crystal used in feedback path between output and input terminals (collector and base terminals) of a BJT (inverting) amplifier.   Crystal provides feedback (with 180 degree phase inversion) at its mechanically resonant frequency.  Conditions for oscillation around a circuit loop: (1) loop gain &gt; 1, (2) loop phase shift = n*360 degrees.  There is already a 180 degree phase shift in an inverting amplifier.  Crystal provides the additional 180 degrees of phase shift at its resonant frequency.</a:t>
            </a:r>
            <a:br>
              <a:rPr kumimoji="0" lang="en-US" sz="1200" b="0" i="0" u="none" strike="noStrike" cap="none" normalizeH="0" baseline="0" smtClean="0">
                <a:ln>
                  <a:noFill/>
                </a:ln>
                <a:solidFill>
                  <a:schemeClr val="tx1"/>
                </a:solidFill>
                <a:effectLst/>
                <a:latin typeface="Arial" pitchFamily="34" charset="0"/>
                <a:ea typeface="Times New Roman" pitchFamily="18" charset="0"/>
              </a:rPr>
            </a:br>
            <a:r>
              <a:rPr kumimoji="0" lang="en-US" sz="1200" b="0" i="0" u="none" strike="noStrike" cap="none" normalizeH="0" baseline="0" smtClean="0">
                <a:ln>
                  <a:noFill/>
                </a:ln>
                <a:solidFill>
                  <a:schemeClr val="tx1"/>
                </a:solidFill>
                <a:effectLst/>
                <a:latin typeface="Arial" pitchFamily="34" charset="0"/>
                <a:ea typeface="Times New Roman" pitchFamily="18"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1066800" y="1524000"/>
            <a:ext cx="7162800" cy="4524315"/>
          </a:xfrm>
          <a:prstGeom prst="rect">
            <a:avLst/>
          </a:prstGeom>
          <a:noFill/>
        </p:spPr>
        <p:txBody>
          <a:bodyPr wrap="square" rtlCol="0">
            <a:spAutoFit/>
          </a:bodyPr>
          <a:lstStyle/>
          <a:p>
            <a:pPr>
              <a:buFont typeface="Arial" pitchFamily="34" charset="0"/>
              <a:buChar char="•"/>
            </a:pPr>
            <a:r>
              <a:rPr lang="en-US" dirty="0" smtClean="0"/>
              <a:t>Quartz crystal used in feedback path between output and input terminals (collector and base terminals) of a BJT (inverting) amplifier of a digital inverter biased into its active region.</a:t>
            </a:r>
            <a:br>
              <a:rPr lang="en-US" dirty="0" smtClean="0"/>
            </a:br>
            <a:endParaRPr lang="en-US" dirty="0" smtClean="0"/>
          </a:p>
          <a:p>
            <a:pPr>
              <a:buFont typeface="Arial" pitchFamily="34" charset="0"/>
              <a:buChar char="•"/>
            </a:pPr>
            <a:r>
              <a:rPr lang="en-US" dirty="0" smtClean="0"/>
              <a:t>   Crystal provides feedback (with 180 degree phase inversion) at its mechanically resonant frequency.  </a:t>
            </a:r>
            <a:br>
              <a:rPr lang="en-US" dirty="0" smtClean="0"/>
            </a:br>
            <a:endParaRPr lang="en-US" dirty="0" smtClean="0"/>
          </a:p>
          <a:p>
            <a:pPr>
              <a:buFont typeface="Arial" pitchFamily="34" charset="0"/>
              <a:buChar char="•"/>
            </a:pPr>
            <a:r>
              <a:rPr lang="en-US" dirty="0" smtClean="0"/>
              <a:t>Conditions for oscillation around a circuit loop: </a:t>
            </a:r>
            <a:br>
              <a:rPr lang="en-US" dirty="0" smtClean="0"/>
            </a:br>
            <a:r>
              <a:rPr lang="en-US" dirty="0" smtClean="0"/>
              <a:t>	(1) loop gain &gt; 1</a:t>
            </a:r>
            <a:br>
              <a:rPr lang="en-US" dirty="0" smtClean="0"/>
            </a:br>
            <a:r>
              <a:rPr lang="en-US" dirty="0" smtClean="0"/>
              <a:t>	(2) loop phase shift = n*360 degrees.  </a:t>
            </a:r>
            <a:br>
              <a:rPr lang="en-US" dirty="0" smtClean="0"/>
            </a:br>
            <a:endParaRPr lang="en-US" dirty="0" smtClean="0"/>
          </a:p>
          <a:p>
            <a:pPr>
              <a:buFont typeface="Arial" pitchFamily="34" charset="0"/>
              <a:buChar char="•"/>
            </a:pPr>
            <a:r>
              <a:rPr lang="en-US" dirty="0" smtClean="0"/>
              <a:t>There is already a 180 degree phase shift in an inverting amplifier. </a:t>
            </a:r>
            <a:br>
              <a:rPr lang="en-US" dirty="0" smtClean="0"/>
            </a:br>
            <a:endParaRPr lang="en-US" dirty="0" smtClean="0"/>
          </a:p>
          <a:p>
            <a:pPr>
              <a:buFont typeface="Arial" pitchFamily="34" charset="0"/>
              <a:buChar char="•"/>
            </a:pPr>
            <a:r>
              <a:rPr lang="en-US" dirty="0" smtClean="0"/>
              <a:t>Crystal provides the additional 180 degrees of phase shift at its resonant frequency.</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20px-Pierce_oscillator"/>
          <p:cNvPicPr>
            <a:picLocks noChangeAspect="1" noChangeArrowheads="1"/>
          </p:cNvPicPr>
          <p:nvPr/>
        </p:nvPicPr>
        <p:blipFill>
          <a:blip r:embed="rId2" cstate="print"/>
          <a:srcRect/>
          <a:stretch>
            <a:fillRect/>
          </a:stretch>
        </p:blipFill>
        <p:spPr bwMode="auto">
          <a:xfrm>
            <a:off x="609600" y="990600"/>
            <a:ext cx="3429000" cy="3881534"/>
          </a:xfrm>
          <a:prstGeom prst="rect">
            <a:avLst/>
          </a:prstGeom>
          <a:noFill/>
          <a:ln w="9525">
            <a:noFill/>
            <a:miter lim="800000"/>
            <a:headEnd/>
            <a:tailEnd/>
          </a:ln>
        </p:spPr>
      </p:pic>
      <p:sp>
        <p:nvSpPr>
          <p:cNvPr id="13" name="Line 8"/>
          <p:cNvSpPr>
            <a:spLocks noChangeShapeType="1"/>
          </p:cNvSpPr>
          <p:nvPr/>
        </p:nvSpPr>
        <p:spPr bwMode="auto">
          <a:xfrm flipV="1">
            <a:off x="5029200" y="2286000"/>
            <a:ext cx="0" cy="1676400"/>
          </a:xfrm>
          <a:prstGeom prst="line">
            <a:avLst/>
          </a:prstGeom>
          <a:noFill/>
          <a:ln w="9525">
            <a:solidFill>
              <a:schemeClr val="tx1"/>
            </a:solidFill>
            <a:round/>
            <a:headEnd/>
            <a:tailEnd type="triangle" w="med" len="med"/>
          </a:ln>
        </p:spPr>
        <p:txBody>
          <a:bodyPr/>
          <a:lstStyle/>
          <a:p>
            <a:endParaRPr lang="en-US"/>
          </a:p>
        </p:txBody>
      </p:sp>
      <p:sp>
        <p:nvSpPr>
          <p:cNvPr id="14" name="Line 9"/>
          <p:cNvSpPr>
            <a:spLocks noChangeShapeType="1"/>
          </p:cNvSpPr>
          <p:nvPr/>
        </p:nvSpPr>
        <p:spPr bwMode="auto">
          <a:xfrm>
            <a:off x="5029200" y="3962400"/>
            <a:ext cx="1905000" cy="0"/>
          </a:xfrm>
          <a:prstGeom prst="line">
            <a:avLst/>
          </a:prstGeom>
          <a:noFill/>
          <a:ln w="9525">
            <a:solidFill>
              <a:schemeClr val="tx1"/>
            </a:solidFill>
            <a:round/>
            <a:headEnd/>
            <a:tailEnd type="triangle" w="med" len="med"/>
          </a:ln>
        </p:spPr>
        <p:txBody>
          <a:bodyPr/>
          <a:lstStyle/>
          <a:p>
            <a:endParaRPr lang="en-US"/>
          </a:p>
        </p:txBody>
      </p:sp>
      <p:sp>
        <p:nvSpPr>
          <p:cNvPr id="15" name="Line 10"/>
          <p:cNvSpPr>
            <a:spLocks noChangeShapeType="1"/>
          </p:cNvSpPr>
          <p:nvPr/>
        </p:nvSpPr>
        <p:spPr bwMode="auto">
          <a:xfrm>
            <a:off x="5029200" y="2667000"/>
            <a:ext cx="381000" cy="0"/>
          </a:xfrm>
          <a:prstGeom prst="line">
            <a:avLst/>
          </a:prstGeom>
          <a:noFill/>
          <a:ln w="9525">
            <a:solidFill>
              <a:schemeClr val="tx1"/>
            </a:solidFill>
            <a:round/>
            <a:headEnd/>
            <a:tailEnd/>
          </a:ln>
        </p:spPr>
        <p:txBody>
          <a:bodyPr/>
          <a:lstStyle/>
          <a:p>
            <a:endParaRPr lang="en-US"/>
          </a:p>
        </p:txBody>
      </p:sp>
      <p:sp>
        <p:nvSpPr>
          <p:cNvPr id="16" name="Line 11"/>
          <p:cNvSpPr>
            <a:spLocks noChangeShapeType="1"/>
          </p:cNvSpPr>
          <p:nvPr/>
        </p:nvSpPr>
        <p:spPr bwMode="auto">
          <a:xfrm>
            <a:off x="5410200" y="2667000"/>
            <a:ext cx="762000" cy="1219200"/>
          </a:xfrm>
          <a:prstGeom prst="line">
            <a:avLst/>
          </a:prstGeom>
          <a:noFill/>
          <a:ln w="9525">
            <a:solidFill>
              <a:schemeClr val="tx1"/>
            </a:solidFill>
            <a:round/>
            <a:headEnd/>
            <a:tailEnd/>
          </a:ln>
        </p:spPr>
        <p:txBody>
          <a:bodyPr/>
          <a:lstStyle/>
          <a:p>
            <a:endParaRPr lang="en-US"/>
          </a:p>
        </p:txBody>
      </p:sp>
      <p:sp>
        <p:nvSpPr>
          <p:cNvPr id="17" name="Line 12"/>
          <p:cNvSpPr>
            <a:spLocks noChangeShapeType="1"/>
          </p:cNvSpPr>
          <p:nvPr/>
        </p:nvSpPr>
        <p:spPr bwMode="auto">
          <a:xfrm>
            <a:off x="6172200" y="3886200"/>
            <a:ext cx="609600" cy="0"/>
          </a:xfrm>
          <a:prstGeom prst="line">
            <a:avLst/>
          </a:prstGeom>
          <a:noFill/>
          <a:ln w="9525">
            <a:solidFill>
              <a:schemeClr val="tx1"/>
            </a:solidFill>
            <a:round/>
            <a:headEnd/>
            <a:tailEnd/>
          </a:ln>
        </p:spPr>
        <p:txBody>
          <a:bodyPr/>
          <a:lstStyle/>
          <a:p>
            <a:endParaRPr lang="en-US"/>
          </a:p>
        </p:txBody>
      </p:sp>
      <p:sp>
        <p:nvSpPr>
          <p:cNvPr id="18" name="Text Box 14"/>
          <p:cNvSpPr txBox="1">
            <a:spLocks noChangeArrowheads="1"/>
          </p:cNvSpPr>
          <p:nvPr/>
        </p:nvSpPr>
        <p:spPr bwMode="auto">
          <a:xfrm>
            <a:off x="7010400" y="4038600"/>
            <a:ext cx="685800" cy="366713"/>
          </a:xfrm>
          <a:prstGeom prst="rect">
            <a:avLst/>
          </a:prstGeom>
          <a:noFill/>
          <a:ln w="9525">
            <a:noFill/>
            <a:miter lim="800000"/>
            <a:headEnd/>
            <a:tailEnd/>
          </a:ln>
        </p:spPr>
        <p:txBody>
          <a:bodyPr wrap="square">
            <a:spAutoFit/>
          </a:bodyPr>
          <a:lstStyle/>
          <a:p>
            <a:pPr>
              <a:spcBef>
                <a:spcPct val="50000"/>
              </a:spcBef>
            </a:pPr>
            <a:r>
              <a:rPr lang="en-US"/>
              <a:t>Vi</a:t>
            </a:r>
          </a:p>
        </p:txBody>
      </p:sp>
      <p:sp>
        <p:nvSpPr>
          <p:cNvPr id="19" name="Line 15"/>
          <p:cNvSpPr>
            <a:spLocks noChangeShapeType="1"/>
          </p:cNvSpPr>
          <p:nvPr/>
        </p:nvSpPr>
        <p:spPr bwMode="auto">
          <a:xfrm flipV="1">
            <a:off x="5029200" y="2667000"/>
            <a:ext cx="1447800" cy="1295400"/>
          </a:xfrm>
          <a:prstGeom prst="line">
            <a:avLst/>
          </a:prstGeom>
          <a:noFill/>
          <a:ln w="38100">
            <a:solidFill>
              <a:schemeClr val="tx1"/>
            </a:solidFill>
            <a:round/>
            <a:headEnd/>
            <a:tailEnd/>
          </a:ln>
        </p:spPr>
        <p:txBody>
          <a:bodyPr/>
          <a:lstStyle/>
          <a:p>
            <a:endParaRPr lang="en-US"/>
          </a:p>
        </p:txBody>
      </p:sp>
      <p:sp>
        <p:nvSpPr>
          <p:cNvPr id="20" name="AutoShape 16"/>
          <p:cNvSpPr>
            <a:spLocks noChangeArrowheads="1"/>
          </p:cNvSpPr>
          <p:nvPr/>
        </p:nvSpPr>
        <p:spPr bwMode="auto">
          <a:xfrm>
            <a:off x="6629400" y="2133600"/>
            <a:ext cx="1295400" cy="1752600"/>
          </a:xfrm>
          <a:prstGeom prst="wedgeRoundRectCallout">
            <a:avLst>
              <a:gd name="adj1" fmla="val -93750"/>
              <a:gd name="adj2" fmla="val 454"/>
              <a:gd name="adj3" fmla="val 16667"/>
            </a:avLst>
          </a:prstGeom>
          <a:solidFill>
            <a:schemeClr val="accent1"/>
          </a:solidFill>
          <a:ln w="9525">
            <a:solidFill>
              <a:schemeClr val="tx1"/>
            </a:solidFill>
            <a:miter lim="800000"/>
            <a:headEnd/>
            <a:tailEnd/>
          </a:ln>
        </p:spPr>
        <p:txBody>
          <a:bodyPr/>
          <a:lstStyle/>
          <a:p>
            <a:pPr algn="ctr"/>
            <a:r>
              <a:rPr lang="en-US" sz="1200"/>
              <a:t>Vo=Vi</a:t>
            </a:r>
          </a:p>
          <a:p>
            <a:pPr algn="ctr"/>
            <a:r>
              <a:rPr lang="en-US" sz="1200"/>
              <a:t>Load line established by biasing resistor R1, biases inverter into its analog amplifying region</a:t>
            </a:r>
          </a:p>
        </p:txBody>
      </p:sp>
      <p:sp>
        <p:nvSpPr>
          <p:cNvPr id="21" name="Line 17"/>
          <p:cNvSpPr>
            <a:spLocks noChangeShapeType="1"/>
          </p:cNvSpPr>
          <p:nvPr/>
        </p:nvSpPr>
        <p:spPr bwMode="auto">
          <a:xfrm flipH="1">
            <a:off x="5029200" y="3276600"/>
            <a:ext cx="685800" cy="0"/>
          </a:xfrm>
          <a:prstGeom prst="line">
            <a:avLst/>
          </a:prstGeom>
          <a:noFill/>
          <a:ln w="9525">
            <a:solidFill>
              <a:schemeClr val="tx1"/>
            </a:solidFill>
            <a:prstDash val="dashDot"/>
            <a:round/>
            <a:headEnd/>
            <a:tailEnd/>
          </a:ln>
        </p:spPr>
        <p:txBody>
          <a:bodyPr/>
          <a:lstStyle/>
          <a:p>
            <a:endParaRPr lang="en-US"/>
          </a:p>
        </p:txBody>
      </p:sp>
      <p:sp>
        <p:nvSpPr>
          <p:cNvPr id="22" name="Line 18"/>
          <p:cNvSpPr>
            <a:spLocks noChangeShapeType="1"/>
          </p:cNvSpPr>
          <p:nvPr/>
        </p:nvSpPr>
        <p:spPr bwMode="auto">
          <a:xfrm>
            <a:off x="5791200" y="3352800"/>
            <a:ext cx="0" cy="609600"/>
          </a:xfrm>
          <a:prstGeom prst="line">
            <a:avLst/>
          </a:prstGeom>
          <a:noFill/>
          <a:ln w="9525">
            <a:solidFill>
              <a:schemeClr val="tx1"/>
            </a:solidFill>
            <a:prstDash val="lgDashDot"/>
            <a:round/>
            <a:headEnd/>
            <a:tailEnd/>
          </a:ln>
        </p:spPr>
        <p:txBody>
          <a:bodyPr/>
          <a:lstStyle/>
          <a:p>
            <a:endParaRPr lang="en-US"/>
          </a:p>
        </p:txBody>
      </p:sp>
      <p:sp>
        <p:nvSpPr>
          <p:cNvPr id="24" name="TextBox 23"/>
          <p:cNvSpPr txBox="1"/>
          <p:nvPr/>
        </p:nvSpPr>
        <p:spPr>
          <a:xfrm>
            <a:off x="457200" y="304800"/>
            <a:ext cx="8077200" cy="400110"/>
          </a:xfrm>
          <a:prstGeom prst="rect">
            <a:avLst/>
          </a:prstGeom>
          <a:noFill/>
        </p:spPr>
        <p:txBody>
          <a:bodyPr wrap="square" rtlCol="0">
            <a:spAutoFit/>
          </a:bodyPr>
          <a:lstStyle/>
          <a:p>
            <a:r>
              <a:rPr lang="en-US" sz="2000" b="1" dirty="0" smtClean="0"/>
              <a:t>Demo #10a 5 MHz CMOS Inverter (74HC04) Crystal Oscillator</a:t>
            </a:r>
            <a:endParaRPr lang="en-US" sz="2000" b="1" dirty="0"/>
          </a:p>
        </p:txBody>
      </p:sp>
      <p:sp>
        <p:nvSpPr>
          <p:cNvPr id="25" name="TextBox 24"/>
          <p:cNvSpPr txBox="1"/>
          <p:nvPr/>
        </p:nvSpPr>
        <p:spPr>
          <a:xfrm>
            <a:off x="4343400" y="1905000"/>
            <a:ext cx="533400" cy="369332"/>
          </a:xfrm>
          <a:prstGeom prst="rect">
            <a:avLst/>
          </a:prstGeom>
          <a:noFill/>
        </p:spPr>
        <p:txBody>
          <a:bodyPr wrap="square" rtlCol="0">
            <a:spAutoFit/>
          </a:bodyPr>
          <a:lstStyle/>
          <a:p>
            <a:r>
              <a:rPr lang="en-US" dirty="0" smtClean="0"/>
              <a:t>Vo</a:t>
            </a:r>
            <a:endParaRPr lang="en-US" dirty="0"/>
          </a:p>
        </p:txBody>
      </p:sp>
      <p:sp>
        <p:nvSpPr>
          <p:cNvPr id="26" name="TextBox 25"/>
          <p:cNvSpPr txBox="1"/>
          <p:nvPr/>
        </p:nvSpPr>
        <p:spPr>
          <a:xfrm>
            <a:off x="914400" y="5105400"/>
            <a:ext cx="6934200" cy="646331"/>
          </a:xfrm>
          <a:prstGeom prst="rect">
            <a:avLst/>
          </a:prstGeom>
          <a:noFill/>
        </p:spPr>
        <p:txBody>
          <a:bodyPr wrap="square" rtlCol="0">
            <a:spAutoFit/>
          </a:bodyPr>
          <a:lstStyle/>
          <a:p>
            <a:r>
              <a:rPr lang="en-US" dirty="0" smtClean="0"/>
              <a:t>U1 = 74HC04 (</a:t>
            </a:r>
            <a:r>
              <a:rPr lang="en-US" dirty="0" err="1" smtClean="0"/>
              <a:t>Vdd</a:t>
            </a:r>
            <a:r>
              <a:rPr lang="en-US" dirty="0" smtClean="0"/>
              <a:t> = 5 V), R1 = 10 </a:t>
            </a:r>
            <a:r>
              <a:rPr lang="en-US" dirty="0" err="1" smtClean="0"/>
              <a:t>Megohm</a:t>
            </a:r>
            <a:r>
              <a:rPr lang="en-US" dirty="0" smtClean="0"/>
              <a:t>, X1 = 5 MHz Crystal</a:t>
            </a:r>
          </a:p>
          <a:p>
            <a:r>
              <a:rPr lang="en-US" dirty="0" smtClean="0"/>
              <a:t>C1 = C2 = 30 pF</a:t>
            </a:r>
            <a:endParaRPr lang="en-US" dirty="0"/>
          </a:p>
        </p:txBody>
      </p:sp>
      <p:sp>
        <p:nvSpPr>
          <p:cNvPr id="27" name="TextBox 26"/>
          <p:cNvSpPr txBox="1"/>
          <p:nvPr/>
        </p:nvSpPr>
        <p:spPr>
          <a:xfrm>
            <a:off x="3581400" y="1219200"/>
            <a:ext cx="838200" cy="381000"/>
          </a:xfrm>
          <a:prstGeom prst="rect">
            <a:avLst/>
          </a:prstGeom>
          <a:noFill/>
        </p:spPr>
        <p:txBody>
          <a:bodyPr wrap="square" rtlCol="0">
            <a:spAutoFit/>
          </a:bodyPr>
          <a:lstStyle/>
          <a:p>
            <a:r>
              <a:rPr lang="en-US" dirty="0" smtClean="0"/>
              <a:t>Vo(t)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467600" cy="461665"/>
          </a:xfrm>
          <a:prstGeom prst="rect">
            <a:avLst/>
          </a:prstGeom>
          <a:noFill/>
        </p:spPr>
        <p:txBody>
          <a:bodyPr wrap="square" rtlCol="0">
            <a:spAutoFit/>
          </a:bodyPr>
          <a:lstStyle/>
          <a:p>
            <a:r>
              <a:rPr lang="en-US" sz="2400" b="1" dirty="0" smtClean="0"/>
              <a:t>Demo #10b 5 MHz BJT Crystal Oscillator</a:t>
            </a:r>
            <a:endParaRPr lang="en-US" sz="2400" b="1" dirty="0"/>
          </a:p>
        </p:txBody>
      </p:sp>
      <p:pic>
        <p:nvPicPr>
          <p:cNvPr id="3" name="Picture 5" descr="28288d1239782663-how-make-8-mhz-crystal-oscillator-pierce"/>
          <p:cNvPicPr>
            <a:picLocks noChangeAspect="1" noChangeArrowheads="1"/>
          </p:cNvPicPr>
          <p:nvPr/>
        </p:nvPicPr>
        <p:blipFill>
          <a:blip r:embed="rId2" cstate="print"/>
          <a:srcRect/>
          <a:stretch>
            <a:fillRect/>
          </a:stretch>
        </p:blipFill>
        <p:spPr bwMode="auto">
          <a:xfrm>
            <a:off x="1371600" y="990600"/>
            <a:ext cx="6019800" cy="4337050"/>
          </a:xfrm>
          <a:prstGeom prst="rect">
            <a:avLst/>
          </a:prstGeom>
          <a:noFill/>
          <a:ln w="9525">
            <a:noFill/>
            <a:miter lim="800000"/>
            <a:headEnd/>
            <a:tailEnd/>
          </a:ln>
        </p:spPr>
      </p:pic>
      <p:sp>
        <p:nvSpPr>
          <p:cNvPr id="4" name="TextBox 3"/>
          <p:cNvSpPr txBox="1"/>
          <p:nvPr/>
        </p:nvSpPr>
        <p:spPr>
          <a:xfrm>
            <a:off x="685800" y="5410200"/>
            <a:ext cx="7772400" cy="923330"/>
          </a:xfrm>
          <a:prstGeom prst="rect">
            <a:avLst/>
          </a:prstGeom>
          <a:noFill/>
        </p:spPr>
        <p:txBody>
          <a:bodyPr wrap="square" rtlCol="0">
            <a:spAutoFit/>
          </a:bodyPr>
          <a:lstStyle/>
          <a:p>
            <a:r>
              <a:rPr lang="en-US" dirty="0" err="1" smtClean="0"/>
              <a:t>Vcc</a:t>
            </a:r>
            <a:r>
              <a:rPr lang="en-US" dirty="0" smtClean="0"/>
              <a:t> = 5 V, R1 = R2 = 560 ohm, RE = 1kohm, RFC = 10 </a:t>
            </a:r>
            <a:r>
              <a:rPr lang="en-US" dirty="0" err="1" smtClean="0"/>
              <a:t>uH</a:t>
            </a:r>
            <a:r>
              <a:rPr lang="en-US" dirty="0" smtClean="0"/>
              <a:t>, </a:t>
            </a:r>
            <a:r>
              <a:rPr lang="en-US" dirty="0" err="1" smtClean="0"/>
              <a:t>Cb</a:t>
            </a:r>
            <a:r>
              <a:rPr lang="en-US" dirty="0" smtClean="0"/>
              <a:t> = 0.1 </a:t>
            </a:r>
            <a:r>
              <a:rPr lang="en-US" dirty="0" err="1" smtClean="0"/>
              <a:t>uF</a:t>
            </a:r>
            <a:endParaRPr lang="en-US" dirty="0" smtClean="0"/>
          </a:p>
          <a:p>
            <a:r>
              <a:rPr lang="en-US" dirty="0" smtClean="0"/>
              <a:t>C1 = C2 = 30 pF, XTAL = 5 MHz, Antenna wire may be added at the collector of the BJT.</a:t>
            </a:r>
            <a:endParaRPr lang="en-US" dirty="0"/>
          </a:p>
        </p:txBody>
      </p:sp>
      <p:sp>
        <p:nvSpPr>
          <p:cNvPr id="5" name="TextBox 4"/>
          <p:cNvSpPr txBox="1"/>
          <p:nvPr/>
        </p:nvSpPr>
        <p:spPr>
          <a:xfrm>
            <a:off x="3886200" y="2209800"/>
            <a:ext cx="762000" cy="369332"/>
          </a:xfrm>
          <a:prstGeom prst="rect">
            <a:avLst/>
          </a:prstGeom>
          <a:noFill/>
        </p:spPr>
        <p:txBody>
          <a:bodyPr wrap="square" rtlCol="0">
            <a:spAutoFit/>
          </a:bodyPr>
          <a:lstStyle/>
          <a:p>
            <a:r>
              <a:rPr lang="en-US" dirty="0" smtClean="0"/>
              <a:t>Vo(t)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411162"/>
          </a:xfrm>
        </p:spPr>
        <p:txBody>
          <a:bodyPr/>
          <a:lstStyle/>
          <a:p>
            <a:r>
              <a:rPr lang="en-US" sz="2400" b="1" dirty="0" smtClean="0"/>
              <a:t>Demo #10c AM (Amplitude Modulating 5 MHz BJT Oscillator)</a:t>
            </a:r>
            <a:endParaRPr lang="en-US" sz="2400" b="1" dirty="0"/>
          </a:p>
        </p:txBody>
      </p:sp>
      <p:pic>
        <p:nvPicPr>
          <p:cNvPr id="117762" name="Picture 2" descr="http://www.yourdictionary.com/images/computer/_AMMOD.GIF"/>
          <p:cNvPicPr>
            <a:picLocks noChangeAspect="1" noChangeArrowheads="1"/>
          </p:cNvPicPr>
          <p:nvPr/>
        </p:nvPicPr>
        <p:blipFill>
          <a:blip r:embed="rId2" cstate="print"/>
          <a:srcRect/>
          <a:stretch>
            <a:fillRect/>
          </a:stretch>
        </p:blipFill>
        <p:spPr bwMode="auto">
          <a:xfrm>
            <a:off x="533400" y="914400"/>
            <a:ext cx="4502828" cy="5410200"/>
          </a:xfrm>
          <a:prstGeom prst="rect">
            <a:avLst/>
          </a:prstGeom>
          <a:noFill/>
        </p:spPr>
      </p:pic>
      <p:sp>
        <p:nvSpPr>
          <p:cNvPr id="5" name="TextBox 4"/>
          <p:cNvSpPr txBox="1"/>
          <p:nvPr/>
        </p:nvSpPr>
        <p:spPr>
          <a:xfrm>
            <a:off x="5334000" y="1295400"/>
            <a:ext cx="3276600" cy="4247317"/>
          </a:xfrm>
          <a:prstGeom prst="rect">
            <a:avLst/>
          </a:prstGeom>
          <a:noFill/>
        </p:spPr>
        <p:txBody>
          <a:bodyPr wrap="square" rtlCol="0">
            <a:spAutoFit/>
          </a:bodyPr>
          <a:lstStyle/>
          <a:p>
            <a:r>
              <a:rPr lang="en-US" dirty="0" smtClean="0"/>
              <a:t>We can amplitude modulate the 5 MHz carrier wave produced by the crystal oscillator by varying the 5 V dc power supply up and down at an audio rate.  This is done by placing an ac source in series with the dc power supply.  In this demo, I will simply add “dc offset” to a 1 kHz sine wave produced by the function generator, and replace the dc 5V supply with this dc offset, 1 kHz function generator output.</a:t>
            </a:r>
            <a:endParaRPr lang="en-US" dirty="0"/>
          </a:p>
        </p:txBody>
      </p:sp>
      <p:sp>
        <p:nvSpPr>
          <p:cNvPr id="6" name="TextBox 5"/>
          <p:cNvSpPr txBox="1"/>
          <p:nvPr/>
        </p:nvSpPr>
        <p:spPr>
          <a:xfrm>
            <a:off x="1143000" y="1524000"/>
            <a:ext cx="1447800" cy="369332"/>
          </a:xfrm>
          <a:prstGeom prst="rect">
            <a:avLst/>
          </a:prstGeom>
          <a:noFill/>
        </p:spPr>
        <p:txBody>
          <a:bodyPr wrap="square" rtlCol="0">
            <a:spAutoFit/>
          </a:bodyPr>
          <a:lstStyle/>
          <a:p>
            <a:r>
              <a:rPr lang="en-US" dirty="0" smtClean="0"/>
              <a:t>5 MHz</a:t>
            </a:r>
            <a:endParaRPr lang="en-US" dirty="0"/>
          </a:p>
        </p:txBody>
      </p:sp>
      <p:sp>
        <p:nvSpPr>
          <p:cNvPr id="7" name="TextBox 6"/>
          <p:cNvSpPr txBox="1"/>
          <p:nvPr/>
        </p:nvSpPr>
        <p:spPr>
          <a:xfrm>
            <a:off x="1981200" y="3124200"/>
            <a:ext cx="1676400" cy="369332"/>
          </a:xfrm>
          <a:prstGeom prst="rect">
            <a:avLst/>
          </a:prstGeom>
          <a:noFill/>
        </p:spPr>
        <p:txBody>
          <a:bodyPr wrap="square" rtlCol="0">
            <a:spAutoFit/>
          </a:bodyPr>
          <a:lstStyle/>
          <a:p>
            <a:r>
              <a:rPr lang="en-US" dirty="0" smtClean="0"/>
              <a:t>1 kHz</a:t>
            </a:r>
            <a:endParaRPr lang="en-US" dirty="0"/>
          </a:p>
        </p:txBody>
      </p:sp>
      <p:sp>
        <p:nvSpPr>
          <p:cNvPr id="8" name="TextBox 7"/>
          <p:cNvSpPr txBox="1"/>
          <p:nvPr/>
        </p:nvSpPr>
        <p:spPr>
          <a:xfrm>
            <a:off x="152400" y="4648200"/>
            <a:ext cx="533400" cy="307777"/>
          </a:xfrm>
          <a:prstGeom prst="rect">
            <a:avLst/>
          </a:prstGeom>
          <a:noFill/>
        </p:spPr>
        <p:txBody>
          <a:bodyPr wrap="square" rtlCol="0">
            <a:spAutoFit/>
          </a:bodyPr>
          <a:lstStyle/>
          <a:p>
            <a:r>
              <a:rPr lang="en-US" sz="1400" dirty="0" smtClean="0"/>
              <a:t>AM</a:t>
            </a:r>
            <a:endParaRPr lang="en-US" sz="1400" dirty="0"/>
          </a:p>
        </p:txBody>
      </p:sp>
      <p:sp>
        <p:nvSpPr>
          <p:cNvPr id="9" name="TextBox 8"/>
          <p:cNvSpPr txBox="1"/>
          <p:nvPr/>
        </p:nvSpPr>
        <p:spPr>
          <a:xfrm>
            <a:off x="4572000" y="5715000"/>
            <a:ext cx="2819400" cy="830997"/>
          </a:xfrm>
          <a:prstGeom prst="rect">
            <a:avLst/>
          </a:prstGeom>
          <a:noFill/>
        </p:spPr>
        <p:txBody>
          <a:bodyPr wrap="square" rtlCol="0">
            <a:spAutoFit/>
          </a:bodyPr>
          <a:lstStyle/>
          <a:p>
            <a:r>
              <a:rPr lang="en-US" sz="1600" b="1" i="1" dirty="0" smtClean="0"/>
              <a:t>Amplitude of carrier wave varied up and down at 1 </a:t>
            </a:r>
            <a:r>
              <a:rPr lang="en-US" sz="1600" b="1" i="1" dirty="0" err="1" smtClean="0"/>
              <a:t>kHZ</a:t>
            </a:r>
            <a:r>
              <a:rPr lang="en-US" sz="1600" b="1" i="1" dirty="0" smtClean="0"/>
              <a:t> audio rate</a:t>
            </a:r>
            <a:endParaRPr lang="en-US" sz="1600" b="1"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467600" cy="4401205"/>
          </a:xfrm>
          <a:prstGeom prst="rect">
            <a:avLst/>
          </a:prstGeom>
          <a:noFill/>
        </p:spPr>
        <p:txBody>
          <a:bodyPr wrap="square" rtlCol="0">
            <a:spAutoFit/>
          </a:bodyPr>
          <a:lstStyle/>
          <a:p>
            <a:pPr lvl="0"/>
            <a:r>
              <a:rPr lang="en-US" sz="2800" b="1" dirty="0" smtClean="0"/>
              <a:t>Demo #11.  Thermocouple Junction Demo</a:t>
            </a:r>
            <a:r>
              <a:rPr lang="en-US" b="1" dirty="0" smtClean="0"/>
              <a:t/>
            </a:r>
            <a:br>
              <a:rPr lang="en-US" b="1" dirty="0" smtClean="0"/>
            </a:br>
            <a:endParaRPr lang="en-US" dirty="0" smtClean="0"/>
          </a:p>
          <a:p>
            <a:pPr lvl="1"/>
            <a:r>
              <a:rPr lang="en-US" dirty="0" err="1" smtClean="0"/>
              <a:t>Nichrome</a:t>
            </a:r>
            <a:r>
              <a:rPr lang="en-US" dirty="0" smtClean="0"/>
              <a:t>/Copper thermocouple made by twisting copper wire and toaster wire together.  </a:t>
            </a:r>
            <a:br>
              <a:rPr lang="en-US" dirty="0" smtClean="0"/>
            </a:br>
            <a:endParaRPr lang="en-US" dirty="0" smtClean="0"/>
          </a:p>
          <a:p>
            <a:pPr lvl="1"/>
            <a:r>
              <a:rPr lang="en-US" dirty="0" smtClean="0"/>
              <a:t>Measure DC voltage when both junctions at room temperature. </a:t>
            </a:r>
            <a:br>
              <a:rPr lang="en-US" dirty="0" smtClean="0"/>
            </a:br>
            <a:endParaRPr lang="en-US" dirty="0" smtClean="0"/>
          </a:p>
          <a:p>
            <a:pPr lvl="1"/>
            <a:r>
              <a:rPr lang="en-US" dirty="0" smtClean="0"/>
              <a:t>Measure DC voltage when one junction at room temperature and other at match flame temperature. </a:t>
            </a:r>
            <a:br>
              <a:rPr lang="en-US" dirty="0" smtClean="0"/>
            </a:br>
            <a:r>
              <a:rPr lang="en-US" dirty="0" smtClean="0"/>
              <a:t/>
            </a:r>
            <a:br>
              <a:rPr lang="en-US" dirty="0" smtClean="0"/>
            </a:br>
            <a:r>
              <a:rPr lang="en-US" dirty="0" smtClean="0"/>
              <a:t>Switch junctions and repeat.</a:t>
            </a:r>
            <a:br>
              <a:rPr lang="en-US" dirty="0" smtClean="0"/>
            </a:br>
            <a:endParaRPr lang="en-US" dirty="0" smtClean="0"/>
          </a:p>
          <a:p>
            <a:pPr lvl="1"/>
            <a:r>
              <a:rPr lang="en-US" dirty="0" smtClean="0"/>
              <a:t>Measure DC voltage when both junctions at match flame temperature.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487362"/>
          </a:xfrm>
        </p:spPr>
        <p:txBody>
          <a:bodyPr rtlCol="0">
            <a:normAutofit fontScale="90000"/>
          </a:bodyPr>
          <a:lstStyle/>
          <a:p>
            <a:pPr eaLnBrk="1" fontAlgn="auto" hangingPunct="1">
              <a:spcAft>
                <a:spcPts val="0"/>
              </a:spcAft>
              <a:defRPr/>
            </a:pPr>
            <a:r>
              <a:rPr lang="en-US" dirty="0" smtClean="0"/>
              <a:t>Loudspeaker Structure</a:t>
            </a:r>
            <a:endParaRPr lang="en-US" dirty="0"/>
          </a:p>
        </p:txBody>
      </p:sp>
      <p:pic>
        <p:nvPicPr>
          <p:cNvPr id="16386" name="Picture 2" descr="http://hyperphysics.phy-astr.gsu.edu/hbase/audio/imgaud/spk2.gif"/>
          <p:cNvPicPr>
            <a:picLocks noChangeAspect="1" noChangeArrowheads="1"/>
          </p:cNvPicPr>
          <p:nvPr/>
        </p:nvPicPr>
        <p:blipFill>
          <a:blip r:embed="rId2" cstate="print"/>
          <a:srcRect/>
          <a:stretch>
            <a:fillRect/>
          </a:stretch>
        </p:blipFill>
        <p:spPr bwMode="auto">
          <a:xfrm>
            <a:off x="4572000" y="1295400"/>
            <a:ext cx="3856038" cy="2971800"/>
          </a:xfrm>
          <a:prstGeom prst="rect">
            <a:avLst/>
          </a:prstGeom>
          <a:noFill/>
          <a:ln w="9525">
            <a:noFill/>
            <a:miter lim="800000"/>
            <a:headEnd/>
            <a:tailEnd/>
          </a:ln>
        </p:spPr>
      </p:pic>
      <p:pic>
        <p:nvPicPr>
          <p:cNvPr id="16387" name="Picture 4" descr="http://hyperphysics.phy-astr.gsu.edu/hbase/audio/imgaud/spk.gif"/>
          <p:cNvPicPr>
            <a:picLocks noChangeAspect="1" noChangeArrowheads="1"/>
          </p:cNvPicPr>
          <p:nvPr/>
        </p:nvPicPr>
        <p:blipFill>
          <a:blip r:embed="rId3" cstate="print"/>
          <a:srcRect/>
          <a:stretch>
            <a:fillRect/>
          </a:stretch>
        </p:blipFill>
        <p:spPr bwMode="auto">
          <a:xfrm>
            <a:off x="1066800" y="4114800"/>
            <a:ext cx="2514600" cy="2422525"/>
          </a:xfrm>
          <a:prstGeom prst="rect">
            <a:avLst/>
          </a:prstGeom>
          <a:noFill/>
          <a:ln w="9525">
            <a:noFill/>
            <a:miter lim="800000"/>
            <a:headEnd/>
            <a:tailEnd/>
          </a:ln>
        </p:spPr>
      </p:pic>
      <p:sp>
        <p:nvSpPr>
          <p:cNvPr id="16388" name="TextBox 5"/>
          <p:cNvSpPr txBox="1">
            <a:spLocks noChangeArrowheads="1"/>
          </p:cNvSpPr>
          <p:nvPr/>
        </p:nvSpPr>
        <p:spPr bwMode="auto">
          <a:xfrm>
            <a:off x="762000" y="1295400"/>
            <a:ext cx="33528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F</a:t>
            </a:r>
            <a:r>
              <a:rPr lang="en-US" sz="2400">
                <a:latin typeface="Times New Roman" pitchFamily="18" charset="0"/>
                <a:cs typeface="Times New Roman" pitchFamily="18" charset="0"/>
              </a:rPr>
              <a:t> = q</a:t>
            </a:r>
            <a:r>
              <a:rPr lang="en-US" sz="2400" b="1">
                <a:latin typeface="Times New Roman" pitchFamily="18" charset="0"/>
                <a:cs typeface="Times New Roman" pitchFamily="18" charset="0"/>
              </a:rPr>
              <a:t>u</a:t>
            </a:r>
            <a:r>
              <a:rPr lang="en-US" sz="2400">
                <a:latin typeface="Times New Roman" pitchFamily="18" charset="0"/>
                <a:cs typeface="Times New Roman" pitchFamily="18" charset="0"/>
              </a:rPr>
              <a:t> x </a:t>
            </a:r>
            <a:r>
              <a:rPr lang="en-US" sz="2400" b="1">
                <a:latin typeface="Times New Roman" pitchFamily="18" charset="0"/>
                <a:cs typeface="Times New Roman" pitchFamily="18" charset="0"/>
              </a:rPr>
              <a:t>B</a:t>
            </a:r>
            <a:r>
              <a:rPr lang="en-US" sz="2400">
                <a:latin typeface="Times New Roman" pitchFamily="18" charset="0"/>
                <a:cs typeface="Times New Roman" pitchFamily="18" charset="0"/>
              </a:rPr>
              <a:t> = I</a:t>
            </a:r>
            <a:r>
              <a:rPr lang="en-US" sz="2400" b="1">
                <a:latin typeface="Times New Roman" pitchFamily="18" charset="0"/>
                <a:cs typeface="Times New Roman" pitchFamily="18" charset="0"/>
              </a:rPr>
              <a:t>L</a:t>
            </a:r>
            <a:r>
              <a:rPr lang="en-US" sz="2400">
                <a:latin typeface="Times New Roman" pitchFamily="18" charset="0"/>
                <a:cs typeface="Times New Roman" pitchFamily="18" charset="0"/>
              </a:rPr>
              <a:t> x </a:t>
            </a:r>
            <a:r>
              <a:rPr lang="en-US" sz="2400" b="1">
                <a:latin typeface="Times New Roman" pitchFamily="18" charset="0"/>
                <a:cs typeface="Times New Roman" pitchFamily="18" charset="0"/>
              </a:rPr>
              <a:t>B</a:t>
            </a:r>
          </a:p>
        </p:txBody>
      </p:sp>
      <p:sp>
        <p:nvSpPr>
          <p:cNvPr id="16389" name="TextBox 6"/>
          <p:cNvSpPr txBox="1">
            <a:spLocks noChangeArrowheads="1"/>
          </p:cNvSpPr>
          <p:nvPr/>
        </p:nvSpPr>
        <p:spPr bwMode="auto">
          <a:xfrm>
            <a:off x="381000" y="1752600"/>
            <a:ext cx="4038600" cy="2554288"/>
          </a:xfrm>
          <a:prstGeom prst="rect">
            <a:avLst/>
          </a:prstGeom>
          <a:noFill/>
          <a:ln w="9525">
            <a:noFill/>
            <a:miter lim="800000"/>
            <a:headEnd/>
            <a:tailEnd/>
          </a:ln>
        </p:spPr>
        <p:txBody>
          <a:bodyPr>
            <a:spAutoFit/>
          </a:bodyPr>
          <a:lstStyle/>
          <a:p>
            <a:r>
              <a:rPr lang="en-US" sz="1600">
                <a:latin typeface="Calibri" pitchFamily="34" charset="0"/>
              </a:rPr>
              <a:t>Where </a:t>
            </a:r>
            <a:r>
              <a:rPr lang="en-US" sz="1600" b="1">
                <a:latin typeface="Calibri" pitchFamily="34" charset="0"/>
              </a:rPr>
              <a:t>F</a:t>
            </a:r>
            <a:r>
              <a:rPr lang="en-US" sz="1600">
                <a:latin typeface="Calibri" pitchFamily="34" charset="0"/>
              </a:rPr>
              <a:t> is force exerted on wire of directed length </a:t>
            </a:r>
            <a:r>
              <a:rPr lang="en-US" sz="1600" b="1">
                <a:latin typeface="Calibri" pitchFamily="34" charset="0"/>
              </a:rPr>
              <a:t>L</a:t>
            </a:r>
            <a:r>
              <a:rPr lang="en-US" sz="1600">
                <a:latin typeface="Calibri" pitchFamily="34" charset="0"/>
              </a:rPr>
              <a:t> immersed in a magnetic field </a:t>
            </a:r>
            <a:r>
              <a:rPr lang="en-US" sz="1600" b="1">
                <a:latin typeface="Calibri" pitchFamily="34" charset="0"/>
              </a:rPr>
              <a:t>B</a:t>
            </a:r>
            <a:r>
              <a:rPr lang="en-US" sz="1600">
                <a:latin typeface="Calibri" pitchFamily="34" charset="0"/>
              </a:rPr>
              <a:t>, and q is the charge of a particle moving with velocity </a:t>
            </a:r>
            <a:r>
              <a:rPr lang="en-US" sz="1600" b="1">
                <a:latin typeface="Calibri" pitchFamily="34" charset="0"/>
              </a:rPr>
              <a:t>u</a:t>
            </a:r>
            <a:r>
              <a:rPr lang="en-US" sz="1600">
                <a:latin typeface="Calibri" pitchFamily="34" charset="0"/>
              </a:rPr>
              <a:t>.  “x” is the vector cross product operation, where </a:t>
            </a:r>
            <a:br>
              <a:rPr lang="en-US" sz="1600">
                <a:latin typeface="Calibri" pitchFamily="34" charset="0"/>
              </a:rPr>
            </a:br>
            <a:r>
              <a:rPr lang="en-US" sz="1600">
                <a:latin typeface="Calibri" pitchFamily="34" charset="0"/>
              </a:rPr>
              <a:t>                    </a:t>
            </a:r>
            <a:r>
              <a:rPr lang="en-US" sz="1600" b="1">
                <a:latin typeface="Calibri" pitchFamily="34" charset="0"/>
              </a:rPr>
              <a:t>A</a:t>
            </a:r>
            <a:r>
              <a:rPr lang="en-US" sz="1600">
                <a:latin typeface="Calibri" pitchFamily="34" charset="0"/>
              </a:rPr>
              <a:t> x </a:t>
            </a:r>
            <a:r>
              <a:rPr lang="en-US" sz="1600" b="1">
                <a:latin typeface="Calibri" pitchFamily="34" charset="0"/>
              </a:rPr>
              <a:t>B</a:t>
            </a:r>
            <a:r>
              <a:rPr lang="en-US" sz="1600">
                <a:latin typeface="Calibri" pitchFamily="34" charset="0"/>
              </a:rPr>
              <a:t> =|</a:t>
            </a:r>
            <a:r>
              <a:rPr lang="en-US" sz="1600" b="1">
                <a:latin typeface="Calibri" pitchFamily="34" charset="0"/>
              </a:rPr>
              <a:t>A</a:t>
            </a:r>
            <a:r>
              <a:rPr lang="en-US" sz="1600">
                <a:latin typeface="Calibri" pitchFamily="34" charset="0"/>
              </a:rPr>
              <a:t>| |</a:t>
            </a:r>
            <a:r>
              <a:rPr lang="en-US" sz="1600" b="1">
                <a:latin typeface="Calibri" pitchFamily="34" charset="0"/>
              </a:rPr>
              <a:t>B</a:t>
            </a:r>
            <a:r>
              <a:rPr lang="en-US" sz="1600">
                <a:latin typeface="Calibri" pitchFamily="34" charset="0"/>
              </a:rPr>
              <a:t>|sin(</a:t>
            </a:r>
            <a:r>
              <a:rPr lang="el-GR" sz="1600">
                <a:latin typeface="Times New Roman" pitchFamily="18" charset="0"/>
                <a:cs typeface="Times New Roman" pitchFamily="18" charset="0"/>
              </a:rPr>
              <a:t>θ</a:t>
            </a:r>
            <a:r>
              <a:rPr lang="en-US" sz="1600">
                <a:latin typeface="Times New Roman" pitchFamily="18" charset="0"/>
                <a:cs typeface="Times New Roman" pitchFamily="18" charset="0"/>
              </a:rPr>
              <a:t>)</a:t>
            </a:r>
          </a:p>
          <a:p>
            <a:r>
              <a:rPr lang="en-US" sz="1600">
                <a:latin typeface="Times New Roman" pitchFamily="18" charset="0"/>
                <a:cs typeface="Times New Roman" pitchFamily="18" charset="0"/>
              </a:rPr>
              <a:t>where </a:t>
            </a:r>
            <a:r>
              <a:rPr lang="el-GR" sz="1600">
                <a:latin typeface="Times New Roman" pitchFamily="18" charset="0"/>
                <a:cs typeface="Times New Roman" pitchFamily="18" charset="0"/>
              </a:rPr>
              <a:t>θ</a:t>
            </a:r>
            <a:r>
              <a:rPr lang="en-US" sz="1600">
                <a:latin typeface="Times New Roman" pitchFamily="18" charset="0"/>
                <a:cs typeface="Times New Roman" pitchFamily="18" charset="0"/>
              </a:rPr>
              <a:t> is the angle between vectors </a:t>
            </a:r>
            <a:r>
              <a:rPr lang="en-US" sz="1600" b="1">
                <a:latin typeface="Times New Roman" pitchFamily="18" charset="0"/>
                <a:cs typeface="Times New Roman" pitchFamily="18" charset="0"/>
              </a:rPr>
              <a:t>A</a:t>
            </a:r>
            <a:r>
              <a:rPr lang="en-US" sz="1600">
                <a:latin typeface="Times New Roman" pitchFamily="18" charset="0"/>
                <a:cs typeface="Times New Roman" pitchFamily="18" charset="0"/>
              </a:rPr>
              <a:t> and </a:t>
            </a:r>
            <a:r>
              <a:rPr lang="en-US" sz="1600" b="1">
                <a:latin typeface="Times New Roman" pitchFamily="18" charset="0"/>
                <a:cs typeface="Times New Roman" pitchFamily="18" charset="0"/>
              </a:rPr>
              <a:t>B</a:t>
            </a:r>
            <a:r>
              <a:rPr lang="en-US" sz="1600">
                <a:latin typeface="Times New Roman" pitchFamily="18" charset="0"/>
                <a:cs typeface="Times New Roman" pitchFamily="18" charset="0"/>
              </a:rPr>
              <a:t>, and the direction of the cross product is in the direction implied by the right hand threaded screw rule.</a:t>
            </a:r>
            <a:endParaRPr lang="en-US" sz="1600">
              <a:latin typeface="Calibri" pitchFamily="34" charset="0"/>
            </a:endParaRPr>
          </a:p>
        </p:txBody>
      </p:sp>
      <p:sp>
        <p:nvSpPr>
          <p:cNvPr id="16390" name="TextBox 7"/>
          <p:cNvSpPr txBox="1">
            <a:spLocks noChangeArrowheads="1"/>
          </p:cNvSpPr>
          <p:nvPr/>
        </p:nvSpPr>
        <p:spPr bwMode="auto">
          <a:xfrm>
            <a:off x="3733800" y="4271963"/>
            <a:ext cx="5181600" cy="2309812"/>
          </a:xfrm>
          <a:prstGeom prst="rect">
            <a:avLst/>
          </a:prstGeom>
          <a:noFill/>
          <a:ln w="9525">
            <a:noFill/>
            <a:miter lim="800000"/>
            <a:headEnd/>
            <a:tailEnd/>
          </a:ln>
        </p:spPr>
        <p:txBody>
          <a:bodyPr>
            <a:spAutoFit/>
          </a:bodyPr>
          <a:lstStyle/>
          <a:p>
            <a:r>
              <a:rPr lang="en-US" sz="1600" b="1">
                <a:latin typeface="Calibri" pitchFamily="34" charset="0"/>
              </a:rPr>
              <a:t>F</a:t>
            </a:r>
            <a:r>
              <a:rPr lang="en-US" sz="1600">
                <a:latin typeface="Calibri" pitchFamily="34" charset="0"/>
              </a:rPr>
              <a:t> = I</a:t>
            </a:r>
            <a:r>
              <a:rPr lang="en-US" sz="1600" b="1">
                <a:latin typeface="Calibri" pitchFamily="34" charset="0"/>
              </a:rPr>
              <a:t>L</a:t>
            </a:r>
            <a:r>
              <a:rPr lang="en-US" sz="1600">
                <a:latin typeface="Calibri" pitchFamily="34" charset="0"/>
              </a:rPr>
              <a:t> x </a:t>
            </a:r>
            <a:r>
              <a:rPr lang="en-US" sz="1600" b="1">
                <a:latin typeface="Calibri" pitchFamily="34" charset="0"/>
              </a:rPr>
              <a:t>B</a:t>
            </a:r>
            <a:r>
              <a:rPr lang="en-US" sz="1600">
                <a:latin typeface="Calibri" pitchFamily="34" charset="0"/>
              </a:rPr>
              <a:t> exerted by permanent magnet on speaker’s “voice coil” forces voice coil to move the entire paper cone downward, displacing nearby air.  Voice coil stops moving when the magnetic force is balanced by the restoring force exerted by the paper cone suspension ring “spring”.  Doubling current I doubles voice coil displacement, reversing current reverses the coil displacement.   Exciting voice coil with an sinusoidal voltage source creates  a sinusoidal air pressure wave (SOUND!!!)</a:t>
            </a:r>
          </a:p>
        </p:txBody>
      </p:sp>
      <p:sp>
        <p:nvSpPr>
          <p:cNvPr id="16391" name="TextBox 8"/>
          <p:cNvSpPr txBox="1">
            <a:spLocks noChangeArrowheads="1"/>
          </p:cNvSpPr>
          <p:nvPr/>
        </p:nvSpPr>
        <p:spPr bwMode="auto">
          <a:xfrm>
            <a:off x="457200" y="914400"/>
            <a:ext cx="3962400" cy="369888"/>
          </a:xfrm>
          <a:prstGeom prst="rect">
            <a:avLst/>
          </a:prstGeom>
          <a:noFill/>
          <a:ln w="9525">
            <a:noFill/>
            <a:miter lim="800000"/>
            <a:headEnd/>
            <a:tailEnd/>
          </a:ln>
        </p:spPr>
        <p:txBody>
          <a:bodyPr>
            <a:spAutoFit/>
          </a:bodyPr>
          <a:lstStyle/>
          <a:p>
            <a:r>
              <a:rPr lang="en-US">
                <a:latin typeface="Calibri" pitchFamily="34" charset="0"/>
              </a:rPr>
              <a:t>Loudspeaker operation based 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91400" cy="5847755"/>
          </a:xfrm>
          <a:prstGeom prst="rect">
            <a:avLst/>
          </a:prstGeom>
          <a:noFill/>
        </p:spPr>
        <p:txBody>
          <a:bodyPr wrap="square" rtlCol="0">
            <a:spAutoFit/>
          </a:bodyPr>
          <a:lstStyle/>
          <a:p>
            <a:pPr lvl="0"/>
            <a:r>
              <a:rPr lang="en-US" sz="3600" b="1" dirty="0" smtClean="0"/>
              <a:t>Demo #12.  </a:t>
            </a:r>
            <a:r>
              <a:rPr lang="en-US" sz="3600" b="1" dirty="0" err="1" smtClean="0"/>
              <a:t>Thermistor</a:t>
            </a:r>
            <a:r>
              <a:rPr lang="en-US" sz="3600" b="1" dirty="0" smtClean="0"/>
              <a:t> Demo</a:t>
            </a:r>
            <a:br>
              <a:rPr lang="en-US" sz="3600" b="1" dirty="0" smtClean="0"/>
            </a:br>
            <a:endParaRPr lang="en-US" sz="4000" b="1" dirty="0" smtClean="0"/>
          </a:p>
          <a:p>
            <a:pPr lvl="1">
              <a:buFont typeface="Arial" pitchFamily="34" charset="0"/>
              <a:buChar char="•"/>
            </a:pPr>
            <a:r>
              <a:rPr lang="en-US" sz="2000" b="1" dirty="0" smtClean="0"/>
              <a:t>Measure approximate resistance of the </a:t>
            </a:r>
            <a:r>
              <a:rPr lang="en-US" sz="2000" b="1" dirty="0" err="1" smtClean="0"/>
              <a:t>thermistor</a:t>
            </a:r>
            <a:r>
              <a:rPr lang="en-US" sz="2000" b="1" dirty="0" smtClean="0"/>
              <a:t> demonstrated in class at room temperature (25 deg C).</a:t>
            </a:r>
            <a:br>
              <a:rPr lang="en-US" sz="2000" b="1" dirty="0" smtClean="0"/>
            </a:br>
            <a:endParaRPr lang="en-US" sz="2000" b="1" dirty="0" smtClean="0"/>
          </a:p>
          <a:p>
            <a:pPr lvl="1">
              <a:buFont typeface="Arial" pitchFamily="34" charset="0"/>
              <a:buChar char="•"/>
            </a:pPr>
            <a:r>
              <a:rPr lang="en-US" sz="2000" b="1" dirty="0" smtClean="0"/>
              <a:t>Resistance at body temperature (35 deg C)</a:t>
            </a:r>
            <a:br>
              <a:rPr lang="en-US" sz="2000" b="1" dirty="0" smtClean="0"/>
            </a:br>
            <a:endParaRPr lang="en-US" sz="2000" b="1" dirty="0" smtClean="0"/>
          </a:p>
          <a:p>
            <a:pPr lvl="1">
              <a:buFont typeface="Arial" pitchFamily="34" charset="0"/>
              <a:buChar char="•"/>
            </a:pPr>
            <a:r>
              <a:rPr lang="en-US" sz="2000" b="1" dirty="0" smtClean="0"/>
              <a:t>When a lit match is held under it (500 deg C) </a:t>
            </a:r>
            <a:br>
              <a:rPr lang="en-US" sz="2000" b="1" dirty="0" smtClean="0"/>
            </a:br>
            <a:endParaRPr lang="en-US" sz="2000" b="1" dirty="0" smtClean="0"/>
          </a:p>
          <a:p>
            <a:pPr lvl="1">
              <a:buFont typeface="Arial" pitchFamily="34" charset="0"/>
              <a:buChar char="•"/>
            </a:pPr>
            <a:r>
              <a:rPr lang="en-US" sz="2000" b="1" dirty="0" smtClean="0"/>
              <a:t>Reminder of theory of operation of a </a:t>
            </a:r>
            <a:r>
              <a:rPr lang="en-US" sz="2000" b="1" dirty="0" err="1" smtClean="0"/>
              <a:t>thermistor</a:t>
            </a:r>
            <a:r>
              <a:rPr lang="en-US" sz="2000" b="1" dirty="0" smtClean="0"/>
              <a:t>:  </a:t>
            </a:r>
          </a:p>
          <a:p>
            <a:pPr lvl="2">
              <a:buFont typeface="Arial" pitchFamily="34" charset="0"/>
              <a:buChar char="•"/>
            </a:pPr>
            <a:r>
              <a:rPr lang="en-US" sz="2000" b="1" dirty="0" smtClean="0"/>
              <a:t>Why does its resistance fall with increasing temperature? </a:t>
            </a:r>
          </a:p>
          <a:p>
            <a:pPr lvl="2">
              <a:buFont typeface="Arial" pitchFamily="34" charset="0"/>
              <a:buChar char="•"/>
            </a:pPr>
            <a:r>
              <a:rPr lang="en-US" sz="2000" b="1" dirty="0" smtClean="0"/>
              <a:t>Why does the </a:t>
            </a:r>
            <a:r>
              <a:rPr lang="en-US" sz="2000" b="1" dirty="0" err="1" smtClean="0"/>
              <a:t>thermistor's</a:t>
            </a:r>
            <a:r>
              <a:rPr lang="en-US" sz="2000" b="1" dirty="0" smtClean="0"/>
              <a:t> resistance vs. temperature curve saturate (level off) at high temperatures?</a:t>
            </a:r>
            <a:br>
              <a:rPr lang="en-US" sz="2000" b="1" dirty="0" smtClean="0"/>
            </a:br>
            <a:endParaRPr lang="en-US" sz="2000" b="1"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5663089"/>
          </a:xfrm>
          <a:prstGeom prst="rect">
            <a:avLst/>
          </a:prstGeom>
          <a:noFill/>
        </p:spPr>
        <p:txBody>
          <a:bodyPr wrap="square" rtlCol="0">
            <a:spAutoFit/>
          </a:bodyPr>
          <a:lstStyle/>
          <a:p>
            <a:pPr lvl="0"/>
            <a:r>
              <a:rPr lang="en-US" sz="2800" b="1" dirty="0" smtClean="0"/>
              <a:t>Demo #13.  PN Junction Diode Thermometry </a:t>
            </a:r>
            <a:br>
              <a:rPr lang="en-US" sz="2800" b="1" dirty="0" smtClean="0"/>
            </a:br>
            <a:endParaRPr lang="en-US" sz="2800" b="1" dirty="0" smtClean="0"/>
          </a:p>
          <a:p>
            <a:pPr lvl="0">
              <a:buFont typeface="Arial" pitchFamily="34" charset="0"/>
              <a:buChar char="•"/>
            </a:pPr>
            <a:r>
              <a:rPr lang="en-US" dirty="0" smtClean="0"/>
              <a:t>What change in forward junction voltage would you expect if an (electrically insulated) diode junction (initially at room temperature, 25 degrees C) is brought up to body temperature?   Assume a forward junction current of 1 </a:t>
            </a:r>
            <a:r>
              <a:rPr lang="en-US" dirty="0" err="1" smtClean="0"/>
              <a:t>mA</a:t>
            </a:r>
            <a:endParaRPr lang="en-US" dirty="0" smtClean="0"/>
          </a:p>
          <a:p>
            <a:pPr lvl="0"/>
            <a:r>
              <a:rPr lang="en-US" dirty="0" smtClean="0"/>
              <a:t/>
            </a:r>
            <a:br>
              <a:rPr lang="en-US" dirty="0" smtClean="0"/>
            </a:br>
            <a:r>
              <a:rPr lang="en-US" dirty="0" smtClean="0"/>
              <a:t>             Answer: </a:t>
            </a:r>
            <a:r>
              <a:rPr lang="en-US" dirty="0" err="1" smtClean="0"/>
              <a:t>Vd</a:t>
            </a:r>
            <a:r>
              <a:rPr lang="en-US" dirty="0" smtClean="0"/>
              <a:t>(room temp) – [(2 mV/deg C) * 10 degrees rise]</a:t>
            </a:r>
            <a:br>
              <a:rPr lang="en-US" dirty="0" smtClean="0"/>
            </a:br>
            <a:endParaRPr lang="en-US" dirty="0" smtClean="0"/>
          </a:p>
          <a:p>
            <a:pPr lvl="0">
              <a:buFont typeface="Arial" pitchFamily="34" charset="0"/>
              <a:buChar char="•"/>
            </a:pPr>
            <a:r>
              <a:rPr lang="en-US" dirty="0" smtClean="0"/>
              <a:t>Put small-signal diode in series with 10 V and 10 </a:t>
            </a:r>
            <a:r>
              <a:rPr lang="en-US" dirty="0" err="1" smtClean="0"/>
              <a:t>kohm</a:t>
            </a:r>
            <a:r>
              <a:rPr lang="en-US" dirty="0" smtClean="0"/>
              <a:t> resistor so that approximately 1 </a:t>
            </a:r>
            <a:r>
              <a:rPr lang="en-US" dirty="0" err="1" smtClean="0"/>
              <a:t>mA</a:t>
            </a:r>
            <a:r>
              <a:rPr lang="en-US" dirty="0" smtClean="0"/>
              <a:t> flows through the diode and measure  </a:t>
            </a:r>
            <a:br>
              <a:rPr lang="en-US" dirty="0" smtClean="0"/>
            </a:br>
            <a:endParaRPr lang="en-US" dirty="0" smtClean="0"/>
          </a:p>
          <a:p>
            <a:pPr lvl="1"/>
            <a:r>
              <a:rPr lang="en-US" b="1" dirty="0" smtClean="0"/>
              <a:t>Fwd Bias Junction Voltage at 25 C (room temp) = _________</a:t>
            </a:r>
            <a:br>
              <a:rPr lang="en-US" b="1" dirty="0" smtClean="0"/>
            </a:br>
            <a:endParaRPr lang="en-US" dirty="0" smtClean="0"/>
          </a:p>
          <a:p>
            <a:pPr lvl="1"/>
            <a:r>
              <a:rPr lang="en-US" b="1" dirty="0" smtClean="0"/>
              <a:t>Fwd Bias Junction Voltage at 35 C (body temp) = __________</a:t>
            </a:r>
            <a:br>
              <a:rPr lang="en-US" b="1" dirty="0" smtClean="0"/>
            </a:br>
            <a:endParaRPr lang="en-US" dirty="0" smtClean="0"/>
          </a:p>
          <a:p>
            <a:pPr lvl="1"/>
            <a:r>
              <a:rPr lang="en-US" b="1" dirty="0" smtClean="0"/>
              <a:t>Observed change in Fwd Bias Junction Voltage per degree C rise = _________</a:t>
            </a:r>
            <a:r>
              <a:rPr lang="en-US" dirty="0" smtClean="0"/>
              <a:t/>
            </a:r>
            <a:br>
              <a:rPr lang="en-US" dirty="0" smtClean="0"/>
            </a:br>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077200" cy="3508653"/>
          </a:xfrm>
          <a:prstGeom prst="rect">
            <a:avLst/>
          </a:prstGeom>
          <a:noFill/>
        </p:spPr>
        <p:txBody>
          <a:bodyPr wrap="square" rtlCol="0">
            <a:spAutoFit/>
          </a:bodyPr>
          <a:lstStyle/>
          <a:p>
            <a:pPr lvl="0"/>
            <a:r>
              <a:rPr lang="en-US" sz="2400" b="1" dirty="0" smtClean="0"/>
              <a:t>Demo #14.  Blackbody Radiation (Light Bulb / </a:t>
            </a:r>
            <a:r>
              <a:rPr lang="en-US" sz="2400" b="1" dirty="0" err="1" smtClean="0"/>
              <a:t>Variac</a:t>
            </a:r>
            <a:r>
              <a:rPr lang="en-US" sz="2400" b="1" dirty="0" smtClean="0"/>
              <a:t>)</a:t>
            </a:r>
            <a:r>
              <a:rPr lang="en-US" b="1" dirty="0" smtClean="0"/>
              <a:t/>
            </a:r>
            <a:br>
              <a:rPr lang="en-US" b="1" dirty="0" smtClean="0"/>
            </a:br>
            <a:endParaRPr lang="en-US" dirty="0" smtClean="0"/>
          </a:p>
          <a:p>
            <a:pPr marL="342900" lvl="0" indent="-342900">
              <a:buFont typeface="+mj-lt"/>
              <a:buAutoNum type="arabicPeriod"/>
            </a:pPr>
            <a:r>
              <a:rPr lang="en-US" dirty="0" smtClean="0"/>
              <a:t>Color of bulb changes from red to orange to white to blue as the bulb filament voltage is gradually increased.  </a:t>
            </a:r>
            <a:br>
              <a:rPr lang="en-US" dirty="0" smtClean="0"/>
            </a:br>
            <a:endParaRPr lang="en-US" dirty="0" smtClean="0"/>
          </a:p>
          <a:p>
            <a:pPr marL="342900" lvl="0" indent="-342900">
              <a:buFont typeface="+mj-lt"/>
              <a:buAutoNum type="arabicPeriod"/>
            </a:pPr>
            <a:r>
              <a:rPr lang="en-US" dirty="0" smtClean="0"/>
              <a:t>What is the approximate filament temperature when bulb has reddish tint? (</a:t>
            </a:r>
            <a:r>
              <a:rPr lang="en-US" dirty="0" err="1" smtClean="0"/>
              <a:t>Eqn</a:t>
            </a:r>
            <a:r>
              <a:rPr lang="en-US" dirty="0" smtClean="0"/>
              <a:t>  2.26: T = 2898/</a:t>
            </a:r>
            <a:r>
              <a:rPr lang="en-US" dirty="0" err="1" smtClean="0"/>
              <a:t>lambda_microns</a:t>
            </a:r>
            <a:r>
              <a:rPr lang="en-US" dirty="0" smtClean="0"/>
              <a:t> =&gt; T = 2898/(0.7 microns) =  4,140 K. </a:t>
            </a:r>
            <a:br>
              <a:rPr lang="en-US" dirty="0" smtClean="0"/>
            </a:br>
            <a:endParaRPr lang="en-US" dirty="0" smtClean="0"/>
          </a:p>
          <a:p>
            <a:pPr marL="342900" lvl="0" indent="-342900">
              <a:buFont typeface="+mj-lt"/>
              <a:buAutoNum type="arabicPeriod"/>
            </a:pPr>
            <a:r>
              <a:rPr lang="en-US" dirty="0" smtClean="0"/>
              <a:t>When bulb has bluish tint?  T = 2898/0.4 microns = 7,245 K.</a:t>
            </a:r>
            <a:br>
              <a:rPr lang="en-US" dirty="0" smtClean="0"/>
            </a:br>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924800" cy="2123658"/>
          </a:xfrm>
          <a:prstGeom prst="rect">
            <a:avLst/>
          </a:prstGeom>
          <a:noFill/>
        </p:spPr>
        <p:txBody>
          <a:bodyPr wrap="square" rtlCol="0">
            <a:spAutoFit/>
          </a:bodyPr>
          <a:lstStyle/>
          <a:p>
            <a:pPr lvl="0"/>
            <a:r>
              <a:rPr lang="en-US" sz="2400" b="1" dirty="0" smtClean="0"/>
              <a:t>Demo #15.  Thermopile Far Infrared Detector</a:t>
            </a:r>
            <a:r>
              <a:rPr lang="en-US" b="1" dirty="0" smtClean="0"/>
              <a:t/>
            </a:r>
            <a:br>
              <a:rPr lang="en-US" b="1" dirty="0" smtClean="0"/>
            </a:br>
            <a:r>
              <a:rPr lang="en-US" dirty="0" smtClean="0"/>
              <a:t/>
            </a:r>
            <a:br>
              <a:rPr lang="en-US" dirty="0" smtClean="0"/>
            </a:br>
            <a:r>
              <a:rPr lang="en-US" dirty="0" smtClean="0"/>
              <a:t>Thermopile detectors are capable of operating over a wide band of wavelengths, but this thermopile detector uses a LPF window material that is opaque to shorter, visible wavelengths, but transparent to longer infrared wavelengths.  </a:t>
            </a:r>
            <a:br>
              <a:rPr lang="en-US" dirty="0" smtClean="0"/>
            </a:br>
            <a:endParaRPr lang="en-US" dirty="0"/>
          </a:p>
        </p:txBody>
      </p:sp>
      <p:pic>
        <p:nvPicPr>
          <p:cNvPr id="72707" name="Picture 3"/>
          <p:cNvPicPr>
            <a:picLocks noChangeAspect="1" noChangeArrowheads="1"/>
          </p:cNvPicPr>
          <p:nvPr/>
        </p:nvPicPr>
        <p:blipFill>
          <a:blip r:embed="rId2" cstate="print"/>
          <a:srcRect/>
          <a:stretch>
            <a:fillRect/>
          </a:stretch>
        </p:blipFill>
        <p:spPr bwMode="auto">
          <a:xfrm>
            <a:off x="762000" y="2438400"/>
            <a:ext cx="7572375" cy="3009900"/>
          </a:xfrm>
          <a:prstGeom prst="rect">
            <a:avLst/>
          </a:prstGeom>
          <a:noFill/>
          <a:ln w="9525">
            <a:noFill/>
            <a:miter lim="800000"/>
            <a:headEnd/>
            <a:tailEnd/>
          </a:ln>
        </p:spPr>
      </p:pic>
      <p:pic>
        <p:nvPicPr>
          <p:cNvPr id="72708" name="Picture 4"/>
          <p:cNvPicPr>
            <a:picLocks noChangeAspect="1" noChangeArrowheads="1"/>
          </p:cNvPicPr>
          <p:nvPr/>
        </p:nvPicPr>
        <p:blipFill>
          <a:blip r:embed="rId3" cstate="print"/>
          <a:srcRect/>
          <a:stretch>
            <a:fillRect/>
          </a:stretch>
        </p:blipFill>
        <p:spPr bwMode="auto">
          <a:xfrm>
            <a:off x="3581400" y="5334000"/>
            <a:ext cx="4546241" cy="12477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1219200"/>
            <a:ext cx="8676715" cy="4419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752600" y="304800"/>
            <a:ext cx="4648200" cy="2097033"/>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3657600" y="2133600"/>
            <a:ext cx="4191000" cy="3271497"/>
          </a:xfrm>
          <a:prstGeom prst="rect">
            <a:avLst/>
          </a:prstGeom>
          <a:noFill/>
          <a:ln w="9525">
            <a:noFill/>
            <a:miter lim="800000"/>
            <a:headEnd/>
            <a:tailEnd/>
          </a:ln>
        </p:spPr>
      </p:pic>
      <p:sp>
        <p:nvSpPr>
          <p:cNvPr id="4" name="TextBox 3"/>
          <p:cNvSpPr txBox="1"/>
          <p:nvPr/>
        </p:nvSpPr>
        <p:spPr>
          <a:xfrm>
            <a:off x="914400" y="5410200"/>
            <a:ext cx="7620000" cy="1754326"/>
          </a:xfrm>
          <a:prstGeom prst="rect">
            <a:avLst/>
          </a:prstGeom>
          <a:noFill/>
        </p:spPr>
        <p:txBody>
          <a:bodyPr wrap="square" rtlCol="0">
            <a:spAutoFit/>
          </a:bodyPr>
          <a:lstStyle/>
          <a:p>
            <a:pPr marL="800100" lvl="1" indent="-342900"/>
            <a:r>
              <a:rPr lang="en-US" dirty="0" smtClean="0"/>
              <a:t>Voltage generated when aimed at a person 1 foot away. _______</a:t>
            </a:r>
            <a:br>
              <a:rPr lang="en-US" dirty="0" smtClean="0"/>
            </a:br>
            <a:endParaRPr lang="en-US" dirty="0" smtClean="0"/>
          </a:p>
          <a:p>
            <a:pPr marL="800100" lvl="1" indent="-342900"/>
            <a:r>
              <a:rPr lang="en-US" dirty="0" smtClean="0"/>
              <a:t>Voltage when aimed at an inanimate object 1 foot away. _______   </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05800" cy="5724644"/>
          </a:xfrm>
          <a:prstGeom prst="rect">
            <a:avLst/>
          </a:prstGeom>
          <a:noFill/>
        </p:spPr>
        <p:txBody>
          <a:bodyPr wrap="square" rtlCol="0">
            <a:spAutoFit/>
          </a:bodyPr>
          <a:lstStyle/>
          <a:p>
            <a:r>
              <a:rPr lang="en-US" sz="2400" b="1" u="sng" dirty="0" smtClean="0"/>
              <a:t>Differential IR detectors for use in IR intrusion alarm </a:t>
            </a:r>
            <a:r>
              <a:rPr lang="en-US" sz="2400" dirty="0" smtClean="0"/>
              <a:t/>
            </a:r>
            <a:br>
              <a:rPr lang="en-US" sz="2400" dirty="0" smtClean="0"/>
            </a:br>
            <a:r>
              <a:rPr lang="en-US" dirty="0" smtClean="0"/>
              <a:t/>
            </a:r>
            <a:br>
              <a:rPr lang="en-US" dirty="0" smtClean="0"/>
            </a:br>
            <a:r>
              <a:rPr lang="en-US" sz="2400" dirty="0" smtClean="0"/>
              <a:t>Two IR detectors (wired in series opposing fashion) aimed at 45 degree angles to each other.  </a:t>
            </a:r>
            <a:br>
              <a:rPr lang="en-US" sz="2400" dirty="0" smtClean="0"/>
            </a:br>
            <a:r>
              <a:rPr lang="en-US" sz="2400" dirty="0" smtClean="0"/>
              <a:t/>
            </a:r>
            <a:br>
              <a:rPr lang="en-US" sz="2400" dirty="0" smtClean="0"/>
            </a:br>
            <a:r>
              <a:rPr lang="en-US" sz="2400" dirty="0" smtClean="0"/>
              <a:t>Background temperature can rise and fall (day -&gt; sunset -&gt; night -&gt; dawn), but the difference between the two IR detector voltages remains zero, since both detectors generate the same voltage.  </a:t>
            </a:r>
            <a:br>
              <a:rPr lang="en-US" sz="2400" dirty="0" smtClean="0"/>
            </a:br>
            <a:r>
              <a:rPr lang="en-US" sz="2400" dirty="0" smtClean="0"/>
              <a:t/>
            </a:r>
            <a:br>
              <a:rPr lang="en-US" sz="2400" dirty="0" smtClean="0"/>
            </a:br>
            <a:r>
              <a:rPr lang="en-US" sz="2400" dirty="0" smtClean="0"/>
              <a:t>However, when an IR source (perhaps a human intruder?) moves into the field of view of one detector, but not the other, then the difference voltage becomes non-zero, and the alarm is tripped!</a:t>
            </a:r>
            <a:r>
              <a:rPr lang="en-US" dirty="0" smtClean="0"/>
              <a:t/>
            </a:r>
            <a:br>
              <a:rPr lang="en-US" dirty="0" smtClean="0"/>
            </a:br>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391400" cy="6647974"/>
          </a:xfrm>
          <a:prstGeom prst="rect">
            <a:avLst/>
          </a:prstGeom>
          <a:noFill/>
        </p:spPr>
        <p:txBody>
          <a:bodyPr wrap="square" rtlCol="0">
            <a:spAutoFit/>
          </a:bodyPr>
          <a:lstStyle/>
          <a:p>
            <a:pPr lvl="0"/>
            <a:r>
              <a:rPr lang="en-US" sz="2400" b="1" dirty="0" smtClean="0"/>
              <a:t>Demo #16.  Cadmium Sulfide Photocell Demo</a:t>
            </a:r>
            <a:br>
              <a:rPr lang="en-US" sz="2400" b="1" dirty="0" smtClean="0"/>
            </a:br>
            <a:endParaRPr lang="en-US" sz="2400" dirty="0" smtClean="0"/>
          </a:p>
          <a:p>
            <a:pPr marL="800100" lvl="1" indent="-342900">
              <a:buFont typeface="+mj-lt"/>
              <a:buAutoNum type="arabicPeriod"/>
            </a:pPr>
            <a:r>
              <a:rPr lang="en-US" dirty="0" err="1" smtClean="0"/>
              <a:t>CdS</a:t>
            </a:r>
            <a:r>
              <a:rPr lang="en-US" dirty="0" smtClean="0"/>
              <a:t> photocell structure – doped bulk </a:t>
            </a:r>
            <a:r>
              <a:rPr lang="en-US" dirty="0" err="1" smtClean="0"/>
              <a:t>Cds</a:t>
            </a:r>
            <a:r>
              <a:rPr lang="en-US" dirty="0" smtClean="0"/>
              <a:t> semiconductor laid out in </a:t>
            </a:r>
            <a:r>
              <a:rPr lang="en-US" dirty="0" err="1" smtClean="0"/>
              <a:t>zig-zag</a:t>
            </a:r>
            <a:r>
              <a:rPr lang="en-US" dirty="0" smtClean="0"/>
              <a:t> on ceramic substrate, exposed to light through transparent window. </a:t>
            </a:r>
            <a:br>
              <a:rPr lang="en-US" dirty="0" smtClean="0"/>
            </a:br>
            <a:r>
              <a:rPr lang="en-US" dirty="0" smtClean="0"/>
              <a:t/>
            </a:r>
            <a:br>
              <a:rPr lang="en-US" dirty="0" smtClean="0"/>
            </a:br>
            <a:r>
              <a:rPr lang="en-US" dirty="0" smtClean="0"/>
              <a:t>Resistance in no light = _______  </a:t>
            </a:r>
            <a:br>
              <a:rPr lang="en-US" dirty="0" smtClean="0"/>
            </a:br>
            <a:r>
              <a:rPr lang="en-US" dirty="0" smtClean="0"/>
              <a:t>Resistance in weak (room) light = _______  </a:t>
            </a:r>
            <a:br>
              <a:rPr lang="en-US" dirty="0" smtClean="0"/>
            </a:br>
            <a:r>
              <a:rPr lang="en-US" dirty="0" smtClean="0"/>
              <a:t>Resistance in strong light (flashlight beam) = _____  </a:t>
            </a:r>
            <a:br>
              <a:rPr lang="en-US" dirty="0" smtClean="0"/>
            </a:br>
            <a:endParaRPr lang="en-US" dirty="0" smtClean="0"/>
          </a:p>
          <a:p>
            <a:pPr marL="800100" lvl="1" indent="-342900">
              <a:buFont typeface="+mj-lt"/>
              <a:buAutoNum type="arabicPeriod"/>
            </a:pPr>
            <a:r>
              <a:rPr lang="en-US" dirty="0" smtClean="0"/>
              <a:t>Reminder of theory of operation of this cell.  </a:t>
            </a:r>
            <a:br>
              <a:rPr lang="en-US" dirty="0" smtClean="0"/>
            </a:br>
            <a:endParaRPr lang="en-US" dirty="0" smtClean="0"/>
          </a:p>
          <a:p>
            <a:pPr marL="800100" lvl="1" indent="-342900">
              <a:buFont typeface="+mj-lt"/>
              <a:buAutoNum type="arabicPeriod"/>
            </a:pPr>
            <a:r>
              <a:rPr lang="en-US" dirty="0" smtClean="0"/>
              <a:t>Assuming that the band gap of </a:t>
            </a:r>
            <a:r>
              <a:rPr lang="en-US" dirty="0" err="1" smtClean="0"/>
              <a:t>CdS</a:t>
            </a:r>
            <a:r>
              <a:rPr lang="en-US" dirty="0" smtClean="0"/>
              <a:t> is 1 </a:t>
            </a:r>
            <a:r>
              <a:rPr lang="en-US" dirty="0" err="1" smtClean="0"/>
              <a:t>eV</a:t>
            </a:r>
            <a:r>
              <a:rPr lang="en-US" dirty="0" smtClean="0"/>
              <a:t>, why can’t it be used to measure radiation in the far infrared region, say for wavelengths on the order of 10 microns? (Recall lambda = 1240 nm / </a:t>
            </a:r>
            <a:r>
              <a:rPr lang="en-US" dirty="0" err="1" smtClean="0"/>
              <a:t>band_gap_eV</a:t>
            </a:r>
            <a:r>
              <a:rPr lang="en-US" dirty="0" smtClean="0"/>
              <a:t>.)  </a:t>
            </a:r>
            <a:br>
              <a:rPr lang="en-US" dirty="0" smtClean="0"/>
            </a:br>
            <a:endParaRPr lang="en-US" dirty="0" smtClean="0"/>
          </a:p>
          <a:p>
            <a:pPr marL="800100" lvl="1" indent="-342900">
              <a:buFont typeface="+mj-lt"/>
              <a:buAutoNum type="arabicPeriod"/>
            </a:pPr>
            <a:r>
              <a:rPr lang="en-US" dirty="0" smtClean="0"/>
              <a:t>Why is its response nonlinear?  </a:t>
            </a:r>
            <a:br>
              <a:rPr lang="en-US" dirty="0" smtClean="0"/>
            </a:br>
            <a:endParaRPr lang="en-US" dirty="0" smtClean="0"/>
          </a:p>
          <a:p>
            <a:pPr marL="800100" lvl="1" indent="-342900">
              <a:buFont typeface="+mj-lt"/>
              <a:buAutoNum type="arabicPeriod"/>
            </a:pPr>
            <a:r>
              <a:rPr lang="en-US" dirty="0" smtClean="0"/>
              <a:t>How does the structure and theory of operation of the </a:t>
            </a:r>
            <a:r>
              <a:rPr lang="en-US" dirty="0" err="1" smtClean="0"/>
              <a:t>CdS</a:t>
            </a:r>
            <a:r>
              <a:rPr lang="en-US" dirty="0" smtClean="0"/>
              <a:t> cell relate to that of the </a:t>
            </a:r>
            <a:r>
              <a:rPr lang="en-US" dirty="0" err="1" smtClean="0"/>
              <a:t>thermistor</a:t>
            </a:r>
            <a:r>
              <a:rPr lang="en-US" dirty="0" smtClean="0"/>
              <a:t>?</a:t>
            </a:r>
            <a:br>
              <a:rPr lang="en-US" dirty="0" smtClean="0"/>
            </a:br>
            <a:r>
              <a:rPr lang="en-US" dirty="0" smtClean="0"/>
              <a:t>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696200" cy="6278642"/>
          </a:xfrm>
          <a:prstGeom prst="rect">
            <a:avLst/>
          </a:prstGeom>
          <a:noFill/>
        </p:spPr>
        <p:txBody>
          <a:bodyPr wrap="square" rtlCol="0">
            <a:spAutoFit/>
          </a:bodyPr>
          <a:lstStyle/>
          <a:p>
            <a:pPr lvl="0"/>
            <a:r>
              <a:rPr lang="en-US" sz="2400" b="1" dirty="0" smtClean="0"/>
              <a:t>Demo #17.  Light Emitting Diode (LED)</a:t>
            </a:r>
            <a:endParaRPr lang="en-US" sz="2400" dirty="0" smtClean="0"/>
          </a:p>
          <a:p>
            <a:pPr lvl="1"/>
            <a:endParaRPr lang="en-US" dirty="0" smtClean="0"/>
          </a:p>
          <a:p>
            <a:pPr marL="800100" lvl="1" indent="-342900">
              <a:buFont typeface="+mj-lt"/>
              <a:buAutoNum type="arabicPeriod"/>
            </a:pPr>
            <a:r>
              <a:rPr lang="en-US" dirty="0" smtClean="0"/>
              <a:t>Light Source – LED forward biased to its maximum allowable forward current (10 </a:t>
            </a:r>
            <a:r>
              <a:rPr lang="en-US" dirty="0" err="1" smtClean="0"/>
              <a:t>mA</a:t>
            </a:r>
            <a:r>
              <a:rPr lang="en-US" dirty="0" smtClean="0"/>
              <a:t>)</a:t>
            </a:r>
            <a:br>
              <a:rPr lang="en-US" dirty="0" smtClean="0"/>
            </a:br>
            <a:endParaRPr lang="en-US" dirty="0" smtClean="0"/>
          </a:p>
          <a:p>
            <a:pPr marL="800100" lvl="1" indent="-342900">
              <a:buFont typeface="+mj-lt"/>
              <a:buAutoNum type="arabicPeriod"/>
            </a:pPr>
            <a:r>
              <a:rPr lang="en-US" dirty="0" smtClean="0"/>
              <a:t>LED used as photodiode (reverse biased, with current sensed as voltage drop across series resistor)  </a:t>
            </a:r>
            <a:br>
              <a:rPr lang="en-US" dirty="0" smtClean="0"/>
            </a:br>
            <a:r>
              <a:rPr lang="en-US" dirty="0" smtClean="0"/>
              <a:t>                      </a:t>
            </a:r>
            <a:r>
              <a:rPr lang="en-US" b="1" dirty="0" smtClean="0"/>
              <a:t>Measured reverse-bias current</a:t>
            </a:r>
            <a:r>
              <a:rPr lang="en-US" dirty="0" smtClean="0"/>
              <a:t>  </a:t>
            </a:r>
            <a:br>
              <a:rPr lang="en-US" dirty="0" smtClean="0"/>
            </a:br>
            <a:r>
              <a:rPr lang="en-US" dirty="0" smtClean="0"/>
              <a:t>        			 no light = __________ µA</a:t>
            </a:r>
            <a:br>
              <a:rPr lang="en-US" dirty="0" smtClean="0"/>
            </a:br>
            <a:r>
              <a:rPr lang="en-US" dirty="0" smtClean="0"/>
              <a:t>        			weak light = ________ µA     </a:t>
            </a:r>
            <a:br>
              <a:rPr lang="en-US" dirty="0" smtClean="0"/>
            </a:br>
            <a:r>
              <a:rPr lang="en-US" dirty="0" smtClean="0"/>
              <a:t>        			strong light = _______ µA</a:t>
            </a:r>
          </a:p>
          <a:p>
            <a:pPr marL="800100" lvl="1" indent="-342900">
              <a:buFont typeface="+mj-lt"/>
              <a:buAutoNum type="arabicPeriod"/>
            </a:pPr>
            <a:r>
              <a:rPr lang="en-US" dirty="0" smtClean="0"/>
              <a:t>LED used as photovoltaic (solar) cell.  </a:t>
            </a:r>
            <a:br>
              <a:rPr lang="en-US" dirty="0" smtClean="0"/>
            </a:br>
            <a:r>
              <a:rPr lang="en-US" dirty="0" smtClean="0"/>
              <a:t>Voltage at anode </a:t>
            </a:r>
            <a:r>
              <a:rPr lang="en-US" dirty="0" err="1" smtClean="0"/>
              <a:t>w.r.t</a:t>
            </a:r>
            <a:r>
              <a:rPr lang="en-US" dirty="0" smtClean="0"/>
              <a:t>. cathode of LED </a:t>
            </a:r>
            <a:br>
              <a:rPr lang="en-US" dirty="0" smtClean="0"/>
            </a:br>
            <a:r>
              <a:rPr lang="en-US" dirty="0" smtClean="0"/>
              <a:t>           no light = _________ V</a:t>
            </a:r>
            <a:br>
              <a:rPr lang="en-US" dirty="0" smtClean="0"/>
            </a:br>
            <a:r>
              <a:rPr lang="en-US" dirty="0" smtClean="0"/>
              <a:t>          weak light = ________ V      </a:t>
            </a:r>
            <a:br>
              <a:rPr lang="en-US" dirty="0" smtClean="0"/>
            </a:br>
            <a:r>
              <a:rPr lang="en-US" dirty="0" smtClean="0"/>
              <a:t>          strong light = _______ V.    (What appears to be the voltage 					     limit?)</a:t>
            </a:r>
          </a:p>
          <a:p>
            <a:pPr marL="800100" lvl="1" indent="-342900">
              <a:buFont typeface="+mj-lt"/>
              <a:buAutoNum type="arabicPeriod"/>
            </a:pPr>
            <a:r>
              <a:rPr lang="en-US" dirty="0" smtClean="0"/>
              <a:t>Color discrimination using Red and Green LEDs</a:t>
            </a:r>
            <a:br>
              <a:rPr lang="en-US" dirty="0" smtClean="0"/>
            </a:br>
            <a:endParaRPr lang="en-US" dirty="0" smtClean="0"/>
          </a:p>
          <a:p>
            <a:pPr marL="800100" lvl="1" indent="-342900">
              <a:buFont typeface="+mj-lt"/>
              <a:buAutoNum type="arabicPeriod"/>
            </a:pPr>
            <a:r>
              <a:rPr lang="en-US" dirty="0" smtClean="0"/>
              <a:t>Demonstration of more efficient practical photovoltaic cell.</a:t>
            </a:r>
            <a:br>
              <a:rPr lang="en-US" dirty="0" smtClean="0"/>
            </a:b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382000" cy="4770537"/>
          </a:xfrm>
          <a:prstGeom prst="rect">
            <a:avLst/>
          </a:prstGeom>
          <a:noFill/>
        </p:spPr>
        <p:txBody>
          <a:bodyPr wrap="square" rtlCol="0">
            <a:spAutoFit/>
          </a:bodyPr>
          <a:lstStyle/>
          <a:p>
            <a:pPr lvl="0"/>
            <a:r>
              <a:rPr lang="en-US" sz="2800" b="1" dirty="0" smtClean="0"/>
              <a:t>Demo #18.  Phototransistor / Fiber Optic Cable</a:t>
            </a:r>
          </a:p>
          <a:p>
            <a:pPr lvl="0"/>
            <a:endParaRPr lang="en-US" dirty="0" smtClean="0"/>
          </a:p>
          <a:p>
            <a:pPr marL="800100" lvl="1" indent="-342900">
              <a:buFont typeface="+mj-lt"/>
              <a:buAutoNum type="arabicPeriod"/>
            </a:pPr>
            <a:r>
              <a:rPr lang="en-US" sz="2400" dirty="0" smtClean="0"/>
              <a:t>Sensitivity vs. response time for R = 1 </a:t>
            </a:r>
            <a:r>
              <a:rPr lang="en-US" sz="2400" dirty="0" err="1" smtClean="0"/>
              <a:t>kohm</a:t>
            </a:r>
            <a:r>
              <a:rPr lang="en-US" sz="2400" dirty="0" smtClean="0"/>
              <a:t> and R = 20 </a:t>
            </a:r>
            <a:r>
              <a:rPr lang="en-US" sz="2400" dirty="0" err="1" smtClean="0"/>
              <a:t>kohm</a:t>
            </a:r>
            <a:r>
              <a:rPr lang="en-US" sz="2400" dirty="0" smtClean="0"/>
              <a:t> (Use strobe light to measure.)</a:t>
            </a:r>
            <a:br>
              <a:rPr lang="en-US" sz="2400" dirty="0" smtClean="0"/>
            </a:br>
            <a:endParaRPr lang="en-US" sz="2400" dirty="0" smtClean="0"/>
          </a:p>
          <a:p>
            <a:pPr marL="800100" lvl="1" indent="-342900">
              <a:buFont typeface="+mj-lt"/>
              <a:buAutoNum type="arabicPeriod"/>
            </a:pPr>
            <a:r>
              <a:rPr lang="en-US" sz="2400" dirty="0" smtClean="0"/>
              <a:t>Fiber Optic Cable with screw-in LED and Sensor modules.</a:t>
            </a:r>
            <a:br>
              <a:rPr lang="en-US" sz="2400" dirty="0" smtClean="0"/>
            </a:br>
            <a:endParaRPr lang="en-US" sz="2400" dirty="0" smtClean="0"/>
          </a:p>
          <a:p>
            <a:pPr marL="800100" lvl="1" indent="-342900">
              <a:buFont typeface="+mj-lt"/>
              <a:buAutoNum type="arabicPeriod"/>
            </a:pPr>
            <a:r>
              <a:rPr lang="en-US" sz="2400" dirty="0" smtClean="0"/>
              <a:t>Fiber Optic Displacement/Force Sensor</a:t>
            </a:r>
            <a:br>
              <a:rPr lang="en-US" sz="2400" dirty="0" smtClean="0"/>
            </a:br>
            <a:endParaRPr lang="en-US" sz="2400" dirty="0" smtClean="0"/>
          </a:p>
          <a:p>
            <a:pPr marL="800100" lvl="1" indent="-342900">
              <a:buFont typeface="+mj-lt"/>
              <a:buAutoNum type="arabicPeriod"/>
            </a:pPr>
            <a:r>
              <a:rPr lang="en-US" sz="2400" dirty="0" smtClean="0"/>
              <a:t>LED/Phototransistor Bar Code Scanner</a:t>
            </a:r>
            <a:br>
              <a:rPr lang="en-US" sz="2400" dirty="0" smtClean="0"/>
            </a:br>
            <a:endParaRPr lang="en-US" sz="24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411163"/>
          </a:xfrm>
        </p:spPr>
        <p:txBody>
          <a:bodyPr rtlCol="0">
            <a:normAutofit fontScale="90000"/>
          </a:bodyPr>
          <a:lstStyle/>
          <a:p>
            <a:pPr eaLnBrk="1" fontAlgn="auto" hangingPunct="1">
              <a:spcAft>
                <a:spcPts val="0"/>
              </a:spcAft>
              <a:defRPr/>
            </a:pPr>
            <a:r>
              <a:rPr lang="en-US" dirty="0" smtClean="0"/>
              <a:t>Loudspeaker Basics</a:t>
            </a:r>
            <a:endParaRPr lang="en-US" dirty="0"/>
          </a:p>
        </p:txBody>
      </p:sp>
      <p:pic>
        <p:nvPicPr>
          <p:cNvPr id="17410" name="Picture 2" descr="http://hyperphysics.phy-astr.gsu.edu/hbase/audio/imgaud/spk4.gif"/>
          <p:cNvPicPr>
            <a:picLocks noChangeAspect="1" noChangeArrowheads="1"/>
          </p:cNvPicPr>
          <p:nvPr/>
        </p:nvPicPr>
        <p:blipFill>
          <a:blip r:embed="rId2" cstate="print"/>
          <a:srcRect/>
          <a:stretch>
            <a:fillRect/>
          </a:stretch>
        </p:blipFill>
        <p:spPr bwMode="auto">
          <a:xfrm>
            <a:off x="228600" y="990600"/>
            <a:ext cx="3375025" cy="4556125"/>
          </a:xfrm>
          <a:prstGeom prst="rect">
            <a:avLst/>
          </a:prstGeom>
          <a:noFill/>
          <a:ln w="9525">
            <a:noFill/>
            <a:miter lim="800000"/>
            <a:headEnd/>
            <a:tailEnd/>
          </a:ln>
        </p:spPr>
      </p:pic>
      <p:sp>
        <p:nvSpPr>
          <p:cNvPr id="17411" name="TextBox 4"/>
          <p:cNvSpPr txBox="1">
            <a:spLocks noChangeArrowheads="1"/>
          </p:cNvSpPr>
          <p:nvPr/>
        </p:nvSpPr>
        <p:spPr bwMode="auto">
          <a:xfrm>
            <a:off x="3581400" y="838200"/>
            <a:ext cx="5562600" cy="5632450"/>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An enormous amount of engineering work has gone into the design of today's dynamic loudspeaker. </a:t>
            </a:r>
          </a:p>
          <a:p>
            <a:pPr>
              <a:buFont typeface="Arial" charset="0"/>
              <a:buChar char="•"/>
            </a:pPr>
            <a:r>
              <a:rPr lang="en-US">
                <a:latin typeface="Calibri" pitchFamily="34" charset="0"/>
              </a:rPr>
              <a:t>A light voice coil is mounted inside a VERY NARROW air gap, so that it can move freely inside the rather intense magnetic </a:t>
            </a:r>
            <a:r>
              <a:rPr lang="en-US" b="1">
                <a:latin typeface="Calibri" pitchFamily="34" charset="0"/>
              </a:rPr>
              <a:t>B </a:t>
            </a:r>
            <a:r>
              <a:rPr lang="en-US">
                <a:latin typeface="Calibri" pitchFamily="34" charset="0"/>
              </a:rPr>
              <a:t>field of a strong permanent magnet. </a:t>
            </a:r>
          </a:p>
          <a:p>
            <a:pPr>
              <a:buFont typeface="Arial" charset="0"/>
              <a:buChar char="•"/>
            </a:pPr>
            <a:r>
              <a:rPr lang="en-US">
                <a:latin typeface="Calibri" pitchFamily="34" charset="0"/>
              </a:rPr>
              <a:t>The speaker cone is attached to the voice coil and its is attached with a “springy” flexible mounting to the outer ring of the speaker support. </a:t>
            </a:r>
          </a:p>
          <a:p>
            <a:pPr>
              <a:buFont typeface="Arial" charset="0"/>
              <a:buChar char="•"/>
            </a:pPr>
            <a:r>
              <a:rPr lang="en-US">
                <a:latin typeface="Calibri" pitchFamily="34" charset="0"/>
              </a:rPr>
              <a:t>Because there is a definite "home" or equilibrium position for the speaker cone and there is elasticity of the mounting structure, there is inevitably a </a:t>
            </a:r>
            <a:r>
              <a:rPr lang="en-US">
                <a:latin typeface="Calibri" pitchFamily="34" charset="0"/>
                <a:hlinkClick r:id="rId3"/>
              </a:rPr>
              <a:t>free cone resonant frequency</a:t>
            </a:r>
            <a:r>
              <a:rPr lang="en-US">
                <a:latin typeface="Calibri" pitchFamily="34" charset="0"/>
              </a:rPr>
              <a:t> like that of a </a:t>
            </a:r>
            <a:r>
              <a:rPr lang="en-US">
                <a:latin typeface="Calibri" pitchFamily="34" charset="0"/>
                <a:hlinkClick r:id="rId4"/>
              </a:rPr>
              <a:t>mass on a spring</a:t>
            </a:r>
            <a:r>
              <a:rPr lang="en-US">
                <a:latin typeface="Calibri" pitchFamily="34" charset="0"/>
              </a:rPr>
              <a:t>. </a:t>
            </a:r>
          </a:p>
          <a:p>
            <a:pPr>
              <a:buFont typeface="Arial" charset="0"/>
              <a:buChar char="•"/>
            </a:pPr>
            <a:r>
              <a:rPr lang="en-US">
                <a:latin typeface="Calibri" pitchFamily="34" charset="0"/>
              </a:rPr>
              <a:t>This undesired resonant frequency can be controlled to some degree by adjusting the mass and stiffness of the cone and voice coil, and it can be damped and broadened by the nature of the construction, but this resonant frequency is always there, and it emphasizes audio frequencies in the vicinity of resonance. </a:t>
            </a:r>
          </a:p>
          <a:p>
            <a:pPr>
              <a:buFont typeface="Arial" charset="0"/>
              <a:buChar char="•"/>
            </a:pPr>
            <a:r>
              <a:rPr lang="en-US">
                <a:latin typeface="Calibri" pitchFamily="34" charset="0"/>
              </a:rPr>
              <a:t>Part of the role of a good speaker enclosure is to minimize the impact of this resonant frequency.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7239000" cy="4893647"/>
          </a:xfrm>
          <a:prstGeom prst="rect">
            <a:avLst/>
          </a:prstGeom>
          <a:noFill/>
        </p:spPr>
        <p:txBody>
          <a:bodyPr wrap="square" rtlCol="0">
            <a:spAutoFit/>
          </a:bodyPr>
          <a:lstStyle/>
          <a:p>
            <a:pPr lvl="0"/>
            <a:r>
              <a:rPr lang="en-US" sz="2400" b="1" dirty="0" smtClean="0"/>
              <a:t>Demo #19.  Adjustable Neutral Density Filter</a:t>
            </a:r>
            <a:r>
              <a:rPr lang="en-US" dirty="0" smtClean="0"/>
              <a:t/>
            </a:r>
            <a:br>
              <a:rPr lang="en-US" dirty="0" smtClean="0"/>
            </a:br>
            <a:endParaRPr lang="en-US" dirty="0" smtClean="0"/>
          </a:p>
          <a:p>
            <a:pPr marL="342900" lvl="0" indent="-342900">
              <a:buFont typeface="+mj-lt"/>
              <a:buAutoNum type="arabicPeriod"/>
            </a:pPr>
            <a:r>
              <a:rPr lang="en-US" dirty="0" smtClean="0"/>
              <a:t>Two Polaroid films one rotated with respect to the other to get varying attenuation.  </a:t>
            </a:r>
            <a:br>
              <a:rPr lang="en-US" dirty="0" smtClean="0"/>
            </a:br>
            <a:endParaRPr lang="en-US" dirty="0" smtClean="0"/>
          </a:p>
          <a:p>
            <a:pPr marL="342900" lvl="0" indent="-342900">
              <a:buFont typeface="+mj-lt"/>
              <a:buAutoNum type="arabicPeriod"/>
            </a:pPr>
            <a:r>
              <a:rPr lang="en-US" dirty="0" smtClean="0"/>
              <a:t>Adjustable light attenuator often needed in photography of bright scenes.</a:t>
            </a:r>
            <a:br>
              <a:rPr lang="en-US" dirty="0" smtClean="0"/>
            </a:br>
            <a:endParaRPr lang="en-US" dirty="0" smtClean="0"/>
          </a:p>
          <a:p>
            <a:pPr marL="342900" lvl="0" indent="-342900">
              <a:buFont typeface="+mj-lt"/>
              <a:buAutoNum type="arabicPeriod"/>
            </a:pPr>
            <a:r>
              <a:rPr lang="en-US" dirty="0" smtClean="0"/>
              <a:t>Sunglasses to reduce glare (reflections) off of objects.  The reflected light is often polarized.</a:t>
            </a:r>
            <a:br>
              <a:rPr lang="en-US" dirty="0" smtClean="0"/>
            </a:br>
            <a:endParaRPr lang="en-US" dirty="0" smtClean="0"/>
          </a:p>
          <a:p>
            <a:pPr marL="342900" lvl="0" indent="-342900">
              <a:buFont typeface="+mj-lt"/>
              <a:buAutoNum type="arabicPeriod"/>
            </a:pPr>
            <a:r>
              <a:rPr lang="en-US" dirty="0" smtClean="0"/>
              <a:t>LCD displays --- liquid crystal segment can be switched between two different states of polarization by a small electric field.  To prove this, rotate Polaroid sunglass lens rotated in front of digital watch display.</a:t>
            </a:r>
            <a:br>
              <a:rPr lang="en-US" dirty="0" smtClean="0"/>
            </a:br>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467600" cy="3354765"/>
          </a:xfrm>
          <a:prstGeom prst="rect">
            <a:avLst/>
          </a:prstGeom>
          <a:noFill/>
        </p:spPr>
        <p:txBody>
          <a:bodyPr wrap="square" rtlCol="0">
            <a:spAutoFit/>
          </a:bodyPr>
          <a:lstStyle/>
          <a:p>
            <a:r>
              <a:rPr lang="en-US" sz="3200" b="1" dirty="0" smtClean="0"/>
              <a:t>Demo #20.  Diffraction Grating</a:t>
            </a:r>
            <a:r>
              <a:rPr lang="en-US" sz="3200" dirty="0" smtClean="0"/>
              <a:t> </a:t>
            </a:r>
            <a:r>
              <a:rPr lang="en-US" dirty="0" smtClean="0"/>
              <a:t/>
            </a:r>
            <a:br>
              <a:rPr lang="en-US" dirty="0" smtClean="0"/>
            </a:br>
            <a:endParaRPr lang="en-US" dirty="0" smtClean="0"/>
          </a:p>
          <a:p>
            <a:pPr marL="342900" indent="-342900">
              <a:buFont typeface="+mj-lt"/>
              <a:buAutoNum type="arabicPeriod"/>
            </a:pPr>
            <a:r>
              <a:rPr lang="en-US" dirty="0" smtClean="0"/>
              <a:t>Used in tunable optical BPF to separate light of different wavelengths.</a:t>
            </a:r>
            <a:br>
              <a:rPr lang="en-US" dirty="0" smtClean="0"/>
            </a:br>
            <a:endParaRPr lang="en-US" dirty="0" smtClean="0"/>
          </a:p>
          <a:p>
            <a:pPr marL="342900" indent="-342900">
              <a:buFont typeface="+mj-lt"/>
              <a:buAutoNum type="arabicPeriod"/>
            </a:pPr>
            <a:r>
              <a:rPr lang="en-US" dirty="0" smtClean="0"/>
              <a:t>Demonstrate by shining flashlight on CD or DVD in dark room.  The reflected light will be resolved into a spectrum that can be displayed on wall of room.</a:t>
            </a:r>
            <a:br>
              <a:rPr lang="en-US" dirty="0" smtClean="0"/>
            </a:br>
            <a:endParaRPr lang="en-US" dirty="0" smtClean="0"/>
          </a:p>
          <a:p>
            <a:pPr marL="342900" indent="-342900">
              <a:buFont typeface="+mj-lt"/>
              <a:buAutoNum type="arabicPeriod"/>
            </a:pPr>
            <a:r>
              <a:rPr lang="en-US" dirty="0" smtClean="0"/>
              <a:t>Observe first and second order spectra.</a:t>
            </a:r>
            <a:br>
              <a:rPr lang="en-US" dirty="0" smtClean="0"/>
            </a:br>
            <a:endParaRPr lang="en-US" dirty="0"/>
          </a:p>
        </p:txBody>
      </p:sp>
      <p:pic>
        <p:nvPicPr>
          <p:cNvPr id="64514" name="Picture 2" descr="http://chemtrails.cc/blog/wp-content/uploads/2009/01/grating_spec-br.jpg"/>
          <p:cNvPicPr>
            <a:picLocks noChangeAspect="1" noChangeArrowheads="1"/>
          </p:cNvPicPr>
          <p:nvPr/>
        </p:nvPicPr>
        <p:blipFill>
          <a:blip r:embed="rId2" cstate="print"/>
          <a:srcRect/>
          <a:stretch>
            <a:fillRect/>
          </a:stretch>
        </p:blipFill>
        <p:spPr bwMode="auto">
          <a:xfrm>
            <a:off x="4648200" y="3810000"/>
            <a:ext cx="3657600" cy="2715579"/>
          </a:xfrm>
          <a:prstGeom prst="rect">
            <a:avLst/>
          </a:prstGeom>
          <a:noFill/>
        </p:spPr>
      </p:pic>
      <p:pic>
        <p:nvPicPr>
          <p:cNvPr id="64516" name="Picture 4" descr="http://hyperphysics.phy-astr.gsu.edu/hbase/phyopt/phopic/cddiffract.jpg"/>
          <p:cNvPicPr>
            <a:picLocks noChangeAspect="1" noChangeArrowheads="1"/>
          </p:cNvPicPr>
          <p:nvPr/>
        </p:nvPicPr>
        <p:blipFill>
          <a:blip r:embed="rId3" cstate="print"/>
          <a:srcRect/>
          <a:stretch>
            <a:fillRect/>
          </a:stretch>
        </p:blipFill>
        <p:spPr bwMode="auto">
          <a:xfrm>
            <a:off x="762000" y="3886200"/>
            <a:ext cx="3290573" cy="240982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229600" cy="6340197"/>
          </a:xfrm>
          <a:prstGeom prst="rect">
            <a:avLst/>
          </a:prstGeom>
          <a:noFill/>
        </p:spPr>
        <p:txBody>
          <a:bodyPr wrap="square" rtlCol="0">
            <a:spAutoFit/>
          </a:bodyPr>
          <a:lstStyle/>
          <a:p>
            <a:pPr marL="514350" lvl="0" indent="-514350"/>
            <a:r>
              <a:rPr lang="en-US" sz="2800" b="1" dirty="0" smtClean="0"/>
              <a:t>Demo #21.  Convex Lens Focal Length </a:t>
            </a:r>
            <a:r>
              <a:rPr lang="en-US" b="1" dirty="0" smtClean="0"/>
              <a:t/>
            </a:r>
            <a:br>
              <a:rPr lang="en-US" b="1" dirty="0" smtClean="0"/>
            </a:br>
            <a:endParaRPr lang="en-US" dirty="0" smtClean="0"/>
          </a:p>
          <a:p>
            <a:pPr marL="514350" lvl="0" indent="-514350">
              <a:buFont typeface="+mj-lt"/>
              <a:buAutoNum type="arabicPeriod"/>
            </a:pPr>
            <a:r>
              <a:rPr lang="en-US" dirty="0" smtClean="0"/>
              <a:t>Experimental measurement of focal length of double convex lens using laser pointer.  </a:t>
            </a:r>
            <a:br>
              <a:rPr lang="en-US" dirty="0" smtClean="0"/>
            </a:br>
            <a:endParaRPr lang="en-US" dirty="0" smtClean="0"/>
          </a:p>
          <a:p>
            <a:pPr marL="514350" lvl="0" indent="-514350">
              <a:buFont typeface="+mj-lt"/>
              <a:buAutoNum type="arabicPeriod"/>
            </a:pPr>
            <a:r>
              <a:rPr lang="en-US" dirty="0" smtClean="0"/>
              <a:t>The principle used is that parallel rays perpendicular to the lens will all pass through the lens and be directed through the focal point on the other side of the lens.</a:t>
            </a:r>
            <a:br>
              <a:rPr lang="en-US" dirty="0" smtClean="0"/>
            </a:br>
            <a:endParaRPr lang="en-US" dirty="0" smtClean="0"/>
          </a:p>
          <a:p>
            <a:pPr marL="514350" indent="-514350">
              <a:buFont typeface="+mj-lt"/>
              <a:buAutoNum type="arabicPeriod"/>
            </a:pPr>
            <a:r>
              <a:rPr lang="en-US" dirty="0" smtClean="0"/>
              <a:t>If lens is exactly 1 focal length away from the screen, parallel rays WILL CONVERGE to a point, regardless of the point that the parallel ray hits the lens.</a:t>
            </a:r>
            <a:br>
              <a:rPr lang="en-US" dirty="0" smtClean="0"/>
            </a:br>
            <a:endParaRPr lang="en-US" dirty="0" smtClean="0"/>
          </a:p>
          <a:p>
            <a:pPr marL="514350" lvl="0" indent="-514350">
              <a:buFont typeface="+mj-lt"/>
              <a:buAutoNum type="arabicPeriod"/>
            </a:pPr>
            <a:r>
              <a:rPr lang="en-US" dirty="0" smtClean="0"/>
              <a:t>If lens is too close to the screen (less than a focal length from the screen), parallel rays will NOT converge to a point, but rather will move in the direction the parallel ray moves.</a:t>
            </a:r>
            <a:br>
              <a:rPr lang="en-US" dirty="0" smtClean="0"/>
            </a:br>
            <a:endParaRPr lang="en-US" dirty="0" smtClean="0"/>
          </a:p>
          <a:p>
            <a:pPr marL="514350" lvl="0" indent="-514350">
              <a:buFont typeface="+mj-lt"/>
              <a:buAutoNum type="arabicPeriod"/>
            </a:pPr>
            <a:r>
              <a:rPr lang="en-US" dirty="0" smtClean="0"/>
              <a:t>If lens is too far from the screen (greater than a focal length from the screen), parallel rays will NOT converge to a point, but rather will move OPPOSITE TO the direction in which the parallel ray moves.</a:t>
            </a:r>
            <a:br>
              <a:rPr lang="en-US" dirty="0" smtClean="0"/>
            </a:br>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0EFDEB52-FAA2-4D83-853C-1617F6DD0AC0}" type="datetime1">
              <a:rPr lang="en-US"/>
              <a:pPr/>
              <a:t>5/20/2010</a:t>
            </a:fld>
            <a:endParaRPr lang="en-US"/>
          </a:p>
        </p:txBody>
      </p:sp>
      <p:sp>
        <p:nvSpPr>
          <p:cNvPr id="5" name="Footer Placeholder 2"/>
          <p:cNvSpPr>
            <a:spLocks noGrp="1"/>
          </p:cNvSpPr>
          <p:nvPr>
            <p:ph type="ftr" sz="quarter" idx="11"/>
          </p:nvPr>
        </p:nvSpPr>
        <p:spPr/>
        <p:txBody>
          <a:bodyPr/>
          <a:lstStyle/>
          <a:p>
            <a:r>
              <a:rPr lang="en-US"/>
              <a:t>ES203 Part 5 Op Amps</a:t>
            </a:r>
          </a:p>
        </p:txBody>
      </p:sp>
      <p:sp>
        <p:nvSpPr>
          <p:cNvPr id="6" name="Slide Number Placeholder 3"/>
          <p:cNvSpPr>
            <a:spLocks noGrp="1"/>
          </p:cNvSpPr>
          <p:nvPr>
            <p:ph type="sldNum" sz="quarter" idx="12"/>
          </p:nvPr>
        </p:nvSpPr>
        <p:spPr/>
        <p:txBody>
          <a:bodyPr/>
          <a:lstStyle/>
          <a:p>
            <a:fld id="{A4B1E31F-3D1B-465B-8608-1C045C8C7A12}" type="slidenum">
              <a:rPr lang="en-US"/>
              <a:pPr/>
              <a:t>53</a:t>
            </a:fld>
            <a:endParaRPr lang="en-US"/>
          </a:p>
        </p:txBody>
      </p:sp>
      <p:pic>
        <p:nvPicPr>
          <p:cNvPr id="43012" name="Picture 4" descr="46EDA642"/>
          <p:cNvPicPr>
            <a:picLocks noChangeAspect="1" noChangeArrowheads="1"/>
          </p:cNvPicPr>
          <p:nvPr/>
        </p:nvPicPr>
        <p:blipFill>
          <a:blip r:embed="rId2" cstate="print"/>
          <a:srcRect l="6657" t="2228" r="1617" b="69969"/>
          <a:stretch>
            <a:fillRect/>
          </a:stretch>
        </p:blipFill>
        <p:spPr bwMode="auto">
          <a:xfrm>
            <a:off x="228600" y="1143000"/>
            <a:ext cx="8153400" cy="3493896"/>
          </a:xfrm>
          <a:prstGeom prst="rect">
            <a:avLst/>
          </a:prstGeom>
          <a:noFill/>
        </p:spPr>
      </p:pic>
      <p:sp>
        <p:nvSpPr>
          <p:cNvPr id="43013" name="Rectangle 5"/>
          <p:cNvSpPr>
            <a:spLocks noChangeArrowheads="1"/>
          </p:cNvSpPr>
          <p:nvPr/>
        </p:nvSpPr>
        <p:spPr bwMode="auto">
          <a:xfrm>
            <a:off x="3581400" y="4572000"/>
            <a:ext cx="3505200" cy="609600"/>
          </a:xfrm>
          <a:prstGeom prst="rect">
            <a:avLst/>
          </a:prstGeom>
          <a:solidFill>
            <a:schemeClr val="bg1"/>
          </a:solidFill>
          <a:ln w="9525">
            <a:noFill/>
            <a:miter lim="800000"/>
            <a:headEnd/>
            <a:tailEnd/>
          </a:ln>
          <a:effectLst/>
        </p:spPr>
        <p:txBody>
          <a:bodyPr wrap="none" anchor="ctr"/>
          <a:lstStyle/>
          <a:p>
            <a:endParaRPr lang="en-US"/>
          </a:p>
        </p:txBody>
      </p:sp>
      <p:sp>
        <p:nvSpPr>
          <p:cNvPr id="7" name="TextBox 6"/>
          <p:cNvSpPr txBox="1"/>
          <p:nvPr/>
        </p:nvSpPr>
        <p:spPr>
          <a:xfrm>
            <a:off x="609600" y="228600"/>
            <a:ext cx="7391400" cy="523220"/>
          </a:xfrm>
          <a:prstGeom prst="rect">
            <a:avLst/>
          </a:prstGeom>
          <a:noFill/>
        </p:spPr>
        <p:txBody>
          <a:bodyPr wrap="square" rtlCol="0">
            <a:spAutoFit/>
          </a:bodyPr>
          <a:lstStyle/>
          <a:p>
            <a:r>
              <a:rPr lang="en-US" sz="2800" b="1" dirty="0" smtClean="0"/>
              <a:t>Demo #22.  Guitar Effects (Fuzz and </a:t>
            </a:r>
            <a:r>
              <a:rPr lang="en-US" sz="2800" b="1" dirty="0" err="1" smtClean="0"/>
              <a:t>Wah</a:t>
            </a:r>
            <a:r>
              <a:rPr lang="en-US" sz="2800" b="1" dirty="0" smtClean="0"/>
              <a:t>)</a:t>
            </a:r>
            <a:endParaRPr lang="en-US" sz="2800" b="1" dirty="0"/>
          </a:p>
        </p:txBody>
      </p:sp>
      <p:sp>
        <p:nvSpPr>
          <p:cNvPr id="8" name="TextBox 7"/>
          <p:cNvSpPr txBox="1"/>
          <p:nvPr/>
        </p:nvSpPr>
        <p:spPr>
          <a:xfrm>
            <a:off x="2667000" y="4648200"/>
            <a:ext cx="6019800" cy="1754326"/>
          </a:xfrm>
          <a:prstGeom prst="rect">
            <a:avLst/>
          </a:prstGeom>
          <a:noFill/>
        </p:spPr>
        <p:txBody>
          <a:bodyPr wrap="square" rtlCol="0">
            <a:spAutoFit/>
          </a:bodyPr>
          <a:lstStyle/>
          <a:p>
            <a:r>
              <a:rPr lang="en-US" b="1" dirty="0" smtClean="0"/>
              <a:t>Remove </a:t>
            </a:r>
            <a:r>
              <a:rPr lang="en-US" b="1" dirty="0" err="1" smtClean="0"/>
              <a:t>Cf</a:t>
            </a:r>
            <a:r>
              <a:rPr lang="en-US" b="1" dirty="0" smtClean="0"/>
              <a:t> to hear random “white” noise (mostly above 2 kHz break frequency)  generated in this first high gain amplifier stage.</a:t>
            </a:r>
          </a:p>
          <a:p>
            <a:endParaRPr lang="en-US" b="1" dirty="0" smtClean="0"/>
          </a:p>
          <a:p>
            <a:r>
              <a:rPr lang="en-US" b="1" dirty="0" smtClean="0"/>
              <a:t>Experiment with connecting “Common” to “Ground” terminals on dc power supply.</a:t>
            </a:r>
            <a:endParaRPr lang="en-US" b="1" dirty="0"/>
          </a:p>
        </p:txBody>
      </p:sp>
      <p:sp>
        <p:nvSpPr>
          <p:cNvPr id="9" name="TextBox 8"/>
          <p:cNvSpPr txBox="1"/>
          <p:nvPr/>
        </p:nvSpPr>
        <p:spPr>
          <a:xfrm>
            <a:off x="838200" y="685800"/>
            <a:ext cx="7391400" cy="369332"/>
          </a:xfrm>
          <a:prstGeom prst="rect">
            <a:avLst/>
          </a:prstGeom>
          <a:noFill/>
        </p:spPr>
        <p:txBody>
          <a:bodyPr wrap="square" rtlCol="0">
            <a:spAutoFit/>
          </a:bodyPr>
          <a:lstStyle/>
          <a:p>
            <a:r>
              <a:rPr lang="en-US" b="1" dirty="0" smtClean="0"/>
              <a:t>Part A.  OP AMP Noise and Linear, Non-distorting Amplifier</a:t>
            </a: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A7444055-9012-461B-9752-B9C2F6FC1AE5}" type="datetime1">
              <a:rPr lang="en-US"/>
              <a:pPr/>
              <a:t>5/20/2010</a:t>
            </a:fld>
            <a:endParaRPr lang="en-US"/>
          </a:p>
        </p:txBody>
      </p:sp>
      <p:sp>
        <p:nvSpPr>
          <p:cNvPr id="6" name="Footer Placeholder 2"/>
          <p:cNvSpPr>
            <a:spLocks noGrp="1"/>
          </p:cNvSpPr>
          <p:nvPr>
            <p:ph type="ftr" sz="quarter" idx="11"/>
          </p:nvPr>
        </p:nvSpPr>
        <p:spPr/>
        <p:txBody>
          <a:bodyPr/>
          <a:lstStyle/>
          <a:p>
            <a:r>
              <a:rPr lang="en-US"/>
              <a:t>ES203 Part 5 Op Amps</a:t>
            </a:r>
          </a:p>
        </p:txBody>
      </p:sp>
      <p:sp>
        <p:nvSpPr>
          <p:cNvPr id="7" name="Slide Number Placeholder 3"/>
          <p:cNvSpPr>
            <a:spLocks noGrp="1"/>
          </p:cNvSpPr>
          <p:nvPr>
            <p:ph type="sldNum" sz="quarter" idx="12"/>
          </p:nvPr>
        </p:nvSpPr>
        <p:spPr/>
        <p:txBody>
          <a:bodyPr/>
          <a:lstStyle/>
          <a:p>
            <a:fld id="{EDA65F4E-2142-44CA-B8E3-26728FBD679E}" type="slidenum">
              <a:rPr lang="en-US"/>
              <a:pPr/>
              <a:t>54</a:t>
            </a:fld>
            <a:endParaRPr lang="en-US"/>
          </a:p>
        </p:txBody>
      </p:sp>
      <p:pic>
        <p:nvPicPr>
          <p:cNvPr id="44036" name="Picture 4" descr="46EDA642"/>
          <p:cNvPicPr>
            <a:picLocks noChangeAspect="1" noChangeArrowheads="1"/>
          </p:cNvPicPr>
          <p:nvPr/>
        </p:nvPicPr>
        <p:blipFill>
          <a:blip r:embed="rId2" cstate="print"/>
          <a:srcRect t="27893" r="211" b="34932"/>
          <a:stretch>
            <a:fillRect/>
          </a:stretch>
        </p:blipFill>
        <p:spPr bwMode="auto">
          <a:xfrm>
            <a:off x="0" y="1219200"/>
            <a:ext cx="9144000" cy="4816475"/>
          </a:xfrm>
          <a:prstGeom prst="rect">
            <a:avLst/>
          </a:prstGeom>
          <a:noFill/>
        </p:spPr>
      </p:pic>
      <p:sp>
        <p:nvSpPr>
          <p:cNvPr id="44037" name="Rectangle 5"/>
          <p:cNvSpPr>
            <a:spLocks noChangeArrowheads="1"/>
          </p:cNvSpPr>
          <p:nvPr/>
        </p:nvSpPr>
        <p:spPr bwMode="auto">
          <a:xfrm>
            <a:off x="457200" y="685800"/>
            <a:ext cx="1676400" cy="457200"/>
          </a:xfrm>
          <a:prstGeom prst="rect">
            <a:avLst/>
          </a:prstGeom>
          <a:solidFill>
            <a:schemeClr val="bg1"/>
          </a:solidFill>
          <a:ln w="9525">
            <a:noFill/>
            <a:miter lim="800000"/>
            <a:headEnd/>
            <a:tailEnd/>
          </a:ln>
          <a:effectLst/>
        </p:spPr>
        <p:txBody>
          <a:bodyPr wrap="none" anchor="ctr"/>
          <a:lstStyle/>
          <a:p>
            <a:endParaRPr lang="en-US"/>
          </a:p>
        </p:txBody>
      </p:sp>
      <p:sp>
        <p:nvSpPr>
          <p:cNvPr id="44038" name="Rectangle 6"/>
          <p:cNvSpPr>
            <a:spLocks noChangeArrowheads="1"/>
          </p:cNvSpPr>
          <p:nvPr/>
        </p:nvSpPr>
        <p:spPr bwMode="auto">
          <a:xfrm>
            <a:off x="685800" y="5410200"/>
            <a:ext cx="1219200" cy="609600"/>
          </a:xfrm>
          <a:prstGeom prst="rect">
            <a:avLst/>
          </a:prstGeom>
          <a:solidFill>
            <a:schemeClr val="bg1"/>
          </a:solidFill>
          <a:ln w="9525">
            <a:noFill/>
            <a:miter lim="800000"/>
            <a:headEnd/>
            <a:tailEnd/>
          </a:ln>
          <a:effectLst/>
        </p:spPr>
        <p:txBody>
          <a:bodyPr wrap="none" anchor="ctr"/>
          <a:lstStyle/>
          <a:p>
            <a:endParaRPr lang="en-US"/>
          </a:p>
        </p:txBody>
      </p:sp>
      <p:sp>
        <p:nvSpPr>
          <p:cNvPr id="8" name="TextBox 7"/>
          <p:cNvSpPr txBox="1"/>
          <p:nvPr/>
        </p:nvSpPr>
        <p:spPr>
          <a:xfrm>
            <a:off x="990600" y="228600"/>
            <a:ext cx="7620000" cy="646331"/>
          </a:xfrm>
          <a:prstGeom prst="rect">
            <a:avLst/>
          </a:prstGeom>
          <a:noFill/>
        </p:spPr>
        <p:txBody>
          <a:bodyPr wrap="square" rtlCol="0">
            <a:spAutoFit/>
          </a:bodyPr>
          <a:lstStyle/>
          <a:p>
            <a:r>
              <a:rPr lang="en-US" b="1" i="1" u="sng" dirty="0" smtClean="0"/>
              <a:t>Fuzz Tone</a:t>
            </a:r>
            <a:r>
              <a:rPr lang="en-US" b="1" dirty="0" smtClean="0"/>
              <a:t> – Waveform distorted by clipping.  Sharp Edges add higher harmonics to output waveform, also notes are SUSTAINED.</a:t>
            </a:r>
            <a:endParaRPr lang="en-US" b="1" i="1" u="sn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ling.fju.edu.tw/phonetic/mouth.gif"/>
          <p:cNvPicPr>
            <a:picLocks noChangeAspect="1" noChangeArrowheads="1"/>
          </p:cNvPicPr>
          <p:nvPr/>
        </p:nvPicPr>
        <p:blipFill>
          <a:blip r:embed="rId2" cstate="print"/>
          <a:srcRect/>
          <a:stretch>
            <a:fillRect/>
          </a:stretch>
        </p:blipFill>
        <p:spPr bwMode="auto">
          <a:xfrm>
            <a:off x="2057400" y="914400"/>
            <a:ext cx="5867400" cy="5691379"/>
          </a:xfrm>
          <a:prstGeom prst="rect">
            <a:avLst/>
          </a:prstGeom>
          <a:noFill/>
        </p:spPr>
      </p:pic>
      <p:sp>
        <p:nvSpPr>
          <p:cNvPr id="3" name="TextBox 2"/>
          <p:cNvSpPr txBox="1"/>
          <p:nvPr/>
        </p:nvSpPr>
        <p:spPr>
          <a:xfrm>
            <a:off x="1600200" y="381000"/>
            <a:ext cx="6553200" cy="400110"/>
          </a:xfrm>
          <a:prstGeom prst="rect">
            <a:avLst/>
          </a:prstGeom>
          <a:noFill/>
        </p:spPr>
        <p:txBody>
          <a:bodyPr wrap="square" rtlCol="0">
            <a:spAutoFit/>
          </a:bodyPr>
          <a:lstStyle/>
          <a:p>
            <a:r>
              <a:rPr lang="en-US" sz="2000" b="1" dirty="0" smtClean="0"/>
              <a:t>Human Vocal Tract Physiology</a:t>
            </a:r>
            <a:endParaRPr lang="en-US" sz="20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udley's vocal tract model"/>
          <p:cNvPicPr>
            <a:picLocks noChangeAspect="1" noChangeArrowheads="1"/>
          </p:cNvPicPr>
          <p:nvPr/>
        </p:nvPicPr>
        <p:blipFill>
          <a:blip r:embed="rId2" cstate="print"/>
          <a:srcRect/>
          <a:stretch>
            <a:fillRect/>
          </a:stretch>
        </p:blipFill>
        <p:spPr bwMode="auto">
          <a:xfrm>
            <a:off x="838200" y="533400"/>
            <a:ext cx="5992427" cy="5715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soundtransformations.btinternet.co.uk/TheEffecOfTheHypopharyngealAndSupra_files/image018.gif"/>
          <p:cNvPicPr>
            <a:picLocks noChangeAspect="1" noChangeArrowheads="1"/>
          </p:cNvPicPr>
          <p:nvPr/>
        </p:nvPicPr>
        <p:blipFill>
          <a:blip r:embed="rId2" cstate="print"/>
          <a:srcRect/>
          <a:stretch>
            <a:fillRect/>
          </a:stretch>
        </p:blipFill>
        <p:spPr bwMode="auto">
          <a:xfrm>
            <a:off x="1524000" y="609600"/>
            <a:ext cx="6029325" cy="2914650"/>
          </a:xfrm>
          <a:prstGeom prst="rect">
            <a:avLst/>
          </a:prstGeom>
          <a:noFill/>
        </p:spPr>
      </p:pic>
      <p:pic>
        <p:nvPicPr>
          <p:cNvPr id="92164" name="Picture 4" descr="http://www.soundtransformations.btinternet.co.uk/TheEffecOfTheHypopharyngealAndSupra_files/image020.gif"/>
          <p:cNvPicPr>
            <a:picLocks noChangeAspect="1" noChangeArrowheads="1"/>
          </p:cNvPicPr>
          <p:nvPr/>
        </p:nvPicPr>
        <p:blipFill>
          <a:blip r:embed="rId3" cstate="print"/>
          <a:srcRect/>
          <a:stretch>
            <a:fillRect/>
          </a:stretch>
        </p:blipFill>
        <p:spPr bwMode="auto">
          <a:xfrm>
            <a:off x="685800" y="3429000"/>
            <a:ext cx="3876675" cy="3209926"/>
          </a:xfrm>
          <a:prstGeom prst="rect">
            <a:avLst/>
          </a:prstGeom>
          <a:noFill/>
        </p:spPr>
      </p:pic>
      <p:pic>
        <p:nvPicPr>
          <p:cNvPr id="92166" name="Picture 6" descr="http://www.soundtransformations.btinternet.co.uk/TheEffecOfTheHypopharyngealAndSupra_files/image024.gif"/>
          <p:cNvPicPr>
            <a:picLocks noChangeAspect="1" noChangeArrowheads="1"/>
          </p:cNvPicPr>
          <p:nvPr/>
        </p:nvPicPr>
        <p:blipFill>
          <a:blip r:embed="rId4" cstate="print"/>
          <a:srcRect/>
          <a:stretch>
            <a:fillRect/>
          </a:stretch>
        </p:blipFill>
        <p:spPr bwMode="auto">
          <a:xfrm>
            <a:off x="4648200" y="3581400"/>
            <a:ext cx="4114800" cy="3028950"/>
          </a:xfrm>
          <a:prstGeom prst="rect">
            <a:avLst/>
          </a:prstGeom>
          <a:noFill/>
        </p:spPr>
      </p:pic>
      <p:sp>
        <p:nvSpPr>
          <p:cNvPr id="5" name="TextBox 4"/>
          <p:cNvSpPr txBox="1"/>
          <p:nvPr/>
        </p:nvSpPr>
        <p:spPr>
          <a:xfrm>
            <a:off x="838200" y="228600"/>
            <a:ext cx="7772400" cy="369332"/>
          </a:xfrm>
          <a:prstGeom prst="rect">
            <a:avLst/>
          </a:prstGeom>
          <a:noFill/>
        </p:spPr>
        <p:txBody>
          <a:bodyPr wrap="square" rtlCol="0">
            <a:spAutoFit/>
          </a:bodyPr>
          <a:lstStyle/>
          <a:p>
            <a:r>
              <a:rPr lang="en-US" b="1" dirty="0" smtClean="0"/>
              <a:t>Five-Tube Vocal Tract Model (Vocal Tract Modeled as Organ Pipes!)</a:t>
            </a:r>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tlapitzalli.com/rvelaz.geo/bonampak/model.gif"/>
          <p:cNvPicPr>
            <a:picLocks noChangeAspect="1" noChangeArrowheads="1"/>
          </p:cNvPicPr>
          <p:nvPr/>
        </p:nvPicPr>
        <p:blipFill>
          <a:blip r:embed="rId2" cstate="print"/>
          <a:srcRect/>
          <a:stretch>
            <a:fillRect/>
          </a:stretch>
        </p:blipFill>
        <p:spPr bwMode="auto">
          <a:xfrm>
            <a:off x="381000" y="3305175"/>
            <a:ext cx="8309598" cy="3552825"/>
          </a:xfrm>
          <a:prstGeom prst="rect">
            <a:avLst/>
          </a:prstGeom>
          <a:noFill/>
        </p:spPr>
      </p:pic>
      <p:sp>
        <p:nvSpPr>
          <p:cNvPr id="3" name="TextBox 2"/>
          <p:cNvSpPr txBox="1"/>
          <p:nvPr/>
        </p:nvSpPr>
        <p:spPr>
          <a:xfrm>
            <a:off x="304800" y="304800"/>
            <a:ext cx="8534400" cy="2831544"/>
          </a:xfrm>
          <a:prstGeom prst="rect">
            <a:avLst/>
          </a:prstGeom>
          <a:noFill/>
        </p:spPr>
        <p:txBody>
          <a:bodyPr wrap="square" rtlCol="0">
            <a:spAutoFit/>
          </a:bodyPr>
          <a:lstStyle/>
          <a:p>
            <a:r>
              <a:rPr lang="en-US" b="1" dirty="0" smtClean="0"/>
              <a:t>Model of Vocal Tract</a:t>
            </a:r>
            <a:endParaRPr lang="en-US" dirty="0" smtClean="0"/>
          </a:p>
          <a:p>
            <a:r>
              <a:rPr lang="en-US" sz="1600" dirty="0" smtClean="0"/>
              <a:t>Pitch period (impulse train) is generated by putting vocal cords together and making them vibrate.  Vocal cords generate a relatively low frequency impulse train (This frequency varies as we change the intonation of our speech, but let us say it is 100 Hz) with nearly constant harmonic amplitudes (100 Hz, 200 Hz, 300 Hz, 400 Hz…. N*100 Hz)  This harmonically rich waveform is filtered by the vocal tract (using 2 or 3 resonances or formant BPF filters) which emphasize several different groupings of harmonics in the impulse train generated by the vocal cords in order to form all characteristic vowel (voiced) sounds: Long A , Long E, Long I, Long O, Long U, short A, short E, short I, short O, short U, O-umlaut, U-umlaut, etc.  Whispered speech is created by separating the vocal cords so they do not vibrate, but rather cause air turbulences that form random “white noise” which is then filtered by the vocal tract.</a:t>
            </a:r>
            <a:endParaRPr lang="en-US"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gymnasiumhaarlem.nl/na/downloads/hyperbase/music/imgmus/vow5.gif"/>
          <p:cNvPicPr>
            <a:picLocks noChangeAspect="1" noChangeArrowheads="1"/>
          </p:cNvPicPr>
          <p:nvPr/>
        </p:nvPicPr>
        <p:blipFill>
          <a:blip r:embed="rId2" cstate="print"/>
          <a:srcRect/>
          <a:stretch>
            <a:fillRect/>
          </a:stretch>
        </p:blipFill>
        <p:spPr bwMode="auto">
          <a:xfrm>
            <a:off x="3886200" y="304800"/>
            <a:ext cx="4191000" cy="6064396"/>
          </a:xfrm>
          <a:prstGeom prst="rect">
            <a:avLst/>
          </a:prstGeom>
          <a:noFill/>
        </p:spPr>
      </p:pic>
      <p:sp>
        <p:nvSpPr>
          <p:cNvPr id="3" name="TextBox 2"/>
          <p:cNvSpPr txBox="1"/>
          <p:nvPr/>
        </p:nvSpPr>
        <p:spPr>
          <a:xfrm>
            <a:off x="533400" y="533400"/>
            <a:ext cx="3048000" cy="5632311"/>
          </a:xfrm>
          <a:prstGeom prst="rect">
            <a:avLst/>
          </a:prstGeom>
          <a:noFill/>
        </p:spPr>
        <p:txBody>
          <a:bodyPr wrap="square" rtlCol="0">
            <a:spAutoFit/>
          </a:bodyPr>
          <a:lstStyle/>
          <a:p>
            <a:r>
              <a:rPr lang="en-US" dirty="0" smtClean="0"/>
              <a:t>Example of the use of Vocal Tract Resonances to create characteristic vowel sounds.  Each vowel sound is produced from the SAME 100 Hz vocal cord impulse train.  The different vowel sounds are created by passing the impulse train through the vocal tract where the speaker varies different dimensions of the vocal tract (see the 5-pipe model)  as different vowel sounds are spoken. The placing of these </a:t>
            </a:r>
            <a:r>
              <a:rPr lang="en-US" dirty="0" err="1" smtClean="0"/>
              <a:t>passbands</a:t>
            </a:r>
            <a:r>
              <a:rPr lang="en-US" dirty="0" smtClean="0"/>
              <a:t> (</a:t>
            </a:r>
            <a:r>
              <a:rPr lang="en-US" b="1" i="1" dirty="0" smtClean="0"/>
              <a:t>formant frequencies</a:t>
            </a:r>
            <a:r>
              <a:rPr lang="en-US" dirty="0" smtClean="0"/>
              <a:t>) determines the specific vowel sound that is heard by the listener!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411162"/>
          </a:xfrm>
        </p:spPr>
        <p:txBody>
          <a:bodyPr rtlCol="0">
            <a:normAutofit fontScale="90000"/>
          </a:bodyPr>
          <a:lstStyle/>
          <a:p>
            <a:pPr eaLnBrk="1" fontAlgn="auto" hangingPunct="1">
              <a:spcAft>
                <a:spcPts val="0"/>
              </a:spcAft>
              <a:defRPr/>
            </a:pPr>
            <a:r>
              <a:rPr lang="en-US" dirty="0" smtClean="0"/>
              <a:t>Role of the Loudspeaker Enclosure</a:t>
            </a:r>
            <a:endParaRPr lang="en-US" dirty="0"/>
          </a:p>
        </p:txBody>
      </p:sp>
      <p:pic>
        <p:nvPicPr>
          <p:cNvPr id="18434" name="Picture 2" descr="http://hyperphysics.phy-astr.gsu.edu/hbase/audio/imgaud/enclosure.gif"/>
          <p:cNvPicPr>
            <a:picLocks noChangeAspect="1" noChangeArrowheads="1"/>
          </p:cNvPicPr>
          <p:nvPr/>
        </p:nvPicPr>
        <p:blipFill>
          <a:blip r:embed="rId2" cstate="print"/>
          <a:srcRect/>
          <a:stretch>
            <a:fillRect/>
          </a:stretch>
        </p:blipFill>
        <p:spPr bwMode="auto">
          <a:xfrm>
            <a:off x="228600" y="1676400"/>
            <a:ext cx="3276600" cy="4191000"/>
          </a:xfrm>
          <a:prstGeom prst="rect">
            <a:avLst/>
          </a:prstGeom>
          <a:noFill/>
          <a:ln w="9525">
            <a:noFill/>
            <a:miter lim="800000"/>
            <a:headEnd/>
            <a:tailEnd/>
          </a:ln>
        </p:spPr>
      </p:pic>
      <p:sp>
        <p:nvSpPr>
          <p:cNvPr id="18435" name="Rectangle 4"/>
          <p:cNvSpPr>
            <a:spLocks noChangeArrowheads="1"/>
          </p:cNvSpPr>
          <p:nvPr/>
        </p:nvSpPr>
        <p:spPr bwMode="auto">
          <a:xfrm>
            <a:off x="3581400" y="838200"/>
            <a:ext cx="5257800" cy="5632450"/>
          </a:xfrm>
          <a:prstGeom prst="rect">
            <a:avLst/>
          </a:prstGeom>
          <a:noFill/>
          <a:ln w="9525">
            <a:noFill/>
            <a:miter lim="800000"/>
            <a:headEnd/>
            <a:tailEnd/>
          </a:ln>
        </p:spPr>
        <p:txBody>
          <a:bodyPr>
            <a:spAutoFit/>
          </a:bodyPr>
          <a:lstStyle/>
          <a:p>
            <a:pPr>
              <a:buFont typeface="Arial" charset="0"/>
              <a:buChar char="•"/>
            </a:pPr>
            <a:r>
              <a:rPr lang="en-US" sz="2000">
                <a:latin typeface="Calibri" pitchFamily="34" charset="0"/>
              </a:rPr>
              <a:t>The production of a good high-fidelity loudspeaker requires that the speakers be enclosed because of a number of basic properties of loudspeakers. </a:t>
            </a:r>
          </a:p>
          <a:p>
            <a:pPr>
              <a:buFont typeface="Arial" charset="0"/>
              <a:buChar char="•"/>
            </a:pPr>
            <a:r>
              <a:rPr lang="en-US" sz="2000">
                <a:latin typeface="Calibri" pitchFamily="34" charset="0"/>
              </a:rPr>
              <a:t>Just putting a single dynamic loudspeaker in a closed box will improve its sound quality dramatically.  (It keeps negative pressure wave developed on back side of cone from cancelling the positive pressure wave developed on the front side of the cone!)</a:t>
            </a:r>
          </a:p>
          <a:p>
            <a:pPr>
              <a:buFont typeface="Arial" charset="0"/>
              <a:buChar char="•"/>
            </a:pPr>
            <a:r>
              <a:rPr lang="en-US" sz="2000">
                <a:latin typeface="Calibri" pitchFamily="34" charset="0"/>
              </a:rPr>
              <a:t>Modern loudspeaker enclosures typically involve multiple loudspeakers with a </a:t>
            </a:r>
            <a:r>
              <a:rPr lang="en-US" sz="2000">
                <a:latin typeface="Calibri" pitchFamily="34" charset="0"/>
                <a:hlinkClick r:id="rId3"/>
              </a:rPr>
              <a:t>crossover network</a:t>
            </a:r>
            <a:r>
              <a:rPr lang="en-US" sz="2000">
                <a:latin typeface="Calibri" pitchFamily="34" charset="0"/>
              </a:rPr>
              <a:t> to provide a more nearly uniform frequency response across the audio frequency range. </a:t>
            </a:r>
          </a:p>
          <a:p>
            <a:pPr>
              <a:buFont typeface="Arial" charset="0"/>
              <a:buChar char="•"/>
            </a:pPr>
            <a:r>
              <a:rPr lang="en-US" sz="2000">
                <a:latin typeface="Calibri" pitchFamily="34" charset="0"/>
              </a:rPr>
              <a:t>Other techniques such as those used in </a:t>
            </a:r>
            <a:r>
              <a:rPr lang="en-US" sz="2000">
                <a:latin typeface="Calibri" pitchFamily="34" charset="0"/>
                <a:hlinkClick r:id="rId4"/>
              </a:rPr>
              <a:t>bass reflex</a:t>
            </a:r>
            <a:r>
              <a:rPr lang="en-US" sz="2000">
                <a:latin typeface="Calibri" pitchFamily="34" charset="0"/>
              </a:rPr>
              <a:t> enclosures may be used to extend the useful bass range of the loudspeakers.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E6EAA505-A964-4BB3-8845-C14968871604}" type="datetime1">
              <a:rPr lang="en-US"/>
              <a:pPr/>
              <a:t>5/20/2010</a:t>
            </a:fld>
            <a:endParaRPr lang="en-US"/>
          </a:p>
        </p:txBody>
      </p:sp>
      <p:sp>
        <p:nvSpPr>
          <p:cNvPr id="5" name="Footer Placeholder 2"/>
          <p:cNvSpPr>
            <a:spLocks noGrp="1"/>
          </p:cNvSpPr>
          <p:nvPr>
            <p:ph type="ftr" sz="quarter" idx="11"/>
          </p:nvPr>
        </p:nvSpPr>
        <p:spPr/>
        <p:txBody>
          <a:bodyPr/>
          <a:lstStyle/>
          <a:p>
            <a:r>
              <a:rPr lang="en-US"/>
              <a:t>ES203 Part 5 Op Amps</a:t>
            </a:r>
          </a:p>
        </p:txBody>
      </p:sp>
      <p:sp>
        <p:nvSpPr>
          <p:cNvPr id="6" name="Slide Number Placeholder 3"/>
          <p:cNvSpPr>
            <a:spLocks noGrp="1"/>
          </p:cNvSpPr>
          <p:nvPr>
            <p:ph type="sldNum" sz="quarter" idx="12"/>
          </p:nvPr>
        </p:nvSpPr>
        <p:spPr/>
        <p:txBody>
          <a:bodyPr/>
          <a:lstStyle/>
          <a:p>
            <a:fld id="{74E7D44A-41F2-48E8-A342-9E465AF6AAFC}" type="slidenum">
              <a:rPr lang="en-US"/>
              <a:pPr/>
              <a:t>60</a:t>
            </a:fld>
            <a:endParaRPr lang="en-US"/>
          </a:p>
        </p:txBody>
      </p:sp>
      <p:pic>
        <p:nvPicPr>
          <p:cNvPr id="45060" name="Picture 4" descr="46EDA642"/>
          <p:cNvPicPr>
            <a:picLocks noChangeAspect="1" noChangeArrowheads="1"/>
          </p:cNvPicPr>
          <p:nvPr/>
        </p:nvPicPr>
        <p:blipFill>
          <a:blip r:embed="rId2" cstate="print"/>
          <a:srcRect t="63538" r="-6845" b="6520"/>
          <a:stretch>
            <a:fillRect/>
          </a:stretch>
        </p:blipFill>
        <p:spPr bwMode="auto">
          <a:xfrm>
            <a:off x="0" y="2362200"/>
            <a:ext cx="9144000" cy="3622675"/>
          </a:xfrm>
          <a:prstGeom prst="rect">
            <a:avLst/>
          </a:prstGeom>
          <a:noFill/>
        </p:spPr>
      </p:pic>
      <p:sp>
        <p:nvSpPr>
          <p:cNvPr id="45061" name="Rectangle 5"/>
          <p:cNvSpPr>
            <a:spLocks noChangeArrowheads="1"/>
          </p:cNvSpPr>
          <p:nvPr/>
        </p:nvSpPr>
        <p:spPr bwMode="auto">
          <a:xfrm>
            <a:off x="2514600" y="1600200"/>
            <a:ext cx="4267200" cy="457200"/>
          </a:xfrm>
          <a:prstGeom prst="rect">
            <a:avLst/>
          </a:prstGeom>
          <a:solidFill>
            <a:schemeClr val="bg1"/>
          </a:solidFill>
          <a:ln w="9525">
            <a:noFill/>
            <a:miter lim="800000"/>
            <a:headEnd/>
            <a:tailEnd/>
          </a:ln>
          <a:effectLst/>
        </p:spPr>
        <p:txBody>
          <a:bodyPr wrap="none" anchor="ctr"/>
          <a:lstStyle/>
          <a:p>
            <a:endParaRPr lang="en-US"/>
          </a:p>
        </p:txBody>
      </p:sp>
      <p:sp>
        <p:nvSpPr>
          <p:cNvPr id="7" name="TextBox 6"/>
          <p:cNvSpPr txBox="1"/>
          <p:nvPr/>
        </p:nvSpPr>
        <p:spPr>
          <a:xfrm>
            <a:off x="1143000" y="381000"/>
            <a:ext cx="7315200" cy="954107"/>
          </a:xfrm>
          <a:prstGeom prst="rect">
            <a:avLst/>
          </a:prstGeom>
          <a:noFill/>
        </p:spPr>
        <p:txBody>
          <a:bodyPr wrap="square" rtlCol="0">
            <a:spAutoFit/>
          </a:bodyPr>
          <a:lstStyle/>
          <a:p>
            <a:r>
              <a:rPr lang="en-US" sz="2000" b="1" dirty="0" smtClean="0"/>
              <a:t>Variable </a:t>
            </a:r>
            <a:r>
              <a:rPr lang="en-US" sz="2000" b="1" dirty="0" err="1" smtClean="0"/>
              <a:t>Bandpass</a:t>
            </a:r>
            <a:r>
              <a:rPr lang="en-US" sz="2000" b="1" dirty="0" smtClean="0"/>
              <a:t> Filter – “Crybaby </a:t>
            </a:r>
            <a:r>
              <a:rPr lang="en-US" sz="2000" b="1" dirty="0" err="1" smtClean="0"/>
              <a:t>Wah</a:t>
            </a:r>
            <a:r>
              <a:rPr lang="en-US" sz="2000" b="1" dirty="0" smtClean="0"/>
              <a:t> </a:t>
            </a:r>
            <a:r>
              <a:rPr lang="en-US" sz="2000" b="1" dirty="0" err="1" smtClean="0"/>
              <a:t>Wah</a:t>
            </a:r>
            <a:r>
              <a:rPr lang="en-US" sz="2000" b="1" dirty="0" smtClean="0"/>
              <a:t>”</a:t>
            </a:r>
          </a:p>
          <a:p>
            <a:r>
              <a:rPr lang="en-US" dirty="0" smtClean="0"/>
              <a:t>Resistor R3 varies </a:t>
            </a:r>
            <a:r>
              <a:rPr lang="en-US" dirty="0" err="1" smtClean="0"/>
              <a:t>passband</a:t>
            </a:r>
            <a:r>
              <a:rPr lang="en-US" dirty="0" smtClean="0"/>
              <a:t> </a:t>
            </a:r>
            <a:r>
              <a:rPr lang="en-US" dirty="0" smtClean="0"/>
              <a:t>over audio spectrum.</a:t>
            </a:r>
          </a:p>
          <a:p>
            <a:r>
              <a:rPr lang="en-US" dirty="0" err="1" smtClean="0"/>
              <a:t>CdS</a:t>
            </a:r>
            <a:r>
              <a:rPr lang="en-US" dirty="0" smtClean="0"/>
              <a:t> cell used for R3 to make </a:t>
            </a:r>
            <a:r>
              <a:rPr lang="en-US" dirty="0" err="1" smtClean="0"/>
              <a:t>WahWah</a:t>
            </a:r>
            <a:r>
              <a:rPr lang="en-US" dirty="0" smtClean="0"/>
              <a:t> Light Variable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957D3FD4-636A-4F32-B95E-DDA40198CDE7}" type="datetime1">
              <a:rPr lang="en-US"/>
              <a:pPr/>
              <a:t>5/20/2010</a:t>
            </a:fld>
            <a:endParaRPr lang="en-US"/>
          </a:p>
        </p:txBody>
      </p:sp>
      <p:sp>
        <p:nvSpPr>
          <p:cNvPr id="4" name="Footer Placeholder 2"/>
          <p:cNvSpPr>
            <a:spLocks noGrp="1"/>
          </p:cNvSpPr>
          <p:nvPr>
            <p:ph type="ftr" sz="quarter" idx="11"/>
          </p:nvPr>
        </p:nvSpPr>
        <p:spPr/>
        <p:txBody>
          <a:bodyPr/>
          <a:lstStyle/>
          <a:p>
            <a:r>
              <a:rPr lang="en-US"/>
              <a:t>ES203 Part 5 Op Amps</a:t>
            </a:r>
          </a:p>
        </p:txBody>
      </p:sp>
      <p:sp>
        <p:nvSpPr>
          <p:cNvPr id="5" name="Slide Number Placeholder 3"/>
          <p:cNvSpPr>
            <a:spLocks noGrp="1"/>
          </p:cNvSpPr>
          <p:nvPr>
            <p:ph type="sldNum" sz="quarter" idx="12"/>
          </p:nvPr>
        </p:nvSpPr>
        <p:spPr/>
        <p:txBody>
          <a:bodyPr/>
          <a:lstStyle/>
          <a:p>
            <a:fld id="{D5B595CE-C62C-45B9-BBB5-8ABD0203F64D}" type="slidenum">
              <a:rPr lang="en-US"/>
              <a:pPr/>
              <a:t>61</a:t>
            </a:fld>
            <a:endParaRPr lang="en-US"/>
          </a:p>
        </p:txBody>
      </p:sp>
      <p:pic>
        <p:nvPicPr>
          <p:cNvPr id="46084" name="Picture 4" descr="86C1BD5B"/>
          <p:cNvPicPr>
            <a:picLocks noChangeAspect="1" noChangeArrowheads="1"/>
          </p:cNvPicPr>
          <p:nvPr/>
        </p:nvPicPr>
        <p:blipFill>
          <a:blip r:embed="rId2" cstate="print"/>
          <a:srcRect r="211" b="59364"/>
          <a:stretch>
            <a:fillRect/>
          </a:stretch>
        </p:blipFill>
        <p:spPr bwMode="auto">
          <a:xfrm>
            <a:off x="304800" y="877888"/>
            <a:ext cx="8534400" cy="491331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D8E7E7C-166A-4430-869B-2C02B9FF54DF}" type="datetime1">
              <a:rPr lang="en-US"/>
              <a:pPr/>
              <a:t>5/20/2010</a:t>
            </a:fld>
            <a:endParaRPr lang="en-US"/>
          </a:p>
        </p:txBody>
      </p:sp>
      <p:sp>
        <p:nvSpPr>
          <p:cNvPr id="4" name="Footer Placeholder 2"/>
          <p:cNvSpPr>
            <a:spLocks noGrp="1"/>
          </p:cNvSpPr>
          <p:nvPr>
            <p:ph type="ftr" sz="quarter" idx="11"/>
          </p:nvPr>
        </p:nvSpPr>
        <p:spPr/>
        <p:txBody>
          <a:bodyPr/>
          <a:lstStyle/>
          <a:p>
            <a:r>
              <a:rPr lang="en-US"/>
              <a:t>ES203 Part 5 Op Amps</a:t>
            </a:r>
          </a:p>
        </p:txBody>
      </p:sp>
      <p:sp>
        <p:nvSpPr>
          <p:cNvPr id="5" name="Slide Number Placeholder 3"/>
          <p:cNvSpPr>
            <a:spLocks noGrp="1"/>
          </p:cNvSpPr>
          <p:nvPr>
            <p:ph type="sldNum" sz="quarter" idx="12"/>
          </p:nvPr>
        </p:nvSpPr>
        <p:spPr/>
        <p:txBody>
          <a:bodyPr/>
          <a:lstStyle/>
          <a:p>
            <a:fld id="{21E39025-A97F-4010-BFD1-CD8E1A7EEBE3}" type="slidenum">
              <a:rPr lang="en-US"/>
              <a:pPr/>
              <a:t>62</a:t>
            </a:fld>
            <a:endParaRPr lang="en-US"/>
          </a:p>
        </p:txBody>
      </p:sp>
      <p:pic>
        <p:nvPicPr>
          <p:cNvPr id="47108" name="Picture 4" descr="86C1BD5B"/>
          <p:cNvPicPr>
            <a:picLocks noChangeAspect="1" noChangeArrowheads="1"/>
          </p:cNvPicPr>
          <p:nvPr/>
        </p:nvPicPr>
        <p:blipFill>
          <a:blip r:embed="rId2" cstate="print"/>
          <a:srcRect t="40012" r="-5836" b="11406"/>
          <a:stretch>
            <a:fillRect/>
          </a:stretch>
        </p:blipFill>
        <p:spPr bwMode="auto">
          <a:xfrm>
            <a:off x="304800" y="369888"/>
            <a:ext cx="8839200" cy="57372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ile:Lautsprecher 4-wege 2.jpg"/>
          <p:cNvPicPr>
            <a:picLocks noChangeAspect="1" noChangeArrowheads="1"/>
          </p:cNvPicPr>
          <p:nvPr/>
        </p:nvPicPr>
        <p:blipFill>
          <a:blip r:embed="rId2" cstate="print"/>
          <a:srcRect/>
          <a:stretch>
            <a:fillRect/>
          </a:stretch>
        </p:blipFill>
        <p:spPr bwMode="auto">
          <a:xfrm>
            <a:off x="4953000" y="990600"/>
            <a:ext cx="3467100" cy="5715000"/>
          </a:xfrm>
          <a:prstGeom prst="rect">
            <a:avLst/>
          </a:prstGeom>
          <a:noFill/>
          <a:ln w="9525">
            <a:noFill/>
            <a:miter lim="800000"/>
            <a:headEnd/>
            <a:tailEnd/>
          </a:ln>
        </p:spPr>
      </p:pic>
      <p:pic>
        <p:nvPicPr>
          <p:cNvPr id="19458" name="Picture 4" descr="File:3.5 Inch Speaker.jpg"/>
          <p:cNvPicPr>
            <a:picLocks noChangeAspect="1" noChangeArrowheads="1"/>
          </p:cNvPicPr>
          <p:nvPr/>
        </p:nvPicPr>
        <p:blipFill>
          <a:blip r:embed="rId3" cstate="print"/>
          <a:srcRect/>
          <a:stretch>
            <a:fillRect/>
          </a:stretch>
        </p:blipFill>
        <p:spPr bwMode="auto">
          <a:xfrm>
            <a:off x="457200" y="2438400"/>
            <a:ext cx="4267200" cy="3200400"/>
          </a:xfrm>
          <a:prstGeom prst="rect">
            <a:avLst/>
          </a:prstGeom>
          <a:noFill/>
          <a:ln w="9525">
            <a:noFill/>
            <a:miter lim="800000"/>
            <a:headEnd/>
            <a:tailEnd/>
          </a:ln>
        </p:spPr>
      </p:pic>
      <p:sp>
        <p:nvSpPr>
          <p:cNvPr id="19459" name="TextBox 6"/>
          <p:cNvSpPr txBox="1">
            <a:spLocks noChangeArrowheads="1"/>
          </p:cNvSpPr>
          <p:nvPr/>
        </p:nvSpPr>
        <p:spPr bwMode="auto">
          <a:xfrm>
            <a:off x="1066800" y="1752600"/>
            <a:ext cx="3124200" cy="646113"/>
          </a:xfrm>
          <a:prstGeom prst="rect">
            <a:avLst/>
          </a:prstGeom>
          <a:noFill/>
          <a:ln w="9525">
            <a:noFill/>
            <a:miter lim="800000"/>
            <a:headEnd/>
            <a:tailEnd/>
          </a:ln>
        </p:spPr>
        <p:txBody>
          <a:bodyPr>
            <a:spAutoFit/>
          </a:bodyPr>
          <a:lstStyle/>
          <a:p>
            <a:r>
              <a:rPr lang="en-US">
                <a:latin typeface="Calibri" pitchFamily="34" charset="0"/>
              </a:rPr>
              <a:t>Inexpensive 3.5” Loudspeaker used in inexpensive radios</a:t>
            </a:r>
          </a:p>
        </p:txBody>
      </p:sp>
      <p:sp>
        <p:nvSpPr>
          <p:cNvPr id="19460" name="TextBox 7"/>
          <p:cNvSpPr txBox="1">
            <a:spLocks noChangeArrowheads="1"/>
          </p:cNvSpPr>
          <p:nvPr/>
        </p:nvSpPr>
        <p:spPr bwMode="auto">
          <a:xfrm>
            <a:off x="3276600" y="304800"/>
            <a:ext cx="5562600" cy="923925"/>
          </a:xfrm>
          <a:prstGeom prst="rect">
            <a:avLst/>
          </a:prstGeom>
          <a:noFill/>
          <a:ln w="9525">
            <a:noFill/>
            <a:miter lim="800000"/>
            <a:headEnd/>
            <a:tailEnd/>
          </a:ln>
        </p:spPr>
        <p:txBody>
          <a:bodyPr>
            <a:spAutoFit/>
          </a:bodyPr>
          <a:lstStyle/>
          <a:p>
            <a:r>
              <a:rPr lang="en-US">
                <a:latin typeface="Calibri" pitchFamily="34" charset="0"/>
              </a:rPr>
              <a:t>Expensive multiple loudspeaker enclosure featuring high frequency “tweeter”, mid-frequency, and bass frequency speakers with bass reflex 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Demo 2a.  Loudspeaker Resonant Frequency Measurement</a:t>
            </a:r>
            <a:endParaRPr lang="en-US" dirty="0"/>
          </a:p>
        </p:txBody>
      </p:sp>
      <p:sp>
        <p:nvSpPr>
          <p:cNvPr id="3" name="Content Placeholder 2"/>
          <p:cNvSpPr>
            <a:spLocks noGrp="1"/>
          </p:cNvSpPr>
          <p:nvPr>
            <p:ph idx="1"/>
          </p:nvPr>
        </p:nvSpPr>
        <p:spPr>
          <a:xfrm>
            <a:off x="381000" y="1676400"/>
            <a:ext cx="82296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Connect loudspeaker to a battery and observe cone displacement from equilibrium.  Reverse battery and verify that cone displaces in opposite direction from its equilibrium</a:t>
            </a:r>
            <a:r>
              <a:rPr lang="en-US" dirty="0"/>
              <a:t> </a:t>
            </a:r>
            <a:r>
              <a:rPr lang="en-US" dirty="0" smtClean="0"/>
              <a:t>position.</a:t>
            </a:r>
          </a:p>
          <a:p>
            <a:pPr eaLnBrk="1" fontAlgn="auto" hangingPunct="1">
              <a:spcAft>
                <a:spcPts val="0"/>
              </a:spcAft>
              <a:buFont typeface="Arial" pitchFamily="34" charset="0"/>
              <a:buChar char="•"/>
              <a:defRPr/>
            </a:pPr>
            <a:r>
              <a:rPr lang="en-US" dirty="0" smtClean="0"/>
              <a:t>Connect loudspeaker to audio sine wave generator and vary frequency to determine frequency range of audible hearing.</a:t>
            </a:r>
          </a:p>
          <a:p>
            <a:pPr eaLnBrk="1" fontAlgn="auto" hangingPunct="1">
              <a:spcAft>
                <a:spcPts val="0"/>
              </a:spcAft>
              <a:buFont typeface="Arial" pitchFamily="34" charset="0"/>
              <a:buChar char="•"/>
              <a:defRPr/>
            </a:pPr>
            <a:r>
              <a:rPr lang="en-US" dirty="0"/>
              <a:t>F</a:t>
            </a:r>
            <a:r>
              <a:rPr lang="en-US" dirty="0" smtClean="0"/>
              <a:t>ind resonant frequency of loudspeaker.</a:t>
            </a:r>
          </a:p>
          <a:p>
            <a:pPr eaLnBrk="1" fontAlgn="auto" hangingPunct="1">
              <a:spcAft>
                <a:spcPts val="0"/>
              </a:spcAft>
              <a:buFont typeface="Arial" pitchFamily="34" charset="0"/>
              <a:buChar char="•"/>
              <a:defRPr/>
            </a:pPr>
            <a:r>
              <a:rPr lang="en-US" dirty="0" smtClean="0"/>
              <a:t>Touch  speaker with finger and see if resonant peak shifts</a:t>
            </a:r>
            <a:r>
              <a:rPr lang="en-US" dirty="0"/>
              <a:t> </a:t>
            </a:r>
            <a:r>
              <a:rPr lang="en-US" dirty="0" smtClean="0"/>
              <a:t>and/or broadens.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487362"/>
          </a:xfrm>
        </p:spPr>
        <p:txBody>
          <a:bodyPr rtlCol="0">
            <a:normAutofit fontScale="90000"/>
          </a:bodyPr>
          <a:lstStyle/>
          <a:p>
            <a:pPr eaLnBrk="1" fontAlgn="auto" hangingPunct="1">
              <a:spcAft>
                <a:spcPts val="0"/>
              </a:spcAft>
              <a:defRPr/>
            </a:pPr>
            <a:r>
              <a:rPr lang="en-US" dirty="0" smtClean="0"/>
              <a:t>Demo 2b.  Audio Doppler Shift</a:t>
            </a:r>
            <a:endParaRPr lang="en-US" dirty="0"/>
          </a:p>
        </p:txBody>
      </p:sp>
      <p:sp>
        <p:nvSpPr>
          <p:cNvPr id="3" name="Content Placeholder 2"/>
          <p:cNvSpPr>
            <a:spLocks noGrp="1"/>
          </p:cNvSpPr>
          <p:nvPr>
            <p:ph idx="1"/>
          </p:nvPr>
        </p:nvSpPr>
        <p:spPr>
          <a:xfrm>
            <a:off x="609600" y="990600"/>
            <a:ext cx="8229600" cy="5638800"/>
          </a:xfrm>
        </p:spPr>
        <p:txBody>
          <a:bodyPr rtlCol="0">
            <a:normAutofit fontScale="92500" lnSpcReduction="20000"/>
          </a:bodyPr>
          <a:lstStyle/>
          <a:p>
            <a:pPr marL="342900" lvl="1" indent="-342900" eaLnBrk="1" fontAlgn="auto" hangingPunct="1">
              <a:spcAft>
                <a:spcPts val="0"/>
              </a:spcAft>
              <a:buFont typeface="Arial" pitchFamily="34" charset="0"/>
              <a:buChar char="•"/>
              <a:defRPr/>
            </a:pPr>
            <a:r>
              <a:rPr lang="en-US" b="1" dirty="0"/>
              <a:t>Doppler Speed Measurement – </a:t>
            </a:r>
            <a:r>
              <a:rPr lang="en-US" dirty="0"/>
              <a:t>Consider a loudspeaker connected to a sine-wave oscillator of frequency “</a:t>
            </a:r>
            <a:r>
              <a:rPr lang="en-US" dirty="0" err="1"/>
              <a:t>Fsource</a:t>
            </a:r>
            <a:r>
              <a:rPr lang="en-US" dirty="0"/>
              <a:t>”.  Then if the velocity of the loudspeaker relative to the listener, </a:t>
            </a:r>
            <a:r>
              <a:rPr lang="en-US" dirty="0" err="1"/>
              <a:t>Vsource</a:t>
            </a:r>
            <a:r>
              <a:rPr lang="en-US" dirty="0"/>
              <a:t> = 0 is zero, (or </a:t>
            </a:r>
            <a:r>
              <a:rPr lang="en-US" dirty="0" err="1"/>
              <a:t>Vsource</a:t>
            </a:r>
            <a:r>
              <a:rPr lang="en-US" dirty="0"/>
              <a:t>/</a:t>
            </a:r>
            <a:r>
              <a:rPr lang="en-US" dirty="0" err="1"/>
              <a:t>Vsound</a:t>
            </a:r>
            <a:r>
              <a:rPr lang="en-US" dirty="0"/>
              <a:t> = 0) the listener hears frequency </a:t>
            </a:r>
            <a:r>
              <a:rPr lang="en-US" dirty="0" err="1"/>
              <a:t>Fsource</a:t>
            </a:r>
            <a:r>
              <a:rPr lang="en-US" dirty="0"/>
              <a:t>, since </a:t>
            </a:r>
            <a:r>
              <a:rPr lang="en-US" dirty="0" err="1"/>
              <a:t>Fsource</a:t>
            </a:r>
            <a:r>
              <a:rPr lang="en-US" dirty="0"/>
              <a:t> </a:t>
            </a:r>
            <a:r>
              <a:rPr lang="en-US" dirty="0" err="1"/>
              <a:t>wavefronts</a:t>
            </a:r>
            <a:r>
              <a:rPr lang="en-US" dirty="0"/>
              <a:t> will pass over the listener every second.  </a:t>
            </a:r>
            <a:endParaRPr lang="en-US" dirty="0" smtClean="0"/>
          </a:p>
          <a:p>
            <a:pPr marL="342900" lvl="1" indent="-342900" eaLnBrk="1" fontAlgn="auto" hangingPunct="1">
              <a:spcAft>
                <a:spcPts val="0"/>
              </a:spcAft>
              <a:buFont typeface="Arial" pitchFamily="34" charset="0"/>
              <a:buChar char="•"/>
              <a:defRPr/>
            </a:pPr>
            <a:r>
              <a:rPr lang="en-US" dirty="0" smtClean="0"/>
              <a:t>But </a:t>
            </a:r>
            <a:r>
              <a:rPr lang="en-US" dirty="0"/>
              <a:t>if the loudspeaker is moving </a:t>
            </a:r>
            <a:r>
              <a:rPr lang="en-US" i="1" dirty="0"/>
              <a:t>away from</a:t>
            </a:r>
            <a:r>
              <a:rPr lang="en-US" dirty="0"/>
              <a:t> the listener at a speed </a:t>
            </a:r>
            <a:r>
              <a:rPr lang="en-US" dirty="0" err="1"/>
              <a:t>Vsource</a:t>
            </a:r>
            <a:r>
              <a:rPr lang="en-US" dirty="0"/>
              <a:t> equal to 100% the speed of sound (</a:t>
            </a:r>
            <a:r>
              <a:rPr lang="en-US" dirty="0" err="1"/>
              <a:t>Vsource</a:t>
            </a:r>
            <a:r>
              <a:rPr lang="en-US" dirty="0"/>
              <a:t>/</a:t>
            </a:r>
            <a:r>
              <a:rPr lang="en-US" dirty="0" err="1"/>
              <a:t>Vsound</a:t>
            </a:r>
            <a:r>
              <a:rPr lang="en-US" dirty="0"/>
              <a:t> = 1), then the listener hears a frequency = 0, since no </a:t>
            </a:r>
            <a:r>
              <a:rPr lang="en-US" dirty="0" err="1"/>
              <a:t>wavefronts</a:t>
            </a:r>
            <a:r>
              <a:rPr lang="en-US" dirty="0"/>
              <a:t> will pass over the listener.  </a:t>
            </a:r>
            <a:endParaRPr lang="en-US" dirty="0" smtClean="0"/>
          </a:p>
          <a:p>
            <a:pPr marL="342900" lvl="1" indent="-342900" eaLnBrk="1" fontAlgn="auto" hangingPunct="1">
              <a:spcAft>
                <a:spcPts val="0"/>
              </a:spcAft>
              <a:buFont typeface="Arial" pitchFamily="34" charset="0"/>
              <a:buChar char="•"/>
              <a:defRPr/>
            </a:pPr>
            <a:r>
              <a:rPr lang="en-US" dirty="0" smtClean="0"/>
              <a:t> </a:t>
            </a:r>
            <a:r>
              <a:rPr lang="en-US" dirty="0"/>
              <a:t>If the loudspeaker moves </a:t>
            </a:r>
            <a:r>
              <a:rPr lang="en-US" b="1" i="1" u="sng" dirty="0"/>
              <a:t>away from </a:t>
            </a:r>
            <a:r>
              <a:rPr lang="en-US" dirty="0"/>
              <a:t>the listener at a speed </a:t>
            </a:r>
            <a:r>
              <a:rPr lang="en-US" dirty="0" err="1"/>
              <a:t>Vsource</a:t>
            </a:r>
            <a:r>
              <a:rPr lang="en-US" dirty="0"/>
              <a:t> = 50% the speed of sound, (</a:t>
            </a:r>
            <a:r>
              <a:rPr lang="en-US" dirty="0" err="1"/>
              <a:t>Vsource</a:t>
            </a:r>
            <a:r>
              <a:rPr lang="en-US" dirty="0"/>
              <a:t>/</a:t>
            </a:r>
            <a:r>
              <a:rPr lang="en-US" dirty="0" err="1"/>
              <a:t>Vsound</a:t>
            </a:r>
            <a:r>
              <a:rPr lang="en-US" dirty="0"/>
              <a:t> = ½), then only </a:t>
            </a:r>
            <a:r>
              <a:rPr lang="en-US" dirty="0" err="1"/>
              <a:t>Fsource</a:t>
            </a:r>
            <a:r>
              <a:rPr lang="en-US" dirty="0"/>
              <a:t>/2 </a:t>
            </a:r>
            <a:r>
              <a:rPr lang="en-US" dirty="0" err="1"/>
              <a:t>wavefronts</a:t>
            </a:r>
            <a:r>
              <a:rPr lang="en-US" dirty="0"/>
              <a:t> will pass over the listener per second.  </a:t>
            </a: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2638</Words>
  <Application>Microsoft Office PowerPoint</Application>
  <PresentationFormat>On-screen Show (4:3)</PresentationFormat>
  <Paragraphs>255</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ECE554 Instrumentation Transducer Demonstrations</vt:lpstr>
      <vt:lpstr>1.  D’Arsonval DC Ammeter Movement</vt:lpstr>
      <vt:lpstr>2.  Dynamic Loudspeaker/Microphone</vt:lpstr>
      <vt:lpstr>Loudspeaker Structure</vt:lpstr>
      <vt:lpstr>Loudspeaker Basics</vt:lpstr>
      <vt:lpstr>Role of the Loudspeaker Enclosure</vt:lpstr>
      <vt:lpstr>Slide 7</vt:lpstr>
      <vt:lpstr>Demo 2a.  Loudspeaker Resonant Frequency Measurement</vt:lpstr>
      <vt:lpstr>Demo 2b.  Audio Doppler Shift</vt:lpstr>
      <vt:lpstr>Slide 10</vt:lpstr>
      <vt:lpstr>Slide 11</vt:lpstr>
      <vt:lpstr>Slide 12</vt:lpstr>
      <vt:lpstr>Demo 2c.  Loudspeaker used as a “Dynamic Microphone”</vt:lpstr>
      <vt:lpstr>Demo 2d.  Magnetic Pickup – Faraday’s Law of Induction</vt:lpstr>
      <vt:lpstr>Demo #3.  Strain Gage “Scale”</vt:lpstr>
      <vt:lpstr>Demo Scale</vt:lpstr>
      <vt:lpstr>Demo #4.  Linear Variable Differential Transformer (LVDT) Displacement Transducer</vt:lpstr>
      <vt:lpstr>Slide 18</vt:lpstr>
      <vt:lpstr>Slide 19</vt:lpstr>
      <vt:lpstr>Demo #5.  Variable Capacitor Transducer</vt:lpstr>
      <vt:lpstr>Slide 21</vt:lpstr>
      <vt:lpstr>Demo #6.  Piezoelectric Transducer</vt:lpstr>
      <vt:lpstr>Typical Piezobuzzer Element</vt:lpstr>
      <vt:lpstr>Slide 24</vt:lpstr>
      <vt:lpstr>Slide 25</vt:lpstr>
      <vt:lpstr>Demo #7 40 kHz Ultrasonic Transducer</vt:lpstr>
      <vt:lpstr>Slide 27</vt:lpstr>
      <vt:lpstr>Slide 28</vt:lpstr>
      <vt:lpstr>Demo #8 Continuous Wave Intrusion Alarm / Velocity Measurement</vt:lpstr>
      <vt:lpstr>Slide 30</vt:lpstr>
      <vt:lpstr>Slide 31</vt:lpstr>
      <vt:lpstr>Slide 32</vt:lpstr>
      <vt:lpstr>Slide 33</vt:lpstr>
      <vt:lpstr>Slide 34</vt:lpstr>
      <vt:lpstr>Slide 35</vt:lpstr>
      <vt:lpstr>Slide 36</vt:lpstr>
      <vt:lpstr>Slide 37</vt:lpstr>
      <vt:lpstr>Demo #10c AM (Amplitude Modulating 5 MHz BJT Oscillator)</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Rose-Hulman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ECE554 Instrumentation Transducer Demonstrations</dc:title>
  <dc:creator>hoover</dc:creator>
  <cp:lastModifiedBy>hoover</cp:lastModifiedBy>
  <cp:revision>55</cp:revision>
  <dcterms:created xsi:type="dcterms:W3CDTF">2010-03-30T15:46:20Z</dcterms:created>
  <dcterms:modified xsi:type="dcterms:W3CDTF">2010-05-20T17:28:39Z</dcterms:modified>
</cp:coreProperties>
</file>