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990600"/>
            <a:ext cx="7772400" cy="1371600"/>
          </a:xfrm>
        </p:spPr>
        <p:txBody>
          <a:bodyPr/>
          <a:lstStyle>
            <a:lvl1pPr>
              <a:defRPr sz="4000"/>
            </a:lvl1pPr>
          </a:lstStyle>
          <a:p>
            <a:r>
              <a:rPr lang="en-US" smtClean="0"/>
              <a:t>Click to edit Master title style</a:t>
            </a:r>
            <a:endParaRPr lang="en-US"/>
          </a:p>
        </p:txBody>
      </p:sp>
      <p:sp>
        <p:nvSpPr>
          <p:cNvPr id="5123"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n-US" smtClean="0"/>
              <a:t>Click to edit Master subtitle style</a:t>
            </a:r>
            <a:endParaRPr lang="en-US"/>
          </a:p>
        </p:txBody>
      </p:sp>
      <p:sp>
        <p:nvSpPr>
          <p:cNvPr id="5124" name="Rectangle 4"/>
          <p:cNvSpPr>
            <a:spLocks noGrp="1" noChangeArrowheads="1"/>
          </p:cNvSpPr>
          <p:nvPr>
            <p:ph type="dt" sz="half" idx="2"/>
          </p:nvPr>
        </p:nvSpPr>
        <p:spPr>
          <a:xfrm>
            <a:off x="685800" y="6248400"/>
            <a:ext cx="1905000" cy="457200"/>
          </a:xfrm>
        </p:spPr>
        <p:txBody>
          <a:bodyPr/>
          <a:lstStyle>
            <a:lvl1pPr>
              <a:defRPr/>
            </a:lvl1pPr>
          </a:lstStyle>
          <a:p>
            <a:fld id="{28BE6C2B-1310-47B7-98A1-D84733C5BD61}" type="datetimeFigureOut">
              <a:rPr lang="en-US" smtClean="0"/>
              <a:pPr/>
              <a:t>12/15/2009</a:t>
            </a:fld>
            <a:endParaRPr lang="en-US"/>
          </a:p>
        </p:txBody>
      </p:sp>
      <p:sp>
        <p:nvSpPr>
          <p:cNvPr id="5125" name="Rectangle 5"/>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5126" name="Rectangle 6"/>
          <p:cNvSpPr>
            <a:spLocks noGrp="1" noChangeArrowheads="1"/>
          </p:cNvSpPr>
          <p:nvPr>
            <p:ph type="sldNum" sz="quarter" idx="4"/>
          </p:nvPr>
        </p:nvSpPr>
        <p:spPr>
          <a:xfrm>
            <a:off x="6553200" y="6248400"/>
            <a:ext cx="1905000" cy="457200"/>
          </a:xfrm>
        </p:spPr>
        <p:txBody>
          <a:bodyPr/>
          <a:lstStyle>
            <a:lvl1pPr>
              <a:defRPr/>
            </a:lvl1pPr>
          </a:lstStyle>
          <a:p>
            <a:fld id="{5374385D-1932-4900-BE0C-40688C50AFAD}" type="slidenum">
              <a:rPr lang="en-US" smtClean="0"/>
              <a:pPr/>
              <a:t>‹#›</a:t>
            </a:fld>
            <a:endParaRPr lang="en-US"/>
          </a:p>
        </p:txBody>
      </p:sp>
      <p:sp>
        <p:nvSpPr>
          <p:cNvPr id="5127"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endParaRPr lang="en-US" sz="2400">
              <a:latin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8BE6C2B-1310-47B7-98A1-D84733C5BD61}" type="datetimeFigureOut">
              <a:rPr lang="en-US" smtClean="0"/>
              <a:pPr/>
              <a:t>12/15/2009</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374385D-1932-4900-BE0C-40688C50AF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8BE6C2B-1310-47B7-98A1-D84733C5BD61}" type="datetimeFigureOut">
              <a:rPr lang="en-US" smtClean="0"/>
              <a:pPr/>
              <a:t>12/15/2009</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374385D-1932-4900-BE0C-40688C50AFA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8BE6C2B-1310-47B7-98A1-D84733C5BD61}" type="datetimeFigureOut">
              <a:rPr lang="en-US" smtClean="0"/>
              <a:pPr/>
              <a:t>12/15/2009</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374385D-1932-4900-BE0C-40688C50AFA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28BE6C2B-1310-47B7-98A1-D84733C5BD61}" type="datetimeFigureOut">
              <a:rPr lang="en-US" smtClean="0"/>
              <a:pPr/>
              <a:t>12/15/2009</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374385D-1932-4900-BE0C-40688C50AFA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28BE6C2B-1310-47B7-98A1-D84733C5BD61}" type="datetimeFigureOut">
              <a:rPr lang="en-US" smtClean="0"/>
              <a:pPr/>
              <a:t>12/15/2009</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374385D-1932-4900-BE0C-40688C50AF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28BE6C2B-1310-47B7-98A1-D84733C5BD61}" type="datetimeFigureOut">
              <a:rPr lang="en-US" smtClean="0"/>
              <a:pPr/>
              <a:t>12/15/2009</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374385D-1932-4900-BE0C-40688C50AF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28BE6C2B-1310-47B7-98A1-D84733C5BD61}" type="datetimeFigureOut">
              <a:rPr lang="en-US" smtClean="0"/>
              <a:pPr/>
              <a:t>12/15/2009</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5374385D-1932-4900-BE0C-40688C50AF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28BE6C2B-1310-47B7-98A1-D84733C5BD61}" type="datetimeFigureOut">
              <a:rPr lang="en-US" smtClean="0"/>
              <a:pPr/>
              <a:t>12/15/2009</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374385D-1932-4900-BE0C-40688C50AF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28BE6C2B-1310-47B7-98A1-D84733C5BD61}" type="datetimeFigureOut">
              <a:rPr lang="en-US" smtClean="0"/>
              <a:pPr/>
              <a:t>12/15/2009</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374385D-1932-4900-BE0C-40688C50AF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28BE6C2B-1310-47B7-98A1-D84733C5BD61}" type="datetimeFigureOut">
              <a:rPr lang="en-US" smtClean="0"/>
              <a:pPr/>
              <a:t>12/15/2009</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374385D-1932-4900-BE0C-40688C50AFA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endParaRPr lang="en-US" sz="2400">
              <a:latin typeface="Times New Roman" pitchFamily="18" charset="0"/>
            </a:endParaRPr>
          </a:p>
        </p:txBody>
      </p:sp>
      <p:sp>
        <p:nvSpPr>
          <p:cNvPr id="4101"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endParaRPr lang="en-US"/>
          </a:p>
        </p:txBody>
      </p:sp>
      <p:sp>
        <p:nvSpPr>
          <p:cNvPr id="4102"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fld id="{28BE6C2B-1310-47B7-98A1-D84733C5BD61}" type="datetimeFigureOut">
              <a:rPr lang="en-US" smtClean="0"/>
              <a:pPr/>
              <a:t>12/15/2009</a:t>
            </a:fld>
            <a:endParaRPr lang="en-US"/>
          </a:p>
        </p:txBody>
      </p:sp>
      <p:sp>
        <p:nvSpPr>
          <p:cNvPr id="4103"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a:lvl1pPr>
          </a:lstStyle>
          <a:p>
            <a:endParaRPr lang="en-US"/>
          </a:p>
        </p:txBody>
      </p:sp>
      <p:sp>
        <p:nvSpPr>
          <p:cNvPr id="4104"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fld id="{5374385D-1932-4900-BE0C-40688C50AF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1" fontAlgn="base" hangingPunct="1">
        <a:spcBef>
          <a:spcPct val="0"/>
        </a:spcBef>
        <a:spcAft>
          <a:spcPct val="0"/>
        </a:spcAft>
        <a:defRPr sz="3800">
          <a:solidFill>
            <a:schemeClr val="tx2"/>
          </a:solidFill>
          <a:latin typeface="+mj-lt"/>
          <a:ea typeface="+mj-ea"/>
          <a:cs typeface="+mj-cs"/>
        </a:defRPr>
      </a:lvl1pPr>
      <a:lvl2pPr algn="l" rtl="0" eaLnBrk="1" fontAlgn="base" hangingPunct="1">
        <a:spcBef>
          <a:spcPct val="0"/>
        </a:spcBef>
        <a:spcAft>
          <a:spcPct val="0"/>
        </a:spcAft>
        <a:defRPr sz="3800">
          <a:solidFill>
            <a:schemeClr val="tx2"/>
          </a:solidFill>
          <a:latin typeface="Verdana" pitchFamily="34" charset="0"/>
        </a:defRPr>
      </a:lvl2pPr>
      <a:lvl3pPr algn="l" rtl="0" eaLnBrk="1" fontAlgn="base" hangingPunct="1">
        <a:spcBef>
          <a:spcPct val="0"/>
        </a:spcBef>
        <a:spcAft>
          <a:spcPct val="0"/>
        </a:spcAft>
        <a:defRPr sz="3800">
          <a:solidFill>
            <a:schemeClr val="tx2"/>
          </a:solidFill>
          <a:latin typeface="Verdana" pitchFamily="34" charset="0"/>
        </a:defRPr>
      </a:lvl3pPr>
      <a:lvl4pPr algn="l" rtl="0" eaLnBrk="1" fontAlgn="base" hangingPunct="1">
        <a:spcBef>
          <a:spcPct val="0"/>
        </a:spcBef>
        <a:spcAft>
          <a:spcPct val="0"/>
        </a:spcAft>
        <a:defRPr sz="3800">
          <a:solidFill>
            <a:schemeClr val="tx2"/>
          </a:solidFill>
          <a:latin typeface="Verdana" pitchFamily="34" charset="0"/>
        </a:defRPr>
      </a:lvl4pPr>
      <a:lvl5pPr algn="l" rtl="0" eaLnBrk="1" fontAlgn="base" hangingPunct="1">
        <a:spcBef>
          <a:spcPct val="0"/>
        </a:spcBef>
        <a:spcAft>
          <a:spcPct val="0"/>
        </a:spcAft>
        <a:defRPr sz="3800">
          <a:solidFill>
            <a:schemeClr val="tx2"/>
          </a:solidFill>
          <a:latin typeface="Verdana" pitchFamily="34" charset="0"/>
        </a:defRPr>
      </a:lvl5pPr>
      <a:lvl6pPr marL="457200" algn="l" rtl="0" eaLnBrk="1" fontAlgn="base" hangingPunct="1">
        <a:spcBef>
          <a:spcPct val="0"/>
        </a:spcBef>
        <a:spcAft>
          <a:spcPct val="0"/>
        </a:spcAft>
        <a:defRPr sz="3800">
          <a:solidFill>
            <a:schemeClr val="tx2"/>
          </a:solidFill>
          <a:latin typeface="Verdana" pitchFamily="34" charset="0"/>
        </a:defRPr>
      </a:lvl6pPr>
      <a:lvl7pPr marL="914400" algn="l" rtl="0" eaLnBrk="1" fontAlgn="base" hangingPunct="1">
        <a:spcBef>
          <a:spcPct val="0"/>
        </a:spcBef>
        <a:spcAft>
          <a:spcPct val="0"/>
        </a:spcAft>
        <a:defRPr sz="3800">
          <a:solidFill>
            <a:schemeClr val="tx2"/>
          </a:solidFill>
          <a:latin typeface="Verdana" pitchFamily="34" charset="0"/>
        </a:defRPr>
      </a:lvl7pPr>
      <a:lvl8pPr marL="1371600" algn="l" rtl="0" eaLnBrk="1" fontAlgn="base" hangingPunct="1">
        <a:spcBef>
          <a:spcPct val="0"/>
        </a:spcBef>
        <a:spcAft>
          <a:spcPct val="0"/>
        </a:spcAft>
        <a:defRPr sz="3800">
          <a:solidFill>
            <a:schemeClr val="tx2"/>
          </a:solidFill>
          <a:latin typeface="Verdana" pitchFamily="34" charset="0"/>
        </a:defRPr>
      </a:lvl8pPr>
      <a:lvl9pPr marL="1828800" algn="l" rtl="0" eaLnBrk="1" fontAlgn="base" hangingPunct="1">
        <a:spcBef>
          <a:spcPct val="0"/>
        </a:spcBef>
        <a:spcAft>
          <a:spcPct val="0"/>
        </a:spcAft>
        <a:defRPr sz="3800">
          <a:solidFill>
            <a:schemeClr val="tx2"/>
          </a:solidFill>
          <a:latin typeface="Verdana" pitchFamily="34" charset="0"/>
        </a:defRPr>
      </a:lvl9pPr>
    </p:titleStyle>
    <p:bodyStyle>
      <a:lvl1pPr marL="469900" indent="-469900" algn="l" rtl="0" eaLnBrk="1" fontAlgn="base" hangingPunct="1">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1" fontAlgn="base" hangingPunct="1">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1" fontAlgn="base" hangingPunct="1">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1" fontAlgn="base" hangingPunct="1">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Columbia Transcript</a:t>
            </a:r>
            <a:endParaRPr lang="en-US" dirty="0"/>
          </a:p>
        </p:txBody>
      </p:sp>
      <p:sp>
        <p:nvSpPr>
          <p:cNvPr id="3" name="Subtitle 2"/>
          <p:cNvSpPr>
            <a:spLocks noGrp="1"/>
          </p:cNvSpPr>
          <p:nvPr>
            <p:ph type="subTitle" idx="1"/>
          </p:nvPr>
        </p:nvSpPr>
        <p:spPr/>
        <p:txBody>
          <a:bodyPr/>
          <a:lstStyle/>
          <a:p>
            <a:r>
              <a:rPr lang="en-US" dirty="0" smtClean="0"/>
              <a:t>‘Consider all contingencies’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6738" y="152400"/>
            <a:ext cx="8001000" cy="6553200"/>
          </a:xfrm>
          <a:solidFill>
            <a:schemeClr val="bg1">
              <a:lumMod val="85000"/>
            </a:schemeClr>
          </a:solidFill>
        </p:spPr>
        <p:txBody>
          <a:bodyPr/>
          <a:lstStyle/>
          <a:p>
            <a:r>
              <a:rPr lang="en-US" sz="1100" dirty="0" smtClean="0"/>
              <a:t>CAIN: GC, Flight. GC, Flight. </a:t>
            </a:r>
          </a:p>
          <a:p>
            <a:r>
              <a:rPr lang="en-US" sz="1100" dirty="0" smtClean="0"/>
              <a:t>FOSTER: Flight, GC. </a:t>
            </a:r>
          </a:p>
          <a:p>
            <a:r>
              <a:rPr lang="en-US" sz="1100" dirty="0" smtClean="0">
                <a:solidFill>
                  <a:srgbClr val="FF0000"/>
                </a:solidFill>
              </a:rPr>
              <a:t>CAIN: Lock the doors. </a:t>
            </a:r>
          </a:p>
          <a:p>
            <a:r>
              <a:rPr lang="en-US" sz="1100" dirty="0" smtClean="0"/>
              <a:t>FOSTER: Copy. </a:t>
            </a:r>
          </a:p>
          <a:p>
            <a:r>
              <a:rPr lang="en-US" sz="1100" dirty="0" smtClean="0">
                <a:solidFill>
                  <a:srgbClr val="FF0000"/>
                </a:solidFill>
              </a:rPr>
              <a:t>CAIN: FDO, do you have any tracking. </a:t>
            </a:r>
          </a:p>
          <a:p>
            <a:r>
              <a:rPr lang="en-US" sz="1100" dirty="0" smtClean="0"/>
              <a:t>JONES: No, sir. </a:t>
            </a:r>
          </a:p>
          <a:p>
            <a:r>
              <a:rPr lang="en-US" sz="1100" dirty="0" smtClean="0"/>
              <a:t>MOD (Mission Operations Representative Phil </a:t>
            </a:r>
            <a:r>
              <a:rPr lang="en-US" sz="1100" dirty="0" err="1" smtClean="0"/>
              <a:t>Engelauf</a:t>
            </a:r>
            <a:r>
              <a:rPr lang="en-US" sz="1100" dirty="0" smtClean="0"/>
              <a:t>): Flight, MOD. On the flight loop. </a:t>
            </a:r>
          </a:p>
          <a:p>
            <a:r>
              <a:rPr lang="en-US" sz="1100" dirty="0" smtClean="0"/>
              <a:t>………………………….</a:t>
            </a:r>
          </a:p>
          <a:p>
            <a:r>
              <a:rPr lang="en-US" sz="1100" dirty="0" smtClean="0">
                <a:solidFill>
                  <a:srgbClr val="FF0000"/>
                </a:solidFill>
              </a:rPr>
              <a:t>CAIN: OK, all flight controllers on the flight loop, we need to kick off the FCOH (flight control operations handbook) contingency plan procedure. FCOH checklist, page two, point eight, dash five. </a:t>
            </a:r>
          </a:p>
          <a:p>
            <a:r>
              <a:rPr lang="en-US" sz="1100" dirty="0" smtClean="0"/>
              <a:t>CAIN: FDO, Flight. FDO, Flight. </a:t>
            </a:r>
          </a:p>
          <a:p>
            <a:r>
              <a:rPr lang="en-US" sz="1100" dirty="0" smtClean="0"/>
              <a:t>JONES: Go ahead. </a:t>
            </a:r>
          </a:p>
          <a:p>
            <a:r>
              <a:rPr lang="en-US" sz="1100" dirty="0" smtClean="0"/>
              <a:t>CAIN: Do you have any information or reports from Space Command? </a:t>
            </a:r>
          </a:p>
          <a:p>
            <a:r>
              <a:rPr lang="en-US" sz="1100" dirty="0" smtClean="0"/>
              <a:t>(pause) </a:t>
            </a:r>
          </a:p>
          <a:p>
            <a:r>
              <a:rPr lang="en-US" sz="1100" dirty="0" smtClean="0"/>
              <a:t>UNKNOWN: OK. </a:t>
            </a:r>
          </a:p>
          <a:p>
            <a:r>
              <a:rPr lang="en-US" sz="1100" dirty="0" smtClean="0">
                <a:solidFill>
                  <a:srgbClr val="FF0000"/>
                </a:solidFill>
              </a:rPr>
              <a:t>CAIN: OK, and all flight controllers on page nine of the FCOH procedure. You need to make sure you step through the actions required in step 20. That's for your work station logs, display printouts, there's a whole list of data collection items that we need to make sure we log through. </a:t>
            </a:r>
          </a:p>
          <a:p>
            <a:r>
              <a:rPr lang="en-US" sz="1100" dirty="0" smtClean="0"/>
              <a:t>CAIN: GC, flight. </a:t>
            </a:r>
          </a:p>
          <a:p>
            <a:r>
              <a:rPr lang="en-US" sz="1100" dirty="0" smtClean="0"/>
              <a:t>FOSTER: Flight, GC. </a:t>
            </a:r>
          </a:p>
          <a:p>
            <a:r>
              <a:rPr lang="en-US" sz="1100" dirty="0" smtClean="0">
                <a:solidFill>
                  <a:srgbClr val="FF0000"/>
                </a:solidFill>
              </a:rPr>
              <a:t>CAIN: FDO, Flight. We need to take the equivalent of a command server, TSU checkpoint. </a:t>
            </a:r>
          </a:p>
          <a:p>
            <a:r>
              <a:rPr lang="en-US" sz="1100" dirty="0" smtClean="0"/>
              <a:t>UNKNOWN: Yes, sir. </a:t>
            </a:r>
          </a:p>
          <a:p>
            <a:r>
              <a:rPr lang="en-US" sz="1100" dirty="0" smtClean="0"/>
              <a:t>CAIN: We don't have the old DFC checkpoint, but we've got an equivalent capability that we need to do. </a:t>
            </a:r>
          </a:p>
          <a:p>
            <a:r>
              <a:rPr lang="en-US" sz="1100" dirty="0" smtClean="0"/>
              <a:t>UNKNOWN: We'll get that done. </a:t>
            </a:r>
          </a:p>
          <a:p>
            <a:r>
              <a:rPr lang="en-US" sz="1100" dirty="0" smtClean="0"/>
              <a:t>CAIN: GC, Flight. </a:t>
            </a:r>
          </a:p>
          <a:p>
            <a:r>
              <a:rPr lang="en-US" sz="1100" dirty="0" smtClean="0"/>
              <a:t>FOSTER: Flight, GC. </a:t>
            </a:r>
          </a:p>
          <a:p>
            <a:r>
              <a:rPr lang="en-US" sz="1100" dirty="0" smtClean="0">
                <a:solidFill>
                  <a:srgbClr val="FF0000"/>
                </a:solidFill>
              </a:rPr>
              <a:t>CAIN: You understand how to do the end of file log tapes that we need in the checklist. </a:t>
            </a:r>
          </a:p>
          <a:p>
            <a:r>
              <a:rPr lang="en-US" sz="1100" dirty="0" smtClean="0"/>
              <a:t>FOSTER: Yes, sir. </a:t>
            </a:r>
          </a:p>
          <a:p>
            <a:r>
              <a:rPr lang="en-US" sz="1100" dirty="0" smtClean="0"/>
              <a:t>CAIN: OK. </a:t>
            </a:r>
          </a:p>
          <a:p>
            <a:r>
              <a:rPr lang="en-US" sz="1100" dirty="0" smtClean="0">
                <a:solidFill>
                  <a:srgbClr val="FF0000"/>
                </a:solidFill>
              </a:rPr>
              <a:t>CAIN: "And folks, listen up again on the flight loop, no, no phone calls off site, outside of this room, our discussions are on these loops on the recorded DVS (digital voice communications system) loops only. No data, no phone calls, no transmissions anywhere into or out."</a:t>
            </a:r>
          </a:p>
          <a:p>
            <a:endParaRPr lang="en-US" sz="1100" dirty="0" smtClean="0"/>
          </a:p>
        </p:txBody>
      </p:sp>
      <p:pic>
        <p:nvPicPr>
          <p:cNvPr id="1026" name="Picture 2"/>
          <p:cNvPicPr>
            <a:picLocks noChangeAspect="1" noChangeArrowheads="1"/>
          </p:cNvPicPr>
          <p:nvPr/>
        </p:nvPicPr>
        <p:blipFill>
          <a:blip r:embed="rId2" cstate="print"/>
          <a:srcRect/>
          <a:stretch>
            <a:fillRect/>
          </a:stretch>
        </p:blipFill>
        <p:spPr bwMode="auto">
          <a:xfrm>
            <a:off x="7816037" y="76200"/>
            <a:ext cx="1099363" cy="168080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 where should the SE process have detected this potential problem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685800" y="0"/>
            <a:ext cx="77724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800" b="0" i="0" u="none" strike="noStrike" kern="0" cap="none" spc="0" normalizeH="0" baseline="0" noProof="0" dirty="0" smtClean="0">
                <a:ln>
                  <a:noFill/>
                </a:ln>
                <a:solidFill>
                  <a:schemeClr val="tx2"/>
                </a:solidFill>
                <a:effectLst/>
                <a:uLnTx/>
                <a:uFillTx/>
                <a:latin typeface="+mj-lt"/>
                <a:ea typeface="+mj-ea"/>
                <a:cs typeface="+mj-cs"/>
              </a:rPr>
              <a:t>Wasson Interface Thoughts</a:t>
            </a:r>
            <a:endParaRPr kumimoji="0" lang="en-US" sz="3800" b="0" i="0" u="none" strike="noStrike" kern="0" cap="none" spc="0" normalizeH="0" baseline="0" noProof="0" dirty="0">
              <a:ln>
                <a:noFill/>
              </a:ln>
              <a:solidFill>
                <a:schemeClr val="tx2"/>
              </a:solidFill>
              <a:effectLst/>
              <a:uLnTx/>
              <a:uFillTx/>
              <a:latin typeface="+mj-lt"/>
              <a:ea typeface="+mj-ea"/>
              <a:cs typeface="+mj-cs"/>
            </a:endParaRPr>
          </a:p>
        </p:txBody>
      </p:sp>
      <p:sp>
        <p:nvSpPr>
          <p:cNvPr id="5" name="Rectangle 7"/>
          <p:cNvSpPr txBox="1">
            <a:spLocks noChangeArrowheads="1"/>
          </p:cNvSpPr>
          <p:nvPr/>
        </p:nvSpPr>
        <p:spPr bwMode="auto">
          <a:xfrm>
            <a:off x="714375" y="5257800"/>
            <a:ext cx="7859713" cy="121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itchFamily="2" charset="2"/>
              <a:buChar char="o"/>
              <a:tabLst/>
              <a:defRPr/>
            </a:pPr>
            <a:r>
              <a:rPr kumimoji="0" lang="en-US" b="0" i="0" u="none" strike="noStrike" kern="0" cap="none" spc="0" normalizeH="0" baseline="0" noProof="0" dirty="0" smtClean="0">
                <a:ln>
                  <a:noFill/>
                </a:ln>
                <a:solidFill>
                  <a:schemeClr val="tx1"/>
                </a:solidFill>
                <a:effectLst/>
                <a:uLnTx/>
                <a:uFillTx/>
                <a:latin typeface="+mn-lt"/>
                <a:ea typeface="+mn-ea"/>
                <a:cs typeface="+mn-cs"/>
              </a:rPr>
              <a:t>Consider interactions between system and environment.</a:t>
            </a: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itchFamily="2" charset="2"/>
              <a:buChar char="o"/>
              <a:tabLst/>
              <a:defRPr/>
            </a:pPr>
            <a:r>
              <a:rPr kumimoji="0" lang="en-US" b="0" i="0" u="none" strike="noStrike" kern="0" cap="none" spc="0" normalizeH="0" baseline="0" noProof="0" dirty="0" smtClean="0">
                <a:ln>
                  <a:noFill/>
                </a:ln>
                <a:solidFill>
                  <a:schemeClr val="tx1"/>
                </a:solidFill>
                <a:effectLst/>
                <a:uLnTx/>
                <a:uFillTx/>
                <a:latin typeface="+mn-lt"/>
                <a:ea typeface="+mn-ea"/>
                <a:cs typeface="+mn-cs"/>
              </a:rPr>
              <a:t>Often focus on a few, not all interactions</a:t>
            </a: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itchFamily="2" charset="2"/>
              <a:buChar char="o"/>
              <a:tabLst/>
              <a:defRPr/>
            </a:pPr>
            <a:r>
              <a:rPr kumimoji="0" lang="en-US" b="0" i="0" u="none" strike="noStrike" kern="0" cap="none" spc="0" normalizeH="0" baseline="0" noProof="0" dirty="0" smtClean="0">
                <a:ln>
                  <a:noFill/>
                </a:ln>
                <a:solidFill>
                  <a:schemeClr val="tx1"/>
                </a:solidFill>
                <a:effectLst/>
                <a:uLnTx/>
                <a:uFillTx/>
                <a:latin typeface="+mn-lt"/>
                <a:ea typeface="+mn-ea"/>
                <a:cs typeface="+mn-cs"/>
              </a:rPr>
              <a:t>Environmental effects are natural, induced, and human-made.</a:t>
            </a:r>
            <a:endParaRPr kumimoji="0" lang="en-US" b="0" i="0" u="none" strike="noStrike" kern="0" cap="none" spc="0" normalizeH="0" baseline="0" noProof="0" dirty="0">
              <a:ln>
                <a:noFill/>
              </a:ln>
              <a:solidFill>
                <a:schemeClr val="tx1"/>
              </a:solidFill>
              <a:effectLst/>
              <a:uLnTx/>
              <a:uFillTx/>
              <a:latin typeface="+mn-lt"/>
              <a:ea typeface="+mn-ea"/>
              <a:cs typeface="+mn-cs"/>
            </a:endParaRPr>
          </a:p>
        </p:txBody>
      </p:sp>
      <p:pic>
        <p:nvPicPr>
          <p:cNvPr id="6" name="Picture 4" descr="F395B974"/>
          <p:cNvPicPr>
            <a:picLocks noChangeAspect="1" noChangeArrowheads="1"/>
          </p:cNvPicPr>
          <p:nvPr/>
        </p:nvPicPr>
        <p:blipFill>
          <a:blip r:embed="rId2" cstate="print"/>
          <a:srcRect/>
          <a:stretch>
            <a:fillRect/>
          </a:stretch>
        </p:blipFill>
        <p:spPr bwMode="auto">
          <a:xfrm>
            <a:off x="638175" y="1357313"/>
            <a:ext cx="5381625" cy="3671887"/>
          </a:xfrm>
          <a:prstGeom prst="rect">
            <a:avLst/>
          </a:prstGeom>
          <a:noFill/>
        </p:spPr>
      </p:pic>
      <p:pic>
        <p:nvPicPr>
          <p:cNvPr id="7" name="Picture 4"/>
          <p:cNvPicPr>
            <a:picLocks noChangeAspect="1" noChangeArrowheads="1"/>
          </p:cNvPicPr>
          <p:nvPr/>
        </p:nvPicPr>
        <p:blipFill>
          <a:blip r:embed="rId3" cstate="print"/>
          <a:srcRect/>
          <a:stretch>
            <a:fillRect/>
          </a:stretch>
        </p:blipFill>
        <p:spPr bwMode="auto">
          <a:xfrm>
            <a:off x="6629400" y="1219200"/>
            <a:ext cx="1981200" cy="3724754"/>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RHIT">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RHIT</Template>
  <TotalTime>130</TotalTime>
  <Words>412</Words>
  <Application>Microsoft Office PowerPoint</Application>
  <PresentationFormat>On-screen Show (4:3)</PresentationFormat>
  <Paragraphs>34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RHIT</vt:lpstr>
      <vt:lpstr>Columbia Transcript</vt:lpstr>
      <vt:lpstr>Slide 2</vt:lpstr>
      <vt:lpstr>Slide 3</vt:lpstr>
      <vt:lpstr>Slide 4</vt:lpstr>
    </vt:vector>
  </TitlesOfParts>
  <Company>Rose-Hulman Institute of Technology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Columbia Transcript</dc:title>
  <dc:creator>kline</dc:creator>
  <cp:lastModifiedBy>kline</cp:lastModifiedBy>
  <cp:revision>5</cp:revision>
  <dcterms:created xsi:type="dcterms:W3CDTF">2009-12-08T15:27:22Z</dcterms:created>
  <dcterms:modified xsi:type="dcterms:W3CDTF">2009-12-15T20:09:42Z</dcterms:modified>
</cp:coreProperties>
</file>