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61" r:id="rId3"/>
    <p:sldId id="271" r:id="rId4"/>
    <p:sldId id="272" r:id="rId5"/>
    <p:sldId id="288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32" autoAdjust="0"/>
  </p:normalViewPr>
  <p:slideViewPr>
    <p:cSldViewPr>
      <p:cViewPr varScale="1">
        <p:scale>
          <a:sx n="58" d="100"/>
          <a:sy n="5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1F09E-B17B-4350-B2D8-01D278256315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B1949-946E-4766-B124-F92436EDF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</a:t>
            </a:r>
            <a:r>
              <a:rPr lang="en-US" dirty="0" err="1" smtClean="0"/>
              <a:t>search.dilbert.com</a:t>
            </a:r>
            <a:r>
              <a:rPr lang="en-US" dirty="0" smtClean="0"/>
              <a:t>/comic/Product%20Launch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59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www.angelamaiers.com</a:t>
            </a:r>
            <a:r>
              <a:rPr lang="en-US" dirty="0" smtClean="0"/>
              <a:t>/2011/01/pondering-makes-for-a-perfect-new-</a:t>
            </a:r>
            <a:r>
              <a:rPr lang="en-US" dirty="0" err="1" smtClean="0"/>
              <a:t>year.html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9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185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2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186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version is on p 192</a:t>
            </a:r>
          </a:p>
          <a:p>
            <a:r>
              <a:rPr lang="en-US" dirty="0" smtClean="0"/>
              <a:t>Image is from http://</a:t>
            </a:r>
            <a:r>
              <a:rPr lang="en-US" dirty="0" err="1" smtClean="0"/>
              <a:t>www.allaboutsymbian.com</a:t>
            </a:r>
            <a:r>
              <a:rPr lang="en-US" dirty="0" smtClean="0"/>
              <a:t>/news/item/11684_Symbian3_is_functionally_compl.php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01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second reading, http://</a:t>
            </a:r>
            <a:r>
              <a:rPr lang="en-US" dirty="0" err="1" smtClean="0"/>
              <a:t>www.scaledagileframework.com</a:t>
            </a:r>
            <a:r>
              <a:rPr lang="en-US" dirty="0" smtClean="0"/>
              <a:t>/release-management/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www.mountaingoatsoftware.com</a:t>
            </a:r>
            <a:r>
              <a:rPr lang="en-US" dirty="0" smtClean="0"/>
              <a:t>/blog/managing-risk-on-agile-projects-with-the-risk-</a:t>
            </a:r>
            <a:r>
              <a:rPr lang="en-US" dirty="0" err="1" smtClean="0"/>
              <a:t>burndown</a:t>
            </a:r>
            <a:r>
              <a:rPr lang="en-US" dirty="0" smtClean="0"/>
              <a:t>-chart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2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Highsmith</a:t>
            </a:r>
            <a:r>
              <a:rPr lang="en-US" dirty="0" smtClean="0"/>
              <a:t>, p 157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2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Google project release,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www.idigitaltimes.com</a:t>
            </a:r>
            <a:r>
              <a:rPr lang="en-US" baseline="0" dirty="0" smtClean="0"/>
              <a:t>/google-project-ara-release-date-head-ara-claims-were-1-year-away-launch-engadget-394078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72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Jim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Highsmith</a:t>
            </a:r>
            <a:r>
              <a:rPr lang="en-US" baseline="0" dirty="0" smtClean="0"/>
              <a:t> from http://</a:t>
            </a:r>
            <a:r>
              <a:rPr lang="en-US" baseline="0" dirty="0" err="1" smtClean="0"/>
              <a:t>www.technologytransfer.eu</a:t>
            </a:r>
            <a:r>
              <a:rPr lang="en-US" baseline="0" dirty="0" smtClean="0"/>
              <a:t>/speaker/49/</a:t>
            </a:r>
            <a:r>
              <a:rPr lang="en-US" baseline="0" dirty="0" err="1" smtClean="0"/>
              <a:t>Jim_Highsmith.html</a:t>
            </a:r>
            <a:endParaRPr lang="en-US" baseline="0" dirty="0" smtClean="0"/>
          </a:p>
          <a:p>
            <a:r>
              <a:rPr lang="en-US" baseline="0" dirty="0" smtClean="0"/>
              <a:t>Discussion from p 159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60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i="1" dirty="0" smtClean="0"/>
              <a:t>The Mythical Man Month</a:t>
            </a:r>
            <a:r>
              <a:rPr lang="en-US" dirty="0" smtClean="0"/>
              <a:t>, </a:t>
            </a:r>
            <a:r>
              <a:rPr lang="en-US" dirty="0" smtClean="0"/>
              <a:t>1975, </a:t>
            </a:r>
            <a:r>
              <a:rPr lang="en-US" dirty="0" err="1" smtClean="0"/>
              <a:t>pp</a:t>
            </a:r>
            <a:r>
              <a:rPr lang="en-US" dirty="0" smtClean="0"/>
              <a:t> </a:t>
            </a:r>
            <a:r>
              <a:rPr lang="en-US" dirty="0" smtClean="0"/>
              <a:t>22-23.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0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Brooks was surprisingly “agile”!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4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reading on this, APM </a:t>
            </a:r>
            <a:r>
              <a:rPr lang="en-US" dirty="0" err="1" smtClean="0"/>
              <a:t>pp</a:t>
            </a:r>
            <a:r>
              <a:rPr lang="en-US" dirty="0" smtClean="0"/>
              <a:t> 294-304.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4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https://</a:t>
            </a:r>
            <a:r>
              <a:rPr lang="en-US" dirty="0" err="1" smtClean="0"/>
              <a:t>easybacklog.com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B1949-946E-4766-B124-F92436EDF0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7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1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5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4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4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0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1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5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F57A-7037-4178-9621-83B7BBA473A7}" type="datetimeFigureOut">
              <a:rPr lang="en-US" smtClean="0"/>
              <a:t>5/7/15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4C0C4-8E2C-4394-B332-51423DACE6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F84C0C4-8E2C-4394-B332-51423DACE6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8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470025"/>
          </a:xfrm>
        </p:spPr>
        <p:txBody>
          <a:bodyPr/>
          <a:lstStyle/>
          <a:p>
            <a:r>
              <a:rPr lang="en-US" dirty="0" smtClean="0"/>
              <a:t>Agile Release Management</a:t>
            </a:r>
            <a:endParaRPr lang="en-US" dirty="0"/>
          </a:p>
        </p:txBody>
      </p:sp>
      <p:pic>
        <p:nvPicPr>
          <p:cNvPr id="5" name="Picture 31" descr="ros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22858"/>
          <a:stretch>
            <a:fillRect/>
          </a:stretch>
        </p:blipFill>
        <p:spPr bwMode="auto">
          <a:xfrm>
            <a:off x="5486400" y="6096000"/>
            <a:ext cx="335915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104900"/>
            <a:ext cx="8128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0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 in </a:t>
            </a:r>
            <a:r>
              <a:rPr lang="en-US" dirty="0" err="1" smtClean="0"/>
              <a:t>Brooks’s</a:t>
            </a:r>
            <a:r>
              <a:rPr lang="en-US" dirty="0" smtClean="0"/>
              <a:t> first milestone:</a:t>
            </a:r>
            <a:endParaRPr lang="en-US" dirty="0"/>
          </a:p>
        </p:txBody>
      </p:sp>
      <p:pic>
        <p:nvPicPr>
          <p:cNvPr id="4" name="Picture 3" descr="mmm fig 2-6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09800"/>
            <a:ext cx="5991389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124200"/>
            <a:ext cx="179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do you do?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1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Brooks recommends what we now do in agile projects, if possible: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Brooks says, figure that reality trumps wishing…</a:t>
            </a:r>
            <a:endParaRPr lang="en-US" dirty="0"/>
          </a:p>
        </p:txBody>
      </p:sp>
      <p:pic>
        <p:nvPicPr>
          <p:cNvPr id="4" name="Picture 3" descr="mmm fig 2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50845"/>
            <a:ext cx="5867400" cy="4378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505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It’s an 8-month project, not a 4-month project.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7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multi-level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your project?</a:t>
            </a:r>
          </a:p>
          <a:p>
            <a:r>
              <a:rPr lang="en-US" dirty="0" smtClean="0"/>
              <a:t>Story-level planning is too fine-grained.</a:t>
            </a:r>
          </a:p>
          <a:p>
            <a:r>
              <a:rPr lang="en-US" dirty="0" smtClean="0"/>
              <a:t>The whole thing has to fit together.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04800" y="3429000"/>
            <a:ext cx="6553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44463" y="3669268"/>
            <a:ext cx="187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Roadmap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1981200" y="4267200"/>
            <a:ext cx="3429000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4419600"/>
            <a:ext cx="190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(this year)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981200" y="4953000"/>
            <a:ext cx="21336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8840" y="51816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(this term)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548663" y="5867400"/>
            <a:ext cx="880337" cy="609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0" y="5943600"/>
            <a:ext cx="14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Iteration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5715000"/>
            <a:ext cx="16002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5791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are thinking down here!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5029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this is just the time complexity of planning!  Not considering size…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79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Backlog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consider the backwards view from eventual goal, as well as immediate direction.</a:t>
            </a:r>
          </a:p>
          <a:p>
            <a:pPr lvl="1"/>
            <a:r>
              <a:rPr lang="en-US" dirty="0" smtClean="0"/>
              <a:t>Need to know the “minimal releasable product”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04800" y="3429000"/>
            <a:ext cx="6553200" cy="685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44463" y="3669268"/>
            <a:ext cx="187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Product Roadmap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81200" y="4267200"/>
            <a:ext cx="3429000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4419600"/>
            <a:ext cx="190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Release (this year)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981200" y="4953000"/>
            <a:ext cx="2133600" cy="68580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18840" y="5181600"/>
            <a:ext cx="176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Wave (this term)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2548663" y="5867400"/>
            <a:ext cx="880337" cy="6096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6031468"/>
            <a:ext cx="1490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Next Iteration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0800000">
            <a:off x="3505201" y="5867399"/>
            <a:ext cx="1904999" cy="6096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62600" y="5955268"/>
            <a:ext cx="2172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left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92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realistically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and value should be equally emphasized.</a:t>
            </a:r>
          </a:p>
          <a:p>
            <a:r>
              <a:rPr lang="en-US" dirty="0" smtClean="0"/>
              <a:t>If the team doesn’t have time to estimate value points, it doesn’t have time to estimate costs.</a:t>
            </a:r>
          </a:p>
          <a:p>
            <a:r>
              <a:rPr lang="en-US" dirty="0" smtClean="0"/>
              <a:t>Put “value points” on story cards…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8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 descr="print-physical-story-cards-662f2d12b9f60b6cb427f9ae27d17022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2" y="1397000"/>
            <a:ext cx="7102168" cy="500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1881" y="3440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3429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17081" y="34406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5791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 = 3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88081" y="580286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 =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7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 to ask yourselves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“What is keeping us from shipping a product right now?”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2766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76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- For project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management is a tricky proposition.</a:t>
            </a:r>
          </a:p>
          <a:p>
            <a:pPr lvl="1"/>
            <a:r>
              <a:rPr lang="en-US" dirty="0" smtClean="0"/>
              <a:t>Must be realistic about dangers</a:t>
            </a:r>
          </a:p>
          <a:p>
            <a:pPr lvl="1"/>
            <a:r>
              <a:rPr lang="en-US" dirty="0" smtClean="0"/>
              <a:t>Denial leads to surprise</a:t>
            </a:r>
          </a:p>
          <a:p>
            <a:pPr lvl="1"/>
            <a:r>
              <a:rPr lang="en-US" dirty="0" smtClean="0"/>
              <a:t>Which leads to last-minute scrambling and firefighting.</a:t>
            </a:r>
          </a:p>
          <a:p>
            <a:r>
              <a:rPr lang="en-US" dirty="0" smtClean="0"/>
              <a:t>But,</a:t>
            </a:r>
          </a:p>
          <a:p>
            <a:pPr lvl="1"/>
            <a:r>
              <a:rPr lang="en-US" dirty="0" smtClean="0"/>
              <a:t>Harping on risks can demoralize developers!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7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Highsmith’s</a:t>
            </a:r>
            <a:r>
              <a:rPr lang="en-US" dirty="0" smtClean="0"/>
              <a:t>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summary:</a:t>
            </a:r>
          </a:p>
          <a:p>
            <a:r>
              <a:rPr lang="en-US" dirty="0" smtClean="0"/>
              <a:t>Agile teams can place to much emphasis on adaptation or evolution, and too little on anticipation (in planning, etc.)</a:t>
            </a:r>
          </a:p>
          <a:p>
            <a:r>
              <a:rPr lang="en-US" dirty="0" smtClean="0"/>
              <a:t>Failure to take advantage of knowable information leads to sloppy planning, reactive thinking, excessive rework, and delay.</a:t>
            </a:r>
          </a:p>
          <a:p>
            <a:r>
              <a:rPr lang="en-US" dirty="0" smtClean="0"/>
              <a:t>Agility is the art of balancing.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2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composite release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295400"/>
            <a:ext cx="7099300" cy="529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- </a:t>
            </a:r>
            <a:r>
              <a:rPr lang="en-US" dirty="0" err="1" smtClean="0"/>
              <a:t>Highsmith’s</a:t>
            </a:r>
            <a:r>
              <a:rPr lang="en-US" dirty="0" smtClean="0"/>
              <a:t> remedies for </a:t>
            </a:r>
            <a:br>
              <a:rPr lang="en-US" dirty="0" smtClean="0"/>
            </a:br>
            <a:r>
              <a:rPr lang="en-US" dirty="0" smtClean="0"/>
              <a:t>schedule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involvement in planning and estimating</a:t>
            </a:r>
          </a:p>
          <a:p>
            <a:r>
              <a:rPr lang="en-US" dirty="0" smtClean="0"/>
              <a:t>Early feedback on delivery velocity</a:t>
            </a:r>
          </a:p>
          <a:p>
            <a:r>
              <a:rPr lang="en-US" dirty="0" smtClean="0"/>
              <a:t>Constant pressure to balance the number and depth of features with capacity constraints</a:t>
            </a:r>
          </a:p>
          <a:p>
            <a:r>
              <a:rPr lang="en-US" dirty="0" smtClean="0"/>
              <a:t>Close interaction between engineering and customer teams</a:t>
            </a:r>
          </a:p>
          <a:p>
            <a:r>
              <a:rPr lang="en-US" dirty="0" smtClean="0"/>
              <a:t>Early error detection/correction to keep a clean working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3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release management done?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Ensure that release governance process is understood.</a:t>
            </a:r>
          </a:p>
          <a:p>
            <a:r>
              <a:rPr lang="en-US" dirty="0" smtClean="0"/>
              <a:t>Communicate to external stakeholders.</a:t>
            </a:r>
          </a:p>
          <a:p>
            <a:r>
              <a:rPr lang="en-US" dirty="0" smtClean="0"/>
              <a:t>Have appropriate deployment/distribution plan.</a:t>
            </a:r>
          </a:p>
          <a:p>
            <a:r>
              <a:rPr lang="en-US" dirty="0" smtClean="0"/>
              <a:t>Coordinate with marketing and product management.</a:t>
            </a:r>
          </a:p>
          <a:p>
            <a:r>
              <a:rPr lang="en-US" dirty="0" smtClean="0"/>
              <a:t>Validate that the product meets criteria.</a:t>
            </a:r>
          </a:p>
          <a:p>
            <a:pPr lvl="1"/>
            <a:r>
              <a:rPr lang="en-US" dirty="0" smtClean="0"/>
              <a:t>Including what actual features go in this release!</a:t>
            </a:r>
          </a:p>
          <a:p>
            <a:r>
              <a:rPr lang="en-US" dirty="0" smtClean="0"/>
              <a:t>Do release process improvement.</a:t>
            </a:r>
          </a:p>
          <a:p>
            <a:r>
              <a:rPr lang="en-US" dirty="0" smtClean="0"/>
              <a:t>Authorize the release.</a:t>
            </a:r>
          </a:p>
          <a:p>
            <a:r>
              <a:rPr lang="en-US" dirty="0" smtClean="0"/>
              <a:t>Liaison to portfolio management.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98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Recall the focus on </a:t>
            </a:r>
            <a:r>
              <a:rPr lang="en-US" dirty="0" err="1" smtClean="0"/>
              <a:t>burndown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A good idea for agile?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1643462"/>
            <a:ext cx="6375400" cy="4668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1066073" y="3580674"/>
            <a:ext cx="36313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Risk</a:t>
            </a:r>
            <a:r>
              <a:rPr lang="en-US" sz="3200" dirty="0" smtClean="0"/>
              <a:t> </a:t>
            </a:r>
            <a:r>
              <a:rPr lang="en-US" sz="3200" dirty="0" err="1" smtClean="0"/>
              <a:t>burndown</a:t>
            </a:r>
            <a:r>
              <a:rPr lang="en-US" sz="3200" dirty="0" smtClean="0"/>
              <a:t> chart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40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doing iterations, right?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But what are you delivering, that’s really being tested out in production?</a:t>
            </a:r>
          </a:p>
          <a:p>
            <a:r>
              <a:rPr lang="en-US" dirty="0" smtClean="0"/>
              <a:t>Are real users using a new version, every two or three weeks?  No!</a:t>
            </a:r>
          </a:p>
          <a:p>
            <a:r>
              <a:rPr lang="en-US" dirty="0" smtClean="0"/>
              <a:t>You may be delivering things, piecemeal, just to the one customer you see regularly…</a:t>
            </a:r>
          </a:p>
          <a:p>
            <a:r>
              <a:rPr lang="en-US" dirty="0" smtClean="0"/>
              <a:t>Teams get caught-up in iteration-at-a-time development plus backlog building.</a:t>
            </a:r>
          </a:p>
          <a:p>
            <a:pPr lvl="1"/>
            <a:r>
              <a:rPr lang="en-US" dirty="0" smtClean="0"/>
              <a:t>They aren’t planning out an entire release or project.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33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is why </a:t>
            </a:r>
            <a:r>
              <a:rPr lang="en-US" dirty="0" err="1" smtClean="0"/>
              <a:t>Highsmith</a:t>
            </a:r>
            <a:r>
              <a:rPr lang="en-US" dirty="0" smtClean="0"/>
              <a:t> recommends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separate manager who’s main responsibility is getting releases out.</a:t>
            </a:r>
          </a:p>
          <a:p>
            <a:r>
              <a:rPr lang="en-US" dirty="0" smtClean="0"/>
              <a:t>Versus just the next Scrum iteration.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05200"/>
            <a:ext cx="4574241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4267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“And the press has already been invited…”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4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problem as lack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in reverse.</a:t>
            </a:r>
          </a:p>
          <a:p>
            <a:r>
              <a:rPr lang="en-US" dirty="0" smtClean="0"/>
              <a:t>Need to: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85800" y="3048000"/>
            <a:ext cx="30480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 with a holistic idea of the product and its design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867400" y="3048000"/>
            <a:ext cx="3048000" cy="2209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 up delivering a whole product that makes sense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464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between, do all those iterations to make it happen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386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3434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482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530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578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562600" y="3733800"/>
            <a:ext cx="0" cy="609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52800" y="28956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32226" y="2362200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95400" y="552586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Problem Statement and Design in “Inception”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5562600"/>
            <a:ext cx="2077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Real Release of a Viable Product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763869"/>
            <a:ext cx="1371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You need this vision!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9001" y="236220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And you need this vision!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5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an agile release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Foster better understanding of project viability and feasibility</a:t>
            </a:r>
          </a:p>
          <a:p>
            <a:r>
              <a:rPr lang="en-US" dirty="0" smtClean="0"/>
              <a:t>Outline assessment and mitigation of risk</a:t>
            </a:r>
          </a:p>
          <a:p>
            <a:r>
              <a:rPr lang="en-US" dirty="0" smtClean="0"/>
              <a:t>Enhance a team’s ability to prioritize capabilities and stories</a:t>
            </a:r>
          </a:p>
          <a:p>
            <a:r>
              <a:rPr lang="en-US" dirty="0" smtClean="0"/>
              <a:t>Give the team a “feel” for the entire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95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Highsmith</a:t>
            </a:r>
            <a:r>
              <a:rPr lang="en-US" dirty="0" smtClean="0"/>
              <a:t> is not in favor of </a:t>
            </a:r>
            <a:br>
              <a:rPr lang="en-US" dirty="0" smtClean="0"/>
            </a:br>
            <a:r>
              <a:rPr lang="en-US" dirty="0" smtClean="0"/>
              <a:t>“wish based planning”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Need to balance product goals with your capacity to deliver the product.</a:t>
            </a:r>
          </a:p>
          <a:p>
            <a:r>
              <a:rPr lang="en-US" dirty="0" smtClean="0"/>
              <a:t>Don’t plan on a pace equal to the wildest success story.</a:t>
            </a:r>
          </a:p>
          <a:p>
            <a:pPr lvl="1"/>
            <a:r>
              <a:rPr lang="en-US" dirty="0" smtClean="0"/>
              <a:t>“An </a:t>
            </a:r>
            <a:r>
              <a:rPr lang="en-US" i="1" dirty="0" smtClean="0"/>
              <a:t>agile </a:t>
            </a:r>
            <a:r>
              <a:rPr lang="en-US" dirty="0" smtClean="0"/>
              <a:t>team delivered this big </a:t>
            </a:r>
            <a:br>
              <a:rPr lang="en-US" dirty="0" smtClean="0"/>
            </a:br>
            <a:r>
              <a:rPr lang="en-US" dirty="0" smtClean="0"/>
              <a:t>product in 1/10</a:t>
            </a:r>
            <a:r>
              <a:rPr lang="en-US" baseline="30000" dirty="0" smtClean="0"/>
              <a:t>th</a:t>
            </a:r>
            <a:r>
              <a:rPr lang="en-US" dirty="0" smtClean="0"/>
              <a:t> of the usual time!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More on Agile pushback, next week.</a:t>
            </a:r>
            <a:endParaRPr lang="en-US" dirty="0" smtClean="0"/>
          </a:p>
          <a:p>
            <a:r>
              <a:rPr lang="en-US" dirty="0" smtClean="0"/>
              <a:t>It’s complex to move fast(</a:t>
            </a:r>
            <a:r>
              <a:rPr lang="en-US" dirty="0" err="1" smtClean="0"/>
              <a:t>er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Staff motivation</a:t>
            </a:r>
          </a:p>
          <a:p>
            <a:pPr lvl="1"/>
            <a:r>
              <a:rPr lang="en-US" dirty="0" smtClean="0"/>
              <a:t>Escalating requirements</a:t>
            </a:r>
          </a:p>
          <a:p>
            <a:pPr lvl="1"/>
            <a:r>
              <a:rPr lang="en-US" dirty="0" smtClean="0"/>
              <a:t>Risk and uncertainty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3505200"/>
            <a:ext cx="202985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Fred Brooks </a:t>
            </a:r>
            <a:br>
              <a:rPr lang="en-US" dirty="0" smtClean="0"/>
            </a:br>
            <a:r>
              <a:rPr lang="en-US" dirty="0" smtClean="0"/>
              <a:t>(from the 1960’s)!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realistic:</a:t>
            </a:r>
            <a:endParaRPr lang="en-US" dirty="0"/>
          </a:p>
        </p:txBody>
      </p:sp>
      <p:pic>
        <p:nvPicPr>
          <p:cNvPr id="4" name="Picture 3" descr="mmm fig 2-5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721" y="2133600"/>
            <a:ext cx="6157326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1" y="27064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we wished for, in 4 months…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417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956</Words>
  <Application>Microsoft Macintosh PowerPoint</Application>
  <PresentationFormat>On-screen Show (4:3)</PresentationFormat>
  <Paragraphs>137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Agile Release Management</vt:lpstr>
      <vt:lpstr>Recall - Highsmith’s remedies for  schedule risk</vt:lpstr>
      <vt:lpstr>Recall the focus on burndown –  A good idea for agile?</vt:lpstr>
      <vt:lpstr>You’re doing iterations, right?</vt:lpstr>
      <vt:lpstr>This is why Highsmith recommends</vt:lpstr>
      <vt:lpstr>Same problem as lack of design</vt:lpstr>
      <vt:lpstr>Purpose of an agile release plan</vt:lpstr>
      <vt:lpstr>Highsmith is not in favor of  “wish based planning”</vt:lpstr>
      <vt:lpstr>Remember Fred Brooks  (from the 1960’s)!</vt:lpstr>
      <vt:lpstr>But…</vt:lpstr>
      <vt:lpstr>Brooks recommends what we now do in agile projects, if possible:</vt:lpstr>
      <vt:lpstr>For multi-level projects</vt:lpstr>
      <vt:lpstr>Product Backlog</vt:lpstr>
      <vt:lpstr>Estimating realistically</vt:lpstr>
      <vt:lpstr>Example</vt:lpstr>
      <vt:lpstr>Key question to ask yourselves</vt:lpstr>
      <vt:lpstr>Repeat - For project managers</vt:lpstr>
      <vt:lpstr>Highsmith’s position</vt:lpstr>
      <vt:lpstr>A composite release plan</vt:lpstr>
      <vt:lpstr>How is release management done?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Philips’ Frequent Sources of Risk</dc:title>
  <dc:creator>Mike Hewner</dc:creator>
  <cp:lastModifiedBy>Steve Chenoweth</cp:lastModifiedBy>
  <cp:revision>46</cp:revision>
  <dcterms:created xsi:type="dcterms:W3CDTF">2013-10-10T14:08:11Z</dcterms:created>
  <dcterms:modified xsi:type="dcterms:W3CDTF">2015-05-07T14:47:09Z</dcterms:modified>
</cp:coreProperties>
</file>