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81" r:id="rId3"/>
    <p:sldId id="284" r:id="rId4"/>
    <p:sldId id="257" r:id="rId5"/>
    <p:sldId id="258" r:id="rId6"/>
    <p:sldId id="259" r:id="rId7"/>
    <p:sldId id="260" r:id="rId8"/>
    <p:sldId id="261" r:id="rId9"/>
    <p:sldId id="262" r:id="rId10"/>
    <p:sldId id="263" r:id="rId11"/>
    <p:sldId id="288" r:id="rId12"/>
    <p:sldId id="289" r:id="rId13"/>
    <p:sldId id="290" r:id="rId14"/>
    <p:sldId id="282" r:id="rId15"/>
    <p:sldId id="283" r:id="rId16"/>
    <p:sldId id="291" r:id="rId17"/>
    <p:sldId id="292" r:id="rId18"/>
    <p:sldId id="293" r:id="rId19"/>
    <p:sldId id="294" r:id="rId20"/>
    <p:sldId id="295" r:id="rId21"/>
    <p:sldId id="296" r:id="rId22"/>
    <p:sldId id="297" r:id="rId23"/>
    <p:sldId id="298" r:id="rId24"/>
    <p:sldId id="264" r:id="rId25"/>
    <p:sldId id="265" r:id="rId26"/>
    <p:sldId id="277" r:id="rId27"/>
    <p:sldId id="285" r:id="rId28"/>
    <p:sldId id="266" r:id="rId29"/>
    <p:sldId id="286" r:id="rId30"/>
    <p:sldId id="287" r:id="rId31"/>
    <p:sldId id="267" r:id="rId32"/>
    <p:sldId id="268" r:id="rId33"/>
    <p:sldId id="269" r:id="rId34"/>
    <p:sldId id="270" r:id="rId35"/>
    <p:sldId id="271" r:id="rId36"/>
    <p:sldId id="274" r:id="rId37"/>
    <p:sldId id="272" r:id="rId38"/>
    <p:sldId id="275" r:id="rId39"/>
    <p:sldId id="276" r:id="rId40"/>
    <p:sldId id="273" r:id="rId41"/>
    <p:sldId id="278" r:id="rId42"/>
    <p:sldId id="279" r:id="rId43"/>
    <p:sldId id="280"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568" y="-96"/>
      </p:cViewPr>
      <p:guideLst>
        <p:guide orient="horz" pos="2160"/>
        <p:guide pos="2880"/>
      </p:guideLst>
    </p:cSldViewPr>
  </p:slideViewPr>
  <p:notesTextViewPr>
    <p:cViewPr>
      <p:scale>
        <a:sx n="100" d="100"/>
        <a:sy n="100"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1AF808-1899-9342-9CBD-213C73C5E2B8}" type="datetimeFigureOut">
              <a:rPr lang="en-US" smtClean="0"/>
              <a:t>5/1/15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4518CF-DB77-CC44-9791-A8686FAD6B8E}" type="slidenum">
              <a:rPr lang="en-US" smtClean="0"/>
              <a:t>‹#›</a:t>
            </a:fld>
            <a:endParaRPr lang="en-US"/>
          </a:p>
        </p:txBody>
      </p:sp>
    </p:spTree>
    <p:extLst>
      <p:ext uri="{BB962C8B-B14F-4D97-AF65-F5344CB8AC3E}">
        <p14:creationId xmlns:p14="http://schemas.microsoft.com/office/powerpoint/2010/main" val="823968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showing typical “agile values” from http://</a:t>
            </a:r>
            <a:r>
              <a:rPr lang="en-US" dirty="0" err="1" smtClean="0"/>
              <a:t>www.tcelectronic.com</a:t>
            </a:r>
            <a:r>
              <a:rPr lang="en-US" dirty="0" smtClean="0"/>
              <a:t>/corporate/core-values/.</a:t>
            </a:r>
            <a:endParaRPr lang="en-US" dirty="0"/>
          </a:p>
        </p:txBody>
      </p:sp>
      <p:sp>
        <p:nvSpPr>
          <p:cNvPr id="4" name="Slide Number Placeholder 3"/>
          <p:cNvSpPr>
            <a:spLocks noGrp="1"/>
          </p:cNvSpPr>
          <p:nvPr>
            <p:ph type="sldNum" sz="quarter" idx="10"/>
          </p:nvPr>
        </p:nvSpPr>
        <p:spPr/>
        <p:txBody>
          <a:bodyPr/>
          <a:lstStyle/>
          <a:p>
            <a:fld id="{CE4518CF-DB77-CC44-9791-A8686FAD6B8E}" type="slidenum">
              <a:rPr lang="en-US" smtClean="0"/>
              <a:t>1</a:t>
            </a:fld>
            <a:endParaRPr lang="en-US"/>
          </a:p>
        </p:txBody>
      </p:sp>
    </p:spTree>
    <p:extLst>
      <p:ext uri="{BB962C8B-B14F-4D97-AF65-F5344CB8AC3E}">
        <p14:creationId xmlns:p14="http://schemas.microsoft.com/office/powerpoint/2010/main" val="2647083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http://</a:t>
            </a:r>
            <a:r>
              <a:rPr lang="en-US" dirty="0" err="1" smtClean="0"/>
              <a:t>www.foolquest.com</a:t>
            </a:r>
            <a:r>
              <a:rPr lang="en-US" dirty="0" smtClean="0"/>
              <a:t>/</a:t>
            </a:r>
            <a:r>
              <a:rPr lang="en-US" dirty="0" err="1" smtClean="0"/>
              <a:t>cliquebusters.htm</a:t>
            </a:r>
            <a:endParaRPr lang="en-US" dirty="0"/>
          </a:p>
        </p:txBody>
      </p:sp>
      <p:sp>
        <p:nvSpPr>
          <p:cNvPr id="4" name="Slide Number Placeholder 3"/>
          <p:cNvSpPr>
            <a:spLocks noGrp="1"/>
          </p:cNvSpPr>
          <p:nvPr>
            <p:ph type="sldNum" sz="quarter" idx="10"/>
          </p:nvPr>
        </p:nvSpPr>
        <p:spPr/>
        <p:txBody>
          <a:bodyPr/>
          <a:lstStyle/>
          <a:p>
            <a:fld id="{7471994A-CBCD-F744-A730-A01150E53540}" type="slidenum">
              <a:rPr lang="en-US" smtClean="0"/>
              <a:t>13</a:t>
            </a:fld>
            <a:endParaRPr lang="en-US"/>
          </a:p>
        </p:txBody>
      </p:sp>
    </p:spTree>
    <p:extLst>
      <p:ext uri="{BB962C8B-B14F-4D97-AF65-F5344CB8AC3E}">
        <p14:creationId xmlns:p14="http://schemas.microsoft.com/office/powerpoint/2010/main" val="2345999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http://</a:t>
            </a:r>
            <a:r>
              <a:rPr lang="en-US" dirty="0" err="1" smtClean="0"/>
              <a:t>www.bopsecrets.org</a:t>
            </a:r>
            <a:r>
              <a:rPr lang="en-US" dirty="0" smtClean="0"/>
              <a:t>/CF/</a:t>
            </a:r>
            <a:r>
              <a:rPr lang="en-US" dirty="0" err="1" smtClean="0"/>
              <a:t>structurelessness.htm</a:t>
            </a:r>
            <a:endParaRPr lang="en-US" dirty="0"/>
          </a:p>
        </p:txBody>
      </p:sp>
      <p:sp>
        <p:nvSpPr>
          <p:cNvPr id="4" name="Slide Number Placeholder 3"/>
          <p:cNvSpPr>
            <a:spLocks noGrp="1"/>
          </p:cNvSpPr>
          <p:nvPr>
            <p:ph type="sldNum" sz="quarter" idx="10"/>
          </p:nvPr>
        </p:nvSpPr>
        <p:spPr/>
        <p:txBody>
          <a:bodyPr/>
          <a:lstStyle/>
          <a:p>
            <a:fld id="{CE4518CF-DB77-CC44-9791-A8686FAD6B8E}" type="slidenum">
              <a:rPr lang="en-US" smtClean="0"/>
              <a:t>14</a:t>
            </a:fld>
            <a:endParaRPr lang="en-US"/>
          </a:p>
        </p:txBody>
      </p:sp>
    </p:spTree>
    <p:extLst>
      <p:ext uri="{BB962C8B-B14F-4D97-AF65-F5344CB8AC3E}">
        <p14:creationId xmlns:p14="http://schemas.microsoft.com/office/powerpoint/2010/main" val="2230805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http://</a:t>
            </a:r>
            <a:r>
              <a:rPr lang="en-US" dirty="0" err="1" smtClean="0"/>
              <a:t>en.wikipedia.org</a:t>
            </a:r>
            <a:r>
              <a:rPr lang="en-US" dirty="0" smtClean="0"/>
              <a:t>/wiki/</a:t>
            </a:r>
            <a:r>
              <a:rPr lang="en-US" dirty="0" err="1" smtClean="0"/>
              <a:t>Bad_faith</a:t>
            </a:r>
            <a:r>
              <a:rPr lang="en-US" dirty="0" smtClean="0"/>
              <a:t>_(existentialism)</a:t>
            </a:r>
          </a:p>
          <a:p>
            <a:r>
              <a:rPr lang="en-US" dirty="0" smtClean="0"/>
              <a:t>Image of the philosophers from http://</a:t>
            </a:r>
            <a:r>
              <a:rPr lang="en-US" dirty="0" err="1" smtClean="0"/>
              <a:t>theredlist.com</a:t>
            </a:r>
            <a:r>
              <a:rPr lang="en-US" dirty="0" smtClean="0"/>
              <a:t>/wiki-2-24-224-268-view-culture-art-fashion-profile-simone-de-beauvoir-jean-paul-sartre.html</a:t>
            </a:r>
            <a:endParaRPr lang="en-US" dirty="0"/>
          </a:p>
        </p:txBody>
      </p:sp>
      <p:sp>
        <p:nvSpPr>
          <p:cNvPr id="4" name="Slide Number Placeholder 3"/>
          <p:cNvSpPr>
            <a:spLocks noGrp="1"/>
          </p:cNvSpPr>
          <p:nvPr>
            <p:ph type="sldNum" sz="quarter" idx="10"/>
          </p:nvPr>
        </p:nvSpPr>
        <p:spPr/>
        <p:txBody>
          <a:bodyPr/>
          <a:lstStyle/>
          <a:p>
            <a:fld id="{7471994A-CBCD-F744-A730-A01150E53540}" type="slidenum">
              <a:rPr lang="en-US" smtClean="0"/>
              <a:t>17</a:t>
            </a:fld>
            <a:endParaRPr lang="en-US"/>
          </a:p>
        </p:txBody>
      </p:sp>
    </p:spTree>
    <p:extLst>
      <p:ext uri="{BB962C8B-B14F-4D97-AF65-F5344CB8AC3E}">
        <p14:creationId xmlns:p14="http://schemas.microsoft.com/office/powerpoint/2010/main" val="3637951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Comments</a:t>
            </a:r>
            <a:r>
              <a:rPr lang="en-US" baseline="0" dirty="0" smtClean="0"/>
              <a:t> from http://</a:t>
            </a:r>
            <a:r>
              <a:rPr lang="en-US" baseline="0" dirty="0" err="1" smtClean="0"/>
              <a:t>www.powercube.net</a:t>
            </a:r>
            <a:r>
              <a:rPr lang="en-US" baseline="0" dirty="0" smtClean="0"/>
              <a:t>/other-forms-of-power/</a:t>
            </a:r>
            <a:r>
              <a:rPr lang="en-US" baseline="0" dirty="0" err="1" smtClean="0"/>
              <a:t>foucault</a:t>
            </a:r>
            <a:r>
              <a:rPr lang="en-US" baseline="0" dirty="0" smtClean="0"/>
              <a:t>-power-is-everywhere/</a:t>
            </a:r>
          </a:p>
          <a:p>
            <a:r>
              <a:rPr lang="en-US" baseline="0" dirty="0" smtClean="0"/>
              <a:t>Foucault photo from http://</a:t>
            </a:r>
            <a:r>
              <a:rPr lang="en-US" baseline="0" dirty="0" err="1" smtClean="0"/>
              <a:t>iphilo.fr</a:t>
            </a:r>
            <a:r>
              <a:rPr lang="en-US" baseline="0" dirty="0" smtClean="0"/>
              <a:t>/2014/09/04/</a:t>
            </a:r>
            <a:r>
              <a:rPr lang="en-US" baseline="0" dirty="0" err="1" smtClean="0"/>
              <a:t>michel</a:t>
            </a:r>
            <a:r>
              <a:rPr lang="en-US" baseline="0" dirty="0" smtClean="0"/>
              <a:t>-</a:t>
            </a:r>
            <a:r>
              <a:rPr lang="en-US" baseline="0" dirty="0" err="1" smtClean="0"/>
              <a:t>foucault</a:t>
            </a:r>
            <a:r>
              <a:rPr lang="en-US" baseline="0" dirty="0" smtClean="0"/>
              <a:t>-</a:t>
            </a:r>
            <a:r>
              <a:rPr lang="en-US" baseline="0" dirty="0" err="1" smtClean="0"/>
              <a:t>ou</a:t>
            </a:r>
            <a:r>
              <a:rPr lang="en-US" baseline="0" dirty="0" smtClean="0"/>
              <a:t>-la-</a:t>
            </a:r>
            <a:r>
              <a:rPr lang="en-US" baseline="0" dirty="0" err="1" smtClean="0"/>
              <a:t>theorie</a:t>
            </a:r>
            <a:r>
              <a:rPr lang="en-US" baseline="0" dirty="0" smtClean="0"/>
              <a:t>-</a:t>
            </a:r>
            <a:r>
              <a:rPr lang="en-US" baseline="0" dirty="0" err="1" smtClean="0"/>
              <a:t>comme</a:t>
            </a:r>
            <a:r>
              <a:rPr lang="en-US" baseline="0" dirty="0" smtClean="0"/>
              <a:t>-un-roman/</a:t>
            </a:r>
            <a:endParaRPr lang="en-US" dirty="0"/>
          </a:p>
        </p:txBody>
      </p:sp>
      <p:sp>
        <p:nvSpPr>
          <p:cNvPr id="4" name="Slide Number Placeholder 3"/>
          <p:cNvSpPr>
            <a:spLocks noGrp="1"/>
          </p:cNvSpPr>
          <p:nvPr>
            <p:ph type="sldNum" sz="quarter" idx="10"/>
          </p:nvPr>
        </p:nvSpPr>
        <p:spPr/>
        <p:txBody>
          <a:bodyPr/>
          <a:lstStyle/>
          <a:p>
            <a:fld id="{7471994A-CBCD-F744-A730-A01150E53540}" type="slidenum">
              <a:rPr lang="en-US" smtClean="0"/>
              <a:t>18</a:t>
            </a:fld>
            <a:endParaRPr lang="en-US"/>
          </a:p>
        </p:txBody>
      </p:sp>
    </p:spTree>
    <p:extLst>
      <p:ext uri="{BB962C8B-B14F-4D97-AF65-F5344CB8AC3E}">
        <p14:creationId xmlns:p14="http://schemas.microsoft.com/office/powerpoint/2010/main" val="3027030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from http://</a:t>
            </a:r>
            <a:r>
              <a:rPr lang="en-US" baseline="0" dirty="0" err="1" smtClean="0"/>
              <a:t>www.adaptivecycle.nl</a:t>
            </a:r>
            <a:r>
              <a:rPr lang="en-US" baseline="0" dirty="0" smtClean="0"/>
              <a:t>/</a:t>
            </a:r>
            <a:r>
              <a:rPr lang="en-US" baseline="0" dirty="0" err="1" smtClean="0"/>
              <a:t>index.php?title</a:t>
            </a:r>
            <a:r>
              <a:rPr lang="en-US" baseline="0" dirty="0" smtClean="0"/>
              <a:t>=</a:t>
            </a:r>
            <a:r>
              <a:rPr lang="en-US" baseline="0" dirty="0" err="1" smtClean="0"/>
              <a:t>The_Importance_of_Change_Management</a:t>
            </a:r>
            <a:r>
              <a:rPr lang="en-US" baseline="0" dirty="0" smtClean="0"/>
              <a:t>_(Group_2)_Part_2</a:t>
            </a:r>
            <a:endParaRPr lang="en-US" dirty="0"/>
          </a:p>
        </p:txBody>
      </p:sp>
      <p:sp>
        <p:nvSpPr>
          <p:cNvPr id="4" name="Slide Number Placeholder 3"/>
          <p:cNvSpPr>
            <a:spLocks noGrp="1"/>
          </p:cNvSpPr>
          <p:nvPr>
            <p:ph type="sldNum" sz="quarter" idx="10"/>
          </p:nvPr>
        </p:nvSpPr>
        <p:spPr/>
        <p:txBody>
          <a:bodyPr/>
          <a:lstStyle/>
          <a:p>
            <a:fld id="{7471994A-CBCD-F744-A730-A01150E53540}" type="slidenum">
              <a:rPr lang="en-US" smtClean="0"/>
              <a:t>19</a:t>
            </a:fld>
            <a:endParaRPr lang="en-US"/>
          </a:p>
        </p:txBody>
      </p:sp>
    </p:spTree>
    <p:extLst>
      <p:ext uri="{BB962C8B-B14F-4D97-AF65-F5344CB8AC3E}">
        <p14:creationId xmlns:p14="http://schemas.microsoft.com/office/powerpoint/2010/main" val="3528720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from http://www.foreignpolicy.com/posts/2013/11/21/licorice_buffalo_teeth_and_chicken_dinners_don_t_tell_the_ap_but_baseball_is_all_ab and http://www.recruiter.com/i/employer-pushing-your-social-boundaries-online/.</a:t>
            </a:r>
            <a:endParaRPr lang="en-US" dirty="0"/>
          </a:p>
        </p:txBody>
      </p:sp>
      <p:sp>
        <p:nvSpPr>
          <p:cNvPr id="4" name="Slide Number Placeholder 3"/>
          <p:cNvSpPr>
            <a:spLocks noGrp="1"/>
          </p:cNvSpPr>
          <p:nvPr>
            <p:ph type="sldNum" sz="quarter" idx="10"/>
          </p:nvPr>
        </p:nvSpPr>
        <p:spPr/>
        <p:txBody>
          <a:bodyPr/>
          <a:lstStyle/>
          <a:p>
            <a:fld id="{67FFE1FA-9543-400B-A049-AF247B151F91}" type="slidenum">
              <a:rPr lang="en-US" smtClean="0"/>
              <a:t>20</a:t>
            </a:fld>
            <a:endParaRPr lang="en-US"/>
          </a:p>
        </p:txBody>
      </p:sp>
    </p:spTree>
    <p:extLst>
      <p:ext uri="{BB962C8B-B14F-4D97-AF65-F5344CB8AC3E}">
        <p14:creationId xmlns:p14="http://schemas.microsoft.com/office/powerpoint/2010/main" val="1160746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Cartoon from http://</a:t>
            </a:r>
            <a:r>
              <a:rPr lang="en-US" dirty="0" err="1" smtClean="0"/>
              <a:t>search.dilbert.com</a:t>
            </a:r>
            <a:r>
              <a:rPr lang="en-US" smtClean="0"/>
              <a:t>/comic/Company%20Vision</a:t>
            </a:r>
            <a:endParaRPr lang="en-US"/>
          </a:p>
        </p:txBody>
      </p:sp>
      <p:sp>
        <p:nvSpPr>
          <p:cNvPr id="4" name="Slide Number Placeholder 3"/>
          <p:cNvSpPr>
            <a:spLocks noGrp="1"/>
          </p:cNvSpPr>
          <p:nvPr>
            <p:ph type="sldNum" sz="quarter" idx="10"/>
          </p:nvPr>
        </p:nvSpPr>
        <p:spPr/>
        <p:txBody>
          <a:bodyPr/>
          <a:lstStyle/>
          <a:p>
            <a:fld id="{7471994A-CBCD-F744-A730-A01150E53540}" type="slidenum">
              <a:rPr lang="en-US" smtClean="0"/>
              <a:t>21</a:t>
            </a:fld>
            <a:endParaRPr lang="en-US"/>
          </a:p>
        </p:txBody>
      </p:sp>
    </p:spTree>
    <p:extLst>
      <p:ext uri="{BB962C8B-B14F-4D97-AF65-F5344CB8AC3E}">
        <p14:creationId xmlns:p14="http://schemas.microsoft.com/office/powerpoint/2010/main" val="4155716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informal personality exercise</a:t>
            </a:r>
            <a:endParaRPr lang="en-US" dirty="0"/>
          </a:p>
        </p:txBody>
      </p:sp>
      <p:sp>
        <p:nvSpPr>
          <p:cNvPr id="4" name="Slide Number Placeholder 3"/>
          <p:cNvSpPr>
            <a:spLocks noGrp="1"/>
          </p:cNvSpPr>
          <p:nvPr>
            <p:ph type="sldNum" sz="quarter" idx="10"/>
          </p:nvPr>
        </p:nvSpPr>
        <p:spPr/>
        <p:txBody>
          <a:bodyPr/>
          <a:lstStyle/>
          <a:p>
            <a:fld id="{CE4518CF-DB77-CC44-9791-A8686FAD6B8E}" type="slidenum">
              <a:rPr lang="en-US" smtClean="0"/>
              <a:t>22</a:t>
            </a:fld>
            <a:endParaRPr lang="en-US"/>
          </a:p>
        </p:txBody>
      </p:sp>
    </p:spTree>
    <p:extLst>
      <p:ext uri="{BB962C8B-B14F-4D97-AF65-F5344CB8AC3E}">
        <p14:creationId xmlns:p14="http://schemas.microsoft.com/office/powerpoint/2010/main" val="1956216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Leadership: Theory and practice,, 7</a:t>
            </a:r>
            <a:r>
              <a:rPr lang="en-US" baseline="30000" dirty="0" smtClean="0"/>
              <a:t>th</a:t>
            </a:r>
            <a:r>
              <a:rPr lang="en-US" dirty="0" smtClean="0"/>
              <a:t> Ed., by Peter G. </a:t>
            </a:r>
            <a:r>
              <a:rPr lang="en-US" dirty="0" err="1" smtClean="0"/>
              <a:t>Northouse</a:t>
            </a:r>
            <a:r>
              <a:rPr lang="en-US" dirty="0" smtClean="0"/>
              <a:t>.</a:t>
            </a:r>
            <a:r>
              <a:rPr lang="en-US" baseline="0" dirty="0" smtClean="0"/>
              <a:t> ISBN 9-781483-317533.</a:t>
            </a:r>
          </a:p>
          <a:p>
            <a:r>
              <a:rPr lang="en-US" baseline="0" dirty="0" smtClean="0"/>
              <a:t>Butterfly from http://</a:t>
            </a:r>
            <a:r>
              <a:rPr lang="en-US" baseline="0" dirty="0" err="1" smtClean="0"/>
              <a:t>www.brightonleadership.com</a:t>
            </a:r>
            <a:r>
              <a:rPr lang="en-US" baseline="0" dirty="0" smtClean="0"/>
              <a:t>/menu/bright-ideas/transformational-tips/.</a:t>
            </a:r>
          </a:p>
          <a:p>
            <a:r>
              <a:rPr lang="en-US" baseline="0" dirty="0" smtClean="0"/>
              <a:t>Cap image from http://</a:t>
            </a:r>
            <a:r>
              <a:rPr lang="en-US" baseline="0" dirty="0" err="1" smtClean="0"/>
              <a:t>blogs.psychcentral.com</a:t>
            </a:r>
            <a:r>
              <a:rPr lang="en-US" baseline="0" dirty="0" smtClean="0"/>
              <a:t>/couples/2015/03/are-you-authentic/.</a:t>
            </a:r>
          </a:p>
          <a:p>
            <a:r>
              <a:rPr lang="en-US" baseline="0" dirty="0" smtClean="0"/>
              <a:t>Servant image from http://</a:t>
            </a:r>
            <a:r>
              <a:rPr lang="en-US" baseline="0" dirty="0" err="1" smtClean="0"/>
              <a:t>www.crmswitch.com</a:t>
            </a:r>
            <a:r>
              <a:rPr lang="en-US" baseline="0" dirty="0" smtClean="0"/>
              <a:t>/</a:t>
            </a:r>
            <a:r>
              <a:rPr lang="en-US" baseline="0" dirty="0" err="1" smtClean="0"/>
              <a:t>crm</a:t>
            </a:r>
            <a:r>
              <a:rPr lang="en-US" baseline="0" dirty="0" smtClean="0"/>
              <a:t>-value/</a:t>
            </a:r>
            <a:r>
              <a:rPr lang="en-US" baseline="0" dirty="0" err="1" smtClean="0"/>
              <a:t>crm</a:t>
            </a:r>
            <a:r>
              <a:rPr lang="en-US" baseline="0" dirty="0" smtClean="0"/>
              <a:t>-not-salesperson-servant/.</a:t>
            </a:r>
          </a:p>
          <a:p>
            <a:r>
              <a:rPr lang="en-US" baseline="0" dirty="0" smtClean="0"/>
              <a:t>https://</a:t>
            </a:r>
            <a:r>
              <a:rPr lang="en-US" baseline="0" dirty="0" err="1" smtClean="0"/>
              <a:t>www.google.com</a:t>
            </a:r>
            <a:r>
              <a:rPr lang="en-US" baseline="0" dirty="0" smtClean="0"/>
              <a:t>/</a:t>
            </a:r>
            <a:r>
              <a:rPr lang="en-US" baseline="0" dirty="0" err="1" smtClean="0"/>
              <a:t>url?sa</a:t>
            </a:r>
            <a:r>
              <a:rPr lang="en-US" baseline="0" dirty="0" smtClean="0"/>
              <a:t>=</a:t>
            </a:r>
            <a:r>
              <a:rPr lang="en-US" baseline="0" dirty="0" err="1" smtClean="0"/>
              <a:t>i&amp;rct</a:t>
            </a:r>
            <a:r>
              <a:rPr lang="en-US" baseline="0" dirty="0" smtClean="0"/>
              <a:t>=</a:t>
            </a:r>
            <a:r>
              <a:rPr lang="en-US" baseline="0" dirty="0" err="1" smtClean="0"/>
              <a:t>j&amp;q</a:t>
            </a:r>
            <a:r>
              <a:rPr lang="en-US" baseline="0" dirty="0" smtClean="0"/>
              <a:t>=&amp;</a:t>
            </a:r>
            <a:r>
              <a:rPr lang="en-US" baseline="0" dirty="0" err="1" smtClean="0"/>
              <a:t>esrc</a:t>
            </a:r>
            <a:r>
              <a:rPr lang="en-US" baseline="0" dirty="0" smtClean="0"/>
              <a:t>=</a:t>
            </a:r>
            <a:r>
              <a:rPr lang="en-US" baseline="0" dirty="0" err="1" smtClean="0"/>
              <a:t>s&amp;source</a:t>
            </a:r>
            <a:r>
              <a:rPr lang="en-US" baseline="0" dirty="0" smtClean="0"/>
              <a:t>=</a:t>
            </a:r>
            <a:r>
              <a:rPr lang="en-US" baseline="0" dirty="0" err="1" smtClean="0"/>
              <a:t>images&amp;cd</a:t>
            </a:r>
            <a:r>
              <a:rPr lang="en-US" baseline="0" dirty="0" smtClean="0"/>
              <a:t>=&amp;cad=</a:t>
            </a:r>
            <a:r>
              <a:rPr lang="en-US" baseline="0" dirty="0" err="1" smtClean="0"/>
              <a:t>rja&amp;uact</a:t>
            </a:r>
            <a:r>
              <a:rPr lang="en-US" baseline="0" dirty="0" smtClean="0"/>
              <a:t>=8&amp;ved=0CAcQjRw&amp;url=https%3A%2F%2Fpicturepark.com%2Fdam-blog%2Fpicturepark-tips%2Fwhat-is-adaptive-metadata%2F&amp;ei=AytBVa2hOMmwsAXgoIH4BQ&amp;psig=AFQjCNHzdBsLU37Ji1DCD4L-nx8yrqoBoA&amp;ust=1430420605010692.</a:t>
            </a:r>
          </a:p>
          <a:p>
            <a:r>
              <a:rPr lang="en-US" baseline="0" dirty="0" smtClean="0"/>
              <a:t>Chameleon image from https://</a:t>
            </a:r>
            <a:r>
              <a:rPr lang="en-US" baseline="0" dirty="0" err="1" smtClean="0"/>
              <a:t>picturepark.com</a:t>
            </a:r>
            <a:r>
              <a:rPr lang="en-US" baseline="0" dirty="0" smtClean="0"/>
              <a:t>/dam-blog/</a:t>
            </a:r>
            <a:r>
              <a:rPr lang="en-US" baseline="0" dirty="0" err="1" smtClean="0"/>
              <a:t>picturepark</a:t>
            </a:r>
            <a:r>
              <a:rPr lang="en-US" baseline="0" dirty="0" smtClean="0"/>
              <a:t>-tips/what-is-adaptive-metadata/.</a:t>
            </a:r>
          </a:p>
          <a:p>
            <a:endParaRPr lang="en-US" dirty="0"/>
          </a:p>
        </p:txBody>
      </p:sp>
      <p:sp>
        <p:nvSpPr>
          <p:cNvPr id="4" name="Slide Number Placeholder 3"/>
          <p:cNvSpPr>
            <a:spLocks noGrp="1"/>
          </p:cNvSpPr>
          <p:nvPr>
            <p:ph type="sldNum" sz="quarter" idx="10"/>
          </p:nvPr>
        </p:nvSpPr>
        <p:spPr/>
        <p:txBody>
          <a:bodyPr/>
          <a:lstStyle/>
          <a:p>
            <a:fld id="{CE4518CF-DB77-CC44-9791-A8686FAD6B8E}" type="slidenum">
              <a:rPr lang="en-US" smtClean="0"/>
              <a:t>23</a:t>
            </a:fld>
            <a:endParaRPr lang="en-US"/>
          </a:p>
        </p:txBody>
      </p:sp>
    </p:spTree>
    <p:extLst>
      <p:ext uri="{BB962C8B-B14F-4D97-AF65-F5344CB8AC3E}">
        <p14:creationId xmlns:p14="http://schemas.microsoft.com/office/powerpoint/2010/main" val="3433037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our “To Do List,” slide 18 of Session 5 Part 4 slide set.</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24</a:t>
            </a:fld>
            <a:endParaRPr lang="en-US"/>
          </a:p>
        </p:txBody>
      </p:sp>
    </p:spTree>
    <p:extLst>
      <p:ext uri="{BB962C8B-B14F-4D97-AF65-F5344CB8AC3E}">
        <p14:creationId xmlns:p14="http://schemas.microsoft.com/office/powerpoint/2010/main" val="1954984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a:t>
            </a:r>
            <a:r>
              <a:rPr lang="en-US" dirty="0" err="1" smtClean="0"/>
              <a:t>www.studylecturenotes.com</a:t>
            </a:r>
            <a:r>
              <a:rPr lang="en-US" dirty="0" smtClean="0"/>
              <a:t>/management/mcgregor-theory-x-and-theory-y-for-staff-and-employees-motivation.</a:t>
            </a:r>
            <a:endParaRPr lang="en-US" dirty="0"/>
          </a:p>
        </p:txBody>
      </p:sp>
      <p:sp>
        <p:nvSpPr>
          <p:cNvPr id="4" name="Slide Number Placeholder 3"/>
          <p:cNvSpPr>
            <a:spLocks noGrp="1"/>
          </p:cNvSpPr>
          <p:nvPr>
            <p:ph type="sldNum" sz="quarter" idx="10"/>
          </p:nvPr>
        </p:nvSpPr>
        <p:spPr/>
        <p:txBody>
          <a:bodyPr/>
          <a:lstStyle/>
          <a:p>
            <a:fld id="{CE4518CF-DB77-CC44-9791-A8686FAD6B8E}" type="slidenum">
              <a:rPr lang="en-US" smtClean="0"/>
              <a:t>4</a:t>
            </a:fld>
            <a:endParaRPr lang="en-US"/>
          </a:p>
        </p:txBody>
      </p:sp>
    </p:spTree>
    <p:extLst>
      <p:ext uri="{BB962C8B-B14F-4D97-AF65-F5344CB8AC3E}">
        <p14:creationId xmlns:p14="http://schemas.microsoft.com/office/powerpoint/2010/main" val="3339297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a:t>
            </a:r>
            <a:r>
              <a:rPr lang="en-US" dirty="0" err="1" smtClean="0"/>
              <a:t>www.ltstaffing.com</a:t>
            </a:r>
            <a:endParaRPr lang="en-US" dirty="0"/>
          </a:p>
        </p:txBody>
      </p:sp>
      <p:sp>
        <p:nvSpPr>
          <p:cNvPr id="4" name="Slide Number Placeholder 3"/>
          <p:cNvSpPr>
            <a:spLocks noGrp="1"/>
          </p:cNvSpPr>
          <p:nvPr>
            <p:ph type="sldNum" sz="quarter" idx="10"/>
          </p:nvPr>
        </p:nvSpPr>
        <p:spPr/>
        <p:txBody>
          <a:bodyPr/>
          <a:lstStyle/>
          <a:p>
            <a:fld id="{CE4518CF-DB77-CC44-9791-A8686FAD6B8E}" type="slidenum">
              <a:rPr lang="en-US" smtClean="0"/>
              <a:t>25</a:t>
            </a:fld>
            <a:endParaRPr lang="en-US"/>
          </a:p>
        </p:txBody>
      </p:sp>
    </p:spTree>
    <p:extLst>
      <p:ext uri="{BB962C8B-B14F-4D97-AF65-F5344CB8AC3E}">
        <p14:creationId xmlns:p14="http://schemas.microsoft.com/office/powerpoint/2010/main" val="2547613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From Leadership: Theory and practice,, 7</a:t>
            </a:r>
            <a:r>
              <a:rPr lang="en-US" baseline="30000" dirty="0" smtClean="0"/>
              <a:t>th</a:t>
            </a:r>
            <a:r>
              <a:rPr lang="en-US" dirty="0" smtClean="0"/>
              <a:t> Ed., by Peter G. </a:t>
            </a:r>
            <a:r>
              <a:rPr lang="en-US" dirty="0" err="1" smtClean="0"/>
              <a:t>Northouse</a:t>
            </a:r>
            <a:r>
              <a:rPr lang="en-US" dirty="0" smtClean="0"/>
              <a:t>.</a:t>
            </a:r>
            <a:r>
              <a:rPr lang="en-US" baseline="0" dirty="0" smtClean="0"/>
              <a:t> ISBN 9-781483-317533, p 142,</a:t>
            </a:r>
            <a:endParaRPr lang="en-US" dirty="0" smtClean="0"/>
          </a:p>
          <a:p>
            <a:endParaRPr lang="en-US" dirty="0"/>
          </a:p>
        </p:txBody>
      </p:sp>
      <p:sp>
        <p:nvSpPr>
          <p:cNvPr id="4" name="Slide Number Placeholder 3"/>
          <p:cNvSpPr>
            <a:spLocks noGrp="1"/>
          </p:cNvSpPr>
          <p:nvPr>
            <p:ph type="sldNum" sz="quarter" idx="10"/>
          </p:nvPr>
        </p:nvSpPr>
        <p:spPr/>
        <p:txBody>
          <a:bodyPr/>
          <a:lstStyle/>
          <a:p>
            <a:fld id="{CE4518CF-DB77-CC44-9791-A8686FAD6B8E}" type="slidenum">
              <a:rPr lang="en-US" smtClean="0"/>
              <a:t>26</a:t>
            </a:fld>
            <a:endParaRPr lang="en-US"/>
          </a:p>
        </p:txBody>
      </p:sp>
    </p:spTree>
    <p:extLst>
      <p:ext uri="{BB962C8B-B14F-4D97-AF65-F5344CB8AC3E}">
        <p14:creationId xmlns:p14="http://schemas.microsoft.com/office/powerpoint/2010/main" val="2179160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From Leadership: Theory and practice,, 7</a:t>
            </a:r>
            <a:r>
              <a:rPr lang="en-US" baseline="30000" dirty="0" smtClean="0"/>
              <a:t>th</a:t>
            </a:r>
            <a:r>
              <a:rPr lang="en-US" dirty="0" smtClean="0"/>
              <a:t> Ed., by Peter G. </a:t>
            </a:r>
            <a:r>
              <a:rPr lang="en-US" dirty="0" err="1" smtClean="0"/>
              <a:t>Northouse</a:t>
            </a:r>
            <a:r>
              <a:rPr lang="en-US" dirty="0" smtClean="0"/>
              <a:t>.</a:t>
            </a:r>
            <a:r>
              <a:rPr lang="en-US" baseline="0" dirty="0" smtClean="0"/>
              <a:t> ISBN 9-781483-317533, p 142,</a:t>
            </a:r>
            <a:endParaRPr lang="en-US" dirty="0" smtClean="0"/>
          </a:p>
          <a:p>
            <a:endParaRPr lang="en-US" dirty="0"/>
          </a:p>
        </p:txBody>
      </p:sp>
      <p:sp>
        <p:nvSpPr>
          <p:cNvPr id="4" name="Slide Number Placeholder 3"/>
          <p:cNvSpPr>
            <a:spLocks noGrp="1"/>
          </p:cNvSpPr>
          <p:nvPr>
            <p:ph type="sldNum" sz="quarter" idx="10"/>
          </p:nvPr>
        </p:nvSpPr>
        <p:spPr/>
        <p:txBody>
          <a:bodyPr/>
          <a:lstStyle/>
          <a:p>
            <a:fld id="{CE4518CF-DB77-CC44-9791-A8686FAD6B8E}" type="slidenum">
              <a:rPr lang="en-US" smtClean="0"/>
              <a:t>27</a:t>
            </a:fld>
            <a:endParaRPr lang="en-US"/>
          </a:p>
        </p:txBody>
      </p:sp>
    </p:spTree>
    <p:extLst>
      <p:ext uri="{BB962C8B-B14F-4D97-AF65-F5344CB8AC3E}">
        <p14:creationId xmlns:p14="http://schemas.microsoft.com/office/powerpoint/2010/main" val="2179160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http://</a:t>
            </a:r>
            <a:r>
              <a:rPr lang="en-US" dirty="0" err="1" smtClean="0"/>
              <a:t>faculty.washington.edu</a:t>
            </a:r>
            <a:r>
              <a:rPr lang="en-US" dirty="0" smtClean="0"/>
              <a:t>/</a:t>
            </a:r>
            <a:r>
              <a:rPr lang="en-US" dirty="0" err="1" smtClean="0"/>
              <a:t>jtenenbg</a:t>
            </a:r>
            <a:r>
              <a:rPr lang="en-US" dirty="0" smtClean="0"/>
              <a:t>/courses/tgh303/s08/docs/</a:t>
            </a:r>
            <a:r>
              <a:rPr lang="en-US" dirty="0" err="1" smtClean="0"/>
              <a:t>ciderHouseRules.html</a:t>
            </a:r>
            <a:endParaRPr lang="en-US" dirty="0"/>
          </a:p>
        </p:txBody>
      </p:sp>
      <p:sp>
        <p:nvSpPr>
          <p:cNvPr id="4" name="Slide Number Placeholder 3"/>
          <p:cNvSpPr>
            <a:spLocks noGrp="1"/>
          </p:cNvSpPr>
          <p:nvPr>
            <p:ph type="sldNum" sz="quarter" idx="10"/>
          </p:nvPr>
        </p:nvSpPr>
        <p:spPr/>
        <p:txBody>
          <a:bodyPr/>
          <a:lstStyle/>
          <a:p>
            <a:fld id="{CE4518CF-DB77-CC44-9791-A8686FAD6B8E}" type="slidenum">
              <a:rPr lang="en-US" smtClean="0"/>
              <a:t>29</a:t>
            </a:fld>
            <a:endParaRPr lang="en-US"/>
          </a:p>
        </p:txBody>
      </p:sp>
    </p:spTree>
    <p:extLst>
      <p:ext uri="{BB962C8B-B14F-4D97-AF65-F5344CB8AC3E}">
        <p14:creationId xmlns:p14="http://schemas.microsoft.com/office/powerpoint/2010/main" val="2094772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of basic training, from 1962, found at http://</a:t>
            </a:r>
            <a:r>
              <a:rPr lang="en-US" baseline="0" dirty="0" err="1" smtClean="0"/>
              <a:t>en.wikipedia.org</a:t>
            </a:r>
            <a:r>
              <a:rPr lang="en-US" baseline="0" dirty="0" smtClean="0"/>
              <a:t>/wiki/</a:t>
            </a:r>
            <a:r>
              <a:rPr lang="en-US" baseline="0" dirty="0" err="1" smtClean="0"/>
              <a:t>United_States_Air_Force_Basic_Military_Training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E4518CF-DB77-CC44-9791-A8686FAD6B8E}" type="slidenum">
              <a:rPr lang="en-US" smtClean="0"/>
              <a:t>31</a:t>
            </a:fld>
            <a:endParaRPr lang="en-US"/>
          </a:p>
        </p:txBody>
      </p:sp>
    </p:spTree>
    <p:extLst>
      <p:ext uri="{BB962C8B-B14F-4D97-AF65-F5344CB8AC3E}">
        <p14:creationId xmlns:p14="http://schemas.microsoft.com/office/powerpoint/2010/main" val="3092126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a:t>
            </a:r>
            <a:r>
              <a:rPr lang="en-US" dirty="0" err="1" smtClean="0"/>
              <a:t>www.thedemoscene.nl</a:t>
            </a:r>
            <a:r>
              <a:rPr lang="en-US" dirty="0" smtClean="0"/>
              <a:t>/</a:t>
            </a:r>
            <a:r>
              <a:rPr lang="en-US" dirty="0" err="1" smtClean="0"/>
              <a:t>cms</a:t>
            </a:r>
            <a:r>
              <a:rPr lang="en-US" dirty="0" smtClean="0"/>
              <a:t>/5-tips-for-a-great-software-demo/.</a:t>
            </a:r>
            <a:endParaRPr lang="en-US" dirty="0"/>
          </a:p>
        </p:txBody>
      </p:sp>
      <p:sp>
        <p:nvSpPr>
          <p:cNvPr id="4" name="Slide Number Placeholder 3"/>
          <p:cNvSpPr>
            <a:spLocks noGrp="1"/>
          </p:cNvSpPr>
          <p:nvPr>
            <p:ph type="sldNum" sz="quarter" idx="10"/>
          </p:nvPr>
        </p:nvSpPr>
        <p:spPr/>
        <p:txBody>
          <a:bodyPr/>
          <a:lstStyle/>
          <a:p>
            <a:fld id="{CE4518CF-DB77-CC44-9791-A8686FAD6B8E}" type="slidenum">
              <a:rPr lang="en-US" smtClean="0"/>
              <a:t>32</a:t>
            </a:fld>
            <a:endParaRPr lang="en-US"/>
          </a:p>
        </p:txBody>
      </p:sp>
    </p:spTree>
    <p:extLst>
      <p:ext uri="{BB962C8B-B14F-4D97-AF65-F5344CB8AC3E}">
        <p14:creationId xmlns:p14="http://schemas.microsoft.com/office/powerpoint/2010/main" val="324972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leadership styles – see for example https://</a:t>
            </a:r>
            <a:r>
              <a:rPr lang="en-US" dirty="0" err="1" smtClean="0"/>
              <a:t>www.legacee.com</a:t>
            </a:r>
            <a:r>
              <a:rPr lang="en-US" dirty="0" smtClean="0"/>
              <a:t>/types-of-leadership-styles/.</a:t>
            </a:r>
            <a:endParaRPr lang="en-US" dirty="0"/>
          </a:p>
        </p:txBody>
      </p:sp>
      <p:sp>
        <p:nvSpPr>
          <p:cNvPr id="4" name="Slide Number Placeholder 3"/>
          <p:cNvSpPr>
            <a:spLocks noGrp="1"/>
          </p:cNvSpPr>
          <p:nvPr>
            <p:ph type="sldNum" sz="quarter" idx="10"/>
          </p:nvPr>
        </p:nvSpPr>
        <p:spPr/>
        <p:txBody>
          <a:bodyPr/>
          <a:lstStyle/>
          <a:p>
            <a:fld id="{CE4518CF-DB77-CC44-9791-A8686FAD6B8E}" type="slidenum">
              <a:rPr lang="en-US" smtClean="0"/>
              <a:t>35</a:t>
            </a:fld>
            <a:endParaRPr lang="en-US"/>
          </a:p>
        </p:txBody>
      </p:sp>
    </p:spTree>
    <p:extLst>
      <p:ext uri="{BB962C8B-B14F-4D97-AF65-F5344CB8AC3E}">
        <p14:creationId xmlns:p14="http://schemas.microsoft.com/office/powerpoint/2010/main" val="609779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a:t>
            </a:r>
            <a:r>
              <a:rPr lang="en-US" baseline="0" dirty="0" smtClean="0"/>
              <a:t> book </a:t>
            </a:r>
            <a:r>
              <a:rPr lang="en-US" i="1" baseline="0" dirty="0" smtClean="0"/>
              <a:t>Out of Our Heads</a:t>
            </a:r>
            <a:r>
              <a:rPr lang="en-US" baseline="0" dirty="0" smtClean="0"/>
              <a:t>, by </a:t>
            </a:r>
            <a:r>
              <a:rPr lang="en-US" dirty="0" smtClean="0"/>
              <a:t>Alva </a:t>
            </a:r>
            <a:r>
              <a:rPr lang="en-US" dirty="0" err="1" smtClean="0"/>
              <a:t>Noë</a:t>
            </a:r>
            <a:r>
              <a:rPr lang="en-US" baseline="0" dirty="0" smtClean="0"/>
              <a:t>, </a:t>
            </a:r>
            <a:r>
              <a:rPr lang="en-US" baseline="0" dirty="0" err="1" smtClean="0"/>
              <a:t>pp</a:t>
            </a:r>
            <a:r>
              <a:rPr lang="en-US" baseline="0" dirty="0" smtClean="0"/>
              <a:t> 105-6, at https://</a:t>
            </a:r>
            <a:r>
              <a:rPr lang="en-US" baseline="0" dirty="0" err="1" smtClean="0"/>
              <a:t>books.google.com</a:t>
            </a:r>
            <a:r>
              <a:rPr lang="en-US" baseline="0" dirty="0" smtClean="0"/>
              <a:t>/</a:t>
            </a:r>
            <a:r>
              <a:rPr lang="en-US" baseline="0" dirty="0" err="1" smtClean="0"/>
              <a:t>books?id</a:t>
            </a:r>
            <a:r>
              <a:rPr lang="en-US" baseline="0" dirty="0" smtClean="0"/>
              <a:t>=</a:t>
            </a:r>
            <a:r>
              <a:rPr lang="en-US" baseline="0" dirty="0" err="1" smtClean="0"/>
              <a:t>llUvnqcEKTcC&amp;pg</a:t>
            </a:r>
            <a:r>
              <a:rPr lang="en-US" baseline="0" dirty="0" smtClean="0"/>
              <a:t>=PA105&amp;lpg=PA105&amp;dq=</a:t>
            </a:r>
            <a:r>
              <a:rPr lang="en-US" baseline="0" dirty="0" err="1" smtClean="0"/>
              <a:t>alva+noe+chess&amp;source</a:t>
            </a:r>
            <a:r>
              <a:rPr lang="en-US" baseline="0" dirty="0" smtClean="0"/>
              <a:t>=</a:t>
            </a:r>
            <a:r>
              <a:rPr lang="en-US" baseline="0" dirty="0" err="1" smtClean="0"/>
              <a:t>bl&amp;ots</a:t>
            </a:r>
            <a:r>
              <a:rPr lang="en-US" baseline="0" dirty="0" smtClean="0"/>
              <a:t>=Ox7BbozW4O&amp;sig=1irx2bf-_B_hRDVsv3qs9odH3So&amp;hl=</a:t>
            </a:r>
            <a:r>
              <a:rPr lang="en-US" baseline="0" dirty="0" err="1" smtClean="0"/>
              <a:t>en&amp;sa</a:t>
            </a:r>
            <a:r>
              <a:rPr lang="en-US" baseline="0" dirty="0" smtClean="0"/>
              <a:t>=</a:t>
            </a:r>
            <a:r>
              <a:rPr lang="en-US" baseline="0" dirty="0" err="1" smtClean="0"/>
              <a:t>X&amp;ei</a:t>
            </a:r>
            <a:r>
              <a:rPr lang="en-US" baseline="0" dirty="0" smtClean="0"/>
              <a:t>=l4A2Vc70EpHroAS12IFQ&amp;ved=0CDAQ6AEwAw#v=</a:t>
            </a:r>
            <a:r>
              <a:rPr lang="en-US" baseline="0" dirty="0" err="1" smtClean="0"/>
              <a:t>onepage&amp;q</a:t>
            </a:r>
            <a:r>
              <a:rPr lang="en-US" baseline="0" dirty="0" smtClean="0"/>
              <a:t>=alva%20noe%20chess&amp;f=false.</a:t>
            </a:r>
            <a:endParaRPr lang="en-US" dirty="0"/>
          </a:p>
        </p:txBody>
      </p:sp>
      <p:sp>
        <p:nvSpPr>
          <p:cNvPr id="4" name="Slide Number Placeholder 3"/>
          <p:cNvSpPr>
            <a:spLocks noGrp="1"/>
          </p:cNvSpPr>
          <p:nvPr>
            <p:ph type="sldNum" sz="quarter" idx="10"/>
          </p:nvPr>
        </p:nvSpPr>
        <p:spPr/>
        <p:txBody>
          <a:bodyPr/>
          <a:lstStyle/>
          <a:p>
            <a:fld id="{CE4518CF-DB77-CC44-9791-A8686FAD6B8E}" type="slidenum">
              <a:rPr lang="en-US" smtClean="0"/>
              <a:t>38</a:t>
            </a:fld>
            <a:endParaRPr lang="en-US"/>
          </a:p>
        </p:txBody>
      </p:sp>
    </p:spTree>
    <p:extLst>
      <p:ext uri="{BB962C8B-B14F-4D97-AF65-F5344CB8AC3E}">
        <p14:creationId xmlns:p14="http://schemas.microsoft.com/office/powerpoint/2010/main" val="1619604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Leadership: Theory and practice,, 7</a:t>
            </a:r>
            <a:r>
              <a:rPr lang="en-US" baseline="30000" dirty="0" smtClean="0"/>
              <a:t>th</a:t>
            </a:r>
            <a:r>
              <a:rPr lang="en-US" dirty="0" smtClean="0"/>
              <a:t> Ed., by Peter G. </a:t>
            </a:r>
            <a:r>
              <a:rPr lang="en-US" dirty="0" err="1" smtClean="0"/>
              <a:t>Northouse</a:t>
            </a:r>
            <a:r>
              <a:rPr lang="en-US" dirty="0" smtClean="0"/>
              <a:t>.</a:t>
            </a:r>
            <a:r>
              <a:rPr lang="en-US" baseline="0" dirty="0" smtClean="0"/>
              <a:t> ISBN 9-781483-317533, p 143,</a:t>
            </a:r>
            <a:endParaRPr lang="en-US" dirty="0"/>
          </a:p>
        </p:txBody>
      </p:sp>
      <p:sp>
        <p:nvSpPr>
          <p:cNvPr id="4" name="Slide Number Placeholder 3"/>
          <p:cNvSpPr>
            <a:spLocks noGrp="1"/>
          </p:cNvSpPr>
          <p:nvPr>
            <p:ph type="sldNum" sz="quarter" idx="10"/>
          </p:nvPr>
        </p:nvSpPr>
        <p:spPr/>
        <p:txBody>
          <a:bodyPr/>
          <a:lstStyle/>
          <a:p>
            <a:fld id="{CE4518CF-DB77-CC44-9791-A8686FAD6B8E}" type="slidenum">
              <a:rPr lang="en-US" smtClean="0"/>
              <a:t>39</a:t>
            </a:fld>
            <a:endParaRPr lang="en-US"/>
          </a:p>
        </p:txBody>
      </p:sp>
    </p:spTree>
    <p:extLst>
      <p:ext uri="{BB962C8B-B14F-4D97-AF65-F5344CB8AC3E}">
        <p14:creationId xmlns:p14="http://schemas.microsoft.com/office/powerpoint/2010/main" val="2522859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article is on Moodle, next to the quiz.</a:t>
            </a:r>
            <a:endParaRPr lang="en-US" dirty="0"/>
          </a:p>
        </p:txBody>
      </p:sp>
      <p:sp>
        <p:nvSpPr>
          <p:cNvPr id="4" name="Slide Number Placeholder 3"/>
          <p:cNvSpPr>
            <a:spLocks noGrp="1"/>
          </p:cNvSpPr>
          <p:nvPr>
            <p:ph type="sldNum" sz="quarter" idx="10"/>
          </p:nvPr>
        </p:nvSpPr>
        <p:spPr/>
        <p:txBody>
          <a:bodyPr/>
          <a:lstStyle/>
          <a:p>
            <a:fld id="{CE4518CF-DB77-CC44-9791-A8686FAD6B8E}" type="slidenum">
              <a:rPr lang="en-US" smtClean="0"/>
              <a:t>40</a:t>
            </a:fld>
            <a:endParaRPr lang="en-US"/>
          </a:p>
        </p:txBody>
      </p:sp>
    </p:spTree>
    <p:extLst>
      <p:ext uri="{BB962C8B-B14F-4D97-AF65-F5344CB8AC3E}">
        <p14:creationId xmlns:p14="http://schemas.microsoft.com/office/powerpoint/2010/main" val="2500439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www.netmba.com</a:t>
            </a:r>
            <a:r>
              <a:rPr lang="en-US" dirty="0" smtClean="0"/>
              <a:t>/</a:t>
            </a:r>
            <a:r>
              <a:rPr lang="en-US" dirty="0" err="1" smtClean="0"/>
              <a:t>mgmt</a:t>
            </a:r>
            <a:r>
              <a:rPr lang="en-US" dirty="0" smtClean="0"/>
              <a:t>/</a:t>
            </a:r>
            <a:r>
              <a:rPr lang="en-US" dirty="0" err="1" smtClean="0"/>
              <a:t>ob</a:t>
            </a:r>
            <a:r>
              <a:rPr lang="en-US" dirty="0" smtClean="0"/>
              <a:t>/motivation/</a:t>
            </a:r>
            <a:r>
              <a:rPr lang="en-US" dirty="0" err="1" smtClean="0"/>
              <a:t>mcgregor</a:t>
            </a:r>
            <a:r>
              <a:rPr lang="en-US" dirty="0" smtClean="0"/>
              <a:t>/</a:t>
            </a:r>
            <a:endParaRPr lang="en-US" dirty="0"/>
          </a:p>
        </p:txBody>
      </p:sp>
      <p:sp>
        <p:nvSpPr>
          <p:cNvPr id="4" name="Slide Number Placeholder 3"/>
          <p:cNvSpPr>
            <a:spLocks noGrp="1"/>
          </p:cNvSpPr>
          <p:nvPr>
            <p:ph type="sldNum" sz="quarter" idx="10"/>
          </p:nvPr>
        </p:nvSpPr>
        <p:spPr/>
        <p:txBody>
          <a:bodyPr/>
          <a:lstStyle/>
          <a:p>
            <a:fld id="{CE4518CF-DB77-CC44-9791-A8686FAD6B8E}" type="slidenum">
              <a:rPr lang="en-US" smtClean="0"/>
              <a:t>5</a:t>
            </a:fld>
            <a:endParaRPr lang="en-US"/>
          </a:p>
        </p:txBody>
      </p:sp>
    </p:spTree>
    <p:extLst>
      <p:ext uri="{BB962C8B-B14F-4D97-AF65-F5344CB8AC3E}">
        <p14:creationId xmlns:p14="http://schemas.microsoft.com/office/powerpoint/2010/main" val="1571295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for example, http://</a:t>
            </a:r>
            <a:r>
              <a:rPr lang="en-US" dirty="0" err="1" smtClean="0"/>
              <a:t>www.isixsigma.com</a:t>
            </a:r>
            <a:r>
              <a:rPr lang="en-US" dirty="0" smtClean="0"/>
              <a:t>/industries/software-it/remove-obstacles-six-sigma-within-agile-development/, from which this material was taken.</a:t>
            </a:r>
            <a:endParaRPr lang="en-US" dirty="0"/>
          </a:p>
        </p:txBody>
      </p:sp>
      <p:sp>
        <p:nvSpPr>
          <p:cNvPr id="4" name="Slide Number Placeholder 3"/>
          <p:cNvSpPr>
            <a:spLocks noGrp="1"/>
          </p:cNvSpPr>
          <p:nvPr>
            <p:ph type="sldNum" sz="quarter" idx="10"/>
          </p:nvPr>
        </p:nvSpPr>
        <p:spPr/>
        <p:txBody>
          <a:bodyPr/>
          <a:lstStyle/>
          <a:p>
            <a:fld id="{CE4518CF-DB77-CC44-9791-A8686FAD6B8E}" type="slidenum">
              <a:rPr lang="en-US" smtClean="0"/>
              <a:t>41</a:t>
            </a:fld>
            <a:endParaRPr lang="en-US"/>
          </a:p>
        </p:txBody>
      </p:sp>
    </p:spTree>
    <p:extLst>
      <p:ext uri="{BB962C8B-B14F-4D97-AF65-F5344CB8AC3E}">
        <p14:creationId xmlns:p14="http://schemas.microsoft.com/office/powerpoint/2010/main" val="2613353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http://</a:t>
            </a:r>
            <a:r>
              <a:rPr lang="en-US" dirty="0" err="1" smtClean="0"/>
              <a:t>www.isixsigma.com</a:t>
            </a:r>
            <a:r>
              <a:rPr lang="en-US" dirty="0" smtClean="0"/>
              <a:t>/industries/software-it/remove-obstacles-six-sigma-within-agile-development/</a:t>
            </a:r>
            <a:endParaRPr lang="en-US" dirty="0"/>
          </a:p>
        </p:txBody>
      </p:sp>
      <p:sp>
        <p:nvSpPr>
          <p:cNvPr id="4" name="Slide Number Placeholder 3"/>
          <p:cNvSpPr>
            <a:spLocks noGrp="1"/>
          </p:cNvSpPr>
          <p:nvPr>
            <p:ph type="sldNum" sz="quarter" idx="10"/>
          </p:nvPr>
        </p:nvSpPr>
        <p:spPr/>
        <p:txBody>
          <a:bodyPr/>
          <a:lstStyle/>
          <a:p>
            <a:fld id="{CE4518CF-DB77-CC44-9791-A8686FAD6B8E}" type="slidenum">
              <a:rPr lang="en-US" smtClean="0"/>
              <a:t>42</a:t>
            </a:fld>
            <a:endParaRPr lang="en-US"/>
          </a:p>
        </p:txBody>
      </p:sp>
    </p:spTree>
    <p:extLst>
      <p:ext uri="{BB962C8B-B14F-4D97-AF65-F5344CB8AC3E}">
        <p14:creationId xmlns:p14="http://schemas.microsoft.com/office/powerpoint/2010/main" val="3805925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From http://</a:t>
            </a:r>
            <a:r>
              <a:rPr lang="en-US" dirty="0" err="1" smtClean="0"/>
              <a:t>www.isixsigma.com</a:t>
            </a:r>
            <a:r>
              <a:rPr lang="en-US" dirty="0" smtClean="0"/>
              <a:t>/industries/software-it/remove-obstacles-six-sigma-within-agile-development/</a:t>
            </a:r>
          </a:p>
          <a:p>
            <a:endParaRPr lang="en-US" dirty="0"/>
          </a:p>
        </p:txBody>
      </p:sp>
      <p:sp>
        <p:nvSpPr>
          <p:cNvPr id="4" name="Slide Number Placeholder 3"/>
          <p:cNvSpPr>
            <a:spLocks noGrp="1"/>
          </p:cNvSpPr>
          <p:nvPr>
            <p:ph type="sldNum" sz="quarter" idx="10"/>
          </p:nvPr>
        </p:nvSpPr>
        <p:spPr/>
        <p:txBody>
          <a:bodyPr/>
          <a:lstStyle/>
          <a:p>
            <a:fld id="{CE4518CF-DB77-CC44-9791-A8686FAD6B8E}" type="slidenum">
              <a:rPr lang="en-US" smtClean="0"/>
              <a:t>43</a:t>
            </a:fld>
            <a:endParaRPr lang="en-US"/>
          </a:p>
        </p:txBody>
      </p:sp>
    </p:spTree>
    <p:extLst>
      <p:ext uri="{BB962C8B-B14F-4D97-AF65-F5344CB8AC3E}">
        <p14:creationId xmlns:p14="http://schemas.microsoft.com/office/powerpoint/2010/main" val="3176658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of cherry picking from http://</a:t>
            </a:r>
            <a:r>
              <a:rPr lang="en-US" baseline="0" dirty="0" err="1" smtClean="0"/>
              <a:t>wiki.ironchariots.org</a:t>
            </a:r>
            <a:r>
              <a:rPr lang="en-US" baseline="0" dirty="0" smtClean="0"/>
              <a:t>/</a:t>
            </a:r>
            <a:r>
              <a:rPr lang="en-US" baseline="0" dirty="0" err="1" smtClean="0"/>
              <a:t>index.php?title</a:t>
            </a:r>
            <a:r>
              <a:rPr lang="en-US" baseline="0" dirty="0" smtClean="0"/>
              <a:t>=</a:t>
            </a:r>
            <a:r>
              <a:rPr lang="en-US" baseline="0" dirty="0" err="1" smtClean="0"/>
              <a:t>Cherry_picking</a:t>
            </a:r>
            <a:endParaRPr lang="en-US" dirty="0"/>
          </a:p>
        </p:txBody>
      </p:sp>
      <p:sp>
        <p:nvSpPr>
          <p:cNvPr id="4" name="Slide Number Placeholder 3"/>
          <p:cNvSpPr>
            <a:spLocks noGrp="1"/>
          </p:cNvSpPr>
          <p:nvPr>
            <p:ph type="sldNum" sz="quarter" idx="10"/>
          </p:nvPr>
        </p:nvSpPr>
        <p:spPr/>
        <p:txBody>
          <a:bodyPr/>
          <a:lstStyle/>
          <a:p>
            <a:fld id="{CE4518CF-DB77-CC44-9791-A8686FAD6B8E}" type="slidenum">
              <a:rPr lang="en-US" smtClean="0"/>
              <a:t>6</a:t>
            </a:fld>
            <a:endParaRPr lang="en-US"/>
          </a:p>
        </p:txBody>
      </p:sp>
    </p:spTree>
    <p:extLst>
      <p:ext uri="{BB962C8B-B14F-4D97-AF65-F5344CB8AC3E}">
        <p14:creationId xmlns:p14="http://schemas.microsoft.com/office/powerpoint/2010/main" val="2108834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a:t>
            </a:r>
            <a:r>
              <a:rPr lang="en-US" dirty="0" err="1" smtClean="0"/>
              <a:t>www.wikihow.com</a:t>
            </a:r>
            <a:r>
              <a:rPr lang="en-US" dirty="0" smtClean="0"/>
              <a:t>/Negotiate.</a:t>
            </a:r>
            <a:endParaRPr lang="en-US" dirty="0"/>
          </a:p>
        </p:txBody>
      </p:sp>
      <p:sp>
        <p:nvSpPr>
          <p:cNvPr id="4" name="Slide Number Placeholder 3"/>
          <p:cNvSpPr>
            <a:spLocks noGrp="1"/>
          </p:cNvSpPr>
          <p:nvPr>
            <p:ph type="sldNum" sz="quarter" idx="10"/>
          </p:nvPr>
        </p:nvSpPr>
        <p:spPr/>
        <p:txBody>
          <a:bodyPr/>
          <a:lstStyle/>
          <a:p>
            <a:fld id="{CE4518CF-DB77-CC44-9791-A8686FAD6B8E}" type="slidenum">
              <a:rPr lang="en-US" smtClean="0"/>
              <a:t>8</a:t>
            </a:fld>
            <a:endParaRPr lang="en-US"/>
          </a:p>
        </p:txBody>
      </p:sp>
    </p:spTree>
    <p:extLst>
      <p:ext uri="{BB962C8B-B14F-4D97-AF65-F5344CB8AC3E}">
        <p14:creationId xmlns:p14="http://schemas.microsoft.com/office/powerpoint/2010/main" val="2530925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Highsmith</a:t>
            </a:r>
            <a:r>
              <a:rPr lang="en-US" dirty="0" smtClean="0"/>
              <a:t>, p 59</a:t>
            </a:r>
          </a:p>
          <a:p>
            <a:endParaRPr lang="en-US" dirty="0"/>
          </a:p>
        </p:txBody>
      </p:sp>
      <p:sp>
        <p:nvSpPr>
          <p:cNvPr id="4" name="Slide Number Placeholder 3"/>
          <p:cNvSpPr>
            <a:spLocks noGrp="1"/>
          </p:cNvSpPr>
          <p:nvPr>
            <p:ph type="sldNum" sz="quarter" idx="10"/>
          </p:nvPr>
        </p:nvSpPr>
        <p:spPr/>
        <p:txBody>
          <a:bodyPr/>
          <a:lstStyle/>
          <a:p>
            <a:fld id="{CE4518CF-DB77-CC44-9791-A8686FAD6B8E}" type="slidenum">
              <a:rPr lang="en-US" smtClean="0"/>
              <a:t>9</a:t>
            </a:fld>
            <a:endParaRPr lang="en-US"/>
          </a:p>
        </p:txBody>
      </p:sp>
    </p:spTree>
    <p:extLst>
      <p:ext uri="{BB962C8B-B14F-4D97-AF65-F5344CB8AC3E}">
        <p14:creationId xmlns:p14="http://schemas.microsoft.com/office/powerpoint/2010/main" val="253437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Highsmith</a:t>
            </a:r>
            <a:r>
              <a:rPr lang="en-US" dirty="0" smtClean="0"/>
              <a:t>, </a:t>
            </a:r>
            <a:r>
              <a:rPr lang="en-US" dirty="0" err="1" smtClean="0"/>
              <a:t>pp</a:t>
            </a:r>
            <a:r>
              <a:rPr lang="en-US" dirty="0" smtClean="0"/>
              <a:t> 60-1.</a:t>
            </a:r>
            <a:endParaRPr lang="en-US" dirty="0"/>
          </a:p>
        </p:txBody>
      </p:sp>
      <p:sp>
        <p:nvSpPr>
          <p:cNvPr id="4" name="Slide Number Placeholder 3"/>
          <p:cNvSpPr>
            <a:spLocks noGrp="1"/>
          </p:cNvSpPr>
          <p:nvPr>
            <p:ph type="sldNum" sz="quarter" idx="10"/>
          </p:nvPr>
        </p:nvSpPr>
        <p:spPr/>
        <p:txBody>
          <a:bodyPr/>
          <a:lstStyle/>
          <a:p>
            <a:fld id="{CE4518CF-DB77-CC44-9791-A8686FAD6B8E}" type="slidenum">
              <a:rPr lang="en-US" smtClean="0"/>
              <a:t>10</a:t>
            </a:fld>
            <a:endParaRPr lang="en-US"/>
          </a:p>
        </p:txBody>
      </p:sp>
    </p:spTree>
    <p:extLst>
      <p:ext uri="{BB962C8B-B14F-4D97-AF65-F5344CB8AC3E}">
        <p14:creationId xmlns:p14="http://schemas.microsoft.com/office/powerpoint/2010/main" val="3897793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Article you read, which is from 1970.</a:t>
            </a:r>
          </a:p>
          <a:p>
            <a:r>
              <a:rPr lang="en-US" dirty="0" smtClean="0"/>
              <a:t>http://</a:t>
            </a:r>
            <a:r>
              <a:rPr lang="en-US" dirty="0" err="1" smtClean="0"/>
              <a:t>www.bopsecrets.org</a:t>
            </a:r>
            <a:r>
              <a:rPr lang="en-US" dirty="0" smtClean="0"/>
              <a:t>/CF/</a:t>
            </a:r>
            <a:r>
              <a:rPr lang="en-US" dirty="0" err="1" smtClean="0"/>
              <a:t>structurelessness.htm</a:t>
            </a:r>
            <a:r>
              <a:rPr lang="en-US" dirty="0" smtClean="0"/>
              <a:t>  </a:t>
            </a:r>
          </a:p>
          <a:p>
            <a:r>
              <a:rPr lang="en-US" dirty="0" smtClean="0"/>
              <a:t>Jo Freeman picture from http://</a:t>
            </a:r>
            <a:r>
              <a:rPr lang="en-US" dirty="0" err="1" smtClean="0"/>
              <a:t>www.wilsoncenter.org</a:t>
            </a:r>
            <a:r>
              <a:rPr lang="en-US" dirty="0" smtClean="0"/>
              <a:t>/staff/</a:t>
            </a:r>
            <a:r>
              <a:rPr lang="en-US" dirty="0" err="1" smtClean="0"/>
              <a:t>jo</a:t>
            </a:r>
            <a:r>
              <a:rPr lang="en-US" dirty="0" smtClean="0"/>
              <a:t>-freeman</a:t>
            </a:r>
            <a:endParaRPr lang="en-US" dirty="0"/>
          </a:p>
        </p:txBody>
      </p:sp>
      <p:sp>
        <p:nvSpPr>
          <p:cNvPr id="4" name="Slide Number Placeholder 3"/>
          <p:cNvSpPr>
            <a:spLocks noGrp="1"/>
          </p:cNvSpPr>
          <p:nvPr>
            <p:ph type="sldNum" sz="quarter" idx="10"/>
          </p:nvPr>
        </p:nvSpPr>
        <p:spPr/>
        <p:txBody>
          <a:bodyPr/>
          <a:lstStyle/>
          <a:p>
            <a:fld id="{7471994A-CBCD-F744-A730-A01150E53540}" type="slidenum">
              <a:rPr lang="en-US" smtClean="0"/>
              <a:t>11</a:t>
            </a:fld>
            <a:endParaRPr lang="en-US"/>
          </a:p>
        </p:txBody>
      </p:sp>
    </p:spTree>
    <p:extLst>
      <p:ext uri="{BB962C8B-B14F-4D97-AF65-F5344CB8AC3E}">
        <p14:creationId xmlns:p14="http://schemas.microsoft.com/office/powerpoint/2010/main" val="4246484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of “the Blob,” from the original movie, found at http://</a:t>
            </a:r>
            <a:r>
              <a:rPr lang="en-US" dirty="0" err="1" smtClean="0"/>
              <a:t>www.comicvine.com</a:t>
            </a:r>
            <a:r>
              <a:rPr lang="en-US" dirty="0" smtClean="0"/>
              <a:t>/forums/battles-7/the-blob-vs-thor-1664915/</a:t>
            </a:r>
            <a:endParaRPr lang="en-US" dirty="0"/>
          </a:p>
        </p:txBody>
      </p:sp>
      <p:sp>
        <p:nvSpPr>
          <p:cNvPr id="4" name="Slide Number Placeholder 3"/>
          <p:cNvSpPr>
            <a:spLocks noGrp="1"/>
          </p:cNvSpPr>
          <p:nvPr>
            <p:ph type="sldNum" sz="quarter" idx="10"/>
          </p:nvPr>
        </p:nvSpPr>
        <p:spPr/>
        <p:txBody>
          <a:bodyPr/>
          <a:lstStyle/>
          <a:p>
            <a:fld id="{CE4518CF-DB77-CC44-9791-A8686FAD6B8E}" type="slidenum">
              <a:rPr lang="en-US" smtClean="0"/>
              <a:t>12</a:t>
            </a:fld>
            <a:endParaRPr lang="en-US"/>
          </a:p>
        </p:txBody>
      </p:sp>
    </p:spTree>
    <p:extLst>
      <p:ext uri="{BB962C8B-B14F-4D97-AF65-F5344CB8AC3E}">
        <p14:creationId xmlns:p14="http://schemas.microsoft.com/office/powerpoint/2010/main" val="547176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47D042-A7D0-5046-9296-CDD6E3608B93}" type="datetimeFigureOut">
              <a:rPr lang="en-US" smtClean="0"/>
              <a:t>5/1/15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EC0E6-E8C7-4845-9A12-795CCA95F565}" type="slidenum">
              <a:rPr lang="en-US" smtClean="0"/>
              <a:t>‹#›</a:t>
            </a:fld>
            <a:endParaRPr lang="en-US"/>
          </a:p>
        </p:txBody>
      </p:sp>
    </p:spTree>
    <p:extLst>
      <p:ext uri="{BB962C8B-B14F-4D97-AF65-F5344CB8AC3E}">
        <p14:creationId xmlns:p14="http://schemas.microsoft.com/office/powerpoint/2010/main" val="483754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47D042-A7D0-5046-9296-CDD6E3608B93}" type="datetimeFigureOut">
              <a:rPr lang="en-US" smtClean="0"/>
              <a:t>5/1/15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EC0E6-E8C7-4845-9A12-795CCA95F565}" type="slidenum">
              <a:rPr lang="en-US" smtClean="0"/>
              <a:t>‹#›</a:t>
            </a:fld>
            <a:endParaRPr lang="en-US"/>
          </a:p>
        </p:txBody>
      </p:sp>
    </p:spTree>
    <p:extLst>
      <p:ext uri="{BB962C8B-B14F-4D97-AF65-F5344CB8AC3E}">
        <p14:creationId xmlns:p14="http://schemas.microsoft.com/office/powerpoint/2010/main" val="311976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47D042-A7D0-5046-9296-CDD6E3608B93}" type="datetimeFigureOut">
              <a:rPr lang="en-US" smtClean="0"/>
              <a:t>5/1/15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EC0E6-E8C7-4845-9A12-795CCA95F565}" type="slidenum">
              <a:rPr lang="en-US" smtClean="0"/>
              <a:t>‹#›</a:t>
            </a:fld>
            <a:endParaRPr lang="en-US"/>
          </a:p>
        </p:txBody>
      </p:sp>
    </p:spTree>
    <p:extLst>
      <p:ext uri="{BB962C8B-B14F-4D97-AF65-F5344CB8AC3E}">
        <p14:creationId xmlns:p14="http://schemas.microsoft.com/office/powerpoint/2010/main" val="304974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47D042-A7D0-5046-9296-CDD6E3608B93}" type="datetimeFigureOut">
              <a:rPr lang="en-US" smtClean="0"/>
              <a:t>5/1/15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EC0E6-E8C7-4845-9A12-795CCA95F565}" type="slidenum">
              <a:rPr lang="en-US" smtClean="0"/>
              <a:t>‹#›</a:t>
            </a:fld>
            <a:endParaRPr lang="en-US"/>
          </a:p>
        </p:txBody>
      </p:sp>
    </p:spTree>
    <p:extLst>
      <p:ext uri="{BB962C8B-B14F-4D97-AF65-F5344CB8AC3E}">
        <p14:creationId xmlns:p14="http://schemas.microsoft.com/office/powerpoint/2010/main" val="137783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47D042-A7D0-5046-9296-CDD6E3608B93}" type="datetimeFigureOut">
              <a:rPr lang="en-US" smtClean="0"/>
              <a:t>5/1/15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EC0E6-E8C7-4845-9A12-795CCA95F565}" type="slidenum">
              <a:rPr lang="en-US" smtClean="0"/>
              <a:t>‹#›</a:t>
            </a:fld>
            <a:endParaRPr lang="en-US"/>
          </a:p>
        </p:txBody>
      </p:sp>
    </p:spTree>
    <p:extLst>
      <p:ext uri="{BB962C8B-B14F-4D97-AF65-F5344CB8AC3E}">
        <p14:creationId xmlns:p14="http://schemas.microsoft.com/office/powerpoint/2010/main" val="1068640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47D042-A7D0-5046-9296-CDD6E3608B93}" type="datetimeFigureOut">
              <a:rPr lang="en-US" smtClean="0"/>
              <a:t>5/1/15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EC0E6-E8C7-4845-9A12-795CCA95F565}" type="slidenum">
              <a:rPr lang="en-US" smtClean="0"/>
              <a:t>‹#›</a:t>
            </a:fld>
            <a:endParaRPr lang="en-US"/>
          </a:p>
        </p:txBody>
      </p:sp>
    </p:spTree>
    <p:extLst>
      <p:ext uri="{BB962C8B-B14F-4D97-AF65-F5344CB8AC3E}">
        <p14:creationId xmlns:p14="http://schemas.microsoft.com/office/powerpoint/2010/main" val="2882494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47D042-A7D0-5046-9296-CDD6E3608B93}" type="datetimeFigureOut">
              <a:rPr lang="en-US" smtClean="0"/>
              <a:t>5/1/15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0EC0E6-E8C7-4845-9A12-795CCA95F565}" type="slidenum">
              <a:rPr lang="en-US" smtClean="0"/>
              <a:t>‹#›</a:t>
            </a:fld>
            <a:endParaRPr lang="en-US"/>
          </a:p>
        </p:txBody>
      </p:sp>
    </p:spTree>
    <p:extLst>
      <p:ext uri="{BB962C8B-B14F-4D97-AF65-F5344CB8AC3E}">
        <p14:creationId xmlns:p14="http://schemas.microsoft.com/office/powerpoint/2010/main" val="87046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47D042-A7D0-5046-9296-CDD6E3608B93}" type="datetimeFigureOut">
              <a:rPr lang="en-US" smtClean="0"/>
              <a:t>5/1/15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0EC0E6-E8C7-4845-9A12-795CCA95F565}" type="slidenum">
              <a:rPr lang="en-US" smtClean="0"/>
              <a:t>‹#›</a:t>
            </a:fld>
            <a:endParaRPr lang="en-US"/>
          </a:p>
        </p:txBody>
      </p:sp>
    </p:spTree>
    <p:extLst>
      <p:ext uri="{BB962C8B-B14F-4D97-AF65-F5344CB8AC3E}">
        <p14:creationId xmlns:p14="http://schemas.microsoft.com/office/powerpoint/2010/main" val="2964243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47D042-A7D0-5046-9296-CDD6E3608B93}" type="datetimeFigureOut">
              <a:rPr lang="en-US" smtClean="0"/>
              <a:t>5/1/15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0EC0E6-E8C7-4845-9A12-795CCA95F565}" type="slidenum">
              <a:rPr lang="en-US" smtClean="0"/>
              <a:t>‹#›</a:t>
            </a:fld>
            <a:endParaRPr lang="en-US"/>
          </a:p>
        </p:txBody>
      </p:sp>
    </p:spTree>
    <p:extLst>
      <p:ext uri="{BB962C8B-B14F-4D97-AF65-F5344CB8AC3E}">
        <p14:creationId xmlns:p14="http://schemas.microsoft.com/office/powerpoint/2010/main" val="486648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47D042-A7D0-5046-9296-CDD6E3608B93}" type="datetimeFigureOut">
              <a:rPr lang="en-US" smtClean="0"/>
              <a:t>5/1/15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EC0E6-E8C7-4845-9A12-795CCA95F565}" type="slidenum">
              <a:rPr lang="en-US" smtClean="0"/>
              <a:t>‹#›</a:t>
            </a:fld>
            <a:endParaRPr lang="en-US"/>
          </a:p>
        </p:txBody>
      </p:sp>
    </p:spTree>
    <p:extLst>
      <p:ext uri="{BB962C8B-B14F-4D97-AF65-F5344CB8AC3E}">
        <p14:creationId xmlns:p14="http://schemas.microsoft.com/office/powerpoint/2010/main" val="281782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47D042-A7D0-5046-9296-CDD6E3608B93}" type="datetimeFigureOut">
              <a:rPr lang="en-US" smtClean="0"/>
              <a:t>5/1/15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EC0E6-E8C7-4845-9A12-795CCA95F565}" type="slidenum">
              <a:rPr lang="en-US" smtClean="0"/>
              <a:t>‹#›</a:t>
            </a:fld>
            <a:endParaRPr lang="en-US"/>
          </a:p>
        </p:txBody>
      </p:sp>
    </p:spTree>
    <p:extLst>
      <p:ext uri="{BB962C8B-B14F-4D97-AF65-F5344CB8AC3E}">
        <p14:creationId xmlns:p14="http://schemas.microsoft.com/office/powerpoint/2010/main" val="29640573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7D042-A7D0-5046-9296-CDD6E3608B93}" type="datetimeFigureOut">
              <a:rPr lang="en-US" smtClean="0"/>
              <a:t>5/1/15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EC0E6-E8C7-4845-9A12-795CCA95F565}" type="slidenum">
              <a:rPr lang="en-US" smtClean="0"/>
              <a:t>‹#›</a:t>
            </a:fld>
            <a:endParaRPr lang="en-US"/>
          </a:p>
        </p:txBody>
      </p:sp>
      <p:sp>
        <p:nvSpPr>
          <p:cNvPr id="7" name="Slide Number Placeholder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EC0E6-E8C7-4845-9A12-795CCA95F565}" type="slidenum">
              <a:rPr lang="en-US" smtClean="0"/>
              <a:pPr/>
              <a:t>‹#›</a:t>
            </a:fld>
            <a:endParaRPr lang="en-US"/>
          </a:p>
        </p:txBody>
      </p:sp>
    </p:spTree>
    <p:extLst>
      <p:ext uri="{BB962C8B-B14F-4D97-AF65-F5344CB8AC3E}">
        <p14:creationId xmlns:p14="http://schemas.microsoft.com/office/powerpoint/2010/main" val="865783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5.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73022" y="2130425"/>
            <a:ext cx="3310809" cy="1470025"/>
          </a:xfrm>
        </p:spPr>
        <p:txBody>
          <a:bodyPr/>
          <a:lstStyle/>
          <a:p>
            <a:r>
              <a:rPr lang="en-US" dirty="0" smtClean="0"/>
              <a:t>Teamwork – Agile style</a:t>
            </a:r>
            <a:endParaRPr lang="en-US" dirty="0"/>
          </a:p>
        </p:txBody>
      </p:sp>
      <p:sp>
        <p:nvSpPr>
          <p:cNvPr id="3" name="Subtitle 2"/>
          <p:cNvSpPr>
            <a:spLocks noGrp="1"/>
          </p:cNvSpPr>
          <p:nvPr>
            <p:ph type="subTitle" idx="1"/>
          </p:nvPr>
        </p:nvSpPr>
        <p:spPr>
          <a:xfrm>
            <a:off x="6371891" y="4022280"/>
            <a:ext cx="2352899" cy="1752600"/>
          </a:xfrm>
        </p:spPr>
        <p:txBody>
          <a:bodyPr/>
          <a:lstStyle/>
          <a:p>
            <a:r>
              <a:rPr lang="en-US" dirty="0" smtClean="0"/>
              <a:t>From APM, </a:t>
            </a:r>
            <a:r>
              <a:rPr lang="en-US" dirty="0" err="1" smtClean="0"/>
              <a:t>Ch</a:t>
            </a:r>
            <a:r>
              <a:rPr lang="en-US" dirty="0" smtClean="0"/>
              <a:t> 3</a:t>
            </a:r>
            <a:endParaRPr lang="en-US" dirty="0"/>
          </a:p>
        </p:txBody>
      </p:sp>
      <p:pic>
        <p:nvPicPr>
          <p:cNvPr id="4" name="Picture 3"/>
          <p:cNvPicPr>
            <a:picLocks noChangeAspect="1"/>
          </p:cNvPicPr>
          <p:nvPr/>
        </p:nvPicPr>
        <p:blipFill>
          <a:blip r:embed="rId3"/>
          <a:stretch>
            <a:fillRect/>
          </a:stretch>
        </p:blipFill>
        <p:spPr>
          <a:xfrm>
            <a:off x="0" y="0"/>
            <a:ext cx="5419397" cy="6858000"/>
          </a:xfrm>
          <a:prstGeom prst="rect">
            <a:avLst/>
          </a:prstGeom>
        </p:spPr>
      </p:pic>
      <p:pic>
        <p:nvPicPr>
          <p:cNvPr id="5" name="Picture 31" descr="rose4"/>
          <p:cNvPicPr>
            <a:picLocks noChangeAspect="1" noChangeArrowheads="1"/>
          </p:cNvPicPr>
          <p:nvPr/>
        </p:nvPicPr>
        <p:blipFill>
          <a:blip r:embed="rId4">
            <a:alphaModFix/>
          </a:blip>
          <a:srcRect l="12895" t="22858"/>
          <a:stretch>
            <a:fillRect/>
          </a:stretch>
        </p:blipFill>
        <p:spPr bwMode="auto">
          <a:xfrm>
            <a:off x="5784576" y="6300787"/>
            <a:ext cx="3359424" cy="557213"/>
          </a:xfrm>
          <a:prstGeom prst="rect">
            <a:avLst/>
          </a:prstGeom>
          <a:noFill/>
        </p:spPr>
      </p:pic>
    </p:spTree>
    <p:extLst>
      <p:ext uri="{BB962C8B-B14F-4D97-AF65-F5344CB8AC3E}">
        <p14:creationId xmlns:p14="http://schemas.microsoft.com/office/powerpoint/2010/main" val="32575507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Self-organizing issues?</a:t>
            </a:r>
            <a:endParaRPr lang="en-US" dirty="0"/>
          </a:p>
        </p:txBody>
      </p:sp>
      <p:sp>
        <p:nvSpPr>
          <p:cNvPr id="3" name="Content Placeholder 2"/>
          <p:cNvSpPr>
            <a:spLocks noGrp="1"/>
          </p:cNvSpPr>
          <p:nvPr>
            <p:ph idx="1"/>
          </p:nvPr>
        </p:nvSpPr>
        <p:spPr/>
        <p:txBody>
          <a:bodyPr>
            <a:normAutofit fontScale="92500"/>
          </a:bodyPr>
          <a:lstStyle/>
          <a:p>
            <a:r>
              <a:rPr lang="en-US" sz="2400" dirty="0" smtClean="0"/>
              <a:t>It’s hard to sell “situational leadership” to people trained at HBS.</a:t>
            </a:r>
          </a:p>
          <a:p>
            <a:pPr lvl="1"/>
            <a:r>
              <a:rPr lang="en-US" sz="2000" dirty="0" smtClean="0"/>
              <a:t>They believe good leaders </a:t>
            </a:r>
            <a:br>
              <a:rPr lang="en-US" sz="2000" dirty="0" smtClean="0"/>
            </a:br>
            <a:r>
              <a:rPr lang="en-US" sz="2000" dirty="0" smtClean="0"/>
              <a:t>make a difference.</a:t>
            </a:r>
          </a:p>
          <a:p>
            <a:pPr lvl="1"/>
            <a:r>
              <a:rPr lang="en-US" sz="2000" dirty="0" smtClean="0"/>
              <a:t>Any delegation comes from the top</a:t>
            </a:r>
            <a:br>
              <a:rPr lang="en-US" sz="2000" dirty="0" smtClean="0"/>
            </a:br>
            <a:r>
              <a:rPr lang="en-US" sz="2000" dirty="0" smtClean="0"/>
              <a:t>down, judiciously.</a:t>
            </a:r>
          </a:p>
          <a:p>
            <a:pPr lvl="1"/>
            <a:r>
              <a:rPr lang="en-US" sz="2000" dirty="0" smtClean="0"/>
              <a:t>There’s a limit, in complex situations.</a:t>
            </a:r>
          </a:p>
          <a:p>
            <a:r>
              <a:rPr lang="en-US" sz="2400" dirty="0" smtClean="0"/>
              <a:t>We technical people, on the other </a:t>
            </a:r>
            <a:br>
              <a:rPr lang="en-US" sz="2400" dirty="0" smtClean="0"/>
            </a:br>
            <a:r>
              <a:rPr lang="en-US" sz="2400" dirty="0" smtClean="0"/>
              <a:t>hand, remember the impacts of </a:t>
            </a:r>
            <a:br>
              <a:rPr lang="en-US" sz="2400" dirty="0" smtClean="0"/>
            </a:br>
            <a:r>
              <a:rPr lang="en-US" sz="2400" dirty="0" smtClean="0"/>
              <a:t>poor leadership, and see “agile” as </a:t>
            </a:r>
            <a:br>
              <a:rPr lang="en-US" sz="2400" dirty="0" smtClean="0"/>
            </a:br>
            <a:r>
              <a:rPr lang="en-US" sz="2400" dirty="0" smtClean="0"/>
              <a:t>a way to get out from under heavy-handed traditions.</a:t>
            </a:r>
          </a:p>
          <a:p>
            <a:pPr lvl="1"/>
            <a:r>
              <a:rPr lang="en-US" sz="2000" dirty="0" smtClean="0"/>
              <a:t>Everything else in our agile projects is “situational,” why not the leadership?</a:t>
            </a:r>
          </a:p>
          <a:p>
            <a:pPr lvl="1"/>
            <a:r>
              <a:rPr lang="en-US" sz="2000" dirty="0" smtClean="0"/>
              <a:t>Every other vestige of process is not to be trusted – so why this one?</a:t>
            </a:r>
          </a:p>
          <a:p>
            <a:pPr lvl="1"/>
            <a:endParaRPr lang="en-US" sz="2000" dirty="0"/>
          </a:p>
        </p:txBody>
      </p:sp>
      <p:pic>
        <p:nvPicPr>
          <p:cNvPr id="4" name="Picture 3"/>
          <p:cNvPicPr>
            <a:picLocks noChangeAspect="1"/>
          </p:cNvPicPr>
          <p:nvPr/>
        </p:nvPicPr>
        <p:blipFill>
          <a:blip r:embed="rId3"/>
          <a:stretch>
            <a:fillRect/>
          </a:stretch>
        </p:blipFill>
        <p:spPr>
          <a:xfrm>
            <a:off x="5552377" y="2079503"/>
            <a:ext cx="3305240" cy="2202116"/>
          </a:xfrm>
          <a:prstGeom prst="rect">
            <a:avLst/>
          </a:prstGeom>
        </p:spPr>
      </p:pic>
      <p:sp>
        <p:nvSpPr>
          <p:cNvPr id="5" name="TextBox 4"/>
          <p:cNvSpPr txBox="1"/>
          <p:nvPr/>
        </p:nvSpPr>
        <p:spPr>
          <a:xfrm>
            <a:off x="5727646" y="4333337"/>
            <a:ext cx="3123872" cy="307777"/>
          </a:xfrm>
          <a:prstGeom prst="rect">
            <a:avLst/>
          </a:prstGeom>
          <a:noFill/>
        </p:spPr>
        <p:txBody>
          <a:bodyPr wrap="none" rtlCol="0">
            <a:spAutoFit/>
          </a:bodyPr>
          <a:lstStyle/>
          <a:p>
            <a:r>
              <a:rPr lang="en-US" sz="1400" dirty="0" smtClean="0"/>
              <a:t>City hall – alias Harvard Business School.</a:t>
            </a:r>
            <a:endParaRPr lang="en-US" sz="1400" dirty="0"/>
          </a:p>
        </p:txBody>
      </p:sp>
    </p:spTree>
    <p:extLst>
      <p:ext uri="{BB962C8B-B14F-4D97-AF65-F5344CB8AC3E}">
        <p14:creationId xmlns:p14="http://schemas.microsoft.com/office/powerpoint/2010/main" val="2758716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normAutofit fontScale="90000"/>
          </a:bodyPr>
          <a:lstStyle/>
          <a:p>
            <a:r>
              <a:rPr lang="en-US" dirty="0" smtClean="0"/>
              <a:t>What does Jo Freeman say is the problem with “</a:t>
            </a:r>
            <a:r>
              <a:rPr lang="en-US" dirty="0" err="1" smtClean="0"/>
              <a:t>structureless</a:t>
            </a:r>
            <a:r>
              <a:rPr lang="en-US" dirty="0" smtClean="0"/>
              <a:t>” organizations</a:t>
            </a:r>
            <a:endParaRPr lang="en-US" dirty="0"/>
          </a:p>
        </p:txBody>
      </p:sp>
      <p:sp>
        <p:nvSpPr>
          <p:cNvPr id="3" name="Content Placeholder 2"/>
          <p:cNvSpPr>
            <a:spLocks noGrp="1"/>
          </p:cNvSpPr>
          <p:nvPr>
            <p:ph idx="1"/>
          </p:nvPr>
        </p:nvSpPr>
        <p:spPr>
          <a:xfrm>
            <a:off x="304800" y="1951037"/>
            <a:ext cx="8229600" cy="4525963"/>
          </a:xfrm>
        </p:spPr>
        <p:txBody>
          <a:bodyPr>
            <a:normAutofit fontScale="92500" lnSpcReduction="10000"/>
          </a:bodyPr>
          <a:lstStyle/>
          <a:p>
            <a:pPr marL="0" indent="0">
              <a:buNone/>
            </a:pPr>
            <a:r>
              <a:rPr lang="en-US" sz="2800" dirty="0" smtClean="0"/>
              <a:t>From the Optional Reading…</a:t>
            </a:r>
          </a:p>
          <a:p>
            <a:pPr marL="514350" indent="-514350">
              <a:buFont typeface="+mj-lt"/>
              <a:buAutoNum type="arabicPeriod"/>
            </a:pPr>
            <a:r>
              <a:rPr lang="en-US" sz="2800" dirty="0" smtClean="0"/>
              <a:t>They are not really </a:t>
            </a:r>
            <a:r>
              <a:rPr lang="en-US" sz="2800" dirty="0" err="1" smtClean="0"/>
              <a:t>structureless</a:t>
            </a:r>
            <a:endParaRPr lang="en-US" sz="2800" dirty="0"/>
          </a:p>
          <a:p>
            <a:pPr marL="514350" indent="-514350">
              <a:buFont typeface="+mj-lt"/>
              <a:buAutoNum type="arabicPeriod"/>
            </a:pPr>
            <a:r>
              <a:rPr lang="en-US" sz="2800" dirty="0" smtClean="0"/>
              <a:t>Elites form based on social relationships </a:t>
            </a:r>
            <a:br>
              <a:rPr lang="en-US" sz="2800" dirty="0" smtClean="0"/>
            </a:br>
            <a:r>
              <a:rPr lang="en-US" sz="2800" dirty="0" smtClean="0"/>
              <a:t>between the group – then they wield </a:t>
            </a:r>
            <a:br>
              <a:rPr lang="en-US" sz="2800" dirty="0" smtClean="0"/>
            </a:br>
            <a:r>
              <a:rPr lang="en-US" sz="2800" dirty="0" smtClean="0"/>
              <a:t>disproportionate power</a:t>
            </a:r>
          </a:p>
          <a:p>
            <a:pPr marL="514350" indent="-514350">
              <a:buFont typeface="+mj-lt"/>
              <a:buAutoNum type="arabicPeriod"/>
            </a:pPr>
            <a:r>
              <a:rPr lang="en-US" sz="2800" dirty="0" smtClean="0"/>
              <a:t>#2 is bad news</a:t>
            </a:r>
          </a:p>
          <a:p>
            <a:pPr marL="514350" indent="-514350">
              <a:buFont typeface="+mj-lt"/>
              <a:buAutoNum type="arabicPeriod"/>
            </a:pPr>
            <a:r>
              <a:rPr lang="en-US" sz="2800" dirty="0" smtClean="0"/>
              <a:t>How does structure – even a non-democratic structure like a hierarchy – help this problem?</a:t>
            </a:r>
          </a:p>
          <a:p>
            <a:pPr marL="0" indent="0">
              <a:buNone/>
            </a:pPr>
            <a:r>
              <a:rPr lang="en-US" sz="2800" dirty="0" smtClean="0">
                <a:sym typeface="Wingdings"/>
              </a:rPr>
              <a:t> </a:t>
            </a:r>
            <a:r>
              <a:rPr lang="en-US" sz="2800" dirty="0" smtClean="0"/>
              <a:t>The issue in feminism is that hierarchical organizations are inherently “paternalistic.”  So, what’s the alternative, for a less male-dominated culture?</a:t>
            </a:r>
            <a:endParaRPr lang="en-US" sz="2800" dirty="0"/>
          </a:p>
        </p:txBody>
      </p:sp>
      <p:pic>
        <p:nvPicPr>
          <p:cNvPr id="4" name="Picture 3"/>
          <p:cNvPicPr>
            <a:picLocks noChangeAspect="1"/>
          </p:cNvPicPr>
          <p:nvPr/>
        </p:nvPicPr>
        <p:blipFill>
          <a:blip r:embed="rId3"/>
          <a:stretch>
            <a:fillRect/>
          </a:stretch>
        </p:blipFill>
        <p:spPr>
          <a:xfrm>
            <a:off x="7086600" y="1663812"/>
            <a:ext cx="1905000" cy="2540000"/>
          </a:xfrm>
          <a:prstGeom prst="rect">
            <a:avLst/>
          </a:prstGeom>
        </p:spPr>
      </p:pic>
    </p:spTree>
    <p:extLst>
      <p:ext uri="{BB962C8B-B14F-4D97-AF65-F5344CB8AC3E}">
        <p14:creationId xmlns:p14="http://schemas.microsoft.com/office/powerpoint/2010/main" val="3323315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Not Stated?</a:t>
            </a:r>
            <a:endParaRPr lang="en-US" dirty="0"/>
          </a:p>
        </p:txBody>
      </p:sp>
      <p:sp>
        <p:nvSpPr>
          <p:cNvPr id="3" name="Content Placeholder 2"/>
          <p:cNvSpPr>
            <a:spLocks noGrp="1"/>
          </p:cNvSpPr>
          <p:nvPr>
            <p:ph idx="1"/>
          </p:nvPr>
        </p:nvSpPr>
        <p:spPr/>
        <p:txBody>
          <a:bodyPr/>
          <a:lstStyle/>
          <a:p>
            <a:r>
              <a:rPr lang="en-US" dirty="0" smtClean="0"/>
              <a:t>Details of how things get done.</a:t>
            </a:r>
          </a:p>
          <a:p>
            <a:r>
              <a:rPr lang="en-US" dirty="0" smtClean="0"/>
              <a:t>Ways you learn to be productive / social.</a:t>
            </a:r>
          </a:p>
          <a:p>
            <a:r>
              <a:rPr lang="en-US" dirty="0" smtClean="0"/>
              <a:t>Conflict resolution</a:t>
            </a:r>
          </a:p>
          <a:p>
            <a:r>
              <a:rPr lang="en-US" dirty="0" smtClean="0"/>
              <a:t>How you “move up”</a:t>
            </a:r>
          </a:p>
          <a:p>
            <a:r>
              <a:rPr lang="en-US" dirty="0" smtClean="0"/>
              <a:t>Mentoring?</a:t>
            </a:r>
          </a:p>
          <a:p>
            <a:r>
              <a:rPr lang="en-US" dirty="0" smtClean="0"/>
              <a:t>Who needs to </a:t>
            </a:r>
            <a:br>
              <a:rPr lang="en-US" dirty="0" smtClean="0"/>
            </a:br>
            <a:r>
              <a:rPr lang="en-US" dirty="0" smtClean="0"/>
              <a:t>know what?</a:t>
            </a:r>
            <a:endParaRPr lang="en-US" dirty="0"/>
          </a:p>
        </p:txBody>
      </p:sp>
      <p:pic>
        <p:nvPicPr>
          <p:cNvPr id="4" name="Picture 3"/>
          <p:cNvPicPr>
            <a:picLocks noChangeAspect="1"/>
          </p:cNvPicPr>
          <p:nvPr/>
        </p:nvPicPr>
        <p:blipFill>
          <a:blip r:embed="rId3"/>
          <a:stretch>
            <a:fillRect/>
          </a:stretch>
        </p:blipFill>
        <p:spPr>
          <a:xfrm>
            <a:off x="5269860" y="3113433"/>
            <a:ext cx="3664401" cy="2064451"/>
          </a:xfrm>
          <a:prstGeom prst="rect">
            <a:avLst/>
          </a:prstGeom>
        </p:spPr>
      </p:pic>
      <p:sp>
        <p:nvSpPr>
          <p:cNvPr id="5" name="TextBox 4"/>
          <p:cNvSpPr txBox="1"/>
          <p:nvPr/>
        </p:nvSpPr>
        <p:spPr>
          <a:xfrm>
            <a:off x="5107739" y="5228597"/>
            <a:ext cx="4096757" cy="369332"/>
          </a:xfrm>
          <a:prstGeom prst="rect">
            <a:avLst/>
          </a:prstGeom>
          <a:noFill/>
        </p:spPr>
        <p:txBody>
          <a:bodyPr wrap="none" rtlCol="0">
            <a:spAutoFit/>
          </a:bodyPr>
          <a:lstStyle/>
          <a:p>
            <a:r>
              <a:rPr lang="en-US" dirty="0" smtClean="0"/>
              <a:t>Worst case scenario of </a:t>
            </a:r>
            <a:r>
              <a:rPr lang="en-US" dirty="0" err="1" smtClean="0"/>
              <a:t>structurelessness</a:t>
            </a:r>
            <a:r>
              <a:rPr lang="en-US" dirty="0" smtClean="0"/>
              <a:t>?</a:t>
            </a:r>
            <a:endParaRPr lang="en-US" dirty="0"/>
          </a:p>
        </p:txBody>
      </p:sp>
    </p:spTree>
    <p:extLst>
      <p:ext uri="{BB962C8B-B14F-4D97-AF65-F5344CB8AC3E}">
        <p14:creationId xmlns:p14="http://schemas.microsoft.com/office/powerpoint/2010/main" val="780263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Lot Like High School”</a:t>
            </a:r>
            <a:endParaRPr lang="en-US" dirty="0"/>
          </a:p>
        </p:txBody>
      </p:sp>
      <p:pic>
        <p:nvPicPr>
          <p:cNvPr id="4" name="Content Placeholder 3"/>
          <p:cNvPicPr>
            <a:picLocks noGrp="1" noChangeAspect="1"/>
          </p:cNvPicPr>
          <p:nvPr>
            <p:ph idx="1"/>
          </p:nvPr>
        </p:nvPicPr>
        <p:blipFill>
          <a:blip r:embed="rId3"/>
          <a:srcRect l="1877" r="1877"/>
          <a:stretch>
            <a:fillRect/>
          </a:stretch>
        </p:blipFill>
        <p:spPr>
          <a:xfrm>
            <a:off x="457200" y="1722437"/>
            <a:ext cx="8229600" cy="4525963"/>
          </a:xfrm>
        </p:spPr>
      </p:pic>
      <p:sp>
        <p:nvSpPr>
          <p:cNvPr id="3" name="TextBox 2"/>
          <p:cNvSpPr txBox="1"/>
          <p:nvPr/>
        </p:nvSpPr>
        <p:spPr>
          <a:xfrm>
            <a:off x="3757700" y="6248400"/>
            <a:ext cx="4921352" cy="369332"/>
          </a:xfrm>
          <a:prstGeom prst="rect">
            <a:avLst/>
          </a:prstGeom>
          <a:noFill/>
        </p:spPr>
        <p:txBody>
          <a:bodyPr wrap="none" rtlCol="0">
            <a:spAutoFit/>
          </a:bodyPr>
          <a:lstStyle/>
          <a:p>
            <a:r>
              <a:rPr lang="en-US" dirty="0" smtClean="0"/>
              <a:t>“She doesn’t even like to play Super Smash Bros.”</a:t>
            </a:r>
            <a:endParaRPr lang="en-US" dirty="0"/>
          </a:p>
        </p:txBody>
      </p:sp>
    </p:spTree>
    <p:extLst>
      <p:ext uri="{BB962C8B-B14F-4D97-AF65-F5344CB8AC3E}">
        <p14:creationId xmlns:p14="http://schemas.microsoft.com/office/powerpoint/2010/main" val="23727389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Tyranny of </a:t>
            </a:r>
            <a:r>
              <a:rPr lang="en-US" dirty="0" err="1" smtClean="0"/>
              <a:t>Structurelessness</a:t>
            </a:r>
            <a:endParaRPr lang="en-US" dirty="0"/>
          </a:p>
        </p:txBody>
      </p:sp>
      <p:sp>
        <p:nvSpPr>
          <p:cNvPr id="3" name="Content Placeholder 2"/>
          <p:cNvSpPr>
            <a:spLocks noGrp="1"/>
          </p:cNvSpPr>
          <p:nvPr>
            <p:ph idx="1"/>
          </p:nvPr>
        </p:nvSpPr>
        <p:spPr/>
        <p:txBody>
          <a:bodyPr>
            <a:normAutofit lnSpcReduction="10000"/>
          </a:bodyPr>
          <a:lstStyle/>
          <a:p>
            <a:r>
              <a:rPr lang="en-US" dirty="0" smtClean="0"/>
              <a:t>If you read this optional article (see link on Moodle), what are your thoughts?</a:t>
            </a:r>
          </a:p>
          <a:p>
            <a:r>
              <a:rPr lang="en-US" dirty="0" smtClean="0"/>
              <a:t>Do informal elites become more influential?</a:t>
            </a:r>
          </a:p>
          <a:p>
            <a:r>
              <a:rPr lang="en-US" dirty="0" smtClean="0"/>
              <a:t>How would you elect a representative to speak up for your team’s interests?</a:t>
            </a:r>
          </a:p>
          <a:p>
            <a:r>
              <a:rPr lang="en-US" dirty="0" smtClean="0"/>
              <a:t>Do you agree that in Agile there is lower skill specialization?</a:t>
            </a:r>
          </a:p>
          <a:p>
            <a:r>
              <a:rPr lang="en-US" dirty="0" smtClean="0"/>
              <a:t>Do you agree with the author about how to make a low-structure group effective? </a:t>
            </a:r>
            <a:r>
              <a:rPr lang="en-US" dirty="0" smtClean="0">
                <a:sym typeface="Wingdings"/>
              </a:rPr>
              <a:t></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134628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t>
            </a:r>
            <a:r>
              <a:rPr lang="en-US" dirty="0" err="1" smtClean="0"/>
              <a:t>structureless</a:t>
            </a:r>
            <a:r>
              <a:rPr lang="en-US" dirty="0" smtClean="0"/>
              <a:t> work in Agile!</a:t>
            </a:r>
            <a:endParaRPr lang="en-US" dirty="0"/>
          </a:p>
        </p:txBody>
      </p:sp>
      <p:sp>
        <p:nvSpPr>
          <p:cNvPr id="3" name="Content Placeholder 2"/>
          <p:cNvSpPr>
            <a:spLocks noGrp="1"/>
          </p:cNvSpPr>
          <p:nvPr>
            <p:ph idx="1"/>
          </p:nvPr>
        </p:nvSpPr>
        <p:spPr>
          <a:xfrm>
            <a:off x="457200" y="1317944"/>
            <a:ext cx="8229600" cy="4525963"/>
          </a:xfrm>
        </p:spPr>
        <p:txBody>
          <a:bodyPr>
            <a:noAutofit/>
          </a:bodyPr>
          <a:lstStyle/>
          <a:p>
            <a:pPr marL="0" indent="0">
              <a:buNone/>
            </a:pPr>
            <a:r>
              <a:rPr lang="en-US" sz="2000" b="1" dirty="0" smtClean="0"/>
              <a:t>The author’s (Jo Freeman) tips:</a:t>
            </a:r>
          </a:p>
          <a:p>
            <a:pPr marL="514350" indent="-514350">
              <a:buFont typeface="+mj-lt"/>
              <a:buAutoNum type="arabicPeriod"/>
            </a:pPr>
            <a:r>
              <a:rPr lang="en-US" sz="2000" i="1" dirty="0" smtClean="0"/>
              <a:t>Delegation</a:t>
            </a:r>
            <a:r>
              <a:rPr lang="en-US" sz="2000" dirty="0" smtClean="0"/>
              <a:t> </a:t>
            </a:r>
            <a:r>
              <a:rPr lang="en-US" sz="2000" dirty="0"/>
              <a:t>of specific authority to specific individuals for specific tasks by democratic procedures</a:t>
            </a:r>
            <a:r>
              <a:rPr lang="en-US" sz="2000" dirty="0" smtClean="0"/>
              <a:t>.</a:t>
            </a:r>
            <a:endParaRPr lang="en-US" sz="2000" dirty="0"/>
          </a:p>
          <a:p>
            <a:pPr marL="514350" indent="-514350">
              <a:buFont typeface="+mj-lt"/>
              <a:buAutoNum type="arabicPeriod"/>
            </a:pPr>
            <a:r>
              <a:rPr lang="en-US" sz="2000" dirty="0" smtClean="0"/>
              <a:t>Requiring </a:t>
            </a:r>
            <a:r>
              <a:rPr lang="en-US" sz="2000" dirty="0"/>
              <a:t>all those to whom authority has been delegated to be </a:t>
            </a:r>
            <a:r>
              <a:rPr lang="en-US" sz="2000" i="1" dirty="0"/>
              <a:t>responsible</a:t>
            </a:r>
            <a:r>
              <a:rPr lang="en-US" sz="2000" dirty="0"/>
              <a:t> to those who selected them</a:t>
            </a:r>
            <a:r>
              <a:rPr lang="en-US" sz="2000" dirty="0" smtClean="0"/>
              <a:t>. </a:t>
            </a:r>
          </a:p>
          <a:p>
            <a:pPr marL="514350" indent="-514350">
              <a:buFont typeface="+mj-lt"/>
              <a:buAutoNum type="arabicPeriod"/>
            </a:pPr>
            <a:r>
              <a:rPr lang="en-US" sz="2000" i="1" dirty="0" smtClean="0"/>
              <a:t>Distribution</a:t>
            </a:r>
            <a:r>
              <a:rPr lang="en-US" sz="2000" dirty="0" smtClean="0"/>
              <a:t> of authority among as many people as is reasonably possible.</a:t>
            </a:r>
          </a:p>
          <a:p>
            <a:pPr marL="514350" indent="-514350">
              <a:buFont typeface="+mj-lt"/>
              <a:buAutoNum type="arabicPeriod"/>
            </a:pPr>
            <a:r>
              <a:rPr lang="en-US" sz="2000" i="1" dirty="0" smtClean="0"/>
              <a:t>Rotation</a:t>
            </a:r>
            <a:r>
              <a:rPr lang="en-US" sz="2000" dirty="0" smtClean="0"/>
              <a:t> of tasks among individuals. Responsibilities which are held too long by one person, formally or informally, come to be seen as that person’s “property” and are not easily relinquished or controlled by the group. Conversely, if tasks are rotated too frequently the individual does not have time to learn her job well and acquire the sense of satisfaction of doing a good job.</a:t>
            </a:r>
          </a:p>
          <a:p>
            <a:pPr marL="514350" indent="-514350">
              <a:buFont typeface="+mj-lt"/>
              <a:buAutoNum type="arabicPeriod"/>
            </a:pPr>
            <a:r>
              <a:rPr lang="en-US" sz="2000" i="1" dirty="0" smtClean="0"/>
              <a:t>Allocation</a:t>
            </a:r>
            <a:r>
              <a:rPr lang="en-US" sz="2000" dirty="0" smtClean="0"/>
              <a:t> </a:t>
            </a:r>
            <a:r>
              <a:rPr lang="en-US" sz="2000" dirty="0"/>
              <a:t>of tasks along rational criteria</a:t>
            </a:r>
            <a:r>
              <a:rPr lang="en-US" sz="2000" dirty="0" smtClean="0"/>
              <a:t>.</a:t>
            </a:r>
            <a:endParaRPr lang="en-US" sz="2000" dirty="0"/>
          </a:p>
          <a:p>
            <a:pPr marL="514350" indent="-514350">
              <a:buFont typeface="+mj-lt"/>
              <a:buAutoNum type="arabicPeriod"/>
            </a:pPr>
            <a:r>
              <a:rPr lang="en-US" sz="2000" i="1" dirty="0" smtClean="0"/>
              <a:t>Diffusion </a:t>
            </a:r>
            <a:r>
              <a:rPr lang="en-US" sz="2000" i="1" dirty="0"/>
              <a:t>of information</a:t>
            </a:r>
            <a:r>
              <a:rPr lang="en-US" sz="2000" dirty="0"/>
              <a:t> to everyone as frequently as possible. Information is power</a:t>
            </a:r>
            <a:r>
              <a:rPr lang="en-US" sz="2000" dirty="0" smtClean="0"/>
              <a:t>.</a:t>
            </a:r>
            <a:endParaRPr lang="en-US" sz="2000" dirty="0"/>
          </a:p>
          <a:p>
            <a:pPr marL="514350" indent="-514350">
              <a:buFont typeface="+mj-lt"/>
              <a:buAutoNum type="arabicPeriod"/>
            </a:pPr>
            <a:r>
              <a:rPr lang="en-US" sz="2000" i="1" dirty="0" smtClean="0"/>
              <a:t>Equal </a:t>
            </a:r>
            <a:r>
              <a:rPr lang="en-US" sz="2000" i="1" dirty="0"/>
              <a:t>access to resources</a:t>
            </a:r>
            <a:r>
              <a:rPr lang="en-US" sz="2000" dirty="0"/>
              <a:t> needed by the group</a:t>
            </a:r>
            <a:r>
              <a:rPr lang="en-US" sz="2000" dirty="0" smtClean="0"/>
              <a:t>.</a:t>
            </a:r>
            <a:endParaRPr lang="en-US" sz="2000" dirty="0"/>
          </a:p>
        </p:txBody>
      </p:sp>
    </p:spTree>
    <p:extLst>
      <p:ext uri="{BB962C8B-B14F-4D97-AF65-F5344CB8AC3E}">
        <p14:creationId xmlns:p14="http://schemas.microsoft.com/office/powerpoint/2010/main" val="2605479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unique about these environments?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Planning?</a:t>
            </a:r>
          </a:p>
          <a:p>
            <a:r>
              <a:rPr lang="en-US" dirty="0" smtClean="0"/>
              <a:t>Decision making?</a:t>
            </a:r>
          </a:p>
          <a:p>
            <a:r>
              <a:rPr lang="en-US" dirty="0" smtClean="0"/>
              <a:t>Who’s responsible?</a:t>
            </a:r>
          </a:p>
          <a:p>
            <a:r>
              <a:rPr lang="en-US" dirty="0" smtClean="0"/>
              <a:t>How to get something done?</a:t>
            </a:r>
          </a:p>
          <a:p>
            <a:pPr lvl="1"/>
            <a:r>
              <a:rPr lang="en-US" dirty="0" smtClean="0"/>
              <a:t>Say, integration testing?</a:t>
            </a:r>
          </a:p>
          <a:p>
            <a:r>
              <a:rPr lang="en-US" b="1" dirty="0" smtClean="0"/>
              <a:t>Advice:  </a:t>
            </a:r>
            <a:r>
              <a:rPr lang="en-US" dirty="0" smtClean="0"/>
              <a:t>Always be aware of the risks of </a:t>
            </a:r>
            <a:r>
              <a:rPr lang="en-US" dirty="0" err="1" smtClean="0"/>
              <a:t>structureless</a:t>
            </a:r>
            <a:r>
              <a:rPr lang="en-US" dirty="0" smtClean="0"/>
              <a:t> environments.</a:t>
            </a:r>
          </a:p>
          <a:p>
            <a:r>
              <a:rPr lang="en-US" dirty="0" smtClean="0"/>
              <a:t>Giving folks autonomy has the potential to reap huge rewards.</a:t>
            </a:r>
          </a:p>
          <a:p>
            <a:r>
              <a:rPr lang="en-US" dirty="0" smtClean="0"/>
              <a:t>Nobody has a perfect way to do it at scale.</a:t>
            </a:r>
            <a:endParaRPr lang="en-US" dirty="0"/>
          </a:p>
        </p:txBody>
      </p:sp>
    </p:spTree>
    <p:extLst>
      <p:ext uri="{BB962C8B-B14F-4D97-AF65-F5344CB8AC3E}">
        <p14:creationId xmlns:p14="http://schemas.microsoft.com/office/powerpoint/2010/main" val="30672714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couple of philosophers </a:t>
            </a:r>
            <a:br>
              <a:rPr lang="en-US" dirty="0" smtClean="0"/>
            </a:br>
            <a:r>
              <a:rPr lang="en-US" dirty="0" smtClean="0"/>
              <a:t>weigh-in on social structure</a:t>
            </a:r>
            <a:endParaRPr lang="en-US" dirty="0"/>
          </a:p>
        </p:txBody>
      </p:sp>
      <p:sp>
        <p:nvSpPr>
          <p:cNvPr id="3" name="Content Placeholder 2"/>
          <p:cNvSpPr>
            <a:spLocks noGrp="1"/>
          </p:cNvSpPr>
          <p:nvPr>
            <p:ph idx="1"/>
          </p:nvPr>
        </p:nvSpPr>
        <p:spPr>
          <a:xfrm>
            <a:off x="457200" y="1600200"/>
            <a:ext cx="5029200" cy="4525963"/>
          </a:xfrm>
        </p:spPr>
        <p:txBody>
          <a:bodyPr>
            <a:normAutofit fontScale="70000" lnSpcReduction="20000"/>
          </a:bodyPr>
          <a:lstStyle/>
          <a:p>
            <a:r>
              <a:rPr lang="en-US" dirty="0" smtClean="0"/>
              <a:t>Why do most people want to follow a hierarchical leadership, in their work, without asking a lot of questions?</a:t>
            </a:r>
          </a:p>
          <a:p>
            <a:r>
              <a:rPr lang="en-US" dirty="0" smtClean="0"/>
              <a:t>Answer: We want to believe in what the leaders say.</a:t>
            </a:r>
          </a:p>
          <a:p>
            <a:r>
              <a:rPr lang="en-US" b="1" dirty="0" smtClean="0"/>
              <a:t>Sartre and de Beauvoir </a:t>
            </a:r>
            <a:r>
              <a:rPr lang="en-US" dirty="0" smtClean="0"/>
              <a:t>postulated that we use “bad faith” to convince ourselves this is all working, even when we know it’s not.</a:t>
            </a:r>
          </a:p>
          <a:p>
            <a:pPr lvl="1"/>
            <a:r>
              <a:rPr lang="en-US" dirty="0" smtClean="0"/>
              <a:t>We choose, in anguish, to go along.</a:t>
            </a:r>
          </a:p>
          <a:p>
            <a:pPr lvl="1"/>
            <a:r>
              <a:rPr lang="en-US" dirty="0" smtClean="0"/>
              <a:t>Same as believing what politicians say, if we think they are on “our side.”</a:t>
            </a:r>
          </a:p>
          <a:p>
            <a:endParaRPr lang="en-US" dirty="0"/>
          </a:p>
        </p:txBody>
      </p:sp>
      <p:pic>
        <p:nvPicPr>
          <p:cNvPr id="4" name="Picture 3" descr="012_jean-paul-sartre-et-simone-de-beauvoir_theredlis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600200"/>
            <a:ext cx="3246120" cy="3901440"/>
          </a:xfrm>
          <a:prstGeom prst="rect">
            <a:avLst/>
          </a:prstGeom>
        </p:spPr>
      </p:pic>
      <p:sp>
        <p:nvSpPr>
          <p:cNvPr id="5" name="TextBox 4"/>
          <p:cNvSpPr txBox="1"/>
          <p:nvPr/>
        </p:nvSpPr>
        <p:spPr>
          <a:xfrm>
            <a:off x="5562601" y="5486400"/>
            <a:ext cx="3581400" cy="1200329"/>
          </a:xfrm>
          <a:prstGeom prst="rect">
            <a:avLst/>
          </a:prstGeom>
          <a:noFill/>
        </p:spPr>
        <p:txBody>
          <a:bodyPr wrap="square" rtlCol="0">
            <a:spAutoFit/>
          </a:bodyPr>
          <a:lstStyle/>
          <a:p>
            <a:r>
              <a:rPr lang="en-US" dirty="0" smtClean="0"/>
              <a:t>Jean-Paul Sartre and Simone de Beauvoir discuss life at a Paris coffee shop – a place that isn’t far off from Valve’s cultural model.</a:t>
            </a:r>
            <a:endParaRPr lang="en-US" dirty="0"/>
          </a:p>
        </p:txBody>
      </p:sp>
    </p:spTree>
    <p:extLst>
      <p:ext uri="{BB962C8B-B14F-4D97-AF65-F5344CB8AC3E}">
        <p14:creationId xmlns:p14="http://schemas.microsoft.com/office/powerpoint/2010/main" val="34077931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more philosopher – </a:t>
            </a:r>
            <a:br>
              <a:rPr lang="en-US" dirty="0" smtClean="0"/>
            </a:br>
            <a:r>
              <a:rPr lang="en-US" b="1" dirty="0" smtClean="0"/>
              <a:t>Michel Foucault</a:t>
            </a:r>
            <a:endParaRPr lang="en-US" b="1" dirty="0"/>
          </a:p>
        </p:txBody>
      </p:sp>
      <p:sp>
        <p:nvSpPr>
          <p:cNvPr id="3" name="Content Placeholder 2"/>
          <p:cNvSpPr>
            <a:spLocks noGrp="1"/>
          </p:cNvSpPr>
          <p:nvPr>
            <p:ph idx="1"/>
          </p:nvPr>
        </p:nvSpPr>
        <p:spPr>
          <a:xfrm>
            <a:off x="457200" y="2103437"/>
            <a:ext cx="4800600" cy="4525963"/>
          </a:xfrm>
        </p:spPr>
        <p:txBody>
          <a:bodyPr>
            <a:normAutofit fontScale="70000" lnSpcReduction="20000"/>
          </a:bodyPr>
          <a:lstStyle/>
          <a:p>
            <a:r>
              <a:rPr lang="en-US" dirty="0" smtClean="0"/>
              <a:t>Agrees – “It’s all about power,”</a:t>
            </a:r>
            <a:br>
              <a:rPr lang="en-US" dirty="0" smtClean="0"/>
            </a:br>
            <a:r>
              <a:rPr lang="en-US" dirty="0" smtClean="0"/>
              <a:t> regardless  of structure.</a:t>
            </a:r>
          </a:p>
          <a:p>
            <a:r>
              <a:rPr lang="en-US" dirty="0" smtClean="0"/>
              <a:t>Power </a:t>
            </a:r>
            <a:r>
              <a:rPr lang="en-US" dirty="0"/>
              <a:t>is diffuse rather than </a:t>
            </a:r>
            <a:r>
              <a:rPr lang="en-US" dirty="0" smtClean="0"/>
              <a:t/>
            </a:r>
            <a:br>
              <a:rPr lang="en-US" dirty="0" smtClean="0"/>
            </a:br>
            <a:r>
              <a:rPr lang="en-US" dirty="0" smtClean="0"/>
              <a:t>concentrated</a:t>
            </a:r>
            <a:r>
              <a:rPr lang="en-US" dirty="0"/>
              <a:t>, </a:t>
            </a:r>
            <a:endParaRPr lang="en-US" dirty="0" smtClean="0"/>
          </a:p>
          <a:p>
            <a:r>
              <a:rPr lang="en-US" dirty="0" smtClean="0"/>
              <a:t>Embodied </a:t>
            </a:r>
            <a:r>
              <a:rPr lang="en-US" dirty="0"/>
              <a:t>and enacted rather </a:t>
            </a:r>
            <a:r>
              <a:rPr lang="en-US" dirty="0" smtClean="0"/>
              <a:t/>
            </a:r>
            <a:br>
              <a:rPr lang="en-US" dirty="0" smtClean="0"/>
            </a:br>
            <a:r>
              <a:rPr lang="en-US" dirty="0" smtClean="0"/>
              <a:t>than </a:t>
            </a:r>
            <a:r>
              <a:rPr lang="en-US" dirty="0"/>
              <a:t>possessed</a:t>
            </a:r>
            <a:r>
              <a:rPr lang="en-US" dirty="0" smtClean="0"/>
              <a:t>,</a:t>
            </a:r>
          </a:p>
          <a:p>
            <a:r>
              <a:rPr lang="en-US" dirty="0" smtClean="0"/>
              <a:t>Discursive </a:t>
            </a:r>
            <a:r>
              <a:rPr lang="en-US" dirty="0"/>
              <a:t>rather than purely coercive, and </a:t>
            </a:r>
            <a:endParaRPr lang="en-US" dirty="0" smtClean="0"/>
          </a:p>
          <a:p>
            <a:r>
              <a:rPr lang="en-US" dirty="0" smtClean="0"/>
              <a:t>Constitutes </a:t>
            </a:r>
            <a:r>
              <a:rPr lang="en-US" dirty="0"/>
              <a:t>agents rather than being deployed by </a:t>
            </a:r>
            <a:r>
              <a:rPr lang="en-US" dirty="0" smtClean="0"/>
              <a:t>them.</a:t>
            </a:r>
          </a:p>
          <a:p>
            <a:r>
              <a:rPr lang="en-US" dirty="0" smtClean="0"/>
              <a:t>Power defines truth, and who is charged with saying what’s true.</a:t>
            </a:r>
          </a:p>
          <a:p>
            <a:r>
              <a:rPr lang="en-US" dirty="0" smtClean="0"/>
              <a:t>It’s both negative and positive in its effects.</a:t>
            </a:r>
            <a:endParaRPr lang="en-US" dirty="0"/>
          </a:p>
        </p:txBody>
      </p:sp>
      <p:pic>
        <p:nvPicPr>
          <p:cNvPr id="4" name="Picture 3" descr="MichelFouc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050974"/>
            <a:ext cx="3008106" cy="1911426"/>
          </a:xfrm>
          <a:prstGeom prst="rect">
            <a:avLst/>
          </a:prstGeom>
        </p:spPr>
      </p:pic>
      <p:sp>
        <p:nvSpPr>
          <p:cNvPr id="5" name="TextBox 4"/>
          <p:cNvSpPr txBox="1"/>
          <p:nvPr/>
        </p:nvSpPr>
        <p:spPr>
          <a:xfrm>
            <a:off x="5410200" y="4001869"/>
            <a:ext cx="3352799" cy="2031325"/>
          </a:xfrm>
          <a:prstGeom prst="rect">
            <a:avLst/>
          </a:prstGeom>
          <a:noFill/>
        </p:spPr>
        <p:txBody>
          <a:bodyPr wrap="square" rtlCol="0">
            <a:spAutoFit/>
          </a:bodyPr>
          <a:lstStyle/>
          <a:p>
            <a:r>
              <a:rPr lang="en-US" dirty="0" smtClean="0"/>
              <a:t>Foucault believed most expressions of power are only semi-conscious – It would ruin things for us if we realized we were slinging our weight around. Members of elites often usually deny that they keep others down.</a:t>
            </a:r>
            <a:endParaRPr lang="en-US" dirty="0"/>
          </a:p>
        </p:txBody>
      </p:sp>
    </p:spTree>
    <p:extLst>
      <p:ext uri="{BB962C8B-B14F-4D97-AF65-F5344CB8AC3E}">
        <p14:creationId xmlns:p14="http://schemas.microsoft.com/office/powerpoint/2010/main" val="860256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 psychologist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Why don’t we all </a:t>
            </a:r>
            <a:r>
              <a:rPr lang="en-US" b="1" dirty="0" smtClean="0"/>
              <a:t>change</a:t>
            </a:r>
            <a:r>
              <a:rPr lang="en-US" dirty="0" smtClean="0"/>
              <a:t> to the “best” process, from whatever we have now?</a:t>
            </a:r>
          </a:p>
          <a:p>
            <a:r>
              <a:rPr lang="en-US" dirty="0" smtClean="0"/>
              <a:t>Changing even something simple, say, your team’s development environment, invokes </a:t>
            </a:r>
            <a:r>
              <a:rPr lang="en-US" b="1" dirty="0" smtClean="0"/>
              <a:t>Kurt </a:t>
            </a:r>
            <a:r>
              <a:rPr lang="en-US" b="1" dirty="0" err="1" smtClean="0"/>
              <a:t>Lewin</a:t>
            </a:r>
            <a:r>
              <a:rPr lang="en-US" dirty="0" err="1" smtClean="0"/>
              <a:t>’s</a:t>
            </a:r>
            <a:r>
              <a:rPr lang="en-US" dirty="0" smtClean="0"/>
              <a:t> organizational change model:</a:t>
            </a:r>
          </a:p>
          <a:p>
            <a:pPr lvl="1"/>
            <a:r>
              <a:rPr lang="en-US" dirty="0" smtClean="0"/>
              <a:t>People know change is hard – requires “unfreezing.”</a:t>
            </a:r>
          </a:p>
          <a:p>
            <a:pPr lvl="1"/>
            <a:r>
              <a:rPr lang="en-US" dirty="0" smtClean="0"/>
              <a:t>You have to “learn” how to do the </a:t>
            </a:r>
            <a:br>
              <a:rPr lang="en-US" dirty="0" smtClean="0"/>
            </a:br>
            <a:r>
              <a:rPr lang="en-US" dirty="0" smtClean="0"/>
              <a:t>new stuff.</a:t>
            </a:r>
          </a:p>
          <a:p>
            <a:pPr lvl="1"/>
            <a:r>
              <a:rPr lang="en-US" dirty="0" smtClean="0"/>
              <a:t>Includes internalizing new meanings.</a:t>
            </a:r>
          </a:p>
          <a:p>
            <a:pPr lvl="1"/>
            <a:r>
              <a:rPr lang="en-US" dirty="0" smtClean="0"/>
              <a:t>Then “refreeze” around that.</a:t>
            </a:r>
            <a:endParaRPr lang="en-US" dirty="0"/>
          </a:p>
        </p:txBody>
      </p:sp>
      <p:pic>
        <p:nvPicPr>
          <p:cNvPr id="4" name="Picture 3" descr="Lewin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4495800"/>
            <a:ext cx="2440252" cy="1752600"/>
          </a:xfrm>
          <a:prstGeom prst="rect">
            <a:avLst/>
          </a:prstGeom>
        </p:spPr>
      </p:pic>
    </p:spTree>
    <p:extLst>
      <p:ext uri="{BB962C8B-B14F-4D97-AF65-F5344CB8AC3E}">
        <p14:creationId xmlns:p14="http://schemas.microsoft.com/office/powerpoint/2010/main" val="25071912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942"/>
            <a:ext cx="8229600" cy="1143000"/>
          </a:xfrm>
        </p:spPr>
        <p:txBody>
          <a:bodyPr/>
          <a:lstStyle/>
          <a:p>
            <a:r>
              <a:rPr lang="en-US" dirty="0" smtClean="0"/>
              <a:t>This week</a:t>
            </a:r>
            <a:endParaRPr lang="en-US" dirty="0"/>
          </a:p>
        </p:txBody>
      </p:sp>
      <p:sp>
        <p:nvSpPr>
          <p:cNvPr id="3" name="Content Placeholder 2"/>
          <p:cNvSpPr>
            <a:spLocks noGrp="1"/>
          </p:cNvSpPr>
          <p:nvPr>
            <p:ph idx="1"/>
          </p:nvPr>
        </p:nvSpPr>
        <p:spPr>
          <a:xfrm>
            <a:off x="457200" y="1399656"/>
            <a:ext cx="8229600" cy="4525963"/>
          </a:xfrm>
        </p:spPr>
        <p:txBody>
          <a:bodyPr>
            <a:noAutofit/>
          </a:bodyPr>
          <a:lstStyle/>
          <a:p>
            <a:r>
              <a:rPr lang="en-US" sz="1600" dirty="0" smtClean="0"/>
              <a:t>This week’s new topic – teamwork, with more on leadership!</a:t>
            </a:r>
          </a:p>
          <a:p>
            <a:pPr lvl="1"/>
            <a:r>
              <a:rPr lang="en-US" sz="1400" dirty="0" smtClean="0"/>
              <a:t>Agile – this slide set, plus the issue of “</a:t>
            </a:r>
            <a:r>
              <a:rPr lang="en-US" sz="1400" dirty="0" err="1" smtClean="0"/>
              <a:t>structureless</a:t>
            </a:r>
            <a:r>
              <a:rPr lang="en-US" sz="1400" dirty="0" smtClean="0"/>
              <a:t>” (from the optional reading)</a:t>
            </a:r>
          </a:p>
          <a:p>
            <a:pPr lvl="1"/>
            <a:r>
              <a:rPr lang="en-US" sz="1400" dirty="0" smtClean="0"/>
              <a:t>Old school and “in general” – the second slide set</a:t>
            </a:r>
          </a:p>
          <a:p>
            <a:r>
              <a:rPr lang="en-US" sz="1600" dirty="0" smtClean="0"/>
              <a:t>The usual questions, this time on how design and testing are a part of project management in your world.</a:t>
            </a:r>
          </a:p>
          <a:p>
            <a:r>
              <a:rPr lang="en-US" sz="1600" dirty="0" smtClean="0"/>
              <a:t>Extra activity – “My Colorful Portrait” – on Moodle</a:t>
            </a:r>
          </a:p>
          <a:p>
            <a:pPr lvl="1"/>
            <a:r>
              <a:rPr lang="en-US" sz="1400" dirty="0" smtClean="0"/>
              <a:t>What was your color?</a:t>
            </a:r>
          </a:p>
          <a:p>
            <a:pPr lvl="1"/>
            <a:r>
              <a:rPr lang="en-US" sz="1400" dirty="0" smtClean="0"/>
              <a:t>What do you think?</a:t>
            </a:r>
          </a:p>
          <a:p>
            <a:r>
              <a:rPr lang="en-US" sz="1600" dirty="0" smtClean="0"/>
              <a:t>Next week’s (Week 9) topics –  “Maintenance &amp; metrics”</a:t>
            </a:r>
          </a:p>
          <a:p>
            <a:pPr lvl="1"/>
            <a:r>
              <a:rPr lang="en-US" sz="1400" dirty="0" smtClean="0"/>
              <a:t>Software maintenance versus development</a:t>
            </a:r>
          </a:p>
          <a:p>
            <a:pPr lvl="1"/>
            <a:r>
              <a:rPr lang="en-US" sz="1400" dirty="0" smtClean="0"/>
              <a:t>Critical chain</a:t>
            </a:r>
          </a:p>
          <a:p>
            <a:pPr lvl="1"/>
            <a:r>
              <a:rPr lang="en-US" sz="1400" dirty="0" smtClean="0"/>
              <a:t>Software metrics and risk identification</a:t>
            </a:r>
          </a:p>
          <a:p>
            <a:pPr lvl="1"/>
            <a:r>
              <a:rPr lang="en-US" sz="1400" dirty="0" smtClean="0"/>
              <a:t>EVT in Agile, cost basis of estimating </a:t>
            </a:r>
            <a:r>
              <a:rPr lang="en-US" sz="1400" dirty="0" err="1" smtClean="0"/>
              <a:t>vs</a:t>
            </a:r>
            <a:r>
              <a:rPr lang="en-US" sz="1400" dirty="0" smtClean="0"/>
              <a:t> points</a:t>
            </a:r>
          </a:p>
          <a:p>
            <a:r>
              <a:rPr lang="en-US" sz="1600" dirty="0" smtClean="0"/>
              <a:t>Week 10 topics – “Ethics and trends”</a:t>
            </a:r>
          </a:p>
          <a:p>
            <a:pPr lvl="1"/>
            <a:r>
              <a:rPr lang="en-US" sz="1400" dirty="0" smtClean="0"/>
              <a:t>Advanced topics &amp; new trends</a:t>
            </a:r>
          </a:p>
          <a:p>
            <a:pPr lvl="1"/>
            <a:r>
              <a:rPr lang="en-US" sz="1400" dirty="0" smtClean="0"/>
              <a:t>Planning for continuous integration and automation</a:t>
            </a:r>
          </a:p>
          <a:p>
            <a:pPr lvl="1"/>
            <a:r>
              <a:rPr lang="en-US" sz="1400" dirty="0" smtClean="0"/>
              <a:t>Ethical decision making</a:t>
            </a:r>
          </a:p>
          <a:p>
            <a:r>
              <a:rPr lang="en-US" sz="1600" dirty="0" smtClean="0"/>
              <a:t>Third exam will be put out on the web site during Week 10, due Monday, May 25 (hard deadline).</a:t>
            </a:r>
            <a:endParaRPr lang="en-US" sz="1600" dirty="0"/>
          </a:p>
        </p:txBody>
      </p:sp>
    </p:spTree>
    <p:extLst>
      <p:ext uri="{BB962C8B-B14F-4D97-AF65-F5344CB8AC3E}">
        <p14:creationId xmlns:p14="http://schemas.microsoft.com/office/powerpoint/2010/main" val="34119932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7162800" cy="1143000"/>
          </a:xfrm>
        </p:spPr>
        <p:txBody>
          <a:bodyPr/>
          <a:lstStyle/>
          <a:p>
            <a:r>
              <a:rPr lang="en-US" dirty="0" smtClean="0"/>
              <a:t>And a business person</a:t>
            </a:r>
            <a:endParaRPr lang="en-US" dirty="0"/>
          </a:p>
        </p:txBody>
      </p:sp>
      <p:sp>
        <p:nvSpPr>
          <p:cNvPr id="3" name="Content Placeholder 2"/>
          <p:cNvSpPr>
            <a:spLocks noGrp="1"/>
          </p:cNvSpPr>
          <p:nvPr>
            <p:ph idx="1"/>
          </p:nvPr>
        </p:nvSpPr>
        <p:spPr>
          <a:xfrm>
            <a:off x="457200" y="1798637"/>
            <a:ext cx="8229600" cy="4525963"/>
          </a:xfrm>
        </p:spPr>
        <p:txBody>
          <a:bodyPr>
            <a:noAutofit/>
          </a:bodyPr>
          <a:lstStyle/>
          <a:p>
            <a:pPr marL="0" indent="0">
              <a:buNone/>
            </a:pPr>
            <a:r>
              <a:rPr lang="en-US" sz="2800" dirty="0" smtClean="0"/>
              <a:t>Kurt </a:t>
            </a:r>
            <a:r>
              <a:rPr lang="en-US" sz="2800" dirty="0" err="1" smtClean="0"/>
              <a:t>Lewin’s</a:t>
            </a:r>
            <a:r>
              <a:rPr lang="en-US" sz="2800" dirty="0" smtClean="0"/>
              <a:t> </a:t>
            </a:r>
            <a:r>
              <a:rPr lang="en-US" sz="2800" dirty="0"/>
              <a:t>model was adopted by </a:t>
            </a:r>
            <a:r>
              <a:rPr lang="en-US" sz="2800" b="1" dirty="0"/>
              <a:t>Edgar Schein</a:t>
            </a:r>
            <a:r>
              <a:rPr lang="en-US" sz="2800" dirty="0"/>
              <a:t> to explain what’s necessary to cause “transformational” organizational change:</a:t>
            </a:r>
          </a:p>
          <a:p>
            <a:r>
              <a:rPr lang="en-US" sz="2800" dirty="0"/>
              <a:t>Everyone assumes current success is based on everything about the current ways of acting.</a:t>
            </a:r>
          </a:p>
          <a:p>
            <a:pPr lvl="1"/>
            <a:r>
              <a:rPr lang="en-US" dirty="0"/>
              <a:t>“Culture” is a learned defense </a:t>
            </a:r>
            <a:r>
              <a:rPr lang="en-US" dirty="0" smtClean="0"/>
              <a:t/>
            </a:r>
            <a:br>
              <a:rPr lang="en-US" dirty="0" smtClean="0"/>
            </a:br>
            <a:r>
              <a:rPr lang="en-US" dirty="0" smtClean="0"/>
              <a:t>mechanism</a:t>
            </a:r>
            <a:r>
              <a:rPr lang="en-US" dirty="0"/>
              <a:t>, to avoid uncertainty </a:t>
            </a:r>
            <a:r>
              <a:rPr lang="en-US" dirty="0" smtClean="0"/>
              <a:t/>
            </a:r>
            <a:br>
              <a:rPr lang="en-US" dirty="0" smtClean="0"/>
            </a:br>
            <a:r>
              <a:rPr lang="en-US" dirty="0" smtClean="0"/>
              <a:t>and </a:t>
            </a:r>
            <a:r>
              <a:rPr lang="en-US" dirty="0"/>
              <a:t>anxiety.</a:t>
            </a:r>
          </a:p>
          <a:p>
            <a:pPr lvl="1"/>
            <a:r>
              <a:rPr lang="en-US" dirty="0"/>
              <a:t>All the cultural elements of </a:t>
            </a:r>
            <a:r>
              <a:rPr lang="en-US" dirty="0" smtClean="0"/>
              <a:t/>
            </a:r>
            <a:br>
              <a:rPr lang="en-US" dirty="0" smtClean="0"/>
            </a:br>
            <a:r>
              <a:rPr lang="en-US" dirty="0" smtClean="0"/>
              <a:t>behavior </a:t>
            </a:r>
            <a:r>
              <a:rPr lang="en-US" dirty="0"/>
              <a:t>have “secondary value.”</a:t>
            </a:r>
          </a:p>
          <a:p>
            <a:endParaRPr lang="en-US" sz="2800" dirty="0"/>
          </a:p>
        </p:txBody>
      </p:sp>
      <p:pic>
        <p:nvPicPr>
          <p:cNvPr id="4098" name="Picture 2" descr="http://www.recruiter.com/i/wp-content/uploads/2012/05/pushing-back-27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267200"/>
            <a:ext cx="2038350" cy="226483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wwwdrezner.foreignpolicy.com/files/imagecache/860x/beard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76200"/>
            <a:ext cx="2590800" cy="165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171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Dilbert</a:t>
            </a:r>
            <a:endParaRPr lang="en-US" dirty="0"/>
          </a:p>
        </p:txBody>
      </p:sp>
      <p:pic>
        <p:nvPicPr>
          <p:cNvPr id="4" name="Picture 3" descr="17110.strip.sunday.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1638300"/>
            <a:ext cx="8128000" cy="3568700"/>
          </a:xfrm>
          <a:prstGeom prst="rect">
            <a:avLst/>
          </a:prstGeom>
        </p:spPr>
      </p:pic>
    </p:spTree>
    <p:extLst>
      <p:ext uri="{BB962C8B-B14F-4D97-AF65-F5344CB8AC3E}">
        <p14:creationId xmlns:p14="http://schemas.microsoft.com/office/powerpoint/2010/main" val="17818856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My Colorful Portrait</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solidFill>
                  <a:schemeClr val="accent6">
                    <a:lumMod val="75000"/>
                  </a:schemeClr>
                </a:solidFill>
              </a:rPr>
              <a:t>Orange</a:t>
            </a:r>
            <a:r>
              <a:rPr lang="en-US" dirty="0" smtClean="0"/>
              <a:t> – Witty, charming, spontaneous</a:t>
            </a:r>
          </a:p>
          <a:p>
            <a:r>
              <a:rPr lang="en-US" dirty="0" smtClean="0">
                <a:solidFill>
                  <a:srgbClr val="B5B54A"/>
                </a:solidFill>
              </a:rPr>
              <a:t>Gold</a:t>
            </a:r>
            <a:r>
              <a:rPr lang="en-US" dirty="0" smtClean="0"/>
              <a:t> – Loyal, dependable, prepared</a:t>
            </a:r>
          </a:p>
          <a:p>
            <a:r>
              <a:rPr lang="en-US" dirty="0" smtClean="0">
                <a:solidFill>
                  <a:schemeClr val="accent1">
                    <a:lumMod val="75000"/>
                  </a:schemeClr>
                </a:solidFill>
              </a:rPr>
              <a:t>Blue</a:t>
            </a:r>
            <a:r>
              <a:rPr lang="en-US" dirty="0" smtClean="0"/>
              <a:t> – Enthusiastic, sympathetic, personal</a:t>
            </a:r>
          </a:p>
          <a:p>
            <a:r>
              <a:rPr lang="en-US" dirty="0" smtClean="0">
                <a:solidFill>
                  <a:schemeClr val="accent3">
                    <a:lumMod val="75000"/>
                  </a:schemeClr>
                </a:solidFill>
              </a:rPr>
              <a:t>Green</a:t>
            </a:r>
            <a:r>
              <a:rPr lang="en-US" dirty="0" smtClean="0"/>
              <a:t> – Analytical, global, conceptual</a:t>
            </a:r>
          </a:p>
          <a:p>
            <a:endParaRPr lang="en-US" dirty="0" smtClean="0"/>
          </a:p>
          <a:p>
            <a:r>
              <a:rPr lang="en-US" dirty="0" smtClean="0"/>
              <a:t>How many of us are which?</a:t>
            </a:r>
          </a:p>
          <a:p>
            <a:r>
              <a:rPr lang="en-US" dirty="0" smtClean="0"/>
              <a:t>What does it mean, when we work with someone different on this survey?</a:t>
            </a:r>
          </a:p>
          <a:p>
            <a:r>
              <a:rPr lang="en-US" dirty="0" smtClean="0"/>
              <a:t>How would you write a memo for all 4 groups, say, announcing the start of a new project?</a:t>
            </a:r>
            <a:endParaRPr lang="en-US" dirty="0"/>
          </a:p>
        </p:txBody>
      </p:sp>
    </p:spTree>
    <p:extLst>
      <p:ext uri="{BB962C8B-B14F-4D97-AF65-F5344CB8AC3E}">
        <p14:creationId xmlns:p14="http://schemas.microsoft.com/office/powerpoint/2010/main" val="266705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“leadership style” for agile?</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Say, for a Scrum Master?</a:t>
            </a:r>
          </a:p>
          <a:p>
            <a:r>
              <a:rPr lang="en-US" dirty="0" smtClean="0"/>
              <a:t>Transformational?</a:t>
            </a:r>
          </a:p>
          <a:p>
            <a:pPr lvl="1"/>
            <a:r>
              <a:rPr lang="en-US" dirty="0" smtClean="0"/>
              <a:t>Stresses the charismatic and affective.</a:t>
            </a:r>
          </a:p>
          <a:p>
            <a:pPr lvl="1"/>
            <a:r>
              <a:rPr lang="en-US" dirty="0" smtClean="0"/>
              <a:t>Create intrinsic motivation and follower development.</a:t>
            </a:r>
          </a:p>
          <a:p>
            <a:r>
              <a:rPr lang="en-US" dirty="0" smtClean="0"/>
              <a:t>Authentic?</a:t>
            </a:r>
          </a:p>
          <a:p>
            <a:pPr lvl="1"/>
            <a:r>
              <a:rPr lang="en-US" dirty="0" smtClean="0"/>
              <a:t>Focuses on being genuine, “real.”</a:t>
            </a:r>
          </a:p>
          <a:p>
            <a:pPr lvl="1"/>
            <a:r>
              <a:rPr lang="en-US" dirty="0" smtClean="0"/>
              <a:t>Build a sense of trust, being timely and worthwhile.</a:t>
            </a:r>
          </a:p>
          <a:p>
            <a:r>
              <a:rPr lang="en-US" dirty="0" smtClean="0"/>
              <a:t>Servant?</a:t>
            </a:r>
          </a:p>
          <a:p>
            <a:pPr lvl="1"/>
            <a:r>
              <a:rPr lang="en-US" dirty="0" smtClean="0"/>
              <a:t>Lead by serving, lead by example.</a:t>
            </a:r>
          </a:p>
          <a:p>
            <a:pPr lvl="1"/>
            <a:r>
              <a:rPr lang="en-US" dirty="0" smtClean="0"/>
              <a:t>Be attentive to the concerns of followers, empathize.</a:t>
            </a:r>
          </a:p>
          <a:p>
            <a:r>
              <a:rPr lang="en-US" dirty="0" smtClean="0"/>
              <a:t>Adaptive?</a:t>
            </a:r>
          </a:p>
          <a:p>
            <a:pPr lvl="1"/>
            <a:r>
              <a:rPr lang="en-US" dirty="0" smtClean="0"/>
              <a:t>Face and deal with problems, challenges, changes.</a:t>
            </a:r>
          </a:p>
          <a:p>
            <a:pPr lvl="1"/>
            <a:r>
              <a:rPr lang="en-US" dirty="0" smtClean="0"/>
              <a:t>Respond to situations, prepare and encourage people in a context.</a:t>
            </a:r>
            <a:endParaRPr lang="en-US" dirty="0"/>
          </a:p>
        </p:txBody>
      </p:sp>
      <p:pic>
        <p:nvPicPr>
          <p:cNvPr id="4" name="Picture 3"/>
          <p:cNvPicPr>
            <a:picLocks noChangeAspect="1"/>
          </p:cNvPicPr>
          <p:nvPr/>
        </p:nvPicPr>
        <p:blipFill>
          <a:blip r:embed="rId3"/>
          <a:stretch>
            <a:fillRect/>
          </a:stretch>
        </p:blipFill>
        <p:spPr>
          <a:xfrm>
            <a:off x="7065818" y="2701636"/>
            <a:ext cx="981364" cy="981364"/>
          </a:xfrm>
          <a:prstGeom prst="rect">
            <a:avLst/>
          </a:prstGeom>
        </p:spPr>
      </p:pic>
      <p:pic>
        <p:nvPicPr>
          <p:cNvPr id="5" name="Picture 4"/>
          <p:cNvPicPr>
            <a:picLocks noChangeAspect="1"/>
          </p:cNvPicPr>
          <p:nvPr/>
        </p:nvPicPr>
        <p:blipFill>
          <a:blip r:embed="rId4"/>
          <a:stretch>
            <a:fillRect/>
          </a:stretch>
        </p:blipFill>
        <p:spPr>
          <a:xfrm>
            <a:off x="5968580" y="1708727"/>
            <a:ext cx="2194476" cy="698161"/>
          </a:xfrm>
          <a:prstGeom prst="rect">
            <a:avLst/>
          </a:prstGeom>
        </p:spPr>
      </p:pic>
      <p:pic>
        <p:nvPicPr>
          <p:cNvPr id="6" name="Picture 5"/>
          <p:cNvPicPr>
            <a:picLocks noChangeAspect="1"/>
          </p:cNvPicPr>
          <p:nvPr/>
        </p:nvPicPr>
        <p:blipFill>
          <a:blip r:embed="rId5"/>
          <a:stretch>
            <a:fillRect/>
          </a:stretch>
        </p:blipFill>
        <p:spPr>
          <a:xfrm>
            <a:off x="7112000" y="4087091"/>
            <a:ext cx="1195498" cy="1052945"/>
          </a:xfrm>
          <a:prstGeom prst="rect">
            <a:avLst/>
          </a:prstGeom>
        </p:spPr>
      </p:pic>
      <p:pic>
        <p:nvPicPr>
          <p:cNvPr id="7" name="Picture 6"/>
          <p:cNvPicPr>
            <a:picLocks noChangeAspect="1"/>
          </p:cNvPicPr>
          <p:nvPr/>
        </p:nvPicPr>
        <p:blipFill>
          <a:blip r:embed="rId6"/>
          <a:stretch>
            <a:fillRect/>
          </a:stretch>
        </p:blipFill>
        <p:spPr>
          <a:xfrm>
            <a:off x="6146141" y="5818909"/>
            <a:ext cx="2375065" cy="1039091"/>
          </a:xfrm>
          <a:prstGeom prst="rect">
            <a:avLst/>
          </a:prstGeom>
        </p:spPr>
      </p:pic>
    </p:spTree>
    <p:extLst>
      <p:ext uri="{BB962C8B-B14F-4D97-AF65-F5344CB8AC3E}">
        <p14:creationId xmlns:p14="http://schemas.microsoft.com/office/powerpoint/2010/main" val="38618076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topics you asked for – </a:t>
            </a:r>
            <a:br>
              <a:rPr lang="en-US" dirty="0" smtClean="0"/>
            </a:br>
            <a:r>
              <a:rPr lang="en-US" dirty="0" smtClean="0"/>
              <a:t>Let’s answer about agile teamwork</a:t>
            </a:r>
            <a:endParaRPr lang="en-US" dirty="0"/>
          </a:p>
        </p:txBody>
      </p:sp>
      <p:sp>
        <p:nvSpPr>
          <p:cNvPr id="3" name="Content Placeholder 2"/>
          <p:cNvSpPr>
            <a:spLocks noGrp="1"/>
          </p:cNvSpPr>
          <p:nvPr>
            <p:ph idx="1"/>
          </p:nvPr>
        </p:nvSpPr>
        <p:spPr/>
        <p:txBody>
          <a:bodyPr>
            <a:normAutofit fontScale="92500" lnSpcReduction="10000"/>
          </a:bodyPr>
          <a:lstStyle/>
          <a:p>
            <a:r>
              <a:rPr lang="en-US" sz="2000" b="0" dirty="0" smtClean="0"/>
              <a:t>Acquiring the software staff.</a:t>
            </a:r>
          </a:p>
          <a:p>
            <a:r>
              <a:rPr lang="en-US" sz="2000" b="0" dirty="0" smtClean="0"/>
              <a:t>Building </a:t>
            </a:r>
            <a:r>
              <a:rPr lang="en-US" sz="2000" b="0" dirty="0"/>
              <a:t>a team communication plan and "run" rules.</a:t>
            </a:r>
          </a:p>
          <a:p>
            <a:r>
              <a:rPr lang="en-US" sz="2000" b="0" dirty="0" smtClean="0"/>
              <a:t>Arranging </a:t>
            </a:r>
            <a:r>
              <a:rPr lang="en-US" sz="2000" b="0" dirty="0"/>
              <a:t>for training for the software team.</a:t>
            </a:r>
          </a:p>
          <a:p>
            <a:r>
              <a:rPr lang="en-US" sz="2000" b="0" dirty="0" smtClean="0"/>
              <a:t>Negotiating </a:t>
            </a:r>
            <a:r>
              <a:rPr lang="en-US" sz="2000" b="0" dirty="0"/>
              <a:t>involvement of all project groups in the software activities</a:t>
            </a:r>
            <a:r>
              <a:rPr lang="en-US" sz="2000" b="0" dirty="0" smtClean="0"/>
              <a:t>.</a:t>
            </a:r>
          </a:p>
          <a:p>
            <a:pPr lvl="1"/>
            <a:r>
              <a:rPr lang="en-US" sz="1800" b="0" dirty="0" smtClean="0"/>
              <a:t>What’s the right level of customer involvement?</a:t>
            </a:r>
          </a:p>
          <a:p>
            <a:pPr lvl="1"/>
            <a:r>
              <a:rPr lang="en-US" sz="1800" b="0" dirty="0" smtClean="0"/>
              <a:t>How to maintain a good relationship?</a:t>
            </a:r>
          </a:p>
          <a:p>
            <a:pPr lvl="1"/>
            <a:r>
              <a:rPr lang="en-US" sz="1800" b="0" dirty="0" smtClean="0"/>
              <a:t>How to convince them to interact more like agile?</a:t>
            </a:r>
            <a:endParaRPr lang="en-US" sz="1800" b="0" dirty="0"/>
          </a:p>
          <a:p>
            <a:r>
              <a:rPr lang="en-US" sz="2000" b="0" dirty="0" smtClean="0"/>
              <a:t>What are good ideas for status reports from developers?</a:t>
            </a:r>
          </a:p>
          <a:p>
            <a:r>
              <a:rPr lang="en-US" sz="2000" b="0" dirty="0" smtClean="0"/>
              <a:t>Planning </a:t>
            </a:r>
            <a:r>
              <a:rPr lang="en-US" sz="2000" b="0" dirty="0"/>
              <a:t>for staff transitions</a:t>
            </a:r>
            <a:r>
              <a:rPr lang="en-US" sz="2000" b="0" dirty="0" smtClean="0"/>
              <a:t>.</a:t>
            </a:r>
          </a:p>
          <a:p>
            <a:r>
              <a:rPr lang="en-US" sz="2000" b="0" dirty="0" smtClean="0"/>
              <a:t>How do you talk to team members differently based on personality and leadership style?  (Yours and theirs!)</a:t>
            </a:r>
          </a:p>
          <a:p>
            <a:r>
              <a:rPr lang="en-US" sz="2000" b="0" dirty="0" smtClean="0"/>
              <a:t>What teamwork practices lead to success?</a:t>
            </a:r>
          </a:p>
          <a:p>
            <a:r>
              <a:rPr lang="en-US" sz="2000" b="0" dirty="0" smtClean="0"/>
              <a:t>How to do team assessments (peer, etc.).</a:t>
            </a:r>
          </a:p>
          <a:p>
            <a:r>
              <a:rPr lang="en-US" sz="2000" dirty="0" smtClean="0"/>
              <a:t>How does Agile fit with Six Sigma?</a:t>
            </a:r>
            <a:endParaRPr lang="en-US" sz="2000" b="0" dirty="0" smtClean="0"/>
          </a:p>
          <a:p>
            <a:pPr marL="0" indent="0">
              <a:buNone/>
            </a:pPr>
            <a:endParaRPr lang="en-US" sz="2000" b="0" dirty="0"/>
          </a:p>
        </p:txBody>
      </p:sp>
    </p:spTree>
    <p:extLst>
      <p:ext uri="{BB962C8B-B14F-4D97-AF65-F5344CB8AC3E}">
        <p14:creationId xmlns:p14="http://schemas.microsoft.com/office/powerpoint/2010/main" val="3250249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75182"/>
            <a:ext cx="4488664" cy="1143000"/>
          </a:xfrm>
        </p:spPr>
        <p:txBody>
          <a:bodyPr>
            <a:normAutofit fontScale="90000"/>
          </a:bodyPr>
          <a:lstStyle/>
          <a:p>
            <a:r>
              <a:rPr lang="en-US" dirty="0"/>
              <a:t>Acquiring the software </a:t>
            </a:r>
            <a:r>
              <a:rPr lang="en-US" dirty="0" smtClean="0"/>
              <a:t>staff</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Mechanically, staffing depends on lots of organizational practices / variables.</a:t>
            </a:r>
          </a:p>
          <a:p>
            <a:r>
              <a:rPr lang="en-US" b="1" dirty="0" smtClean="0"/>
              <a:t>Group activity:  How was your current project team formed?</a:t>
            </a:r>
          </a:p>
          <a:p>
            <a:r>
              <a:rPr lang="en-US" dirty="0" smtClean="0"/>
              <a:t>That’s the most likely answer to how you will be allowed to do it.</a:t>
            </a:r>
          </a:p>
          <a:p>
            <a:r>
              <a:rPr lang="en-US" dirty="0" smtClean="0"/>
              <a:t>How you’d like to do it – different.  E.g.:</a:t>
            </a:r>
          </a:p>
          <a:p>
            <a:pPr lvl="1"/>
            <a:r>
              <a:rPr lang="en-US" dirty="0" smtClean="0"/>
              <a:t>Be able to recruit “good people” you know.</a:t>
            </a:r>
          </a:p>
          <a:p>
            <a:pPr lvl="1"/>
            <a:r>
              <a:rPr lang="en-US" dirty="0" smtClean="0"/>
              <a:t>Be able to find the best experts on key subjects.</a:t>
            </a:r>
          </a:p>
          <a:p>
            <a:pPr lvl="1"/>
            <a:r>
              <a:rPr lang="en-US" dirty="0" smtClean="0"/>
              <a:t>Getting priority because of your project’s value.</a:t>
            </a:r>
          </a:p>
          <a:p>
            <a:pPr lvl="1"/>
            <a:r>
              <a:rPr lang="en-US" dirty="0" smtClean="0"/>
              <a:t>Getting priority because it’s going to be “agile.”</a:t>
            </a:r>
          </a:p>
          <a:p>
            <a:pPr lvl="1"/>
            <a:r>
              <a:rPr lang="en-US" dirty="0" smtClean="0"/>
              <a:t>Having people able to start when you need them.</a:t>
            </a:r>
            <a:endParaRPr lang="en-US" dirty="0"/>
          </a:p>
        </p:txBody>
      </p:sp>
      <p:pic>
        <p:nvPicPr>
          <p:cNvPr id="4" name="Picture 3"/>
          <p:cNvPicPr>
            <a:picLocks noChangeAspect="1"/>
          </p:cNvPicPr>
          <p:nvPr/>
        </p:nvPicPr>
        <p:blipFill>
          <a:blip r:embed="rId3"/>
          <a:stretch>
            <a:fillRect/>
          </a:stretch>
        </p:blipFill>
        <p:spPr>
          <a:xfrm>
            <a:off x="4445038" y="140943"/>
            <a:ext cx="1921091" cy="1221814"/>
          </a:xfrm>
          <a:prstGeom prst="rect">
            <a:avLst/>
          </a:prstGeom>
        </p:spPr>
      </p:pic>
    </p:spTree>
    <p:extLst>
      <p:ext uri="{BB962C8B-B14F-4D97-AF65-F5344CB8AC3E}">
        <p14:creationId xmlns:p14="http://schemas.microsoft.com/office/powerpoint/2010/main" val="1736615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Acquiring the software </a:t>
            </a:r>
            <a:r>
              <a:rPr lang="en-US" dirty="0" smtClean="0"/>
              <a:t>staff, </a:t>
            </a:r>
            <a:r>
              <a:rPr lang="en-US" dirty="0" err="1" smtClean="0"/>
              <a:t>cntd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do leaders look for in followers (at first)?</a:t>
            </a:r>
          </a:p>
          <a:p>
            <a:pPr lvl="1"/>
            <a:r>
              <a:rPr lang="en-US" dirty="0" smtClean="0"/>
              <a:t>Enthusiasm</a:t>
            </a:r>
          </a:p>
          <a:p>
            <a:pPr lvl="1"/>
            <a:r>
              <a:rPr lang="en-US" dirty="0" smtClean="0"/>
              <a:t>Participation</a:t>
            </a:r>
          </a:p>
          <a:p>
            <a:pPr lvl="1"/>
            <a:r>
              <a:rPr lang="en-US" dirty="0" smtClean="0"/>
              <a:t>Gregariousness</a:t>
            </a:r>
          </a:p>
          <a:p>
            <a:pPr lvl="1"/>
            <a:r>
              <a:rPr lang="en-US" dirty="0" smtClean="0"/>
              <a:t>Extraversion</a:t>
            </a:r>
          </a:p>
          <a:p>
            <a:r>
              <a:rPr lang="en-US" dirty="0" smtClean="0"/>
              <a:t>What do followers look for in leaders (at first)?</a:t>
            </a:r>
          </a:p>
          <a:p>
            <a:pPr lvl="1"/>
            <a:r>
              <a:rPr lang="en-US" dirty="0" smtClean="0"/>
              <a:t>Pleasant</a:t>
            </a:r>
          </a:p>
          <a:p>
            <a:pPr lvl="1"/>
            <a:r>
              <a:rPr lang="en-US" dirty="0" smtClean="0"/>
              <a:t>Trusting</a:t>
            </a:r>
          </a:p>
          <a:p>
            <a:pPr lvl="1"/>
            <a:r>
              <a:rPr lang="en-US" dirty="0" smtClean="0"/>
              <a:t>Cooperative</a:t>
            </a:r>
          </a:p>
          <a:p>
            <a:pPr lvl="1"/>
            <a:r>
              <a:rPr lang="en-US" dirty="0" smtClean="0"/>
              <a:t>Agreeable</a:t>
            </a:r>
          </a:p>
          <a:p>
            <a:pPr lvl="1"/>
            <a:endParaRPr lang="en-US" dirty="0"/>
          </a:p>
        </p:txBody>
      </p:sp>
    </p:spTree>
    <p:extLst>
      <p:ext uri="{BB962C8B-B14F-4D97-AF65-F5344CB8AC3E}">
        <p14:creationId xmlns:p14="http://schemas.microsoft.com/office/powerpoint/2010/main" val="3912637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Acquiring the software </a:t>
            </a:r>
            <a:r>
              <a:rPr lang="en-US" dirty="0" smtClean="0"/>
              <a:t>staff, </a:t>
            </a:r>
            <a:r>
              <a:rPr lang="en-US" dirty="0" err="1" smtClean="0"/>
              <a:t>cntd</a:t>
            </a:r>
            <a:endParaRPr lang="en-US" dirty="0"/>
          </a:p>
        </p:txBody>
      </p:sp>
      <p:sp>
        <p:nvSpPr>
          <p:cNvPr id="3" name="Content Placeholder 2"/>
          <p:cNvSpPr>
            <a:spLocks noGrp="1"/>
          </p:cNvSpPr>
          <p:nvPr>
            <p:ph idx="1"/>
          </p:nvPr>
        </p:nvSpPr>
        <p:spPr/>
        <p:txBody>
          <a:bodyPr>
            <a:normAutofit/>
          </a:bodyPr>
          <a:lstStyle/>
          <a:p>
            <a:r>
              <a:rPr lang="en-US" dirty="0" smtClean="0"/>
              <a:t>Wild card options for staffing:</a:t>
            </a:r>
          </a:p>
          <a:p>
            <a:pPr lvl="1"/>
            <a:r>
              <a:rPr lang="en-US" dirty="0" smtClean="0"/>
              <a:t>Hire another organization to do it for you.</a:t>
            </a:r>
          </a:p>
          <a:p>
            <a:pPr lvl="1"/>
            <a:r>
              <a:rPr lang="en-US" dirty="0" smtClean="0"/>
              <a:t>Find another, qualified group that’s just finishing what they do now, hire all of them!</a:t>
            </a:r>
          </a:p>
          <a:p>
            <a:pPr lvl="1"/>
            <a:r>
              <a:rPr lang="en-US" dirty="0" smtClean="0"/>
              <a:t>Get people to defer what they were going to do next.</a:t>
            </a:r>
          </a:p>
          <a:p>
            <a:pPr lvl="1"/>
            <a:r>
              <a:rPr lang="en-US" dirty="0" smtClean="0"/>
              <a:t>Others?</a:t>
            </a:r>
            <a:endParaRPr lang="en-US" dirty="0"/>
          </a:p>
        </p:txBody>
      </p:sp>
    </p:spTree>
    <p:extLst>
      <p:ext uri="{BB962C8B-B14F-4D97-AF65-F5344CB8AC3E}">
        <p14:creationId xmlns:p14="http://schemas.microsoft.com/office/powerpoint/2010/main" val="1479594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Building a team communication plan and "run" rules</a:t>
            </a:r>
          </a:p>
        </p:txBody>
      </p:sp>
      <p:sp>
        <p:nvSpPr>
          <p:cNvPr id="3" name="Content Placeholder 2"/>
          <p:cNvSpPr>
            <a:spLocks noGrp="1"/>
          </p:cNvSpPr>
          <p:nvPr>
            <p:ph idx="1"/>
          </p:nvPr>
        </p:nvSpPr>
        <p:spPr/>
        <p:txBody>
          <a:bodyPr>
            <a:normAutofit fontScale="77500" lnSpcReduction="20000"/>
          </a:bodyPr>
          <a:lstStyle/>
          <a:p>
            <a:r>
              <a:rPr lang="en-US" dirty="0" smtClean="0"/>
              <a:t>Start with what you have now.</a:t>
            </a:r>
          </a:p>
          <a:p>
            <a:r>
              <a:rPr lang="en-US" dirty="0" smtClean="0"/>
              <a:t>Ask key people, who will be on the team, if theirs are the same.</a:t>
            </a:r>
          </a:p>
          <a:p>
            <a:r>
              <a:rPr lang="en-US" dirty="0" smtClean="0"/>
              <a:t>What has to be sent up and down to people above?  Ask whoever is up there!</a:t>
            </a:r>
          </a:p>
          <a:p>
            <a:r>
              <a:rPr lang="en-US" dirty="0" smtClean="0"/>
              <a:t>What other groups are building related components?</a:t>
            </a:r>
          </a:p>
          <a:p>
            <a:pPr lvl="1"/>
            <a:r>
              <a:rPr lang="en-US" dirty="0" smtClean="0"/>
              <a:t>What are their practices going to be?</a:t>
            </a:r>
          </a:p>
          <a:p>
            <a:pPr lvl="1"/>
            <a:r>
              <a:rPr lang="en-US" dirty="0" smtClean="0"/>
              <a:t>How are you going to communicate to them?</a:t>
            </a:r>
          </a:p>
          <a:p>
            <a:r>
              <a:rPr lang="en-US" dirty="0" smtClean="0"/>
              <a:t>Are you changing to Agile?</a:t>
            </a:r>
          </a:p>
          <a:p>
            <a:pPr lvl="1"/>
            <a:r>
              <a:rPr lang="en-US" dirty="0" smtClean="0"/>
              <a:t>If so, what has to be different?</a:t>
            </a:r>
          </a:p>
          <a:p>
            <a:pPr lvl="2"/>
            <a:r>
              <a:rPr lang="en-US" dirty="0" smtClean="0"/>
              <a:t>Scrum meetings at beginning and end of sprints.</a:t>
            </a:r>
          </a:p>
          <a:p>
            <a:pPr lvl="2"/>
            <a:r>
              <a:rPr lang="en-US" dirty="0" smtClean="0"/>
              <a:t>Daily stand-up meetings.</a:t>
            </a:r>
          </a:p>
          <a:p>
            <a:pPr lvl="1"/>
            <a:r>
              <a:rPr lang="en-US" dirty="0" smtClean="0"/>
              <a:t>Try to establish minimum acceptable documentation.</a:t>
            </a:r>
          </a:p>
          <a:p>
            <a:endParaRPr lang="en-US" dirty="0"/>
          </a:p>
        </p:txBody>
      </p:sp>
    </p:spTree>
    <p:extLst>
      <p:ext uri="{BB962C8B-B14F-4D97-AF65-F5344CB8AC3E}">
        <p14:creationId xmlns:p14="http://schemas.microsoft.com/office/powerpoint/2010/main" val="202601667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671" y="14158"/>
            <a:ext cx="6710961" cy="1143000"/>
          </a:xfrm>
        </p:spPr>
        <p:txBody>
          <a:bodyPr>
            <a:normAutofit fontScale="90000"/>
          </a:bodyPr>
          <a:lstStyle/>
          <a:p>
            <a:r>
              <a:rPr lang="en-US" dirty="0" smtClean="0"/>
              <a:t>A jovial example of team rules</a:t>
            </a:r>
            <a:endParaRPr lang="en-US" dirty="0"/>
          </a:p>
        </p:txBody>
      </p:sp>
      <p:sp>
        <p:nvSpPr>
          <p:cNvPr id="3" name="Content Placeholder 2"/>
          <p:cNvSpPr>
            <a:spLocks noGrp="1"/>
          </p:cNvSpPr>
          <p:nvPr>
            <p:ph idx="1"/>
          </p:nvPr>
        </p:nvSpPr>
        <p:spPr>
          <a:xfrm>
            <a:off x="457200" y="1625552"/>
            <a:ext cx="8229600" cy="4525963"/>
          </a:xfrm>
        </p:spPr>
        <p:txBody>
          <a:bodyPr>
            <a:noAutofit/>
          </a:bodyPr>
          <a:lstStyle/>
          <a:p>
            <a:pPr marL="0" indent="0">
              <a:buNone/>
            </a:pPr>
            <a:r>
              <a:rPr lang="en-US" sz="2000" b="1" dirty="0"/>
              <a:t>The </a:t>
            </a:r>
            <a:r>
              <a:rPr lang="en-US" sz="2000" b="1" dirty="0" smtClean="0"/>
              <a:t>Cider House </a:t>
            </a:r>
            <a:r>
              <a:rPr lang="en-US" sz="2000" b="1" dirty="0"/>
              <a:t>Rules</a:t>
            </a:r>
            <a:r>
              <a:rPr lang="en-US" sz="2000" b="1" dirty="0" smtClean="0"/>
              <a:t>:</a:t>
            </a:r>
            <a:endParaRPr lang="en-US" sz="2000" dirty="0"/>
          </a:p>
          <a:p>
            <a:pPr marL="514350" indent="-514350">
              <a:buFont typeface="+mj-lt"/>
              <a:buAutoNum type="arabicPeriod"/>
            </a:pPr>
            <a:r>
              <a:rPr lang="en-US" sz="2000" dirty="0" smtClean="0"/>
              <a:t>Please</a:t>
            </a:r>
            <a:r>
              <a:rPr lang="en-US" sz="2000" dirty="0"/>
              <a:t>, don't operate the grinder or the press if you've been drinking. </a:t>
            </a:r>
          </a:p>
          <a:p>
            <a:pPr marL="514350" indent="-514350">
              <a:buFont typeface="+mj-lt"/>
              <a:buAutoNum type="arabicPeriod"/>
            </a:pPr>
            <a:r>
              <a:rPr lang="en-US" sz="2000" dirty="0" smtClean="0"/>
              <a:t>Please </a:t>
            </a:r>
            <a:r>
              <a:rPr lang="en-US" sz="2000" dirty="0"/>
              <a:t>don't smoke in bed or use candles.</a:t>
            </a:r>
          </a:p>
          <a:p>
            <a:pPr marL="514350" indent="-514350">
              <a:buFont typeface="+mj-lt"/>
              <a:buAutoNum type="arabicPeriod"/>
            </a:pPr>
            <a:r>
              <a:rPr lang="en-US" sz="2000" dirty="0" smtClean="0"/>
              <a:t>Please </a:t>
            </a:r>
            <a:r>
              <a:rPr lang="en-US" sz="2000" dirty="0"/>
              <a:t>don't go up on the roof if you've been </a:t>
            </a:r>
            <a:r>
              <a:rPr lang="en-US" sz="2000" dirty="0" smtClean="0"/>
              <a:t>drinking—especially at </a:t>
            </a:r>
            <a:r>
              <a:rPr lang="en-US" sz="2000" dirty="0"/>
              <a:t>night.</a:t>
            </a:r>
          </a:p>
          <a:p>
            <a:pPr marL="514350" indent="-514350">
              <a:buFont typeface="+mj-lt"/>
              <a:buAutoNum type="arabicPeriod"/>
            </a:pPr>
            <a:r>
              <a:rPr lang="en-US" sz="2000" dirty="0" smtClean="0"/>
              <a:t>Please </a:t>
            </a:r>
            <a:r>
              <a:rPr lang="en-US" sz="2000" dirty="0"/>
              <a:t>wash out the press cloths the same day or night they are used. </a:t>
            </a:r>
          </a:p>
          <a:p>
            <a:pPr marL="514350" indent="-514350">
              <a:buFont typeface="+mj-lt"/>
              <a:buAutoNum type="arabicPeriod"/>
            </a:pPr>
            <a:r>
              <a:rPr lang="en-US" sz="2000" dirty="0" smtClean="0"/>
              <a:t>Please </a:t>
            </a:r>
            <a:r>
              <a:rPr lang="en-US" sz="2000" dirty="0"/>
              <a:t>remove the rotary screen immediately after you've </a:t>
            </a:r>
            <a:r>
              <a:rPr lang="en-US" sz="2000" dirty="0" smtClean="0"/>
              <a:t>finished pressing </a:t>
            </a:r>
            <a:r>
              <a:rPr lang="en-US" sz="2000" dirty="0"/>
              <a:t>and hose it clean WHEN THE POMACE IS STILL WET ON IT!</a:t>
            </a:r>
          </a:p>
          <a:p>
            <a:pPr marL="514350" indent="-514350">
              <a:buFont typeface="+mj-lt"/>
              <a:buAutoNum type="arabicPeriod"/>
            </a:pPr>
            <a:r>
              <a:rPr lang="en-US" sz="2000" dirty="0" smtClean="0"/>
              <a:t>Please </a:t>
            </a:r>
            <a:r>
              <a:rPr lang="en-US" sz="2000" dirty="0"/>
              <a:t>don't take bottles with you when you go up on the roof.</a:t>
            </a:r>
          </a:p>
          <a:p>
            <a:pPr marL="514350" indent="-514350">
              <a:buFont typeface="+mj-lt"/>
              <a:buAutoNum type="arabicPeriod"/>
            </a:pPr>
            <a:r>
              <a:rPr lang="en-US" sz="2000" dirty="0" smtClean="0"/>
              <a:t>Please</a:t>
            </a:r>
            <a:r>
              <a:rPr lang="en-US" sz="2000" dirty="0"/>
              <a:t>--even if you are very hot (or if you've been drinking)-</a:t>
            </a:r>
            <a:r>
              <a:rPr lang="en-US" sz="2000" dirty="0" smtClean="0"/>
              <a:t>-don't </a:t>
            </a:r>
            <a:r>
              <a:rPr lang="en-US" sz="2000" dirty="0"/>
              <a:t>go into the cold-storage room to sleep. </a:t>
            </a:r>
          </a:p>
          <a:p>
            <a:pPr marL="514350" indent="-514350">
              <a:buFont typeface="+mj-lt"/>
              <a:buAutoNum type="arabicPeriod"/>
            </a:pPr>
            <a:r>
              <a:rPr lang="en-US" sz="2000" dirty="0" smtClean="0"/>
              <a:t>Please </a:t>
            </a:r>
            <a:r>
              <a:rPr lang="en-US" sz="2000" dirty="0"/>
              <a:t>give your shopping list to the crew boss by seven o-</a:t>
            </a:r>
            <a:r>
              <a:rPr lang="en-US" sz="2000" dirty="0" smtClean="0"/>
              <a:t>clock in </a:t>
            </a:r>
            <a:r>
              <a:rPr lang="en-US" sz="2000" dirty="0"/>
              <a:t>the morning.</a:t>
            </a:r>
          </a:p>
          <a:p>
            <a:pPr marL="514350" indent="-514350">
              <a:buFont typeface="+mj-lt"/>
              <a:buAutoNum type="arabicPeriod"/>
            </a:pPr>
            <a:r>
              <a:rPr lang="en-US" sz="2000" dirty="0" smtClean="0"/>
              <a:t>There </a:t>
            </a:r>
            <a:r>
              <a:rPr lang="en-US" sz="2000" dirty="0"/>
              <a:t>should be no more than half a dozen people on the roof </a:t>
            </a:r>
            <a:r>
              <a:rPr lang="en-US" sz="2000" dirty="0" smtClean="0"/>
              <a:t>at any </a:t>
            </a:r>
            <a:r>
              <a:rPr lang="en-US" sz="2000" dirty="0"/>
              <a:t>one time.</a:t>
            </a:r>
          </a:p>
          <a:p>
            <a:endParaRPr lang="en-US" sz="2000" dirty="0"/>
          </a:p>
        </p:txBody>
      </p:sp>
      <p:pic>
        <p:nvPicPr>
          <p:cNvPr id="5" name="Picture 4"/>
          <p:cNvPicPr>
            <a:picLocks noChangeAspect="1"/>
          </p:cNvPicPr>
          <p:nvPr/>
        </p:nvPicPr>
        <p:blipFill>
          <a:blip r:embed="rId3"/>
          <a:stretch>
            <a:fillRect/>
          </a:stretch>
        </p:blipFill>
        <p:spPr>
          <a:xfrm>
            <a:off x="7896442" y="140942"/>
            <a:ext cx="1105693" cy="1673449"/>
          </a:xfrm>
          <a:prstGeom prst="rect">
            <a:avLst/>
          </a:prstGeom>
        </p:spPr>
      </p:pic>
    </p:spTree>
    <p:extLst>
      <p:ext uri="{BB962C8B-B14F-4D97-AF65-F5344CB8AC3E}">
        <p14:creationId xmlns:p14="http://schemas.microsoft.com/office/powerpoint/2010/main" val="4230970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this slide set – Agile teamwork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It’s all Theory Y!</a:t>
            </a:r>
          </a:p>
          <a:p>
            <a:r>
              <a:rPr lang="en-US" dirty="0" smtClean="0"/>
              <a:t>Group activity – what’s tough about agile teamwork?</a:t>
            </a:r>
          </a:p>
          <a:p>
            <a:r>
              <a:rPr lang="en-US" dirty="0" smtClean="0"/>
              <a:t>The customer relationship</a:t>
            </a:r>
          </a:p>
          <a:p>
            <a:r>
              <a:rPr lang="en-US" dirty="0" smtClean="0"/>
              <a:t>Issues about “self-organizing”</a:t>
            </a:r>
          </a:p>
          <a:p>
            <a:pPr lvl="1"/>
            <a:r>
              <a:rPr lang="en-US" dirty="0" smtClean="0"/>
              <a:t>And “</a:t>
            </a:r>
            <a:r>
              <a:rPr lang="en-US" dirty="0" err="1" smtClean="0"/>
              <a:t>structurelessness</a:t>
            </a:r>
            <a:r>
              <a:rPr lang="en-US" dirty="0" smtClean="0"/>
              <a:t>”</a:t>
            </a:r>
          </a:p>
          <a:p>
            <a:r>
              <a:rPr lang="en-US" dirty="0" smtClean="0"/>
              <a:t>Additional topics you asked for – Many!</a:t>
            </a:r>
          </a:p>
          <a:p>
            <a:pPr lvl="1"/>
            <a:r>
              <a:rPr lang="en-US" dirty="0" smtClean="0"/>
              <a:t>Start on Slide 24. </a:t>
            </a:r>
            <a:r>
              <a:rPr lang="en-US" dirty="0" smtClean="0">
                <a:sym typeface="Wingdings"/>
              </a:rPr>
              <a:t></a:t>
            </a:r>
          </a:p>
          <a:p>
            <a:pPr lvl="1"/>
            <a:r>
              <a:rPr lang="en-US" dirty="0" smtClean="0">
                <a:sym typeface="Wingdings"/>
              </a:rPr>
              <a:t>Group activity – How was your current team formed?</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014112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Agile rules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We have the standup meeting at 8:30 AM every morning, in the conference room.</a:t>
            </a:r>
          </a:p>
          <a:p>
            <a:pPr lvl="1"/>
            <a:r>
              <a:rPr lang="en-US" dirty="0" smtClean="0"/>
              <a:t>The Scrum Master leads the meeting.</a:t>
            </a:r>
          </a:p>
          <a:p>
            <a:pPr lvl="2"/>
            <a:r>
              <a:rPr lang="en-US" dirty="0" smtClean="0"/>
              <a:t>If you will be late, call them ahead of time.</a:t>
            </a:r>
          </a:p>
          <a:p>
            <a:pPr lvl="1"/>
            <a:r>
              <a:rPr lang="en-US" dirty="0" smtClean="0"/>
              <a:t>The Product Owner will listen.</a:t>
            </a:r>
            <a:endParaRPr lang="en-US" dirty="0"/>
          </a:p>
          <a:p>
            <a:pPr lvl="1"/>
            <a:r>
              <a:rPr lang="en-US" dirty="0" smtClean="0"/>
              <a:t>If you are traveling, try to connect to the conference phone!</a:t>
            </a:r>
          </a:p>
          <a:p>
            <a:pPr lvl="1"/>
            <a:r>
              <a:rPr lang="en-US" dirty="0" smtClean="0"/>
              <a:t>Everyone gives the status of their work.</a:t>
            </a:r>
          </a:p>
          <a:p>
            <a:pPr lvl="1"/>
            <a:r>
              <a:rPr lang="en-US" dirty="0" smtClean="0"/>
              <a:t>Describe, briefly any blocks!</a:t>
            </a:r>
          </a:p>
          <a:p>
            <a:pPr lvl="2"/>
            <a:r>
              <a:rPr lang="en-US" dirty="0" smtClean="0"/>
              <a:t>We’ll identify </a:t>
            </a:r>
          </a:p>
          <a:p>
            <a:pPr lvl="1"/>
            <a:r>
              <a:rPr lang="en-US" dirty="0" smtClean="0"/>
              <a:t>Meeting will last no more than 15 minutes.</a:t>
            </a:r>
          </a:p>
          <a:p>
            <a:endParaRPr lang="en-US" dirty="0"/>
          </a:p>
        </p:txBody>
      </p:sp>
    </p:spTree>
    <p:extLst>
      <p:ext uri="{BB962C8B-B14F-4D97-AF65-F5344CB8AC3E}">
        <p14:creationId xmlns:p14="http://schemas.microsoft.com/office/powerpoint/2010/main" val="2447597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Arranging for </a:t>
            </a:r>
            <a:r>
              <a:rPr lang="en-US" sz="4000" dirty="0" smtClean="0"/>
              <a:t>training, </a:t>
            </a:r>
            <a:br>
              <a:rPr lang="en-US" sz="4000" dirty="0" smtClean="0"/>
            </a:br>
            <a:r>
              <a:rPr lang="en-US" sz="4000" dirty="0" smtClean="0"/>
              <a:t>for </a:t>
            </a:r>
            <a:r>
              <a:rPr lang="en-US" sz="4000" dirty="0"/>
              <a:t>the software team</a:t>
            </a:r>
          </a:p>
        </p:txBody>
      </p:sp>
      <p:sp>
        <p:nvSpPr>
          <p:cNvPr id="3" name="Content Placeholder 2"/>
          <p:cNvSpPr>
            <a:spLocks noGrp="1"/>
          </p:cNvSpPr>
          <p:nvPr>
            <p:ph idx="1"/>
          </p:nvPr>
        </p:nvSpPr>
        <p:spPr>
          <a:xfrm>
            <a:off x="457200" y="1638684"/>
            <a:ext cx="8229600" cy="4525963"/>
          </a:xfrm>
        </p:spPr>
        <p:txBody>
          <a:bodyPr>
            <a:normAutofit fontScale="62500" lnSpcReduction="20000"/>
          </a:bodyPr>
          <a:lstStyle/>
          <a:p>
            <a:r>
              <a:rPr lang="en-US" dirty="0" smtClean="0"/>
              <a:t>Ideal is “just in time.”</a:t>
            </a:r>
          </a:p>
          <a:p>
            <a:r>
              <a:rPr lang="en-US" dirty="0" smtClean="0"/>
              <a:t>What has someone else used / like?</a:t>
            </a:r>
          </a:p>
          <a:p>
            <a:r>
              <a:rPr lang="en-US" dirty="0" smtClean="0"/>
              <a:t>What has been shown to be effective?</a:t>
            </a:r>
          </a:p>
          <a:p>
            <a:r>
              <a:rPr lang="en-US" dirty="0" smtClean="0"/>
              <a:t>Can you get “pioneers” to try training first?</a:t>
            </a:r>
          </a:p>
          <a:p>
            <a:r>
              <a:rPr lang="en-US" dirty="0" smtClean="0"/>
              <a:t>What does your company already have available?</a:t>
            </a:r>
          </a:p>
          <a:p>
            <a:pPr lvl="1"/>
            <a:r>
              <a:rPr lang="en-US" dirty="0" smtClean="0"/>
              <a:t>Things you own / did in-house</a:t>
            </a:r>
          </a:p>
          <a:p>
            <a:pPr lvl="1"/>
            <a:r>
              <a:rPr lang="en-US" dirty="0" smtClean="0"/>
              <a:t>Your own experts / trainers</a:t>
            </a:r>
          </a:p>
          <a:p>
            <a:pPr lvl="1"/>
            <a:r>
              <a:rPr lang="en-US" dirty="0" smtClean="0"/>
              <a:t>Things another group bought a </a:t>
            </a:r>
            <a:br>
              <a:rPr lang="en-US" dirty="0" smtClean="0"/>
            </a:br>
            <a:r>
              <a:rPr lang="en-US" dirty="0" smtClean="0"/>
              <a:t>license for</a:t>
            </a:r>
          </a:p>
          <a:p>
            <a:pPr lvl="1"/>
            <a:r>
              <a:rPr lang="en-US" dirty="0" smtClean="0"/>
              <a:t>When can you get these resources?</a:t>
            </a:r>
          </a:p>
          <a:p>
            <a:r>
              <a:rPr lang="en-US" dirty="0" smtClean="0"/>
              <a:t>Can you judge level of acceptable </a:t>
            </a:r>
            <a:br>
              <a:rPr lang="en-US" dirty="0" smtClean="0"/>
            </a:br>
            <a:r>
              <a:rPr lang="en-US" dirty="0" smtClean="0"/>
              <a:t>expense?</a:t>
            </a:r>
          </a:p>
          <a:p>
            <a:pPr lvl="1"/>
            <a:r>
              <a:rPr lang="en-US" dirty="0" smtClean="0"/>
              <a:t>Time required.</a:t>
            </a:r>
          </a:p>
          <a:p>
            <a:pPr lvl="1"/>
            <a:r>
              <a:rPr lang="en-US" dirty="0" smtClean="0"/>
              <a:t>What it costs!</a:t>
            </a:r>
          </a:p>
          <a:p>
            <a:pPr lvl="1"/>
            <a:r>
              <a:rPr lang="en-US" dirty="0" smtClean="0"/>
              <a:t>When it’s available.</a:t>
            </a:r>
            <a:endParaRPr lang="en-US" dirty="0"/>
          </a:p>
        </p:txBody>
      </p:sp>
      <p:pic>
        <p:nvPicPr>
          <p:cNvPr id="4" name="Picture 3"/>
          <p:cNvPicPr>
            <a:picLocks noChangeAspect="1"/>
          </p:cNvPicPr>
          <p:nvPr/>
        </p:nvPicPr>
        <p:blipFill>
          <a:blip r:embed="rId3"/>
          <a:stretch>
            <a:fillRect/>
          </a:stretch>
        </p:blipFill>
        <p:spPr>
          <a:xfrm>
            <a:off x="4983053" y="3312016"/>
            <a:ext cx="3987800" cy="2768600"/>
          </a:xfrm>
          <a:prstGeom prst="rect">
            <a:avLst/>
          </a:prstGeom>
        </p:spPr>
      </p:pic>
      <p:sp>
        <p:nvSpPr>
          <p:cNvPr id="5" name="TextBox 4"/>
          <p:cNvSpPr txBox="1"/>
          <p:nvPr/>
        </p:nvSpPr>
        <p:spPr>
          <a:xfrm>
            <a:off x="6683600" y="6046482"/>
            <a:ext cx="890125" cy="369332"/>
          </a:xfrm>
          <a:prstGeom prst="rect">
            <a:avLst/>
          </a:prstGeom>
          <a:noFill/>
        </p:spPr>
        <p:txBody>
          <a:bodyPr wrap="none" rtlCol="0">
            <a:spAutoFit/>
          </a:bodyPr>
          <a:lstStyle/>
          <a:p>
            <a:r>
              <a:rPr lang="en-US" dirty="0" smtClean="0"/>
              <a:t>“Next!”</a:t>
            </a:r>
            <a:endParaRPr lang="en-US" dirty="0"/>
          </a:p>
        </p:txBody>
      </p:sp>
    </p:spTree>
    <p:extLst>
      <p:ext uri="{BB962C8B-B14F-4D97-AF65-F5344CB8AC3E}">
        <p14:creationId xmlns:p14="http://schemas.microsoft.com/office/powerpoint/2010/main" val="61636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Negotiating </a:t>
            </a:r>
            <a:r>
              <a:rPr lang="en-US" dirty="0"/>
              <a:t>involvement of all project groups in the software activities</a:t>
            </a:r>
          </a:p>
        </p:txBody>
      </p:sp>
      <p:sp>
        <p:nvSpPr>
          <p:cNvPr id="3" name="Content Placeholder 2"/>
          <p:cNvSpPr>
            <a:spLocks noGrp="1"/>
          </p:cNvSpPr>
          <p:nvPr>
            <p:ph idx="1"/>
          </p:nvPr>
        </p:nvSpPr>
        <p:spPr/>
        <p:txBody>
          <a:bodyPr>
            <a:noAutofit/>
          </a:bodyPr>
          <a:lstStyle/>
          <a:p>
            <a:r>
              <a:rPr lang="en-US" sz="2400" dirty="0" smtClean="0"/>
              <a:t>What’s </a:t>
            </a:r>
            <a:r>
              <a:rPr lang="en-US" sz="2400" dirty="0"/>
              <a:t>the right level of customer involvement</a:t>
            </a:r>
            <a:r>
              <a:rPr lang="en-US" sz="2400" dirty="0" smtClean="0"/>
              <a:t>?</a:t>
            </a:r>
          </a:p>
          <a:p>
            <a:pPr lvl="1"/>
            <a:r>
              <a:rPr lang="en-US" sz="2000" dirty="0" smtClean="0"/>
              <a:t>Ideal is XP-like – they’re sitting next to you.</a:t>
            </a:r>
          </a:p>
          <a:p>
            <a:pPr lvl="1"/>
            <a:r>
              <a:rPr lang="en-US" sz="2000" dirty="0" smtClean="0"/>
              <a:t>All of them.</a:t>
            </a:r>
          </a:p>
          <a:p>
            <a:pPr lvl="1"/>
            <a:r>
              <a:rPr lang="en-US" sz="2000" dirty="0" smtClean="0"/>
              <a:t>Start with that, and work back to what they </a:t>
            </a:r>
            <a:br>
              <a:rPr lang="en-US" sz="2000" dirty="0" smtClean="0"/>
            </a:br>
            <a:r>
              <a:rPr lang="en-US" sz="2000" dirty="0" smtClean="0"/>
              <a:t>are willing to do.</a:t>
            </a:r>
            <a:endParaRPr lang="en-US" sz="2000" dirty="0"/>
          </a:p>
          <a:p>
            <a:r>
              <a:rPr lang="en-US" sz="2400" dirty="0"/>
              <a:t>How to maintain a good relationship</a:t>
            </a:r>
            <a:r>
              <a:rPr lang="en-US" sz="2400" dirty="0" smtClean="0"/>
              <a:t>?</a:t>
            </a:r>
          </a:p>
          <a:p>
            <a:pPr lvl="1"/>
            <a:r>
              <a:rPr lang="en-US" sz="2000" dirty="0" smtClean="0"/>
              <a:t>Level of perceived communication.</a:t>
            </a:r>
          </a:p>
          <a:p>
            <a:pPr lvl="1"/>
            <a:r>
              <a:rPr lang="en-US" sz="2000" dirty="0" smtClean="0"/>
              <a:t>Level of trust.</a:t>
            </a:r>
            <a:endParaRPr lang="en-US" sz="2000" dirty="0"/>
          </a:p>
          <a:p>
            <a:r>
              <a:rPr lang="en-US" sz="2400" dirty="0"/>
              <a:t>How to convince them to interact more like agile</a:t>
            </a:r>
            <a:r>
              <a:rPr lang="en-US" sz="2400" dirty="0" smtClean="0"/>
              <a:t>?</a:t>
            </a:r>
          </a:p>
          <a:p>
            <a:pPr lvl="1"/>
            <a:r>
              <a:rPr lang="en-US" sz="2000" dirty="0" smtClean="0"/>
              <a:t>Talk about how much more they can influence factors they care about.</a:t>
            </a:r>
          </a:p>
          <a:p>
            <a:pPr lvl="1"/>
            <a:r>
              <a:rPr lang="en-US" sz="2000" dirty="0" smtClean="0"/>
              <a:t>Talk about the increased likelihood of </a:t>
            </a:r>
            <a:br>
              <a:rPr lang="en-US" sz="2000" dirty="0" smtClean="0"/>
            </a:br>
            <a:r>
              <a:rPr lang="en-US" sz="2000" dirty="0" smtClean="0"/>
              <a:t>getting key features fast.</a:t>
            </a:r>
            <a:endParaRPr lang="en-US" sz="2000" dirty="0"/>
          </a:p>
          <a:p>
            <a:r>
              <a:rPr lang="en-US" sz="2400" dirty="0" smtClean="0"/>
              <a:t>How would they respond?</a:t>
            </a:r>
            <a:endParaRPr lang="en-US" sz="2400" dirty="0"/>
          </a:p>
        </p:txBody>
      </p:sp>
      <p:pic>
        <p:nvPicPr>
          <p:cNvPr id="4" name="Picture 3"/>
          <p:cNvPicPr>
            <a:picLocks noChangeAspect="1"/>
          </p:cNvPicPr>
          <p:nvPr/>
        </p:nvPicPr>
        <p:blipFill>
          <a:blip r:embed="rId3"/>
          <a:stretch>
            <a:fillRect/>
          </a:stretch>
        </p:blipFill>
        <p:spPr>
          <a:xfrm>
            <a:off x="6072314" y="2167879"/>
            <a:ext cx="2845411" cy="1603459"/>
          </a:xfrm>
          <a:prstGeom prst="rect">
            <a:avLst/>
          </a:prstGeom>
        </p:spPr>
      </p:pic>
      <p:sp>
        <p:nvSpPr>
          <p:cNvPr id="5" name="TextBox 4"/>
          <p:cNvSpPr txBox="1"/>
          <p:nvPr/>
        </p:nvSpPr>
        <p:spPr>
          <a:xfrm>
            <a:off x="6128543" y="3784165"/>
            <a:ext cx="2941692" cy="646331"/>
          </a:xfrm>
          <a:prstGeom prst="rect">
            <a:avLst/>
          </a:prstGeom>
          <a:noFill/>
        </p:spPr>
        <p:txBody>
          <a:bodyPr wrap="square" rtlCol="0">
            <a:spAutoFit/>
          </a:bodyPr>
          <a:lstStyle/>
          <a:p>
            <a:r>
              <a:rPr lang="en-US" dirty="0" smtClean="0"/>
              <a:t>“Better or worse than what you saw this morning?”</a:t>
            </a:r>
            <a:endParaRPr lang="en-US" dirty="0"/>
          </a:p>
        </p:txBody>
      </p:sp>
    </p:spTree>
    <p:extLst>
      <p:ext uri="{BB962C8B-B14F-4D97-AF65-F5344CB8AC3E}">
        <p14:creationId xmlns:p14="http://schemas.microsoft.com/office/powerpoint/2010/main" val="2429494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574"/>
            <a:ext cx="8229600" cy="1143000"/>
          </a:xfrm>
        </p:spPr>
        <p:txBody>
          <a:bodyPr>
            <a:normAutofit fontScale="90000"/>
          </a:bodyPr>
          <a:lstStyle/>
          <a:p>
            <a:r>
              <a:rPr lang="en-US" dirty="0"/>
              <a:t>What are good ideas for status reports from developers?</a:t>
            </a:r>
            <a:br>
              <a:rPr lang="en-US" dirty="0"/>
            </a:br>
            <a:endParaRPr lang="en-US" dirty="0"/>
          </a:p>
        </p:txBody>
      </p:sp>
      <p:sp>
        <p:nvSpPr>
          <p:cNvPr id="3" name="Content Placeholder 2"/>
          <p:cNvSpPr>
            <a:spLocks noGrp="1"/>
          </p:cNvSpPr>
          <p:nvPr>
            <p:ph idx="1"/>
          </p:nvPr>
        </p:nvSpPr>
        <p:spPr/>
        <p:txBody>
          <a:bodyPr/>
          <a:lstStyle/>
          <a:p>
            <a:r>
              <a:rPr lang="en-US" dirty="0" smtClean="0"/>
              <a:t>Agile answer – Almost none.  Or,</a:t>
            </a:r>
          </a:p>
          <a:p>
            <a:pPr lvl="1"/>
            <a:r>
              <a:rPr lang="en-US" dirty="0" smtClean="0"/>
              <a:t>Do it all with stand-up meetings.</a:t>
            </a:r>
          </a:p>
          <a:p>
            <a:pPr lvl="1"/>
            <a:r>
              <a:rPr lang="en-US" dirty="0" smtClean="0"/>
              <a:t>It’s done when it’s fully tested.</a:t>
            </a:r>
          </a:p>
          <a:p>
            <a:pPr lvl="1"/>
            <a:r>
              <a:rPr lang="en-US" dirty="0" smtClean="0"/>
              <a:t>You watch </a:t>
            </a:r>
            <a:r>
              <a:rPr lang="en-US" dirty="0" err="1" smtClean="0"/>
              <a:t>Kanban</a:t>
            </a:r>
            <a:r>
              <a:rPr lang="en-US" dirty="0" smtClean="0"/>
              <a:t> cards move on a whiteboard.</a:t>
            </a:r>
          </a:p>
          <a:p>
            <a:pPr lvl="2"/>
            <a:r>
              <a:rPr lang="en-US" dirty="0" smtClean="0"/>
              <a:t>Or on a screen.</a:t>
            </a:r>
          </a:p>
          <a:p>
            <a:pPr lvl="1"/>
            <a:r>
              <a:rPr lang="en-US" dirty="0" smtClean="0"/>
              <a:t>“Burn-up” also is created automatically from the development process.  (</a:t>
            </a:r>
            <a:r>
              <a:rPr lang="en-US" dirty="0" err="1" smtClean="0"/>
              <a:t>Jira</a:t>
            </a:r>
            <a:r>
              <a:rPr lang="en-US" dirty="0" smtClean="0"/>
              <a:t>, etc.)</a:t>
            </a:r>
          </a:p>
          <a:p>
            <a:pPr lvl="2"/>
            <a:r>
              <a:rPr lang="en-US" dirty="0" smtClean="0"/>
              <a:t>More next week, when we talk about metrics and measurement.</a:t>
            </a:r>
            <a:endParaRPr lang="en-US" dirty="0"/>
          </a:p>
        </p:txBody>
      </p:sp>
    </p:spTree>
    <p:extLst>
      <p:ext uri="{BB962C8B-B14F-4D97-AF65-F5344CB8AC3E}">
        <p14:creationId xmlns:p14="http://schemas.microsoft.com/office/powerpoint/2010/main" val="1870524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staff transitions</a:t>
            </a:r>
          </a:p>
        </p:txBody>
      </p:sp>
      <p:sp>
        <p:nvSpPr>
          <p:cNvPr id="3" name="Content Placeholder 2"/>
          <p:cNvSpPr>
            <a:spLocks noGrp="1"/>
          </p:cNvSpPr>
          <p:nvPr>
            <p:ph idx="1"/>
          </p:nvPr>
        </p:nvSpPr>
        <p:spPr/>
        <p:txBody>
          <a:bodyPr>
            <a:normAutofit fontScale="85000" lnSpcReduction="10000"/>
          </a:bodyPr>
          <a:lstStyle/>
          <a:p>
            <a:r>
              <a:rPr lang="en-US" dirty="0" smtClean="0"/>
              <a:t>Agile answer is:</a:t>
            </a:r>
          </a:p>
          <a:p>
            <a:pPr lvl="1"/>
            <a:r>
              <a:rPr lang="en-US" dirty="0" smtClean="0"/>
              <a:t>Make as easy as possible, because everybody knows what everybody else did.</a:t>
            </a:r>
          </a:p>
          <a:p>
            <a:pPr lvl="1"/>
            <a:r>
              <a:rPr lang="en-US" dirty="0" smtClean="0"/>
              <a:t>And what everybody else is working on.</a:t>
            </a:r>
          </a:p>
          <a:p>
            <a:pPr lvl="1"/>
            <a:r>
              <a:rPr lang="en-US" dirty="0" smtClean="0"/>
              <a:t>Because you switch who’s-working-with-whom regularly.</a:t>
            </a:r>
          </a:p>
          <a:p>
            <a:r>
              <a:rPr lang="en-US" dirty="0" smtClean="0"/>
              <a:t>And you discover, from experience, the minimum level of documentation needed to make this just an </a:t>
            </a:r>
            <a:r>
              <a:rPr lang="en-US" dirty="0" err="1" smtClean="0"/>
              <a:t>ouchy</a:t>
            </a:r>
            <a:r>
              <a:rPr lang="en-US" dirty="0" smtClean="0"/>
              <a:t>, not a hospital stay.</a:t>
            </a:r>
          </a:p>
          <a:p>
            <a:pPr lvl="1"/>
            <a:r>
              <a:rPr lang="en-US" dirty="0" smtClean="0"/>
              <a:t>Like well-documented code which can change hands.</a:t>
            </a:r>
          </a:p>
          <a:p>
            <a:pPr lvl="1"/>
            <a:r>
              <a:rPr lang="en-US" dirty="0" smtClean="0"/>
              <a:t>And a well-organized repository.</a:t>
            </a:r>
          </a:p>
          <a:p>
            <a:pPr lvl="1"/>
            <a:r>
              <a:rPr lang="en-US" dirty="0" smtClean="0"/>
              <a:t>And well-understood testing to go with that.</a:t>
            </a:r>
            <a:endParaRPr lang="en-US" dirty="0"/>
          </a:p>
        </p:txBody>
      </p:sp>
    </p:spTree>
    <p:extLst>
      <p:ext uri="{BB962C8B-B14F-4D97-AF65-F5344CB8AC3E}">
        <p14:creationId xmlns:p14="http://schemas.microsoft.com/office/powerpoint/2010/main" val="2127373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Talking to team members</a:t>
            </a:r>
            <a:endParaRPr lang="en-US" dirty="0"/>
          </a:p>
        </p:txBody>
      </p:sp>
      <p:sp>
        <p:nvSpPr>
          <p:cNvPr id="3" name="Content Placeholder 2"/>
          <p:cNvSpPr>
            <a:spLocks noGrp="1"/>
          </p:cNvSpPr>
          <p:nvPr>
            <p:ph idx="1"/>
          </p:nvPr>
        </p:nvSpPr>
        <p:spPr>
          <a:xfrm>
            <a:off x="457200" y="1471920"/>
            <a:ext cx="8229600" cy="4525963"/>
          </a:xfrm>
        </p:spPr>
        <p:txBody>
          <a:bodyPr>
            <a:noAutofit/>
          </a:bodyPr>
          <a:lstStyle/>
          <a:p>
            <a:r>
              <a:rPr lang="en-US" sz="1800" b="1" dirty="0"/>
              <a:t>How do you talk to team members differently based on personality and leadership style?  (Yours and theirs!</a:t>
            </a:r>
            <a:r>
              <a:rPr lang="en-US" sz="1800" b="1" dirty="0" smtClean="0"/>
              <a:t>)</a:t>
            </a:r>
          </a:p>
          <a:p>
            <a:r>
              <a:rPr lang="en-US" sz="1800" dirty="0" smtClean="0"/>
              <a:t>Wow – that’s like learning from your whole lifetime’s socialization!</a:t>
            </a:r>
          </a:p>
          <a:p>
            <a:r>
              <a:rPr lang="en-US" sz="1800" dirty="0" smtClean="0"/>
              <a:t>Listening is the most important skill.</a:t>
            </a:r>
          </a:p>
          <a:p>
            <a:pPr lvl="1"/>
            <a:r>
              <a:rPr lang="en-US" sz="1600" dirty="0" smtClean="0"/>
              <a:t>Like, how they react when you say something.</a:t>
            </a:r>
          </a:p>
          <a:p>
            <a:pPr lvl="1"/>
            <a:r>
              <a:rPr lang="en-US" sz="1600" dirty="0" smtClean="0"/>
              <a:t>Try to put yourself in their position.</a:t>
            </a:r>
          </a:p>
          <a:p>
            <a:pPr lvl="1"/>
            <a:r>
              <a:rPr lang="en-US" sz="1600" dirty="0" smtClean="0"/>
              <a:t>(Like you also should do in picturing users interacting with your system.)</a:t>
            </a:r>
          </a:p>
          <a:p>
            <a:pPr lvl="1"/>
            <a:r>
              <a:rPr lang="en-US" sz="1600" dirty="0" smtClean="0"/>
              <a:t>“Be” them.</a:t>
            </a:r>
          </a:p>
          <a:p>
            <a:r>
              <a:rPr lang="en-US" sz="1800" dirty="0" smtClean="0"/>
              <a:t>Double-edged sword – asking other people their advice on how to approach another team member.</a:t>
            </a:r>
          </a:p>
          <a:p>
            <a:pPr lvl="1"/>
            <a:r>
              <a:rPr lang="en-US" sz="1600" dirty="0" smtClean="0"/>
              <a:t>Don’t forget that “everything is in play.”</a:t>
            </a:r>
          </a:p>
          <a:p>
            <a:r>
              <a:rPr lang="en-US" sz="1800" dirty="0" smtClean="0"/>
              <a:t>Be willing to listen for surprises about your own behavior.</a:t>
            </a:r>
          </a:p>
          <a:p>
            <a:pPr lvl="1"/>
            <a:r>
              <a:rPr lang="en-US" sz="1600" dirty="0" smtClean="0"/>
              <a:t>We all have like 8 levels of agendas going in what we do and say.</a:t>
            </a:r>
          </a:p>
          <a:p>
            <a:pPr lvl="2"/>
            <a:r>
              <a:rPr lang="en-US" sz="1400" dirty="0" smtClean="0"/>
              <a:t>And we are only fully aware of a small part of that.</a:t>
            </a:r>
          </a:p>
          <a:p>
            <a:pPr lvl="2"/>
            <a:r>
              <a:rPr lang="en-US" sz="1400" dirty="0" smtClean="0"/>
              <a:t>Be ready to be told you meant something you didn’t think you meant, etc.</a:t>
            </a:r>
          </a:p>
          <a:p>
            <a:pPr lvl="2"/>
            <a:r>
              <a:rPr lang="en-US" sz="1400" dirty="0" smtClean="0"/>
              <a:t>Social fabric is infinitely deep.</a:t>
            </a:r>
          </a:p>
        </p:txBody>
      </p:sp>
    </p:spTree>
    <p:extLst>
      <p:ext uri="{BB962C8B-B14F-4D97-AF65-F5344CB8AC3E}">
        <p14:creationId xmlns:p14="http://schemas.microsoft.com/office/powerpoint/2010/main" val="3129000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Talking to team </a:t>
            </a:r>
            <a:r>
              <a:rPr lang="en-US" dirty="0" smtClean="0"/>
              <a:t>members, </a:t>
            </a:r>
            <a:r>
              <a:rPr lang="en-US" dirty="0" err="1" smtClean="0"/>
              <a:t>cntd</a:t>
            </a:r>
            <a:endParaRPr lang="en-US" dirty="0"/>
          </a:p>
        </p:txBody>
      </p:sp>
      <p:sp>
        <p:nvSpPr>
          <p:cNvPr id="3" name="Content Placeholder 2"/>
          <p:cNvSpPr>
            <a:spLocks noGrp="1"/>
          </p:cNvSpPr>
          <p:nvPr>
            <p:ph idx="1"/>
          </p:nvPr>
        </p:nvSpPr>
        <p:spPr/>
        <p:txBody>
          <a:bodyPr>
            <a:normAutofit/>
          </a:bodyPr>
          <a:lstStyle/>
          <a:p>
            <a:r>
              <a:rPr lang="en-US" sz="1800" dirty="0"/>
              <a:t>Be aware of your own strengths and weaknesses, as a leader and team member.</a:t>
            </a:r>
          </a:p>
          <a:p>
            <a:pPr lvl="1"/>
            <a:r>
              <a:rPr lang="en-US" sz="1600" dirty="0"/>
              <a:t>Ask other people, encourage them to be candid.</a:t>
            </a:r>
          </a:p>
          <a:p>
            <a:pPr lvl="1"/>
            <a:r>
              <a:rPr lang="en-US" sz="1600" dirty="0"/>
              <a:t>Don’t be defensive in hearing their reactions.</a:t>
            </a:r>
          </a:p>
          <a:p>
            <a:r>
              <a:rPr lang="en-US" sz="1800" dirty="0"/>
              <a:t>Many people try to play off their strengths and avoid their weaknesses.</a:t>
            </a:r>
          </a:p>
          <a:p>
            <a:pPr lvl="1"/>
            <a:r>
              <a:rPr lang="en-US" sz="1600" dirty="0"/>
              <a:t>Alternatively, try to improve on areas of weakness.</a:t>
            </a:r>
          </a:p>
          <a:p>
            <a:r>
              <a:rPr lang="en-US" sz="1800" dirty="0"/>
              <a:t>All this becomes much more important in critical situations.</a:t>
            </a:r>
          </a:p>
          <a:p>
            <a:pPr lvl="1"/>
            <a:r>
              <a:rPr lang="en-US" sz="1600" dirty="0"/>
              <a:t>Above all, be direct and clear</a:t>
            </a:r>
            <a:r>
              <a:rPr lang="en-US" sz="1600" dirty="0" smtClean="0"/>
              <a:t>!</a:t>
            </a:r>
          </a:p>
          <a:p>
            <a:r>
              <a:rPr lang="en-US" sz="2000" dirty="0" smtClean="0"/>
              <a:t>If you’ve been a regular contributor, and then you’re promoted to PM (PE)…</a:t>
            </a:r>
          </a:p>
          <a:p>
            <a:pPr lvl="1"/>
            <a:r>
              <a:rPr lang="en-US" sz="1600" dirty="0" smtClean="0"/>
              <a:t>The social fabric suddenly changes.</a:t>
            </a:r>
          </a:p>
          <a:p>
            <a:pPr lvl="1"/>
            <a:r>
              <a:rPr lang="en-US" sz="1600" dirty="0" smtClean="0"/>
              <a:t>What you say to everyone else has a different “aura.”</a:t>
            </a:r>
          </a:p>
          <a:p>
            <a:pPr lvl="1"/>
            <a:r>
              <a:rPr lang="en-US" sz="1600" dirty="0" smtClean="0"/>
              <a:t>You should consider this before moving up to such a position.</a:t>
            </a:r>
            <a:endParaRPr lang="en-US" sz="1600" dirty="0"/>
          </a:p>
          <a:p>
            <a:endParaRPr lang="en-US" sz="4000" dirty="0"/>
          </a:p>
        </p:txBody>
      </p:sp>
    </p:spTree>
    <p:extLst>
      <p:ext uri="{BB962C8B-B14F-4D97-AF65-F5344CB8AC3E}">
        <p14:creationId xmlns:p14="http://schemas.microsoft.com/office/powerpoint/2010/main" val="7240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458"/>
            <a:ext cx="8229600" cy="1143000"/>
          </a:xfrm>
        </p:spPr>
        <p:txBody>
          <a:bodyPr>
            <a:normAutofit fontScale="90000"/>
          </a:bodyPr>
          <a:lstStyle/>
          <a:p>
            <a:r>
              <a:rPr lang="en-US" dirty="0"/>
              <a:t>What teamwork practices </a:t>
            </a:r>
            <a:r>
              <a:rPr lang="en-US" dirty="0" smtClean="0"/>
              <a:t/>
            </a:r>
            <a:br>
              <a:rPr lang="en-US" dirty="0" smtClean="0"/>
            </a:br>
            <a:r>
              <a:rPr lang="en-US" dirty="0" smtClean="0"/>
              <a:t>lead </a:t>
            </a:r>
            <a:r>
              <a:rPr lang="en-US" dirty="0"/>
              <a:t>to success?</a:t>
            </a:r>
            <a:br>
              <a:rPr lang="en-US" dirty="0"/>
            </a:br>
            <a:endParaRPr lang="en-US" dirty="0"/>
          </a:p>
        </p:txBody>
      </p:sp>
      <p:sp>
        <p:nvSpPr>
          <p:cNvPr id="3" name="Content Placeholder 2"/>
          <p:cNvSpPr>
            <a:spLocks noGrp="1"/>
          </p:cNvSpPr>
          <p:nvPr>
            <p:ph idx="1"/>
          </p:nvPr>
        </p:nvSpPr>
        <p:spPr/>
        <p:txBody>
          <a:bodyPr/>
          <a:lstStyle/>
          <a:p>
            <a:r>
              <a:rPr lang="en-US" dirty="0" smtClean="0"/>
              <a:t>Phillips has a list of “Secrets” we’ll see in the next slide set.</a:t>
            </a:r>
          </a:p>
          <a:p>
            <a:r>
              <a:rPr lang="en-US" dirty="0" smtClean="0"/>
              <a:t>No set of these is ever complete.</a:t>
            </a:r>
          </a:p>
          <a:p>
            <a:r>
              <a:rPr lang="en-US" dirty="0" smtClean="0"/>
              <a:t>You learn from experience:</a:t>
            </a:r>
          </a:p>
          <a:p>
            <a:pPr lvl="1"/>
            <a:r>
              <a:rPr lang="en-US" dirty="0" smtClean="0"/>
              <a:t>Taking things slowly at first</a:t>
            </a:r>
          </a:p>
          <a:p>
            <a:pPr lvl="1"/>
            <a:r>
              <a:rPr lang="en-US" dirty="0" smtClean="0"/>
              <a:t>Then you tend to do them automatically</a:t>
            </a:r>
          </a:p>
          <a:p>
            <a:pPr lvl="1"/>
            <a:r>
              <a:rPr lang="en-US" dirty="0" smtClean="0"/>
              <a:t>It’s like philosopher Alva </a:t>
            </a:r>
            <a:r>
              <a:rPr lang="en-US" dirty="0" err="1" smtClean="0"/>
              <a:t>Noë’s</a:t>
            </a:r>
            <a:r>
              <a:rPr lang="en-US" dirty="0" smtClean="0"/>
              <a:t> explanation of how humans play chess – see next slide. </a:t>
            </a:r>
            <a:r>
              <a:rPr lang="en-US" dirty="0" smtClean="0">
                <a:sym typeface="Wingdings"/>
              </a:rPr>
              <a:t></a:t>
            </a:r>
            <a:endParaRPr lang="en-US" dirty="0"/>
          </a:p>
        </p:txBody>
      </p:sp>
    </p:spTree>
    <p:extLst>
      <p:ext uri="{BB962C8B-B14F-4D97-AF65-F5344CB8AC3E}">
        <p14:creationId xmlns:p14="http://schemas.microsoft.com/office/powerpoint/2010/main" val="4103530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humans play chess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“From the standpoint of the intellectualist conception of the mind, … chess presents a daunting computational challenge. The chess player must select, from among an astronomically large number of possible legal moves, the single move that most optimally serves to realize the goal of victory.  To do this, the player must, in effect, form an accurate representation of the state of play and then work out or calculate the consequences of possible moves; he must then evaluate those consequences in light of their overall desirability; and he must do this under time pressure.  [But] the competent chess player does not face [this] computational problem… The problem does not even arise.” </a:t>
            </a:r>
            <a:endParaRPr lang="en-US" dirty="0"/>
          </a:p>
        </p:txBody>
      </p:sp>
    </p:spTree>
    <p:extLst>
      <p:ext uri="{BB962C8B-B14F-4D97-AF65-F5344CB8AC3E}">
        <p14:creationId xmlns:p14="http://schemas.microsoft.com/office/powerpoint/2010/main" val="1526456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Similarly – Phases in leadership making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32003367"/>
              </p:ext>
            </p:extLst>
          </p:nvPr>
        </p:nvGraphicFramePr>
        <p:xfrm>
          <a:off x="457200" y="1600200"/>
          <a:ext cx="8229600" cy="21234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p>
                  </a:txBody>
                  <a:tcPr/>
                </a:tc>
                <a:tc>
                  <a:txBody>
                    <a:bodyPr/>
                    <a:lstStyle/>
                    <a:p>
                      <a:r>
                        <a:rPr lang="en-US" dirty="0" smtClean="0"/>
                        <a:t>Phase</a:t>
                      </a:r>
                      <a:r>
                        <a:rPr lang="en-US" baseline="0" dirty="0" smtClean="0"/>
                        <a:t> 1 - Stranger</a:t>
                      </a:r>
                      <a:endParaRPr lang="en-US" dirty="0"/>
                    </a:p>
                  </a:txBody>
                  <a:tcPr/>
                </a:tc>
                <a:tc>
                  <a:txBody>
                    <a:bodyPr/>
                    <a:lstStyle/>
                    <a:p>
                      <a:r>
                        <a:rPr lang="en-US" dirty="0" smtClean="0"/>
                        <a:t>Phase 2 - Acquaintance</a:t>
                      </a:r>
                      <a:endParaRPr lang="en-US" dirty="0"/>
                    </a:p>
                  </a:txBody>
                  <a:tcPr/>
                </a:tc>
                <a:tc>
                  <a:txBody>
                    <a:bodyPr/>
                    <a:lstStyle/>
                    <a:p>
                      <a:r>
                        <a:rPr lang="en-US" dirty="0" smtClean="0"/>
                        <a:t>Phase 3 - Partnership</a:t>
                      </a:r>
                      <a:endParaRPr lang="en-US" dirty="0"/>
                    </a:p>
                  </a:txBody>
                  <a:tcPr/>
                </a:tc>
              </a:tr>
              <a:tr h="370840">
                <a:tc>
                  <a:txBody>
                    <a:bodyPr/>
                    <a:lstStyle/>
                    <a:p>
                      <a:r>
                        <a:rPr lang="en-US" dirty="0" smtClean="0"/>
                        <a:t>Roles</a:t>
                      </a:r>
                    </a:p>
                  </a:txBody>
                  <a:tcPr/>
                </a:tc>
                <a:tc>
                  <a:txBody>
                    <a:bodyPr/>
                    <a:lstStyle/>
                    <a:p>
                      <a:r>
                        <a:rPr lang="en-US" dirty="0" smtClean="0"/>
                        <a:t>Scripted</a:t>
                      </a:r>
                      <a:endParaRPr lang="en-US" dirty="0"/>
                    </a:p>
                  </a:txBody>
                  <a:tcPr/>
                </a:tc>
                <a:tc>
                  <a:txBody>
                    <a:bodyPr/>
                    <a:lstStyle/>
                    <a:p>
                      <a:r>
                        <a:rPr lang="en-US" dirty="0" smtClean="0"/>
                        <a:t>Tested</a:t>
                      </a:r>
                      <a:endParaRPr lang="en-US" dirty="0"/>
                    </a:p>
                  </a:txBody>
                  <a:tcPr/>
                </a:tc>
                <a:tc>
                  <a:txBody>
                    <a:bodyPr/>
                    <a:lstStyle/>
                    <a:p>
                      <a:r>
                        <a:rPr lang="en-US" dirty="0" smtClean="0"/>
                        <a:t>Negotiated</a:t>
                      </a:r>
                      <a:endParaRPr lang="en-US" dirty="0"/>
                    </a:p>
                  </a:txBody>
                  <a:tcPr/>
                </a:tc>
              </a:tr>
              <a:tr h="370840">
                <a:tc>
                  <a:txBody>
                    <a:bodyPr/>
                    <a:lstStyle/>
                    <a:p>
                      <a:r>
                        <a:rPr lang="en-US" dirty="0" smtClean="0"/>
                        <a:t>Influences</a:t>
                      </a:r>
                      <a:endParaRPr lang="en-US" dirty="0"/>
                    </a:p>
                  </a:txBody>
                  <a:tcPr/>
                </a:tc>
                <a:tc>
                  <a:txBody>
                    <a:bodyPr/>
                    <a:lstStyle/>
                    <a:p>
                      <a:r>
                        <a:rPr lang="en-US" dirty="0" smtClean="0"/>
                        <a:t>One way</a:t>
                      </a:r>
                      <a:endParaRPr lang="en-US" dirty="0"/>
                    </a:p>
                  </a:txBody>
                  <a:tcPr/>
                </a:tc>
                <a:tc>
                  <a:txBody>
                    <a:bodyPr/>
                    <a:lstStyle/>
                    <a:p>
                      <a:r>
                        <a:rPr lang="en-US" dirty="0" smtClean="0"/>
                        <a:t>Mixed</a:t>
                      </a:r>
                      <a:endParaRPr lang="en-US" dirty="0"/>
                    </a:p>
                  </a:txBody>
                  <a:tcPr/>
                </a:tc>
                <a:tc>
                  <a:txBody>
                    <a:bodyPr/>
                    <a:lstStyle/>
                    <a:p>
                      <a:r>
                        <a:rPr lang="en-US" dirty="0" smtClean="0"/>
                        <a:t>Reciprocal</a:t>
                      </a:r>
                      <a:endParaRPr lang="en-US" dirty="0"/>
                    </a:p>
                  </a:txBody>
                  <a:tcPr/>
                </a:tc>
              </a:tr>
              <a:tr h="370840">
                <a:tc>
                  <a:txBody>
                    <a:bodyPr/>
                    <a:lstStyle/>
                    <a:p>
                      <a:r>
                        <a:rPr lang="en-US" dirty="0" smtClean="0"/>
                        <a:t>Exchanges</a:t>
                      </a:r>
                      <a:endParaRPr lang="en-US" dirty="0"/>
                    </a:p>
                  </a:txBody>
                  <a:tcPr/>
                </a:tc>
                <a:tc>
                  <a:txBody>
                    <a:bodyPr/>
                    <a:lstStyle/>
                    <a:p>
                      <a:r>
                        <a:rPr lang="en-US" dirty="0" smtClean="0"/>
                        <a:t>Low quality</a:t>
                      </a:r>
                      <a:endParaRPr lang="en-US" dirty="0"/>
                    </a:p>
                  </a:txBody>
                  <a:tcPr/>
                </a:tc>
                <a:tc>
                  <a:txBody>
                    <a:bodyPr/>
                    <a:lstStyle/>
                    <a:p>
                      <a:r>
                        <a:rPr lang="en-US" dirty="0" smtClean="0"/>
                        <a:t>Medium</a:t>
                      </a:r>
                      <a:r>
                        <a:rPr lang="en-US" baseline="0" dirty="0" smtClean="0"/>
                        <a:t> quality</a:t>
                      </a:r>
                      <a:endParaRPr lang="en-US" dirty="0"/>
                    </a:p>
                  </a:txBody>
                  <a:tcPr/>
                </a:tc>
                <a:tc>
                  <a:txBody>
                    <a:bodyPr/>
                    <a:lstStyle/>
                    <a:p>
                      <a:r>
                        <a:rPr lang="en-US" dirty="0" smtClean="0"/>
                        <a:t>High quality</a:t>
                      </a:r>
                      <a:endParaRPr lang="en-US" dirty="0"/>
                    </a:p>
                  </a:txBody>
                  <a:tcPr/>
                </a:tc>
              </a:tr>
              <a:tr h="370840">
                <a:tc>
                  <a:txBody>
                    <a:bodyPr/>
                    <a:lstStyle/>
                    <a:p>
                      <a:r>
                        <a:rPr lang="en-US" dirty="0" smtClean="0"/>
                        <a:t>Interests</a:t>
                      </a:r>
                      <a:endParaRPr lang="en-US" dirty="0"/>
                    </a:p>
                  </a:txBody>
                  <a:tcPr/>
                </a:tc>
                <a:tc>
                  <a:txBody>
                    <a:bodyPr/>
                    <a:lstStyle/>
                    <a:p>
                      <a:r>
                        <a:rPr lang="en-US" dirty="0" smtClean="0"/>
                        <a:t>Self</a:t>
                      </a:r>
                      <a:endParaRPr lang="en-US" dirty="0"/>
                    </a:p>
                  </a:txBody>
                  <a:tcPr/>
                </a:tc>
                <a:tc>
                  <a:txBody>
                    <a:bodyPr/>
                    <a:lstStyle/>
                    <a:p>
                      <a:r>
                        <a:rPr lang="en-US" dirty="0" smtClean="0"/>
                        <a:t>Self and other</a:t>
                      </a:r>
                      <a:endParaRPr lang="en-US" dirty="0"/>
                    </a:p>
                  </a:txBody>
                  <a:tcPr/>
                </a:tc>
                <a:tc>
                  <a:txBody>
                    <a:bodyPr/>
                    <a:lstStyle/>
                    <a:p>
                      <a:r>
                        <a:rPr lang="en-US" dirty="0" smtClean="0"/>
                        <a:t>Group</a:t>
                      </a:r>
                      <a:endParaRPr lang="en-US" dirty="0"/>
                    </a:p>
                  </a:txBody>
                  <a:tcPr/>
                </a:tc>
              </a:tr>
            </a:tbl>
          </a:graphicData>
        </a:graphic>
      </p:graphicFrame>
      <p:cxnSp>
        <p:nvCxnSpPr>
          <p:cNvPr id="8" name="Straight Arrow Connector 7"/>
          <p:cNvCxnSpPr/>
          <p:nvPr/>
        </p:nvCxnSpPr>
        <p:spPr>
          <a:xfrm>
            <a:off x="2296424" y="4092031"/>
            <a:ext cx="5593523" cy="1282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772455" y="4117687"/>
            <a:ext cx="649374" cy="369332"/>
          </a:xfrm>
          <a:prstGeom prst="rect">
            <a:avLst/>
          </a:prstGeom>
          <a:noFill/>
        </p:spPr>
        <p:txBody>
          <a:bodyPr wrap="none" rtlCol="0">
            <a:spAutoFit/>
          </a:bodyPr>
          <a:lstStyle/>
          <a:p>
            <a:r>
              <a:rPr lang="en-US" dirty="0" smtClean="0"/>
              <a:t>Time</a:t>
            </a:r>
            <a:endParaRPr lang="en-US" dirty="0"/>
          </a:p>
        </p:txBody>
      </p:sp>
      <p:sp>
        <p:nvSpPr>
          <p:cNvPr id="10" name="TextBox 9"/>
          <p:cNvSpPr txBox="1"/>
          <p:nvPr/>
        </p:nvSpPr>
        <p:spPr>
          <a:xfrm>
            <a:off x="910872" y="4797546"/>
            <a:ext cx="8056727" cy="2031325"/>
          </a:xfrm>
          <a:prstGeom prst="rect">
            <a:avLst/>
          </a:prstGeom>
          <a:noFill/>
        </p:spPr>
        <p:txBody>
          <a:bodyPr wrap="square" rtlCol="0">
            <a:spAutoFit/>
          </a:bodyPr>
          <a:lstStyle/>
          <a:p>
            <a:r>
              <a:rPr lang="en-US" dirty="0" smtClean="0"/>
              <a:t>A key predictor of relationship quality – performance.</a:t>
            </a:r>
          </a:p>
          <a:p>
            <a:endParaRPr lang="en-US" dirty="0" smtClean="0"/>
          </a:p>
          <a:p>
            <a:r>
              <a:rPr lang="en-US" dirty="0" smtClean="0"/>
              <a:t>Phase 2 starts with one party offering to share more information.</a:t>
            </a:r>
          </a:p>
          <a:p>
            <a:endParaRPr lang="en-US" dirty="0" smtClean="0"/>
          </a:p>
          <a:p>
            <a:r>
              <a:rPr lang="en-US" dirty="0" smtClean="0"/>
              <a:t>Then there is a testing period, where follower is offered more roles and responsibilities, assessed on those.</a:t>
            </a:r>
          </a:p>
          <a:p>
            <a:endParaRPr lang="en-US" dirty="0"/>
          </a:p>
        </p:txBody>
      </p:sp>
    </p:spTree>
    <p:extLst>
      <p:ext uri="{BB962C8B-B14F-4D97-AF65-F5344CB8AC3E}">
        <p14:creationId xmlns:p14="http://schemas.microsoft.com/office/powerpoint/2010/main" val="90006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Agile - It’s all “Theory Y” management</a:t>
            </a:r>
            <a:endParaRPr lang="en-US" dirty="0"/>
          </a:p>
        </p:txBody>
      </p:sp>
      <p:sp>
        <p:nvSpPr>
          <p:cNvPr id="3" name="Content Placeholder 2"/>
          <p:cNvSpPr>
            <a:spLocks noGrp="1"/>
          </p:cNvSpPr>
          <p:nvPr>
            <p:ph idx="1"/>
          </p:nvPr>
        </p:nvSpPr>
        <p:spPr/>
        <p:txBody>
          <a:bodyPr>
            <a:normAutofit/>
          </a:bodyPr>
          <a:lstStyle/>
          <a:p>
            <a:r>
              <a:rPr lang="en-US" sz="2800" dirty="0" smtClean="0"/>
              <a:t>Let the team make lots of decisions on their own.</a:t>
            </a:r>
          </a:p>
          <a:p>
            <a:r>
              <a:rPr lang="en-US" sz="2800" dirty="0" smtClean="0"/>
              <a:t>Don’t be a filter on what they are allowed to do.</a:t>
            </a:r>
          </a:p>
          <a:p>
            <a:r>
              <a:rPr lang="en-US" sz="2800" dirty="0" smtClean="0"/>
              <a:t>They are eager to do the right thing, and get the project done.</a:t>
            </a:r>
          </a:p>
          <a:p>
            <a:r>
              <a:rPr lang="en-US" sz="2800" dirty="0" smtClean="0"/>
              <a:t>They are closer </a:t>
            </a:r>
            <a:br>
              <a:rPr lang="en-US" sz="2800" dirty="0" smtClean="0"/>
            </a:br>
            <a:r>
              <a:rPr lang="en-US" sz="2800" dirty="0" smtClean="0"/>
              <a:t>to having </a:t>
            </a:r>
            <a:br>
              <a:rPr lang="en-US" sz="2800" dirty="0" smtClean="0"/>
            </a:br>
            <a:r>
              <a:rPr lang="en-US" sz="2800" dirty="0" smtClean="0"/>
              <a:t>knowledge of </a:t>
            </a:r>
            <a:br>
              <a:rPr lang="en-US" sz="2800" dirty="0" smtClean="0"/>
            </a:br>
            <a:r>
              <a:rPr lang="en-US" sz="2800" dirty="0" smtClean="0"/>
              <a:t>what that right </a:t>
            </a:r>
            <a:br>
              <a:rPr lang="en-US" sz="2800" dirty="0" smtClean="0"/>
            </a:br>
            <a:r>
              <a:rPr lang="en-US" sz="2800" dirty="0" smtClean="0"/>
              <a:t>thing is.</a:t>
            </a:r>
            <a:endParaRPr lang="en-US" sz="2800" dirty="0"/>
          </a:p>
        </p:txBody>
      </p:sp>
      <p:pic>
        <p:nvPicPr>
          <p:cNvPr id="4" name="Picture 3"/>
          <p:cNvPicPr>
            <a:picLocks noChangeAspect="1"/>
          </p:cNvPicPr>
          <p:nvPr/>
        </p:nvPicPr>
        <p:blipFill>
          <a:blip r:embed="rId3"/>
          <a:stretch>
            <a:fillRect/>
          </a:stretch>
        </p:blipFill>
        <p:spPr>
          <a:xfrm>
            <a:off x="3441243" y="3335486"/>
            <a:ext cx="4851400" cy="3162300"/>
          </a:xfrm>
          <a:prstGeom prst="rect">
            <a:avLst/>
          </a:prstGeom>
        </p:spPr>
      </p:pic>
    </p:spTree>
    <p:extLst>
      <p:ext uri="{BB962C8B-B14F-4D97-AF65-F5344CB8AC3E}">
        <p14:creationId xmlns:p14="http://schemas.microsoft.com/office/powerpoint/2010/main" val="275613218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do team assessments </a:t>
            </a:r>
            <a:r>
              <a:rPr lang="en-US" dirty="0" smtClean="0"/>
              <a:t/>
            </a:r>
            <a:br>
              <a:rPr lang="en-US" dirty="0" smtClean="0"/>
            </a:br>
            <a:r>
              <a:rPr lang="en-US" dirty="0" smtClean="0"/>
              <a:t>(</a:t>
            </a:r>
            <a:r>
              <a:rPr lang="en-US" dirty="0"/>
              <a:t>peer, etc.)</a:t>
            </a:r>
          </a:p>
        </p:txBody>
      </p:sp>
      <p:sp>
        <p:nvSpPr>
          <p:cNvPr id="3" name="Content Placeholder 2"/>
          <p:cNvSpPr>
            <a:spLocks noGrp="1"/>
          </p:cNvSpPr>
          <p:nvPr>
            <p:ph idx="1"/>
          </p:nvPr>
        </p:nvSpPr>
        <p:spPr/>
        <p:txBody>
          <a:bodyPr/>
          <a:lstStyle/>
          <a:p>
            <a:endParaRPr lang="en-US" dirty="0"/>
          </a:p>
          <a:p>
            <a:endParaRPr lang="en-US" dirty="0"/>
          </a:p>
        </p:txBody>
      </p:sp>
      <p:sp>
        <p:nvSpPr>
          <p:cNvPr id="6" name="Content Placeholder 5"/>
          <p:cNvSpPr>
            <a:spLocks noGrp="1"/>
          </p:cNvSpPr>
          <p:nvPr>
            <p:ph sz="half" idx="4294967295"/>
          </p:nvPr>
        </p:nvSpPr>
        <p:spPr>
          <a:xfrm>
            <a:off x="910258" y="1648250"/>
            <a:ext cx="7184956" cy="4525963"/>
          </a:xfrm>
        </p:spPr>
        <p:txBody>
          <a:bodyPr>
            <a:normAutofit fontScale="70000" lnSpcReduction="20000"/>
          </a:bodyPr>
          <a:lstStyle/>
          <a:p>
            <a:r>
              <a:rPr lang="en-US" dirty="0" smtClean="0"/>
              <a:t>Most logically, you rate people on exactly what you asked them to do.</a:t>
            </a:r>
          </a:p>
          <a:p>
            <a:r>
              <a:rPr lang="en-US" dirty="0" smtClean="0"/>
              <a:t>The assessment of the whole team should play a large role. </a:t>
            </a:r>
          </a:p>
          <a:p>
            <a:r>
              <a:rPr lang="en-US" dirty="0" smtClean="0"/>
              <a:t>What did you think of the article on Compensation?</a:t>
            </a:r>
          </a:p>
          <a:p>
            <a:pPr lvl="1"/>
            <a:r>
              <a:rPr lang="en-US" dirty="0" smtClean="0"/>
              <a:t>Is there a real conflict with corporate compensation “curve fitting”?</a:t>
            </a:r>
          </a:p>
          <a:p>
            <a:pPr lvl="1"/>
            <a:r>
              <a:rPr lang="en-US" dirty="0" smtClean="0"/>
              <a:t>Is there an issue that corporate compensation assumes individuals primarily compete?</a:t>
            </a:r>
          </a:p>
          <a:p>
            <a:pPr lvl="1"/>
            <a:r>
              <a:rPr lang="en-US" dirty="0" smtClean="0"/>
              <a:t>How could your system be motivational with agile teams?</a:t>
            </a:r>
          </a:p>
          <a:p>
            <a:pPr lvl="1"/>
            <a:r>
              <a:rPr lang="en-US" dirty="0" smtClean="0"/>
              <a:t>How do you get people to work for intrinsic rewards (the Theory Y assumption)?</a:t>
            </a:r>
          </a:p>
          <a:p>
            <a:pPr lvl="1"/>
            <a:r>
              <a:rPr lang="en-US" dirty="0" smtClean="0"/>
              <a:t>Does merit pay conflict with a promotion system?</a:t>
            </a:r>
          </a:p>
          <a:p>
            <a:pPr lvl="2"/>
            <a:r>
              <a:rPr lang="en-US" dirty="0" smtClean="0"/>
              <a:t>And, can you have a promotion system, with Agile?</a:t>
            </a:r>
          </a:p>
          <a:p>
            <a:pPr lvl="2"/>
            <a:r>
              <a:rPr lang="en-US" dirty="0" smtClean="0"/>
              <a:t>Is there an issue with “What was under my control?”</a:t>
            </a:r>
          </a:p>
          <a:p>
            <a:endParaRPr lang="en-US" dirty="0"/>
          </a:p>
        </p:txBody>
      </p:sp>
    </p:spTree>
    <p:extLst>
      <p:ext uri="{BB962C8B-B14F-4D97-AF65-F5344CB8AC3E}">
        <p14:creationId xmlns:p14="http://schemas.microsoft.com/office/powerpoint/2010/main" val="3803301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Agile fit with Six Sigma</a:t>
            </a:r>
            <a:endParaRPr lang="en-US" dirty="0"/>
          </a:p>
        </p:txBody>
      </p:sp>
      <p:sp>
        <p:nvSpPr>
          <p:cNvPr id="3" name="Content Placeholder 2"/>
          <p:cNvSpPr>
            <a:spLocks noGrp="1"/>
          </p:cNvSpPr>
          <p:nvPr>
            <p:ph idx="1"/>
          </p:nvPr>
        </p:nvSpPr>
        <p:spPr/>
        <p:txBody>
          <a:bodyPr/>
          <a:lstStyle/>
          <a:p>
            <a:r>
              <a:rPr lang="en-US" dirty="0" smtClean="0"/>
              <a:t>Areas of tough fit:</a:t>
            </a:r>
          </a:p>
          <a:p>
            <a:pPr lvl="1"/>
            <a:r>
              <a:rPr lang="en-US" dirty="0" smtClean="0"/>
              <a:t>Six sigma came from manufacturing.</a:t>
            </a:r>
          </a:p>
          <a:p>
            <a:pPr lvl="2"/>
            <a:r>
              <a:rPr lang="en-US" dirty="0" smtClean="0"/>
              <a:t>Repeated processes.</a:t>
            </a:r>
          </a:p>
          <a:p>
            <a:pPr lvl="2"/>
            <a:r>
              <a:rPr lang="en-US" dirty="0" smtClean="0"/>
              <a:t>Goal to get it right the first time, with waterfall model.</a:t>
            </a:r>
          </a:p>
          <a:p>
            <a:pPr lvl="1"/>
            <a:r>
              <a:rPr lang="en-US" dirty="0" smtClean="0"/>
              <a:t>Elaborate statistics for decision making.</a:t>
            </a:r>
          </a:p>
          <a:p>
            <a:pPr lvl="1"/>
            <a:r>
              <a:rPr lang="en-US" dirty="0" smtClean="0"/>
              <a:t>Reliance on lots of tools – roadmaps, checklists, multivariate models.</a:t>
            </a:r>
          </a:p>
          <a:p>
            <a:r>
              <a:rPr lang="en-US" dirty="0" smtClean="0"/>
              <a:t>But…</a:t>
            </a:r>
          </a:p>
          <a:p>
            <a:pPr lvl="1"/>
            <a:endParaRPr lang="en-US" dirty="0"/>
          </a:p>
        </p:txBody>
      </p:sp>
    </p:spTree>
    <p:extLst>
      <p:ext uri="{BB962C8B-B14F-4D97-AF65-F5344CB8AC3E}">
        <p14:creationId xmlns:p14="http://schemas.microsoft.com/office/powerpoint/2010/main" val="2687240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Agile fit with Six </a:t>
            </a:r>
            <a:r>
              <a:rPr lang="en-US" dirty="0" smtClean="0"/>
              <a:t>Sigma, </a:t>
            </a:r>
            <a:r>
              <a:rPr lang="en-US" dirty="0" err="1" smtClean="0"/>
              <a:t>cntd</a:t>
            </a:r>
            <a:endParaRPr lang="en-US" dirty="0"/>
          </a:p>
        </p:txBody>
      </p:sp>
      <p:sp>
        <p:nvSpPr>
          <p:cNvPr id="3" name="Content Placeholder 2"/>
          <p:cNvSpPr>
            <a:spLocks noGrp="1"/>
          </p:cNvSpPr>
          <p:nvPr>
            <p:ph idx="1"/>
          </p:nvPr>
        </p:nvSpPr>
        <p:spPr/>
        <p:txBody>
          <a:bodyPr/>
          <a:lstStyle/>
          <a:p>
            <a:r>
              <a:rPr lang="en-US" dirty="0" smtClean="0"/>
              <a:t>There are “leverage points” where they fit:</a:t>
            </a:r>
            <a:endParaRPr lang="en-US" dirty="0"/>
          </a:p>
        </p:txBody>
      </p:sp>
      <p:pic>
        <p:nvPicPr>
          <p:cNvPr id="4" name="Picture 3"/>
          <p:cNvPicPr>
            <a:picLocks noChangeAspect="1"/>
          </p:cNvPicPr>
          <p:nvPr/>
        </p:nvPicPr>
        <p:blipFill>
          <a:blip r:embed="rId3"/>
          <a:stretch>
            <a:fillRect/>
          </a:stretch>
        </p:blipFill>
        <p:spPr>
          <a:xfrm>
            <a:off x="1316465" y="2399573"/>
            <a:ext cx="5726754" cy="4170153"/>
          </a:xfrm>
          <a:prstGeom prst="rect">
            <a:avLst/>
          </a:prstGeom>
        </p:spPr>
      </p:pic>
    </p:spTree>
    <p:extLst>
      <p:ext uri="{BB962C8B-B14F-4D97-AF65-F5344CB8AC3E}">
        <p14:creationId xmlns:p14="http://schemas.microsoft.com/office/powerpoint/2010/main" val="879421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Agile fit with Six Sigma, </a:t>
            </a:r>
            <a:r>
              <a:rPr lang="en-US" dirty="0" err="1"/>
              <a:t>cntd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Example – the need to make quick, correct decisions, which include complexities about:</a:t>
            </a:r>
          </a:p>
          <a:p>
            <a:pPr lvl="1"/>
            <a:r>
              <a:rPr lang="en-US" dirty="0"/>
              <a:t>Number of decision goals and relationships or tradeoffs between them</a:t>
            </a:r>
          </a:p>
          <a:p>
            <a:pPr lvl="1"/>
            <a:r>
              <a:rPr lang="en-US" dirty="0"/>
              <a:t>Number of alternatives and related choices</a:t>
            </a:r>
          </a:p>
          <a:p>
            <a:pPr lvl="1"/>
            <a:r>
              <a:rPr lang="en-US" dirty="0"/>
              <a:t>Evaluation of the merits and gaps of each alternative with respect to the goals</a:t>
            </a:r>
          </a:p>
          <a:p>
            <a:pPr lvl="1"/>
            <a:r>
              <a:rPr lang="en-US" dirty="0"/>
              <a:t>Solution-deployment dynamics including choices about people, other resources and schedules connected with making the solution happen</a:t>
            </a:r>
          </a:p>
          <a:p>
            <a:pPr lvl="1"/>
            <a:r>
              <a:rPr lang="en-US" dirty="0"/>
              <a:t>The number of people who need to be involved with evaluating the goals, alternatives and solution-deployment dynamics</a:t>
            </a:r>
          </a:p>
          <a:p>
            <a:pPr lvl="1"/>
            <a:r>
              <a:rPr lang="en-US" dirty="0"/>
              <a:t>Documenting the decision thought process to inform others and compel them to align with the decision</a:t>
            </a:r>
          </a:p>
          <a:p>
            <a:pPr marL="0" indent="0">
              <a:buNone/>
            </a:pPr>
            <a:endParaRPr lang="en-US" dirty="0"/>
          </a:p>
        </p:txBody>
      </p:sp>
    </p:spTree>
    <p:extLst>
      <p:ext uri="{BB962C8B-B14F-4D97-AF65-F5344CB8AC3E}">
        <p14:creationId xmlns:p14="http://schemas.microsoft.com/office/powerpoint/2010/main" val="4152545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Theory Y</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Thomas McGregor argued that it’s crazy to assume people only work for money and security, and have to be motivated by management, above and beyond that.</a:t>
            </a:r>
          </a:p>
          <a:p>
            <a:r>
              <a:rPr lang="en-US" dirty="0" smtClean="0"/>
              <a:t>This assumption is “Theory X” and it becomes self-fulfilling.</a:t>
            </a:r>
          </a:p>
          <a:p>
            <a:r>
              <a:rPr lang="en-US" dirty="0" smtClean="0"/>
              <a:t>Once these needs are satisfied, people become un-motivated.</a:t>
            </a:r>
          </a:p>
          <a:p>
            <a:r>
              <a:rPr lang="en-US" dirty="0" smtClean="0"/>
              <a:t>“Theory Y,” in contrast, assumes people will work for needs that are never completely satisfied, like:</a:t>
            </a:r>
          </a:p>
          <a:p>
            <a:pPr lvl="1"/>
            <a:r>
              <a:rPr lang="en-US" dirty="0" smtClean="0"/>
              <a:t>The need to be self-directed.</a:t>
            </a:r>
          </a:p>
          <a:p>
            <a:pPr lvl="1"/>
            <a:r>
              <a:rPr lang="en-US" dirty="0" smtClean="0"/>
              <a:t>The need to feel responsibility, set one’s own objectives and work toward them.</a:t>
            </a:r>
          </a:p>
          <a:p>
            <a:pPr lvl="1"/>
            <a:r>
              <a:rPr lang="en-US" dirty="0" smtClean="0"/>
              <a:t>The need to be creative.</a:t>
            </a:r>
          </a:p>
          <a:p>
            <a:pPr lvl="1"/>
            <a:r>
              <a:rPr lang="en-US" dirty="0" smtClean="0"/>
              <a:t>The need to belong, for meaningful social involvement integral to work.</a:t>
            </a:r>
          </a:p>
          <a:p>
            <a:r>
              <a:rPr lang="en-US" dirty="0" smtClean="0"/>
              <a:t>To harness these things, an organization needs to be decentralized, with “job enlargement” and participative management.</a:t>
            </a:r>
          </a:p>
          <a:p>
            <a:r>
              <a:rPr lang="en-US" dirty="0" smtClean="0"/>
              <a:t>Sound like “Agile”?</a:t>
            </a:r>
            <a:endParaRPr lang="en-US" dirty="0"/>
          </a:p>
        </p:txBody>
      </p:sp>
    </p:spTree>
    <p:extLst>
      <p:ext uri="{BB962C8B-B14F-4D97-AF65-F5344CB8AC3E}">
        <p14:creationId xmlns:p14="http://schemas.microsoft.com/office/powerpoint/2010/main" val="13360403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historically, Agile cheats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Agile teams tend to recruit for people who are “self-starters” and good team players.</a:t>
            </a:r>
          </a:p>
          <a:p>
            <a:r>
              <a:rPr lang="en-US" dirty="0" smtClean="0"/>
              <a:t>In his </a:t>
            </a:r>
            <a:r>
              <a:rPr lang="en-US" dirty="0" err="1" smtClean="0"/>
              <a:t>Ch</a:t>
            </a:r>
            <a:r>
              <a:rPr lang="en-US" dirty="0" smtClean="0"/>
              <a:t> 3, </a:t>
            </a:r>
            <a:r>
              <a:rPr lang="en-US" dirty="0" err="1" smtClean="0"/>
              <a:t>Highsmith</a:t>
            </a:r>
            <a:r>
              <a:rPr lang="en-US" dirty="0" smtClean="0"/>
              <a:t> emphasizes </a:t>
            </a:r>
            <a:br>
              <a:rPr lang="en-US" dirty="0" smtClean="0"/>
            </a:br>
            <a:r>
              <a:rPr lang="en-US" dirty="0" smtClean="0"/>
              <a:t>the need to get the right people </a:t>
            </a:r>
            <a:br>
              <a:rPr lang="en-US" dirty="0" smtClean="0"/>
            </a:br>
            <a:r>
              <a:rPr lang="en-US" dirty="0" smtClean="0"/>
              <a:t>on the team:</a:t>
            </a:r>
          </a:p>
          <a:p>
            <a:pPr lvl="1"/>
            <a:r>
              <a:rPr lang="en-US" dirty="0" smtClean="0"/>
              <a:t>For self-discipline.</a:t>
            </a:r>
          </a:p>
          <a:p>
            <a:pPr lvl="1"/>
            <a:r>
              <a:rPr lang="en-US" dirty="0" smtClean="0"/>
              <a:t>For accountability.</a:t>
            </a:r>
          </a:p>
          <a:p>
            <a:pPr lvl="1"/>
            <a:r>
              <a:rPr lang="en-US" dirty="0" smtClean="0"/>
              <a:t>To encourage collaboration.</a:t>
            </a:r>
          </a:p>
          <a:p>
            <a:r>
              <a:rPr lang="en-US" dirty="0" smtClean="0"/>
              <a:t>Some of this may be a problem of transitioning to agile:</a:t>
            </a:r>
          </a:p>
          <a:p>
            <a:pPr lvl="1"/>
            <a:r>
              <a:rPr lang="en-US" dirty="0" smtClean="0"/>
              <a:t>People’s expectations were different before.</a:t>
            </a:r>
          </a:p>
          <a:p>
            <a:pPr lvl="1"/>
            <a:r>
              <a:rPr lang="en-US" dirty="0" smtClean="0"/>
              <a:t>And they learned to interact to fit the old ways.</a:t>
            </a:r>
          </a:p>
          <a:p>
            <a:endParaRPr lang="en-US" dirty="0"/>
          </a:p>
        </p:txBody>
      </p:sp>
      <p:pic>
        <p:nvPicPr>
          <p:cNvPr id="6" name="Picture 5"/>
          <p:cNvPicPr>
            <a:picLocks noChangeAspect="1"/>
          </p:cNvPicPr>
          <p:nvPr/>
        </p:nvPicPr>
        <p:blipFill>
          <a:blip r:embed="rId3"/>
          <a:stretch>
            <a:fillRect/>
          </a:stretch>
        </p:blipFill>
        <p:spPr>
          <a:xfrm>
            <a:off x="6068698" y="2428675"/>
            <a:ext cx="2286000" cy="1701800"/>
          </a:xfrm>
          <a:prstGeom prst="rect">
            <a:avLst/>
          </a:prstGeom>
        </p:spPr>
      </p:pic>
    </p:spTree>
    <p:extLst>
      <p:ext uri="{BB962C8B-B14F-4D97-AF65-F5344CB8AC3E}">
        <p14:creationId xmlns:p14="http://schemas.microsoft.com/office/powerpoint/2010/main" val="4065606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activity – What’s most difficult about agile teamwork?</a:t>
            </a:r>
            <a:endParaRPr lang="en-US" dirty="0"/>
          </a:p>
        </p:txBody>
      </p:sp>
      <p:sp>
        <p:nvSpPr>
          <p:cNvPr id="3" name="Content Placeholder 2"/>
          <p:cNvSpPr>
            <a:spLocks noGrp="1"/>
          </p:cNvSpPr>
          <p:nvPr>
            <p:ph idx="1"/>
          </p:nvPr>
        </p:nvSpPr>
        <p:spPr/>
        <p:txBody>
          <a:bodyPr/>
          <a:lstStyle/>
          <a:p>
            <a:r>
              <a:rPr lang="en-US" dirty="0" smtClean="0"/>
              <a:t>If you haven’t done it, what do you see as being the biggest, trickiest change?</a:t>
            </a:r>
          </a:p>
          <a:p>
            <a:r>
              <a:rPr lang="en-US" dirty="0" smtClean="0"/>
              <a:t>If you have, what’s your experience?</a:t>
            </a:r>
            <a:endParaRPr lang="en-US" dirty="0"/>
          </a:p>
        </p:txBody>
      </p:sp>
    </p:spTree>
    <p:extLst>
      <p:ext uri="{BB962C8B-B14F-4D97-AF65-F5344CB8AC3E}">
        <p14:creationId xmlns:p14="http://schemas.microsoft.com/office/powerpoint/2010/main" val="497930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expected hurdle in every project</a:t>
            </a:r>
            <a:endParaRPr lang="en-US" dirty="0"/>
          </a:p>
        </p:txBody>
      </p:sp>
      <p:sp>
        <p:nvSpPr>
          <p:cNvPr id="3" name="Content Placeholder 2"/>
          <p:cNvSpPr>
            <a:spLocks noGrp="1"/>
          </p:cNvSpPr>
          <p:nvPr>
            <p:ph idx="1"/>
          </p:nvPr>
        </p:nvSpPr>
        <p:spPr>
          <a:xfrm>
            <a:off x="83670" y="1612652"/>
            <a:ext cx="8229600" cy="4525963"/>
          </a:xfrm>
        </p:spPr>
        <p:txBody>
          <a:bodyPr/>
          <a:lstStyle/>
          <a:p>
            <a:r>
              <a:rPr lang="en-US" dirty="0" smtClean="0"/>
              <a:t>Customer collaboration –</a:t>
            </a:r>
          </a:p>
          <a:p>
            <a:pPr lvl="1"/>
            <a:r>
              <a:rPr lang="en-US" dirty="0" smtClean="0"/>
              <a:t>They are not us.</a:t>
            </a:r>
          </a:p>
          <a:p>
            <a:pPr lvl="2"/>
            <a:r>
              <a:rPr lang="en-US" dirty="0" smtClean="0"/>
              <a:t>Not programmers.</a:t>
            </a:r>
          </a:p>
          <a:p>
            <a:pPr lvl="2"/>
            <a:r>
              <a:rPr lang="en-US" dirty="0" smtClean="0"/>
              <a:t>Live in a different world of work.</a:t>
            </a:r>
          </a:p>
          <a:p>
            <a:pPr lvl="2"/>
            <a:r>
              <a:rPr lang="en-US" dirty="0" smtClean="0"/>
              <a:t>Work for a different company.</a:t>
            </a:r>
          </a:p>
          <a:p>
            <a:pPr lvl="1"/>
            <a:r>
              <a:rPr lang="en-US" dirty="0" smtClean="0"/>
              <a:t>They have different interests.</a:t>
            </a:r>
          </a:p>
          <a:p>
            <a:pPr lvl="2"/>
            <a:r>
              <a:rPr lang="en-US" dirty="0" smtClean="0"/>
              <a:t>Their values, relative to us, are also financial.</a:t>
            </a:r>
          </a:p>
          <a:p>
            <a:pPr lvl="3"/>
            <a:r>
              <a:rPr lang="en-US" dirty="0" smtClean="0"/>
              <a:t>Like getting the product as soon as possible, at the lowest cost.  And,</a:t>
            </a:r>
          </a:p>
          <a:p>
            <a:pPr lvl="3"/>
            <a:r>
              <a:rPr lang="en-US" dirty="0" smtClean="0"/>
              <a:t>Interpreting project risks as issues with our organization.</a:t>
            </a:r>
            <a:endParaRPr lang="en-US" dirty="0"/>
          </a:p>
        </p:txBody>
      </p:sp>
      <p:pic>
        <p:nvPicPr>
          <p:cNvPr id="4" name="Picture 3"/>
          <p:cNvPicPr>
            <a:picLocks noChangeAspect="1"/>
          </p:cNvPicPr>
          <p:nvPr/>
        </p:nvPicPr>
        <p:blipFill>
          <a:blip r:embed="rId3"/>
          <a:stretch>
            <a:fillRect/>
          </a:stretch>
        </p:blipFill>
        <p:spPr>
          <a:xfrm>
            <a:off x="6038931" y="1534040"/>
            <a:ext cx="2949437" cy="2214279"/>
          </a:xfrm>
          <a:prstGeom prst="rect">
            <a:avLst/>
          </a:prstGeom>
        </p:spPr>
      </p:pic>
      <p:sp>
        <p:nvSpPr>
          <p:cNvPr id="5" name="TextBox 4"/>
          <p:cNvSpPr txBox="1"/>
          <p:nvPr/>
        </p:nvSpPr>
        <p:spPr>
          <a:xfrm>
            <a:off x="6038931" y="3772991"/>
            <a:ext cx="2949437" cy="646331"/>
          </a:xfrm>
          <a:prstGeom prst="rect">
            <a:avLst/>
          </a:prstGeom>
          <a:noFill/>
        </p:spPr>
        <p:txBody>
          <a:bodyPr wrap="square" rtlCol="0">
            <a:spAutoFit/>
          </a:bodyPr>
          <a:lstStyle/>
          <a:p>
            <a:r>
              <a:rPr lang="en-US" dirty="0" smtClean="0"/>
              <a:t>“We’re not sure we can do it that way…”</a:t>
            </a:r>
            <a:endParaRPr lang="en-US" dirty="0"/>
          </a:p>
        </p:txBody>
      </p:sp>
    </p:spTree>
    <p:extLst>
      <p:ext uri="{BB962C8B-B14F-4D97-AF65-F5344CB8AC3E}">
        <p14:creationId xmlns:p14="http://schemas.microsoft.com/office/powerpoint/2010/main" val="3338775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responsibilities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Create and manage the feature/story backlog.</a:t>
            </a:r>
          </a:p>
          <a:p>
            <a:r>
              <a:rPr lang="en-US" dirty="0" smtClean="0"/>
              <a:t>Set priorities in release and iteration planning.</a:t>
            </a:r>
          </a:p>
          <a:p>
            <a:r>
              <a:rPr lang="en-US" dirty="0" smtClean="0"/>
              <a:t>Identify and define features/stories.</a:t>
            </a:r>
          </a:p>
          <a:p>
            <a:r>
              <a:rPr lang="en-US" dirty="0" smtClean="0"/>
              <a:t>Define acceptance criteria.</a:t>
            </a:r>
          </a:p>
          <a:p>
            <a:r>
              <a:rPr lang="en-US" dirty="0" smtClean="0"/>
              <a:t>Review and accept completed features and stories.</a:t>
            </a:r>
          </a:p>
          <a:p>
            <a:r>
              <a:rPr lang="en-US" dirty="0" smtClean="0"/>
              <a:t>Interact on a continuous basis with the development team.</a:t>
            </a:r>
          </a:p>
          <a:p>
            <a:r>
              <a:rPr lang="en-US" dirty="0" smtClean="0"/>
              <a:t>Accept accountability for results and adapting constraints.</a:t>
            </a:r>
            <a:endParaRPr lang="en-US" dirty="0"/>
          </a:p>
        </p:txBody>
      </p:sp>
    </p:spTree>
    <p:extLst>
      <p:ext uri="{BB962C8B-B14F-4D97-AF65-F5344CB8AC3E}">
        <p14:creationId xmlns:p14="http://schemas.microsoft.com/office/powerpoint/2010/main" val="4189636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618</TotalTime>
  <Words>4381</Words>
  <Application>Microsoft Macintosh PowerPoint</Application>
  <PresentationFormat>On-screen Show (4:3)</PresentationFormat>
  <Paragraphs>463</Paragraphs>
  <Slides>43</Slides>
  <Notes>32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Teamwork – Agile style</vt:lpstr>
      <vt:lpstr>This week</vt:lpstr>
      <vt:lpstr>In this slide set – Agile teamwork</vt:lpstr>
      <vt:lpstr>Agile - It’s all “Theory Y” management</vt:lpstr>
      <vt:lpstr>Why Theory Y</vt:lpstr>
      <vt:lpstr>But, historically, Agile cheats</vt:lpstr>
      <vt:lpstr>Group activity – What’s most difficult about agile teamwork?</vt:lpstr>
      <vt:lpstr>An expected hurdle in every project</vt:lpstr>
      <vt:lpstr>Customer responsibilities</vt:lpstr>
      <vt:lpstr>Self-organizing issues?</vt:lpstr>
      <vt:lpstr>What does Jo Freeman say is the problem with “structureless” organizations</vt:lpstr>
      <vt:lpstr>What Is Not Stated?</vt:lpstr>
      <vt:lpstr>“A Lot Like High School”</vt:lpstr>
      <vt:lpstr>The Tyranny of Structurelessness</vt:lpstr>
      <vt:lpstr>Making structureless work in Agile!</vt:lpstr>
      <vt:lpstr>What is unique about these environments?</vt:lpstr>
      <vt:lpstr>Another couple of philosophers  weigh-in on social structure</vt:lpstr>
      <vt:lpstr>One more philosopher –  Michel Foucault</vt:lpstr>
      <vt:lpstr>And a psychologist</vt:lpstr>
      <vt:lpstr>And a business person</vt:lpstr>
      <vt:lpstr>And Dilbert</vt:lpstr>
      <vt:lpstr>My Colorful Portrait</vt:lpstr>
      <vt:lpstr>What “leadership style” for agile?</vt:lpstr>
      <vt:lpstr>Additional topics you asked for –  Let’s answer about agile teamwork</vt:lpstr>
      <vt:lpstr>Acquiring the software staff </vt:lpstr>
      <vt:lpstr>Acquiring the software staff, cntd</vt:lpstr>
      <vt:lpstr>Acquiring the software staff, cntd</vt:lpstr>
      <vt:lpstr>Building a team communication plan and "run" rules</vt:lpstr>
      <vt:lpstr>A jovial example of team rules</vt:lpstr>
      <vt:lpstr>An example of Agile rules</vt:lpstr>
      <vt:lpstr>Arranging for training,  for the software team</vt:lpstr>
      <vt:lpstr>Negotiating involvement of all project groups in the software activities</vt:lpstr>
      <vt:lpstr>What are good ideas for status reports from developers? </vt:lpstr>
      <vt:lpstr>Planning for staff transitions</vt:lpstr>
      <vt:lpstr>Talking to team members</vt:lpstr>
      <vt:lpstr>Talking to team members, cntd</vt:lpstr>
      <vt:lpstr>What teamwork practices  lead to success? </vt:lpstr>
      <vt:lpstr>How humans play chess</vt:lpstr>
      <vt:lpstr>Similarly – Phases in leadership making</vt:lpstr>
      <vt:lpstr>How to do team assessments  (peer, etc.)</vt:lpstr>
      <vt:lpstr>How does Agile fit with Six Sigma</vt:lpstr>
      <vt:lpstr>How does Agile fit with Six Sigma, cntd</vt:lpstr>
      <vt:lpstr>How does Agile fit with Six Sigma, cntd</vt:lpstr>
    </vt:vector>
  </TitlesOfParts>
  <Company>Rose-Hulman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Teamwork – Agile style</dc:title>
  <dc:creator>Steve Chenoweth</dc:creator>
  <cp:lastModifiedBy>Steve Chenoweth</cp:lastModifiedBy>
  <cp:revision>65</cp:revision>
  <dcterms:created xsi:type="dcterms:W3CDTF">2015-04-14T14:57:46Z</dcterms:created>
  <dcterms:modified xsi:type="dcterms:W3CDTF">2015-05-01T13:11:20Z</dcterms:modified>
</cp:coreProperties>
</file>