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71" r:id="rId3"/>
    <p:sldId id="272" r:id="rId4"/>
    <p:sldId id="267" r:id="rId5"/>
    <p:sldId id="257" r:id="rId6"/>
    <p:sldId id="276" r:id="rId7"/>
    <p:sldId id="258" r:id="rId8"/>
    <p:sldId id="259" r:id="rId9"/>
    <p:sldId id="260" r:id="rId10"/>
    <p:sldId id="261" r:id="rId11"/>
    <p:sldId id="268" r:id="rId12"/>
    <p:sldId id="270" r:id="rId13"/>
    <p:sldId id="269" r:id="rId14"/>
    <p:sldId id="275" r:id="rId15"/>
    <p:sldId id="262" r:id="rId16"/>
    <p:sldId id="256" r:id="rId17"/>
    <p:sldId id="264" r:id="rId18"/>
    <p:sldId id="273" r:id="rId19"/>
    <p:sldId id="274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5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B22CD-F1FE-8444-9231-DE1D3C22C938}" type="datetimeFigureOut">
              <a:rPr lang="en-US" smtClean="0"/>
              <a:t>4/12/15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606DF-FDF3-7B46-A088-B443E124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Flash Gordon spaceship from http://</a:t>
            </a:r>
            <a:r>
              <a:rPr lang="en-US" dirty="0" err="1" smtClean="0"/>
              <a:t>www.theregister.co.uk</a:t>
            </a:r>
            <a:r>
              <a:rPr lang="en-US" dirty="0" smtClean="0"/>
              <a:t>/Print/2011/11/24/</a:t>
            </a:r>
            <a:r>
              <a:rPr lang="en-US" dirty="0" err="1" smtClean="0"/>
              <a:t>spaceship_design</a:t>
            </a:r>
            <a:r>
              <a:rPr lang="en-US" dirty="0" smtClean="0"/>
              <a:t>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0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avoidance image from http://</a:t>
            </a:r>
            <a:r>
              <a:rPr lang="en-US" dirty="0" err="1" smtClean="0"/>
              <a:t>newenglandcondo.com</a:t>
            </a:r>
            <a:r>
              <a:rPr lang="en-US" dirty="0" smtClean="0"/>
              <a:t>/articles/147/1/Risk-Avoidance/Page1.html.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246-7</a:t>
            </a:r>
          </a:p>
          <a:p>
            <a:r>
              <a:rPr lang="en-US" dirty="0" smtClean="0"/>
              <a:t>TQM = “Total Quality</a:t>
            </a:r>
            <a:r>
              <a:rPr lang="en-US" baseline="0" dirty="0" smtClean="0"/>
              <a:t> Management”</a:t>
            </a:r>
          </a:p>
          <a:p>
            <a:r>
              <a:rPr lang="en-US" baseline="0" dirty="0" smtClean="0"/>
              <a:t>Change management image from http://</a:t>
            </a:r>
            <a:r>
              <a:rPr lang="en-US" baseline="0" dirty="0" err="1" smtClean="0"/>
              <a:t>www.narvermanagement.ca</a:t>
            </a:r>
            <a:r>
              <a:rPr lang="en-US" baseline="0" dirty="0" smtClean="0"/>
              <a:t>/business-services/change-management-services/.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27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www.dummies.com</a:t>
            </a:r>
            <a:r>
              <a:rPr lang="en-US" dirty="0" smtClean="0"/>
              <a:t>/how-to/content/how-to-develop-a-</a:t>
            </a:r>
            <a:r>
              <a:rPr lang="en-US" dirty="0" err="1" smtClean="0"/>
              <a:t>riskmanagement</a:t>
            </a:r>
            <a:r>
              <a:rPr lang="en-US" dirty="0" smtClean="0"/>
              <a:t>-</a:t>
            </a:r>
            <a:r>
              <a:rPr lang="en-US" dirty="0" err="1" smtClean="0"/>
              <a:t>strategy.html</a:t>
            </a:r>
            <a:endParaRPr lang="en-US" dirty="0" smtClean="0"/>
          </a:p>
          <a:p>
            <a:r>
              <a:rPr lang="en-US" dirty="0" smtClean="0"/>
              <a:t>Ostrich image from http://</a:t>
            </a:r>
            <a:r>
              <a:rPr lang="en-US" dirty="0" err="1" smtClean="0"/>
              <a:t>glee.wikia.com</a:t>
            </a:r>
            <a:r>
              <a:rPr lang="en-US" dirty="0" smtClean="0"/>
              <a:t>/wiki/</a:t>
            </a:r>
            <a:r>
              <a:rPr lang="en-US" dirty="0" err="1" smtClean="0"/>
              <a:t>File:Ostrich_head_in_sand.jpg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6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Barry Schwartz</a:t>
            </a:r>
            <a:r>
              <a:rPr lang="en-US" baseline="0" dirty="0" smtClean="0"/>
              <a:t>’s TED talk is at http://</a:t>
            </a:r>
            <a:r>
              <a:rPr lang="en-US" baseline="0" dirty="0" err="1" smtClean="0"/>
              <a:t>www.ted.com</a:t>
            </a:r>
            <a:r>
              <a:rPr lang="en-US" baseline="0" dirty="0" smtClean="0"/>
              <a:t>/talks/</a:t>
            </a:r>
            <a:r>
              <a:rPr lang="en-US" baseline="0" dirty="0" err="1" smtClean="0"/>
              <a:t>barry_schwartz_on_the_paradox_of_choice?language</a:t>
            </a:r>
            <a:r>
              <a:rPr lang="en-US" baseline="0" dirty="0" smtClean="0"/>
              <a:t>=en</a:t>
            </a:r>
          </a:p>
          <a:p>
            <a:r>
              <a:rPr lang="en-US" baseline="0" dirty="0" smtClean="0"/>
              <a:t>Edgar Schein’s change ideas are introduced at http://</a:t>
            </a:r>
            <a:r>
              <a:rPr lang="en-US" baseline="0" dirty="0" err="1" smtClean="0"/>
              <a:t>www.catalign.in</a:t>
            </a:r>
            <a:r>
              <a:rPr lang="en-US" baseline="0" dirty="0" smtClean="0"/>
              <a:t>/2010/04/</a:t>
            </a:r>
            <a:r>
              <a:rPr lang="en-US" baseline="0" dirty="0" err="1" smtClean="0"/>
              <a:t>edgar</a:t>
            </a:r>
            <a:r>
              <a:rPr lang="en-US" baseline="0" dirty="0" smtClean="0"/>
              <a:t>-</a:t>
            </a:r>
            <a:r>
              <a:rPr lang="en-US" baseline="0" dirty="0" err="1" smtClean="0"/>
              <a:t>scheins</a:t>
            </a:r>
            <a:r>
              <a:rPr lang="en-US" baseline="0" dirty="0" smtClean="0"/>
              <a:t>-fundamental-laws-</a:t>
            </a:r>
            <a:r>
              <a:rPr lang="en-US" baseline="0" dirty="0" err="1" smtClean="0"/>
              <a:t>of.html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change image from http://</a:t>
            </a:r>
            <a:r>
              <a:rPr lang="en-US" baseline="0" dirty="0" err="1" smtClean="0"/>
              <a:t>www.tbitsglobal.com</a:t>
            </a:r>
            <a:r>
              <a:rPr lang="en-US" baseline="0" dirty="0" smtClean="0"/>
              <a:t>/field-design-change-note-engineering-change-request-engineering-change-order-engineering-change-notice-engineering-change-proposal.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03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 rate for startups is from http://</a:t>
            </a:r>
            <a:r>
              <a:rPr lang="en-US" dirty="0" err="1" smtClean="0"/>
              <a:t>www.businessinsider.com</a:t>
            </a:r>
            <a:r>
              <a:rPr lang="en-US" dirty="0" smtClean="0"/>
              <a:t>/startup-odds-of-success-2013-5.  Image also from that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5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Phillips</a:t>
            </a:r>
            <a:r>
              <a:rPr lang="en-US" baseline="0" dirty="0" smtClean="0"/>
              <a:t> p 248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9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project might look familiar to some of you!</a:t>
            </a:r>
          </a:p>
          <a:p>
            <a:r>
              <a:rPr lang="en-US" dirty="0" smtClean="0"/>
              <a:t>Whiteboard risk management is on Phillips p 254.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8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Detection rating system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/wiki/Failure_mode_and_effects_analysis#Detection_.28D.29.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www.isixsigma.com</a:t>
            </a:r>
            <a:r>
              <a:rPr lang="en-US" dirty="0" smtClean="0"/>
              <a:t>/tools-templates/</a:t>
            </a:r>
            <a:r>
              <a:rPr lang="en-US" dirty="0" err="1" smtClean="0"/>
              <a:t>fmea</a:t>
            </a:r>
            <a:r>
              <a:rPr lang="en-US" dirty="0" smtClean="0"/>
              <a:t>/avoid-failure-when-using-failure-modes-and-effects-analysis-fmea/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Risk-taking behavior from http://</a:t>
            </a:r>
            <a:r>
              <a:rPr lang="en-US" dirty="0" err="1" smtClean="0"/>
              <a:t>articles.latimes.com</a:t>
            </a:r>
            <a:r>
              <a:rPr lang="en-US" dirty="0" smtClean="0"/>
              <a:t>/2012/</a:t>
            </a:r>
            <a:r>
              <a:rPr lang="en-US" dirty="0" err="1" smtClean="0"/>
              <a:t>oct</a:t>
            </a:r>
            <a:r>
              <a:rPr lang="en-US" dirty="0" smtClean="0"/>
              <a:t>/02/news/la-heb-teens-risk-averse-20121001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29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Flash Gordon original movie serial image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www.comicmix.com</a:t>
            </a:r>
            <a:r>
              <a:rPr lang="en-US" baseline="0" dirty="0" smtClean="0"/>
              <a:t>/2008/10/11/review-the-flash-gordon-serials-1936-1940-a-heavily-illustrated-guide/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240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Steve’s section,</a:t>
            </a:r>
            <a:r>
              <a:rPr lang="en-US" baseline="0" dirty="0" smtClean="0"/>
              <a:t> a r</a:t>
            </a:r>
            <a:r>
              <a:rPr lang="en-US" dirty="0" smtClean="0"/>
              <a:t>epeat of Slide 11 from Week 0, Day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4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</a:t>
            </a:r>
            <a:r>
              <a:rPr lang="en-US" baseline="0" dirty="0" smtClean="0"/>
              <a:t> Fowler’s article on Feature Devotion is at http://</a:t>
            </a:r>
            <a:r>
              <a:rPr lang="en-US" baseline="0" dirty="0" err="1" smtClean="0"/>
              <a:t>martinfowler.com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bliki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FeatureDevotion.html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Basically, you need “adaptive planning.”  Some “risks” are really changes your project needs to adapt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3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NCR ATM from http://</a:t>
            </a:r>
            <a:r>
              <a:rPr lang="en-US" dirty="0" err="1" smtClean="0"/>
              <a:t>www.ncr.com</a:t>
            </a:r>
            <a:r>
              <a:rPr lang="en-US" dirty="0" smtClean="0"/>
              <a:t>/products/banking/deposit-</a:t>
            </a:r>
            <a:r>
              <a:rPr lang="en-US" dirty="0" err="1" smtClean="0"/>
              <a:t>atm</a:t>
            </a:r>
            <a:r>
              <a:rPr lang="en-US" dirty="0" smtClean="0"/>
              <a:t>-</a:t>
            </a:r>
            <a:r>
              <a:rPr lang="en-US" dirty="0" err="1" smtClean="0"/>
              <a:t>machineshttp</a:t>
            </a:r>
            <a:r>
              <a:rPr lang="en-US" dirty="0" smtClean="0"/>
              <a:t>://a4a0f6939b58c150df1e-8685fe7e4e24133c371aae6679c184ac.r40.cf1.rackcdn.com/v3/feature/selfserv-34-drive-up-atm-machine.jpg/cbaa4d4af86cd604ff08b92b0b605c80/selfserv-34-drive-up-atm-machine.jpg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www.thecareermuse.co.in</a:t>
            </a:r>
            <a:r>
              <a:rPr lang="en-US" dirty="0" smtClean="0"/>
              <a:t>/2013/11/30/isolated-working-work/, which is an interesting</a:t>
            </a:r>
            <a:r>
              <a:rPr lang="en-US" baseline="0" dirty="0" smtClean="0"/>
              <a:t> article!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success of “agile” rides on visibility.  But, providing visibility is an interruption in our coding,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8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Dilbert is from Nov 9, 2007. http://</a:t>
            </a:r>
            <a:r>
              <a:rPr lang="en-US" dirty="0" err="1" smtClean="0"/>
              <a:t>search.dilbert.com</a:t>
            </a:r>
            <a:r>
              <a:rPr lang="en-US" dirty="0" smtClean="0"/>
              <a:t>/comic/Project%20Status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www.successfulcustomeroutcomes.net</a:t>
            </a:r>
            <a:r>
              <a:rPr lang="en-US" dirty="0" smtClean="0"/>
              <a:t>/2014/09/customer-experience-</a:t>
            </a:r>
            <a:r>
              <a:rPr lang="en-US" dirty="0" err="1" smtClean="0"/>
              <a:t>trumps.html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5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6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3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7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4CB7-1BF1-44F5-AA5F-2274A6BE4A6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F5E660-254C-4F98-8B67-8AB87DE6D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1/09/why-your-it-project-may-be-riskier-than-you-think/ar/1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273425"/>
            <a:ext cx="7772400" cy="1470025"/>
          </a:xfrm>
        </p:spPr>
        <p:txBody>
          <a:bodyPr/>
          <a:lstStyle/>
          <a:p>
            <a:r>
              <a:rPr lang="en-US" dirty="0" smtClean="0"/>
              <a:t>SPMH: When things go wrong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752600"/>
          </a:xfrm>
        </p:spPr>
        <p:txBody>
          <a:bodyPr/>
          <a:lstStyle/>
          <a:p>
            <a:r>
              <a:rPr lang="en-US" dirty="0" smtClean="0"/>
              <a:t>And </a:t>
            </a:r>
            <a:r>
              <a:rPr lang="en-US" dirty="0" smtClean="0"/>
              <a:t>a preview of tomorrow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See last slide</a:t>
            </a:r>
            <a:endParaRPr lang="en-US" dirty="0"/>
          </a:p>
        </p:txBody>
      </p:sp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pic>
        <p:nvPicPr>
          <p:cNvPr id="2" name="Picture 1" descr="flash_gordon_rocketshi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5486400" cy="298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8600" y="0"/>
            <a:ext cx="1051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CSSE579</a:t>
            </a:r>
          </a:p>
          <a:p>
            <a:pPr algn="ctr"/>
            <a:r>
              <a:rPr lang="en-US" dirty="0" smtClean="0"/>
              <a:t>Session 5</a:t>
            </a:r>
          </a:p>
          <a:p>
            <a:pPr algn="ctr"/>
            <a:r>
              <a:rPr lang="en-US" dirty="0" smtClean="0"/>
              <a:t>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7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Control Tool – </a:t>
            </a:r>
            <a:br>
              <a:rPr lang="en-US" dirty="0" smtClean="0"/>
            </a:br>
            <a:r>
              <a:rPr lang="en-US" dirty="0" smtClean="0"/>
              <a:t>A Management Information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6248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us, Mickey Mouse</a:t>
            </a:r>
          </a:p>
          <a:p>
            <a:pPr lvl="1"/>
            <a:r>
              <a:rPr lang="en-US" dirty="0" smtClean="0"/>
              <a:t>What’s the point?</a:t>
            </a:r>
          </a:p>
          <a:p>
            <a:r>
              <a:rPr lang="en-US" dirty="0" smtClean="0"/>
              <a:t>But, we’d also like Management keeping everyone else in line!</a:t>
            </a:r>
          </a:p>
          <a:p>
            <a:pPr lvl="1"/>
            <a:r>
              <a:rPr lang="en-US" dirty="0" smtClean="0"/>
              <a:t>Will that third party deliver the software to plug into ours, next week?</a:t>
            </a:r>
          </a:p>
          <a:p>
            <a:pPr lvl="1"/>
            <a:r>
              <a:rPr lang="en-US" dirty="0" smtClean="0"/>
              <a:t>Will the integration test lab be available for our project before the end of this sprint?</a:t>
            </a:r>
          </a:p>
          <a:p>
            <a:pPr lvl="1"/>
            <a:r>
              <a:rPr lang="en-US" dirty="0" smtClean="0"/>
              <a:t>Can we keep the customer from changing his mind, again?</a:t>
            </a:r>
            <a:endParaRPr lang="en-US" dirty="0"/>
          </a:p>
        </p:txBody>
      </p:sp>
      <p:pic>
        <p:nvPicPr>
          <p:cNvPr id="4" name="Picture 3" descr="SNAP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51037"/>
            <a:ext cx="1978483" cy="2283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4267200"/>
            <a:ext cx="2133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lunch, your client suddenly realizes what the system you’re building for him </a:t>
            </a:r>
            <a:r>
              <a:rPr lang="en-US" i="1" dirty="0" smtClean="0"/>
              <a:t>really</a:t>
            </a:r>
            <a:r>
              <a:rPr lang="en-US" dirty="0" smtClean="0"/>
              <a:t> has to have!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Control Goal is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Risk avoidance –</a:t>
            </a:r>
          </a:p>
          <a:p>
            <a:pPr lvl="1"/>
            <a:r>
              <a:rPr lang="en-US" dirty="0" smtClean="0"/>
              <a:t>Act ahead to reduce the chance </a:t>
            </a:r>
            <a:br>
              <a:rPr lang="en-US" dirty="0" smtClean="0"/>
            </a:br>
            <a:r>
              <a:rPr lang="en-US" dirty="0" smtClean="0"/>
              <a:t>it occurs</a:t>
            </a:r>
          </a:p>
          <a:p>
            <a:r>
              <a:rPr lang="en-US" dirty="0" smtClean="0"/>
              <a:t>Risk transfer –</a:t>
            </a:r>
          </a:p>
          <a:p>
            <a:pPr lvl="1"/>
            <a:r>
              <a:rPr lang="en-US" dirty="0" smtClean="0"/>
              <a:t>Pass the “hot potato”</a:t>
            </a:r>
          </a:p>
          <a:p>
            <a:r>
              <a:rPr lang="en-US" dirty="0" smtClean="0"/>
              <a:t>Risk mitigation – </a:t>
            </a:r>
          </a:p>
          <a:p>
            <a:pPr lvl="1"/>
            <a:r>
              <a:rPr lang="en-US" dirty="0" smtClean="0"/>
              <a:t>Have a plan in place, in case it occurs</a:t>
            </a:r>
          </a:p>
          <a:p>
            <a:pPr lvl="1"/>
            <a:r>
              <a:rPr lang="en-US" dirty="0" smtClean="0"/>
              <a:t>Have some “reserves” to apply when risks actually arise.</a:t>
            </a:r>
          </a:p>
          <a:p>
            <a:pPr lvl="2"/>
            <a:r>
              <a:rPr lang="en-US" dirty="0" smtClean="0"/>
              <a:t>This includes, especially, “slack” time / people</a:t>
            </a:r>
          </a:p>
          <a:p>
            <a:pPr lvl="1"/>
            <a:r>
              <a:rPr lang="en-US" dirty="0" smtClean="0"/>
              <a:t>Have alternatives you can “jump to” if necessary.</a:t>
            </a:r>
          </a:p>
          <a:p>
            <a:endParaRPr lang="en-US" dirty="0" smtClean="0"/>
          </a:p>
        </p:txBody>
      </p:sp>
      <p:pic>
        <p:nvPicPr>
          <p:cNvPr id="4" name="Picture 3" descr="1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27200"/>
            <a:ext cx="2092884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Phillips’ “Proactive”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– act early</a:t>
            </a:r>
          </a:p>
          <a:p>
            <a:r>
              <a:rPr lang="en-US" dirty="0" smtClean="0"/>
              <a:t>Elimination of error - TQM</a:t>
            </a:r>
          </a:p>
          <a:p>
            <a:r>
              <a:rPr lang="en-US" dirty="0" smtClean="0"/>
              <a:t>Anticipation of failure – And plan around it</a:t>
            </a:r>
          </a:p>
          <a:p>
            <a:r>
              <a:rPr lang="en-US" dirty="0" smtClean="0"/>
              <a:t>Management of </a:t>
            </a:r>
            <a:br>
              <a:rPr lang="en-US" dirty="0" smtClean="0"/>
            </a:br>
            <a:r>
              <a:rPr lang="en-US" dirty="0" smtClean="0"/>
              <a:t>change – Adapt the </a:t>
            </a:r>
            <a:br>
              <a:rPr lang="en-US" dirty="0" smtClean="0"/>
            </a:br>
            <a:r>
              <a:rPr lang="en-US" dirty="0" smtClean="0"/>
              <a:t>organization to </a:t>
            </a:r>
            <a:br>
              <a:rPr lang="en-US" dirty="0" smtClean="0"/>
            </a:br>
            <a:r>
              <a:rPr lang="en-US" dirty="0" smtClean="0"/>
              <a:t>reduce risks</a:t>
            </a:r>
            <a:endParaRPr lang="en-US" dirty="0"/>
          </a:p>
        </p:txBody>
      </p:sp>
      <p:pic>
        <p:nvPicPr>
          <p:cNvPr id="4" name="Picture 3" descr="change-management-strateg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3835400" cy="26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0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Well-known “bad ideas”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The ostrich approach:</a:t>
            </a:r>
            <a:r>
              <a:rPr lang="en-US" dirty="0"/>
              <a:t> Ignoring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risks</a:t>
            </a:r>
            <a:r>
              <a:rPr lang="en-US" dirty="0"/>
              <a:t>, or pretending they don’t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exist.</a:t>
            </a:r>
            <a:endParaRPr lang="en-US" dirty="0"/>
          </a:p>
          <a:p>
            <a:r>
              <a:rPr lang="en-US" b="1" dirty="0"/>
              <a:t>The prayer approach:</a:t>
            </a:r>
            <a:r>
              <a:rPr lang="en-US" dirty="0"/>
              <a:t> Looking 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higher </a:t>
            </a:r>
            <a:r>
              <a:rPr lang="en-US" dirty="0"/>
              <a:t>being to solve all your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</a:t>
            </a:r>
            <a:r>
              <a:rPr lang="en-US" dirty="0"/>
              <a:t>or to making them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disappear.</a:t>
            </a:r>
            <a:endParaRPr lang="en-US" dirty="0"/>
          </a:p>
          <a:p>
            <a:r>
              <a:rPr lang="en-US" b="1" dirty="0"/>
              <a:t>The denial approach:</a:t>
            </a:r>
            <a:r>
              <a:rPr lang="en-US" dirty="0"/>
              <a:t> Recognizing that certain situations may cause problems for your project but refusing to accept that these situations may </a:t>
            </a:r>
            <a:r>
              <a:rPr lang="en-US" dirty="0" smtClean="0"/>
              <a:t>occur.</a:t>
            </a:r>
            <a:endParaRPr lang="en-US" dirty="0"/>
          </a:p>
        </p:txBody>
      </p:sp>
      <p:pic>
        <p:nvPicPr>
          <p:cNvPr id="4" name="Picture 3" descr="Ostrich_head_in_s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89100"/>
            <a:ext cx="2176374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people dislike </a:t>
            </a:r>
            <a:br>
              <a:rPr lang="en-US" dirty="0" smtClean="0"/>
            </a:br>
            <a:r>
              <a:rPr lang="en-US" dirty="0" smtClean="0"/>
              <a:t>risk 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Risks are threats. (See p 253)</a:t>
            </a:r>
          </a:p>
          <a:p>
            <a:pPr lvl="1"/>
            <a:r>
              <a:rPr lang="en-US" dirty="0" smtClean="0"/>
              <a:t>We like being optimistic.</a:t>
            </a:r>
          </a:p>
          <a:p>
            <a:pPr lvl="1"/>
            <a:r>
              <a:rPr lang="en-US" dirty="0" smtClean="0"/>
              <a:t>Do you have to be confident to code well?</a:t>
            </a:r>
          </a:p>
          <a:p>
            <a:r>
              <a:rPr lang="en-US" dirty="0" smtClean="0"/>
              <a:t>We are unhappy when making choices.</a:t>
            </a:r>
          </a:p>
          <a:p>
            <a:pPr lvl="1"/>
            <a:r>
              <a:rPr lang="en-US" dirty="0" smtClean="0"/>
              <a:t>See Barry Schwartz’s TED talk</a:t>
            </a:r>
          </a:p>
          <a:p>
            <a:pPr lvl="1"/>
            <a:r>
              <a:rPr lang="en-US" dirty="0" smtClean="0"/>
              <a:t>“Freedom of choice” is painful!</a:t>
            </a:r>
          </a:p>
          <a:p>
            <a:r>
              <a:rPr lang="en-US" dirty="0" smtClean="0"/>
              <a:t>Change is hard. Ref Edgar Schein’s theory of organizational change:</a:t>
            </a:r>
          </a:p>
          <a:p>
            <a:pPr lvl="1"/>
            <a:r>
              <a:rPr lang="en-US" b="1" dirty="0"/>
              <a:t>Principle 1: </a:t>
            </a:r>
            <a:r>
              <a:rPr lang="en-US" dirty="0"/>
              <a:t>survival anxiety or guilt must be greater than learning anxiety</a:t>
            </a:r>
          </a:p>
          <a:p>
            <a:pPr lvl="1"/>
            <a:r>
              <a:rPr lang="en-US" b="1" dirty="0"/>
              <a:t>Principle 2: </a:t>
            </a:r>
            <a:r>
              <a:rPr lang="en-US" dirty="0"/>
              <a:t>Learning anxiety must be reduced rather than increasing survival anxiety.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EdgarSchein 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64" y="3200400"/>
            <a:ext cx="1585736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5650468"/>
            <a:ext cx="195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MIT’s Edgar Schein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3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Options When Making “Global” Project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on your current course</a:t>
            </a:r>
          </a:p>
          <a:p>
            <a:r>
              <a:rPr lang="en-US" dirty="0" smtClean="0"/>
              <a:t>Take corrective action</a:t>
            </a:r>
          </a:p>
          <a:p>
            <a:r>
              <a:rPr lang="en-US" dirty="0" smtClean="0"/>
              <a:t>Cancel the project</a:t>
            </a:r>
          </a:p>
          <a:p>
            <a:endParaRPr lang="en-US" dirty="0"/>
          </a:p>
          <a:p>
            <a:r>
              <a:rPr lang="en-US" dirty="0" smtClean="0"/>
              <a:t>Quantify the decision?</a:t>
            </a:r>
            <a:endParaRPr lang="en-US" dirty="0"/>
          </a:p>
        </p:txBody>
      </p:sp>
      <p:pic>
        <p:nvPicPr>
          <p:cNvPr id="4" name="Picture 3" descr="blueprin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5999"/>
            <a:ext cx="3352800" cy="2220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3435" y="4572000"/>
            <a:ext cx="338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“How much is that going to cost?”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4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place to work?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risk do you want?</a:t>
            </a:r>
          </a:p>
          <a:p>
            <a:pPr lvl="1"/>
            <a:r>
              <a:rPr lang="en-US" dirty="0" smtClean="0"/>
              <a:t>Startups – Maybe 3% - 5% success rate?</a:t>
            </a:r>
          </a:p>
          <a:p>
            <a:pPr lvl="1"/>
            <a:r>
              <a:rPr lang="en-US" dirty="0" smtClean="0"/>
              <a:t>Working for the government – 100% success rate?</a:t>
            </a:r>
          </a:p>
          <a:p>
            <a:pPr lvl="1"/>
            <a:r>
              <a:rPr lang="en-US" dirty="0" smtClean="0"/>
              <a:t>In-between – Working for Apple, IBM, Microsoft, or Google.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114800"/>
            <a:ext cx="3352800" cy="25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3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Personnel shortfalls</a:t>
            </a:r>
          </a:p>
          <a:p>
            <a:r>
              <a:rPr lang="en-US" dirty="0" smtClean="0"/>
              <a:t>Unrealistic schedules and budgets</a:t>
            </a:r>
          </a:p>
          <a:p>
            <a:r>
              <a:rPr lang="en-US" dirty="0" smtClean="0"/>
              <a:t>Developing the wrong software functions</a:t>
            </a:r>
          </a:p>
          <a:p>
            <a:r>
              <a:rPr lang="en-US" dirty="0" smtClean="0"/>
              <a:t>Developing the wrong user interface</a:t>
            </a:r>
          </a:p>
          <a:p>
            <a:r>
              <a:rPr lang="en-US" dirty="0" err="1" smtClean="0"/>
              <a:t>Goldplating</a:t>
            </a:r>
            <a:endParaRPr lang="en-US" dirty="0" smtClean="0"/>
          </a:p>
          <a:p>
            <a:r>
              <a:rPr lang="en-US" dirty="0" smtClean="0"/>
              <a:t>Continuing stream of requirements changes</a:t>
            </a:r>
          </a:p>
          <a:p>
            <a:r>
              <a:rPr lang="en-US" dirty="0" smtClean="0"/>
              <a:t>Shortfalls in externally furnished components</a:t>
            </a:r>
          </a:p>
          <a:p>
            <a:r>
              <a:rPr lang="en-US" dirty="0" smtClean="0"/>
              <a:t>Real-time performance shortfalls</a:t>
            </a:r>
          </a:p>
          <a:p>
            <a:r>
              <a:rPr lang="en-US" dirty="0" smtClean="0"/>
              <a:t>Straining computer science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9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ways software teams manage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showing risks showing both: </a:t>
            </a:r>
          </a:p>
          <a:p>
            <a:pPr lvl="1"/>
            <a:r>
              <a:rPr lang="en-US" dirty="0" smtClean="0"/>
              <a:t>Probability of occurrence, and</a:t>
            </a:r>
          </a:p>
          <a:p>
            <a:pPr lvl="1"/>
            <a:r>
              <a:rPr lang="en-US" dirty="0" smtClean="0"/>
              <a:t>Consequence if it does occur</a:t>
            </a:r>
          </a:p>
          <a:p>
            <a:r>
              <a:rPr lang="en-US" dirty="0" smtClean="0"/>
              <a:t>Teams then use this matrix to manage the risks 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6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risk matrix</a:t>
            </a:r>
            <a:br>
              <a:rPr lang="en-US" dirty="0" smtClean="0"/>
            </a:br>
            <a:r>
              <a:rPr lang="en-US" sz="3100" dirty="0" smtClean="0"/>
              <a:t>- showing some “scenarios” -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674079"/>
              </p:ext>
            </p:extLst>
          </p:nvPr>
        </p:nvGraphicFramePr>
        <p:xfrm>
          <a:off x="1587500" y="1828800"/>
          <a:ext cx="61087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4" imgW="6108700" imgH="4457700" progId="Word.Document.12">
                  <p:embed/>
                </p:oleObj>
              </mc:Choice>
              <mc:Fallback>
                <p:oleObj name="Document" r:id="rId4" imgW="6108700" imgH="445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500" y="1828800"/>
                        <a:ext cx="6108700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5410200"/>
            <a:ext cx="495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“An ongoing whiteboard risk management”!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0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a working list of risks for your current project?</a:t>
            </a:r>
          </a:p>
          <a:p>
            <a:r>
              <a:rPr lang="en-US" dirty="0" smtClean="0"/>
              <a:t>Do you have strategies for handling these risks?</a:t>
            </a:r>
            <a:endParaRPr lang="en-US" dirty="0"/>
          </a:p>
        </p:txBody>
      </p:sp>
      <p:pic>
        <p:nvPicPr>
          <p:cNvPr id="4" name="Picture 3" descr="la-heb-teens-risk-averse-20121001-00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62400"/>
            <a:ext cx="3276600" cy="23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risk perspective - FMEA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probably already use this!</a:t>
            </a:r>
          </a:p>
          <a:p>
            <a:pPr lvl="1"/>
            <a:r>
              <a:rPr lang="en-US" dirty="0" smtClean="0"/>
              <a:t>Or other engineers around you do.</a:t>
            </a:r>
          </a:p>
          <a:p>
            <a:pPr lvl="1"/>
            <a:r>
              <a:rPr lang="en-US" dirty="0" smtClean="0"/>
              <a:t>“Failure mode and effects analysis”</a:t>
            </a:r>
          </a:p>
          <a:p>
            <a:r>
              <a:rPr lang="en-US" dirty="0" smtClean="0"/>
              <a:t>Often applied to designs, but also processes.</a:t>
            </a:r>
          </a:p>
          <a:p>
            <a:r>
              <a:rPr lang="en-US" dirty="0" smtClean="0"/>
              <a:t>“How many ways can this fail?”</a:t>
            </a:r>
          </a:p>
          <a:p>
            <a:pPr lvl="1"/>
            <a:r>
              <a:rPr lang="en-US" dirty="0" smtClean="0"/>
              <a:t>A part of reliability engineering.</a:t>
            </a:r>
          </a:p>
          <a:p>
            <a:r>
              <a:rPr lang="en-US" dirty="0" smtClean="0"/>
              <a:t>Consider dimensions, with 1 -10 ratings for each:</a:t>
            </a:r>
          </a:p>
          <a:p>
            <a:pPr lvl="1"/>
            <a:r>
              <a:rPr lang="en-US" dirty="0" smtClean="0"/>
              <a:t>Probability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Detection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648200"/>
            <a:ext cx="3733800" cy="2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52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396335"/>
            <a:ext cx="3490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 FMEA Spreadsheet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14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096000" cy="1143000"/>
          </a:xfrm>
        </p:spPr>
        <p:txBody>
          <a:bodyPr/>
          <a:lstStyle/>
          <a:p>
            <a:r>
              <a:rPr lang="en-US" dirty="0" smtClean="0"/>
              <a:t>A preview of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There’s a fundamental issue with </a:t>
            </a:r>
            <a:br>
              <a:rPr lang="en-US" dirty="0" smtClean="0"/>
            </a:br>
            <a:r>
              <a:rPr lang="en-US" dirty="0" smtClean="0"/>
              <a:t>predicting the future based on the past:</a:t>
            </a:r>
          </a:p>
          <a:p>
            <a:pPr lvl="1"/>
            <a:r>
              <a:rPr lang="en-US" dirty="0" smtClean="0"/>
              <a:t>When you are about to to a much larger project than before…</a:t>
            </a:r>
          </a:p>
          <a:p>
            <a:pPr lvl="1"/>
            <a:r>
              <a:rPr lang="en-US" dirty="0" smtClean="0"/>
              <a:t>Things don’t scale.</a:t>
            </a:r>
          </a:p>
          <a:p>
            <a:pPr lvl="1"/>
            <a:r>
              <a:rPr lang="en-US" dirty="0" smtClean="0"/>
              <a:t>Many successful software organizations assume results will continue to be good.</a:t>
            </a:r>
          </a:p>
          <a:p>
            <a:pPr lvl="1"/>
            <a:r>
              <a:rPr lang="en-US" dirty="0" smtClean="0"/>
              <a:t>Large projects are the source of bad results!</a:t>
            </a:r>
          </a:p>
          <a:p>
            <a:pPr lvl="1"/>
            <a:r>
              <a:rPr lang="en-US" dirty="0" smtClean="0"/>
              <a:t>Huge IT projects are a perfect example!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the article at </a:t>
            </a:r>
            <a:r>
              <a:rPr lang="en-US" dirty="0">
                <a:hlinkClick r:id="rId3"/>
              </a:rPr>
              <a:t>https://hbr.org/2011/09/why-your-it-project-may-be-riskier-than-you-think/ar/</a:t>
            </a:r>
            <a:r>
              <a:rPr lang="en-US" dirty="0" smtClean="0">
                <a:hlinkClick r:id="rId3"/>
              </a:rPr>
              <a:t>1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988" y="76200"/>
            <a:ext cx="2502812" cy="19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9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through Phillips’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With the other people here, who are on your project, say, discuss:</a:t>
            </a:r>
          </a:p>
          <a:p>
            <a:r>
              <a:rPr lang="en-US" sz="2200" dirty="0" smtClean="0"/>
              <a:t>Do the customers and developers agree on the project objectives?</a:t>
            </a:r>
          </a:p>
          <a:p>
            <a:r>
              <a:rPr lang="en-US" sz="2200" dirty="0" smtClean="0"/>
              <a:t>Have you done a project like this before?</a:t>
            </a:r>
          </a:p>
          <a:p>
            <a:r>
              <a:rPr lang="en-US" sz="2200" dirty="0" smtClean="0"/>
              <a:t>Have you worked with the tools before?</a:t>
            </a:r>
          </a:p>
          <a:p>
            <a:r>
              <a:rPr lang="en-US" sz="2200" dirty="0" smtClean="0"/>
              <a:t>Will the project solve a new problem or use new technology?</a:t>
            </a:r>
          </a:p>
          <a:p>
            <a:pPr lvl="1"/>
            <a:r>
              <a:rPr lang="en-US" sz="2200" dirty="0" smtClean="0"/>
              <a:t>Implies “feature creep”</a:t>
            </a:r>
          </a:p>
          <a:p>
            <a:pPr lvl="1"/>
            <a:r>
              <a:rPr lang="en-US" sz="2200" dirty="0" smtClean="0"/>
              <a:t>Increased likelihood of “backtracking”</a:t>
            </a:r>
          </a:p>
          <a:p>
            <a:r>
              <a:rPr lang="en-US" sz="2200" dirty="0" smtClean="0"/>
              <a:t>Is the technical infrastructure in place?</a:t>
            </a:r>
          </a:p>
          <a:p>
            <a:r>
              <a:rPr lang="en-US" sz="2200" dirty="0" smtClean="0"/>
              <a:t>What is the relationship between customers, users, and the team?</a:t>
            </a:r>
          </a:p>
          <a:p>
            <a:r>
              <a:rPr lang="en-US" sz="2200" dirty="0" smtClean="0"/>
              <a:t>Is the implementation date realistic?</a:t>
            </a:r>
          </a:p>
          <a:p>
            <a:r>
              <a:rPr lang="en-US" sz="2200" dirty="0" smtClean="0"/>
              <a:t>Do you have the project management skills needed?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236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do the managers do?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managers do these things:</a:t>
            </a:r>
          </a:p>
          <a:p>
            <a:pPr lvl="1"/>
            <a:r>
              <a:rPr lang="en-US" dirty="0" smtClean="0"/>
              <a:t>Plan – ahead of time</a:t>
            </a:r>
          </a:p>
          <a:p>
            <a:pPr lvl="1"/>
            <a:r>
              <a:rPr lang="en-US" dirty="0" smtClean="0"/>
              <a:t>Lead - during</a:t>
            </a:r>
          </a:p>
          <a:p>
            <a:pPr lvl="1"/>
            <a:r>
              <a:rPr lang="en-US" dirty="0" smtClean="0"/>
              <a:t>Control – “after” (and during)</a:t>
            </a:r>
          </a:p>
          <a:p>
            <a:r>
              <a:rPr lang="en-US" dirty="0" smtClean="0"/>
              <a:t>Project managers are “first level” managers:</a:t>
            </a:r>
          </a:p>
          <a:p>
            <a:pPr lvl="1"/>
            <a:r>
              <a:rPr lang="en-US" dirty="0" smtClean="0"/>
              <a:t>Typically don’t hire and fire.</a:t>
            </a:r>
          </a:p>
          <a:p>
            <a:pPr lvl="1"/>
            <a:r>
              <a:rPr lang="en-US" dirty="0" smtClean="0"/>
              <a:t>Do keep projects on schedule.</a:t>
            </a:r>
          </a:p>
          <a:p>
            <a:pPr lvl="1"/>
            <a:r>
              <a:rPr lang="en-US" dirty="0" smtClean="0"/>
              <a:t>Often also are “lead developers.”</a:t>
            </a:r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>
          <a:xfrm rot="16200000" flipV="1">
            <a:off x="2400300" y="3619500"/>
            <a:ext cx="1447800" cy="13716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0800" y="4419600"/>
            <a:ext cx="243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are the “risk managers”!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730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= plan + status + </a:t>
            </a:r>
            <a:br>
              <a:rPr lang="en-US" dirty="0" smtClean="0"/>
            </a:br>
            <a:r>
              <a:rPr lang="en-US" dirty="0" smtClean="0"/>
              <a:t>corrective 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– as in “Control the risks”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problem would </a:t>
            </a:r>
            <a:r>
              <a:rPr lang="en-US" dirty="0" err="1" smtClean="0"/>
              <a:t>Highsmith</a:t>
            </a:r>
            <a:r>
              <a:rPr lang="en-US" dirty="0" smtClean="0"/>
              <a:t> have with this? (hint: think Fowler’s ‘feature devotion’)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0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Steve’s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NCR Corp, Dundee Scotland</a:t>
            </a:r>
          </a:p>
          <a:p>
            <a:r>
              <a:rPr lang="en-US" sz="2800" dirty="0" smtClean="0"/>
              <a:t>Risk assessment review, 1993</a:t>
            </a:r>
          </a:p>
          <a:p>
            <a:r>
              <a:rPr lang="en-US" sz="2800" dirty="0" smtClean="0"/>
              <a:t>New generation of ATM</a:t>
            </a:r>
          </a:p>
          <a:p>
            <a:r>
              <a:rPr lang="en-US" sz="2800" dirty="0" smtClean="0"/>
              <a:t>Concluded they should develop two different cabinets, in case the riskier one failed.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648200"/>
            <a:ext cx="4083493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2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people be allowed to </a:t>
            </a:r>
            <a:br>
              <a:rPr lang="en-US" dirty="0" smtClean="0"/>
            </a:br>
            <a:r>
              <a:rPr lang="en-US" dirty="0" smtClean="0"/>
              <a:t>“go dark”?</a:t>
            </a:r>
            <a:endParaRPr lang="en-US" dirty="0"/>
          </a:p>
        </p:txBody>
      </p:sp>
      <p:pic>
        <p:nvPicPr>
          <p:cNvPr id="3" name="Picture 2" descr="working-al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13000"/>
            <a:ext cx="3048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5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Is there a point at which developers should push back on manager status requests?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501900"/>
            <a:ext cx="8128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to collect?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Everything – or it will seem like you’re measuring nothing</a:t>
            </a:r>
          </a:p>
          <a:p>
            <a:r>
              <a:rPr lang="en-US" dirty="0" smtClean="0"/>
              <a:t>LOC, Function Points, GUI Screens</a:t>
            </a:r>
          </a:p>
          <a:p>
            <a:r>
              <a:rPr lang="en-US" dirty="0" smtClean="0"/>
              <a:t>Errors, Cost-Per-Product, total time for specific features</a:t>
            </a:r>
          </a:p>
          <a:p>
            <a:r>
              <a:rPr lang="en-US" dirty="0" smtClean="0"/>
              <a:t>Do not ask people to collect status without explaining why the project and organization need it!?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3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1423</Words>
  <Application>Microsoft Macintosh PowerPoint</Application>
  <PresentationFormat>On-screen Show (4:3)</PresentationFormat>
  <Paragraphs>181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SPMH: When things go wrong</vt:lpstr>
      <vt:lpstr>Quick Survey</vt:lpstr>
      <vt:lpstr>Let’s go through Phillips’ Risks</vt:lpstr>
      <vt:lpstr>What do the managers do?</vt:lpstr>
      <vt:lpstr>Control = plan + status +  corrective action  Control – as in “Control the risks”</vt:lpstr>
      <vt:lpstr>Steve’s example</vt:lpstr>
      <vt:lpstr>Should people be allowed to  “go dark”?</vt:lpstr>
      <vt:lpstr>Is there a point at which developers should push back on manager status requests? </vt:lpstr>
      <vt:lpstr>What Data to collect?</vt:lpstr>
      <vt:lpstr>Common Control Tool –  A Management Information Center</vt:lpstr>
      <vt:lpstr>The Control Goal is Risk Management</vt:lpstr>
      <vt:lpstr>Phillips’ “Proactive” Ideas</vt:lpstr>
      <vt:lpstr>Well-known “bad ideas”</vt:lpstr>
      <vt:lpstr>Why do people dislike  risk management?</vt:lpstr>
      <vt:lpstr>3 Options When Making “Global” Project Decisions</vt:lpstr>
      <vt:lpstr>A good place to work?</vt:lpstr>
      <vt:lpstr>Risk Examples</vt:lpstr>
      <vt:lpstr>Common ways software teams manage risks</vt:lpstr>
      <vt:lpstr>Example risk matrix - showing some “scenarios” -</vt:lpstr>
      <vt:lpstr>One more risk perspective - FMEA</vt:lpstr>
      <vt:lpstr>PowerPoint Presentation</vt:lpstr>
      <vt:lpstr>A preview of tomorrow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to work?</dc:title>
  <dc:creator>Mike Hewner</dc:creator>
  <cp:lastModifiedBy>Steve Chenoweth</cp:lastModifiedBy>
  <cp:revision>48</cp:revision>
  <dcterms:created xsi:type="dcterms:W3CDTF">2013-10-07T13:13:43Z</dcterms:created>
  <dcterms:modified xsi:type="dcterms:W3CDTF">2015-04-12T13:52:58Z</dcterms:modified>
</cp:coreProperties>
</file>