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jpg" ContentType="image/jpe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3"/>
  </p:notesMasterIdLst>
  <p:sldIdLst>
    <p:sldId id="256" r:id="rId2"/>
    <p:sldId id="263" r:id="rId3"/>
    <p:sldId id="262" r:id="rId4"/>
    <p:sldId id="264" r:id="rId5"/>
    <p:sldId id="257" r:id="rId6"/>
    <p:sldId id="258" r:id="rId7"/>
    <p:sldId id="265" r:id="rId8"/>
    <p:sldId id="259" r:id="rId9"/>
    <p:sldId id="260" r:id="rId10"/>
    <p:sldId id="261" r:id="rId11"/>
    <p:sldId id="266" r:id="rId1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7" d="100"/>
          <a:sy n="57" d="100"/>
        </p:scale>
        <p:origin x="-1616" y="-112"/>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notesMaster" Target="notesMasters/notesMaster1.xml"/><Relationship Id="rId14" Type="http://schemas.openxmlformats.org/officeDocument/2006/relationships/printerSettings" Target="printerSettings/printerSettings1.bin"/><Relationship Id="rId15" Type="http://schemas.openxmlformats.org/officeDocument/2006/relationships/presProps" Target="presProps.xml"/><Relationship Id="rId16" Type="http://schemas.openxmlformats.org/officeDocument/2006/relationships/viewProps" Target="viewProps.xml"/><Relationship Id="rId17" Type="http://schemas.openxmlformats.org/officeDocument/2006/relationships/theme" Target="theme/theme1.xml"/><Relationship Id="rId18"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B6226C9-5B0E-1F42-9AE4-C765B29055C4}" type="datetimeFigureOut">
              <a:rPr lang="en-US" smtClean="0"/>
              <a:t>4/6/15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95D219F-72C3-974B-A2BC-27D16B8DCB4B}" type="slidenum">
              <a:rPr lang="en-US" smtClean="0"/>
              <a:t>‹#›</a:t>
            </a:fld>
            <a:endParaRPr lang="en-US"/>
          </a:p>
        </p:txBody>
      </p:sp>
    </p:spTree>
    <p:extLst>
      <p:ext uri="{BB962C8B-B14F-4D97-AF65-F5344CB8AC3E}">
        <p14:creationId xmlns:p14="http://schemas.microsoft.com/office/powerpoint/2010/main" val="114367370"/>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Print is of School 45 in Indianapolis, my grade school.  Built in 1898. Architects</a:t>
            </a:r>
            <a:r>
              <a:rPr lang="en-US" baseline="0" dirty="0" smtClean="0"/>
              <a:t> were Vonnegut and Bohn.  The Vonnegut was novelist Kurt Vonnegut’s grandfather.  See http://</a:t>
            </a:r>
            <a:r>
              <a:rPr lang="en-US" baseline="0" dirty="0" err="1" smtClean="0"/>
              <a:t>en.wikipedia.org</a:t>
            </a:r>
            <a:r>
              <a:rPr lang="en-US" baseline="0" dirty="0" smtClean="0"/>
              <a:t>/wiki/Vonnegut_%26_Bohn.  Image from http://</a:t>
            </a:r>
            <a:r>
              <a:rPr lang="en-US" baseline="0" dirty="0" err="1" smtClean="0"/>
              <a:t>www.stcroixarchitecture.com</a:t>
            </a:r>
            <a:r>
              <a:rPr lang="en-US" baseline="0" dirty="0" smtClean="0"/>
              <a:t>/products/public-school-number-45-indianapolis-in-1898-vonnegut-and-bohn</a:t>
            </a:r>
            <a:endParaRPr lang="en-US" dirty="0"/>
          </a:p>
        </p:txBody>
      </p:sp>
      <p:sp>
        <p:nvSpPr>
          <p:cNvPr id="4" name="Slide Number Placeholder 3"/>
          <p:cNvSpPr>
            <a:spLocks noGrp="1"/>
          </p:cNvSpPr>
          <p:nvPr>
            <p:ph type="sldNum" sz="quarter" idx="10"/>
          </p:nvPr>
        </p:nvSpPr>
        <p:spPr/>
        <p:txBody>
          <a:bodyPr/>
          <a:lstStyle/>
          <a:p>
            <a:fld id="{895D219F-72C3-974B-A2BC-27D16B8DCB4B}" type="slidenum">
              <a:rPr lang="en-US" smtClean="0"/>
              <a:t>1</a:t>
            </a:fld>
            <a:endParaRPr lang="en-US"/>
          </a:p>
        </p:txBody>
      </p:sp>
    </p:spTree>
    <p:extLst>
      <p:ext uri="{BB962C8B-B14F-4D97-AF65-F5344CB8AC3E}">
        <p14:creationId xmlns:p14="http://schemas.microsoft.com/office/powerpoint/2010/main" val="18322932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See, for example, https://</a:t>
            </a:r>
            <a:r>
              <a:rPr lang="en-US" dirty="0" err="1" smtClean="0"/>
              <a:t>www.scrumalliance.org</a:t>
            </a:r>
            <a:r>
              <a:rPr lang="en-US" dirty="0" smtClean="0"/>
              <a:t>/community/articles/2008/</a:t>
            </a:r>
            <a:r>
              <a:rPr lang="en-US" dirty="0" err="1" smtClean="0"/>
              <a:t>july</a:t>
            </a:r>
            <a:r>
              <a:rPr lang="en-US" dirty="0" smtClean="0"/>
              <a:t>/agile-and-</a:t>
            </a:r>
            <a:r>
              <a:rPr lang="en-US" dirty="0" err="1" smtClean="0"/>
              <a:t>cmmi</a:t>
            </a:r>
            <a:r>
              <a:rPr lang="en-US" dirty="0" smtClean="0"/>
              <a:t>-better-together</a:t>
            </a:r>
            <a:endParaRPr lang="en-US" dirty="0"/>
          </a:p>
        </p:txBody>
      </p:sp>
      <p:sp>
        <p:nvSpPr>
          <p:cNvPr id="4" name="Slide Number Placeholder 3"/>
          <p:cNvSpPr>
            <a:spLocks noGrp="1"/>
          </p:cNvSpPr>
          <p:nvPr>
            <p:ph type="sldNum" sz="quarter" idx="10"/>
          </p:nvPr>
        </p:nvSpPr>
        <p:spPr/>
        <p:txBody>
          <a:bodyPr/>
          <a:lstStyle/>
          <a:p>
            <a:fld id="{895D219F-72C3-974B-A2BC-27D16B8DCB4B}" type="slidenum">
              <a:rPr lang="en-US" smtClean="0"/>
              <a:t>11</a:t>
            </a:fld>
            <a:endParaRPr lang="en-US"/>
          </a:p>
        </p:txBody>
      </p:sp>
    </p:spTree>
    <p:extLst>
      <p:ext uri="{BB962C8B-B14F-4D97-AF65-F5344CB8AC3E}">
        <p14:creationId xmlns:p14="http://schemas.microsoft.com/office/powerpoint/2010/main" val="12760809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See http://</a:t>
            </a:r>
            <a:r>
              <a:rPr lang="en-US" dirty="0" err="1" smtClean="0"/>
              <a:t>alistair.cockburn.us</a:t>
            </a:r>
            <a:r>
              <a:rPr lang="en-US" dirty="0" smtClean="0"/>
              <a:t>/</a:t>
            </a:r>
            <a:r>
              <a:rPr lang="en-US" dirty="0" err="1" smtClean="0"/>
              <a:t>Methodology+per+project</a:t>
            </a:r>
            <a:r>
              <a:rPr lang="en-US" dirty="0" smtClean="0"/>
              <a:t>, which the figure also is from.</a:t>
            </a:r>
            <a:endParaRPr lang="en-US" dirty="0"/>
          </a:p>
        </p:txBody>
      </p:sp>
      <p:sp>
        <p:nvSpPr>
          <p:cNvPr id="4" name="Slide Number Placeholder 3"/>
          <p:cNvSpPr>
            <a:spLocks noGrp="1"/>
          </p:cNvSpPr>
          <p:nvPr>
            <p:ph type="sldNum" sz="quarter" idx="10"/>
          </p:nvPr>
        </p:nvSpPr>
        <p:spPr/>
        <p:txBody>
          <a:bodyPr/>
          <a:lstStyle/>
          <a:p>
            <a:fld id="{895D219F-72C3-974B-A2BC-27D16B8DCB4B}" type="slidenum">
              <a:rPr lang="en-US" smtClean="0"/>
              <a:t>2</a:t>
            </a:fld>
            <a:endParaRPr lang="en-US"/>
          </a:p>
        </p:txBody>
      </p:sp>
    </p:spTree>
    <p:extLst>
      <p:ext uri="{BB962C8B-B14F-4D97-AF65-F5344CB8AC3E}">
        <p14:creationId xmlns:p14="http://schemas.microsoft.com/office/powerpoint/2010/main" val="42603071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Section 6.2 starts on p 161.</a:t>
            </a:r>
          </a:p>
          <a:p>
            <a:r>
              <a:rPr lang="en-US" dirty="0" smtClean="0"/>
              <a:t>Also see Section</a:t>
            </a:r>
            <a:r>
              <a:rPr lang="en-US" baseline="0" dirty="0" smtClean="0"/>
              <a:t> 6.4.5 starts on p 222.</a:t>
            </a:r>
          </a:p>
          <a:p>
            <a:r>
              <a:rPr lang="en-US" baseline="0" dirty="0" smtClean="0"/>
              <a:t>Other resources - Fig 6.48 and 6.46 are on </a:t>
            </a:r>
            <a:r>
              <a:rPr lang="en-US" baseline="0" dirty="0" err="1" smtClean="0"/>
              <a:t>pp</a:t>
            </a:r>
            <a:r>
              <a:rPr lang="en-US" baseline="0" dirty="0" smtClean="0"/>
              <a:t> 230 and 228, respectively.</a:t>
            </a:r>
            <a:endParaRPr lang="en-US" dirty="0"/>
          </a:p>
        </p:txBody>
      </p:sp>
      <p:sp>
        <p:nvSpPr>
          <p:cNvPr id="4" name="Slide Number Placeholder 3"/>
          <p:cNvSpPr>
            <a:spLocks noGrp="1"/>
          </p:cNvSpPr>
          <p:nvPr>
            <p:ph type="sldNum" sz="quarter" idx="10"/>
          </p:nvPr>
        </p:nvSpPr>
        <p:spPr/>
        <p:txBody>
          <a:bodyPr/>
          <a:lstStyle/>
          <a:p>
            <a:fld id="{895D219F-72C3-974B-A2BC-27D16B8DCB4B}" type="slidenum">
              <a:rPr lang="en-US" smtClean="0"/>
              <a:t>3</a:t>
            </a:fld>
            <a:endParaRPr lang="en-US"/>
          </a:p>
        </p:txBody>
      </p:sp>
    </p:spTree>
    <p:extLst>
      <p:ext uri="{BB962C8B-B14F-4D97-AF65-F5344CB8AC3E}">
        <p14:creationId xmlns:p14="http://schemas.microsoft.com/office/powerpoint/2010/main" val="148837088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Figure from http://</a:t>
            </a:r>
            <a:r>
              <a:rPr lang="en-US" dirty="0" err="1" smtClean="0"/>
              <a:t>dwaynephillips.net</a:t>
            </a:r>
            <a:r>
              <a:rPr lang="en-US" dirty="0" smtClean="0"/>
              <a:t>/</a:t>
            </a:r>
            <a:r>
              <a:rPr lang="en-US" dirty="0" err="1" smtClean="0"/>
              <a:t>CutterPapers</a:t>
            </a:r>
            <a:r>
              <a:rPr lang="en-US" dirty="0" smtClean="0"/>
              <a:t>/</a:t>
            </a:r>
            <a:r>
              <a:rPr lang="en-US" dirty="0" err="1" smtClean="0"/>
              <a:t>ppp</a:t>
            </a:r>
            <a:r>
              <a:rPr lang="en-US" dirty="0" smtClean="0"/>
              <a:t>/</a:t>
            </a:r>
            <a:r>
              <a:rPr lang="en-US" dirty="0" err="1" smtClean="0"/>
              <a:t>ppp.htm</a:t>
            </a:r>
            <a:r>
              <a:rPr lang="en-US" dirty="0" smtClean="0"/>
              <a:t>, essentially like Fig 2.2 on p 18.</a:t>
            </a:r>
            <a:r>
              <a:rPr lang="en-US" baseline="0" dirty="0" smtClean="0"/>
              <a:t> </a:t>
            </a:r>
            <a:endParaRPr lang="en-US" dirty="0"/>
          </a:p>
        </p:txBody>
      </p:sp>
      <p:sp>
        <p:nvSpPr>
          <p:cNvPr id="4" name="Slide Number Placeholder 3"/>
          <p:cNvSpPr>
            <a:spLocks noGrp="1"/>
          </p:cNvSpPr>
          <p:nvPr>
            <p:ph type="sldNum" sz="quarter" idx="10"/>
          </p:nvPr>
        </p:nvSpPr>
        <p:spPr/>
        <p:txBody>
          <a:bodyPr/>
          <a:lstStyle/>
          <a:p>
            <a:fld id="{895D219F-72C3-974B-A2BC-27D16B8DCB4B}" type="slidenum">
              <a:rPr lang="en-US" smtClean="0"/>
              <a:t>4</a:t>
            </a:fld>
            <a:endParaRPr lang="en-US"/>
          </a:p>
        </p:txBody>
      </p:sp>
    </p:spTree>
    <p:extLst>
      <p:ext uri="{BB962C8B-B14F-4D97-AF65-F5344CB8AC3E}">
        <p14:creationId xmlns:p14="http://schemas.microsoft.com/office/powerpoint/2010/main" val="90047453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Image from SPMH</a:t>
            </a:r>
            <a:r>
              <a:rPr lang="en-US" baseline="0" dirty="0" smtClean="0"/>
              <a:t> p 162</a:t>
            </a:r>
            <a:endParaRPr lang="en-US" dirty="0"/>
          </a:p>
        </p:txBody>
      </p:sp>
      <p:sp>
        <p:nvSpPr>
          <p:cNvPr id="4" name="Slide Number Placeholder 3"/>
          <p:cNvSpPr>
            <a:spLocks noGrp="1"/>
          </p:cNvSpPr>
          <p:nvPr>
            <p:ph type="sldNum" sz="quarter" idx="10"/>
          </p:nvPr>
        </p:nvSpPr>
        <p:spPr/>
        <p:txBody>
          <a:bodyPr/>
          <a:lstStyle/>
          <a:p>
            <a:fld id="{895D219F-72C3-974B-A2BC-27D16B8DCB4B}" type="slidenum">
              <a:rPr lang="en-US" smtClean="0"/>
              <a:t>5</a:t>
            </a:fld>
            <a:endParaRPr lang="en-US"/>
          </a:p>
        </p:txBody>
      </p:sp>
    </p:spTree>
    <p:extLst>
      <p:ext uri="{BB962C8B-B14F-4D97-AF65-F5344CB8AC3E}">
        <p14:creationId xmlns:p14="http://schemas.microsoft.com/office/powerpoint/2010/main" val="416295817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Image from SPMH p 169</a:t>
            </a:r>
            <a:endParaRPr lang="en-US" dirty="0"/>
          </a:p>
        </p:txBody>
      </p:sp>
      <p:sp>
        <p:nvSpPr>
          <p:cNvPr id="4" name="Slide Number Placeholder 3"/>
          <p:cNvSpPr>
            <a:spLocks noGrp="1"/>
          </p:cNvSpPr>
          <p:nvPr>
            <p:ph type="sldNum" sz="quarter" idx="10"/>
          </p:nvPr>
        </p:nvSpPr>
        <p:spPr/>
        <p:txBody>
          <a:bodyPr/>
          <a:lstStyle/>
          <a:p>
            <a:fld id="{895D219F-72C3-974B-A2BC-27D16B8DCB4B}" type="slidenum">
              <a:rPr lang="en-US" smtClean="0"/>
              <a:t>6</a:t>
            </a:fld>
            <a:endParaRPr lang="en-US"/>
          </a:p>
        </p:txBody>
      </p:sp>
    </p:spTree>
    <p:extLst>
      <p:ext uri="{BB962C8B-B14F-4D97-AF65-F5344CB8AC3E}">
        <p14:creationId xmlns:p14="http://schemas.microsoft.com/office/powerpoint/2010/main" val="340567775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See SPMH </a:t>
            </a:r>
            <a:r>
              <a:rPr lang="en-US" dirty="0" err="1" smtClean="0"/>
              <a:t>pp</a:t>
            </a:r>
            <a:r>
              <a:rPr lang="en-US" dirty="0" smtClean="0"/>
              <a:t> 198+</a:t>
            </a:r>
          </a:p>
          <a:p>
            <a:r>
              <a:rPr lang="en-US" dirty="0" smtClean="0"/>
              <a:t>Image is from http://</a:t>
            </a:r>
            <a:r>
              <a:rPr lang="en-US" dirty="0" err="1" smtClean="0"/>
              <a:t>en.wikipedia.org</a:t>
            </a:r>
            <a:r>
              <a:rPr lang="en-US" dirty="0" smtClean="0"/>
              <a:t>/wiki/</a:t>
            </a:r>
            <a:r>
              <a:rPr lang="en-US" smtClean="0"/>
              <a:t>Critical_path_method</a:t>
            </a:r>
            <a:endParaRPr lang="en-US" dirty="0"/>
          </a:p>
        </p:txBody>
      </p:sp>
      <p:sp>
        <p:nvSpPr>
          <p:cNvPr id="4" name="Slide Number Placeholder 3"/>
          <p:cNvSpPr>
            <a:spLocks noGrp="1"/>
          </p:cNvSpPr>
          <p:nvPr>
            <p:ph type="sldNum" sz="quarter" idx="10"/>
          </p:nvPr>
        </p:nvSpPr>
        <p:spPr/>
        <p:txBody>
          <a:bodyPr/>
          <a:lstStyle/>
          <a:p>
            <a:fld id="{895D219F-72C3-974B-A2BC-27D16B8DCB4B}" type="slidenum">
              <a:rPr lang="en-US" smtClean="0"/>
              <a:t>8</a:t>
            </a:fld>
            <a:endParaRPr lang="en-US"/>
          </a:p>
        </p:txBody>
      </p:sp>
    </p:spTree>
    <p:extLst>
      <p:ext uri="{BB962C8B-B14F-4D97-AF65-F5344CB8AC3E}">
        <p14:creationId xmlns:p14="http://schemas.microsoft.com/office/powerpoint/2010/main" val="399328462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SPMH p 223</a:t>
            </a:r>
            <a:endParaRPr lang="en-US" dirty="0"/>
          </a:p>
        </p:txBody>
      </p:sp>
      <p:sp>
        <p:nvSpPr>
          <p:cNvPr id="4" name="Slide Number Placeholder 3"/>
          <p:cNvSpPr>
            <a:spLocks noGrp="1"/>
          </p:cNvSpPr>
          <p:nvPr>
            <p:ph type="sldNum" sz="quarter" idx="10"/>
          </p:nvPr>
        </p:nvSpPr>
        <p:spPr/>
        <p:txBody>
          <a:bodyPr/>
          <a:lstStyle/>
          <a:p>
            <a:fld id="{895D219F-72C3-974B-A2BC-27D16B8DCB4B}" type="slidenum">
              <a:rPr lang="en-US" smtClean="0"/>
              <a:t>9</a:t>
            </a:fld>
            <a:endParaRPr lang="en-US"/>
          </a:p>
        </p:txBody>
      </p:sp>
    </p:spTree>
    <p:extLst>
      <p:ext uri="{BB962C8B-B14F-4D97-AF65-F5344CB8AC3E}">
        <p14:creationId xmlns:p14="http://schemas.microsoft.com/office/powerpoint/2010/main" val="87479393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See SPMH</a:t>
            </a:r>
            <a:r>
              <a:rPr lang="en-US" baseline="0" dirty="0" smtClean="0"/>
              <a:t> </a:t>
            </a:r>
            <a:r>
              <a:rPr lang="en-US" baseline="0" dirty="0" err="1" smtClean="0"/>
              <a:t>pp</a:t>
            </a:r>
            <a:r>
              <a:rPr lang="en-US" baseline="0" dirty="0" smtClean="0"/>
              <a:t> 184+</a:t>
            </a:r>
            <a:endParaRPr lang="en-US" dirty="0"/>
          </a:p>
        </p:txBody>
      </p:sp>
      <p:sp>
        <p:nvSpPr>
          <p:cNvPr id="4" name="Slide Number Placeholder 3"/>
          <p:cNvSpPr>
            <a:spLocks noGrp="1"/>
          </p:cNvSpPr>
          <p:nvPr>
            <p:ph type="sldNum" sz="quarter" idx="10"/>
          </p:nvPr>
        </p:nvSpPr>
        <p:spPr/>
        <p:txBody>
          <a:bodyPr/>
          <a:lstStyle/>
          <a:p>
            <a:fld id="{895D219F-72C3-974B-A2BC-27D16B8DCB4B}" type="slidenum">
              <a:rPr lang="en-US" smtClean="0"/>
              <a:t>10</a:t>
            </a:fld>
            <a:endParaRPr lang="en-US"/>
          </a:p>
        </p:txBody>
      </p:sp>
    </p:spTree>
    <p:extLst>
      <p:ext uri="{BB962C8B-B14F-4D97-AF65-F5344CB8AC3E}">
        <p14:creationId xmlns:p14="http://schemas.microsoft.com/office/powerpoint/2010/main" val="271630500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26E2898A-B575-4685-97BE-A287164D6B20}" type="datetimeFigureOut">
              <a:rPr lang="en-US" smtClean="0"/>
              <a:t>4/6/15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03FCA86-D5CA-41BC-ADF9-86C6FA7951DF}" type="slidenum">
              <a:rPr lang="en-US" smtClean="0"/>
              <a:t>‹#›</a:t>
            </a:fld>
            <a:endParaRPr lang="en-US"/>
          </a:p>
        </p:txBody>
      </p:sp>
    </p:spTree>
    <p:extLst>
      <p:ext uri="{BB962C8B-B14F-4D97-AF65-F5344CB8AC3E}">
        <p14:creationId xmlns:p14="http://schemas.microsoft.com/office/powerpoint/2010/main" val="15780520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6E2898A-B575-4685-97BE-A287164D6B20}" type="datetimeFigureOut">
              <a:rPr lang="en-US" smtClean="0"/>
              <a:t>4/6/15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03FCA86-D5CA-41BC-ADF9-86C6FA7951DF}" type="slidenum">
              <a:rPr lang="en-US" smtClean="0"/>
              <a:t>‹#›</a:t>
            </a:fld>
            <a:endParaRPr lang="en-US"/>
          </a:p>
        </p:txBody>
      </p:sp>
    </p:spTree>
    <p:extLst>
      <p:ext uri="{BB962C8B-B14F-4D97-AF65-F5344CB8AC3E}">
        <p14:creationId xmlns:p14="http://schemas.microsoft.com/office/powerpoint/2010/main" val="411113791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6E2898A-B575-4685-97BE-A287164D6B20}" type="datetimeFigureOut">
              <a:rPr lang="en-US" smtClean="0"/>
              <a:t>4/6/15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03FCA86-D5CA-41BC-ADF9-86C6FA7951DF}" type="slidenum">
              <a:rPr lang="en-US" smtClean="0"/>
              <a:t>‹#›</a:t>
            </a:fld>
            <a:endParaRPr lang="en-US"/>
          </a:p>
        </p:txBody>
      </p:sp>
    </p:spTree>
    <p:extLst>
      <p:ext uri="{BB962C8B-B14F-4D97-AF65-F5344CB8AC3E}">
        <p14:creationId xmlns:p14="http://schemas.microsoft.com/office/powerpoint/2010/main" val="428548014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6E2898A-B575-4685-97BE-A287164D6B20}" type="datetimeFigureOut">
              <a:rPr lang="en-US" smtClean="0"/>
              <a:t>4/6/15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03FCA86-D5CA-41BC-ADF9-86C6FA7951DF}" type="slidenum">
              <a:rPr lang="en-US" smtClean="0"/>
              <a:t>‹#›</a:t>
            </a:fld>
            <a:endParaRPr lang="en-US"/>
          </a:p>
        </p:txBody>
      </p:sp>
    </p:spTree>
    <p:extLst>
      <p:ext uri="{BB962C8B-B14F-4D97-AF65-F5344CB8AC3E}">
        <p14:creationId xmlns:p14="http://schemas.microsoft.com/office/powerpoint/2010/main" val="39002852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6E2898A-B575-4685-97BE-A287164D6B20}" type="datetimeFigureOut">
              <a:rPr lang="en-US" smtClean="0"/>
              <a:t>4/6/15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03FCA86-D5CA-41BC-ADF9-86C6FA7951DF}" type="slidenum">
              <a:rPr lang="en-US" smtClean="0"/>
              <a:t>‹#›</a:t>
            </a:fld>
            <a:endParaRPr lang="en-US"/>
          </a:p>
        </p:txBody>
      </p:sp>
    </p:spTree>
    <p:extLst>
      <p:ext uri="{BB962C8B-B14F-4D97-AF65-F5344CB8AC3E}">
        <p14:creationId xmlns:p14="http://schemas.microsoft.com/office/powerpoint/2010/main" val="353219009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26E2898A-B575-4685-97BE-A287164D6B20}" type="datetimeFigureOut">
              <a:rPr lang="en-US" smtClean="0"/>
              <a:t>4/6/15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03FCA86-D5CA-41BC-ADF9-86C6FA7951DF}" type="slidenum">
              <a:rPr lang="en-US" smtClean="0"/>
              <a:t>‹#›</a:t>
            </a:fld>
            <a:endParaRPr lang="en-US"/>
          </a:p>
        </p:txBody>
      </p:sp>
    </p:spTree>
    <p:extLst>
      <p:ext uri="{BB962C8B-B14F-4D97-AF65-F5344CB8AC3E}">
        <p14:creationId xmlns:p14="http://schemas.microsoft.com/office/powerpoint/2010/main" val="301216109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26E2898A-B575-4685-97BE-A287164D6B20}" type="datetimeFigureOut">
              <a:rPr lang="en-US" smtClean="0"/>
              <a:t>4/6/15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03FCA86-D5CA-41BC-ADF9-86C6FA7951DF}" type="slidenum">
              <a:rPr lang="en-US" smtClean="0"/>
              <a:t>‹#›</a:t>
            </a:fld>
            <a:endParaRPr lang="en-US"/>
          </a:p>
        </p:txBody>
      </p:sp>
    </p:spTree>
    <p:extLst>
      <p:ext uri="{BB962C8B-B14F-4D97-AF65-F5344CB8AC3E}">
        <p14:creationId xmlns:p14="http://schemas.microsoft.com/office/powerpoint/2010/main" val="4979339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26E2898A-B575-4685-97BE-A287164D6B20}" type="datetimeFigureOut">
              <a:rPr lang="en-US" smtClean="0"/>
              <a:t>4/6/15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03FCA86-D5CA-41BC-ADF9-86C6FA7951DF}" type="slidenum">
              <a:rPr lang="en-US" smtClean="0"/>
              <a:t>‹#›</a:t>
            </a:fld>
            <a:endParaRPr lang="en-US"/>
          </a:p>
        </p:txBody>
      </p:sp>
    </p:spTree>
    <p:extLst>
      <p:ext uri="{BB962C8B-B14F-4D97-AF65-F5344CB8AC3E}">
        <p14:creationId xmlns:p14="http://schemas.microsoft.com/office/powerpoint/2010/main" val="351291053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6E2898A-B575-4685-97BE-A287164D6B20}" type="datetimeFigureOut">
              <a:rPr lang="en-US" smtClean="0"/>
              <a:t>4/6/15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03FCA86-D5CA-41BC-ADF9-86C6FA7951DF}" type="slidenum">
              <a:rPr lang="en-US" smtClean="0"/>
              <a:t>‹#›</a:t>
            </a:fld>
            <a:endParaRPr lang="en-US"/>
          </a:p>
        </p:txBody>
      </p:sp>
    </p:spTree>
    <p:extLst>
      <p:ext uri="{BB962C8B-B14F-4D97-AF65-F5344CB8AC3E}">
        <p14:creationId xmlns:p14="http://schemas.microsoft.com/office/powerpoint/2010/main" val="284968783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6E2898A-B575-4685-97BE-A287164D6B20}" type="datetimeFigureOut">
              <a:rPr lang="en-US" smtClean="0"/>
              <a:t>4/6/15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03FCA86-D5CA-41BC-ADF9-86C6FA7951DF}" type="slidenum">
              <a:rPr lang="en-US" smtClean="0"/>
              <a:t>‹#›</a:t>
            </a:fld>
            <a:endParaRPr lang="en-US"/>
          </a:p>
        </p:txBody>
      </p:sp>
    </p:spTree>
    <p:extLst>
      <p:ext uri="{BB962C8B-B14F-4D97-AF65-F5344CB8AC3E}">
        <p14:creationId xmlns:p14="http://schemas.microsoft.com/office/powerpoint/2010/main" val="246582561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6E2898A-B575-4685-97BE-A287164D6B20}" type="datetimeFigureOut">
              <a:rPr lang="en-US" smtClean="0"/>
              <a:t>4/6/15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03FCA86-D5CA-41BC-ADF9-86C6FA7951DF}" type="slidenum">
              <a:rPr lang="en-US" smtClean="0"/>
              <a:t>‹#›</a:t>
            </a:fld>
            <a:endParaRPr lang="en-US"/>
          </a:p>
        </p:txBody>
      </p:sp>
    </p:spTree>
    <p:extLst>
      <p:ext uri="{BB962C8B-B14F-4D97-AF65-F5344CB8AC3E}">
        <p14:creationId xmlns:p14="http://schemas.microsoft.com/office/powerpoint/2010/main" val="4079684143"/>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6E2898A-B575-4685-97BE-A287164D6B20}" type="datetimeFigureOut">
              <a:rPr lang="en-US" smtClean="0"/>
              <a:t>4/6/15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03FCA86-D5CA-41BC-ADF9-86C6FA7951DF}" type="slidenum">
              <a:rPr lang="en-US" smtClean="0"/>
              <a:t>‹#›</a:t>
            </a:fld>
            <a:endParaRPr lang="en-US"/>
          </a:p>
        </p:txBody>
      </p:sp>
      <p:sp>
        <p:nvSpPr>
          <p:cNvPr id="7" name="Slide Number Placeholder 5"/>
          <p:cNvSpPr txBox="1">
            <a:spLocks/>
          </p:cNvSpPr>
          <p:nvPr userDrawn="1"/>
        </p:nvSpPr>
        <p:spPr>
          <a:xfrm>
            <a:off x="6705600" y="6508750"/>
            <a:ext cx="21336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803FCA86-D5CA-41BC-ADF9-86C6FA7951DF}" type="slidenum">
              <a:rPr lang="en-US" smtClean="0"/>
              <a:pPr/>
              <a:t>‹#›</a:t>
            </a:fld>
            <a:endParaRPr lang="en-US"/>
          </a:p>
        </p:txBody>
      </p:sp>
    </p:spTree>
    <p:extLst>
      <p:ext uri="{BB962C8B-B14F-4D97-AF65-F5344CB8AC3E}">
        <p14:creationId xmlns:p14="http://schemas.microsoft.com/office/powerpoint/2010/main" val="156552380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iming>
    <p:tnLst>
      <p:par>
        <p:cTn xmlns:p14="http://schemas.microsoft.com/office/powerpoint/2010/main" id="1" dur="indefinite" restart="never" nodeType="tmRoot"/>
      </p:par>
    </p:tnLst>
  </p:timing>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4" Type="http://schemas.openxmlformats.org/officeDocument/2006/relationships/image" Target="../media/image2.jpeg"/><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3" Type="http://schemas.openxmlformats.org/officeDocument/2006/relationships/image" Target="../media/image8.png"/><Relationship Id="rId4" Type="http://schemas.openxmlformats.org/officeDocument/2006/relationships/image" Target="../media/image9.png"/><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 Id="rId3" Type="http://schemas.openxmlformats.org/officeDocument/2006/relationships/image" Target="../media/image3.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 Id="rId3" Type="http://schemas.openxmlformats.org/officeDocument/2006/relationships/image" Target="../media/image4.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5.xml"/><Relationship Id="rId3" Type="http://schemas.openxmlformats.org/officeDocument/2006/relationships/image" Target="../media/image5.jp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6.xml"/><Relationship Id="rId3" Type="http://schemas.openxmlformats.org/officeDocument/2006/relationships/image" Target="../media/image6.jp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 Id="rId3" Type="http://schemas.openxmlformats.org/officeDocument/2006/relationships/image" Target="../media/image7.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740025"/>
            <a:ext cx="7772400" cy="1470025"/>
          </a:xfrm>
        </p:spPr>
        <p:txBody>
          <a:bodyPr/>
          <a:lstStyle/>
          <a:p>
            <a:r>
              <a:rPr lang="en-US" dirty="0" smtClean="0"/>
              <a:t>Planning – Old School</a:t>
            </a:r>
            <a:br>
              <a:rPr lang="en-US" dirty="0" smtClean="0"/>
            </a:br>
            <a:r>
              <a:rPr lang="en-US" sz="3600" dirty="0" smtClean="0"/>
              <a:t>Phillips, </a:t>
            </a:r>
            <a:r>
              <a:rPr lang="en-US" sz="3600" dirty="0" err="1" smtClean="0"/>
              <a:t>Ch</a:t>
            </a:r>
            <a:r>
              <a:rPr lang="en-US" sz="3600" dirty="0" smtClean="0"/>
              <a:t> 6</a:t>
            </a:r>
            <a:endParaRPr lang="en-US" dirty="0"/>
          </a:p>
        </p:txBody>
      </p:sp>
      <p:sp>
        <p:nvSpPr>
          <p:cNvPr id="3" name="Subtitle 2"/>
          <p:cNvSpPr>
            <a:spLocks noGrp="1"/>
          </p:cNvSpPr>
          <p:nvPr>
            <p:ph type="subTitle" idx="1"/>
          </p:nvPr>
        </p:nvSpPr>
        <p:spPr>
          <a:xfrm>
            <a:off x="1371600" y="4495800"/>
            <a:ext cx="6400800" cy="1752600"/>
          </a:xfrm>
        </p:spPr>
        <p:txBody>
          <a:bodyPr/>
          <a:lstStyle/>
          <a:p>
            <a:r>
              <a:rPr lang="en-US" dirty="0" smtClean="0"/>
              <a:t>Plus a lot of stuff about process</a:t>
            </a:r>
            <a:endParaRPr lang="en-US" dirty="0"/>
          </a:p>
        </p:txBody>
      </p:sp>
      <p:pic>
        <p:nvPicPr>
          <p:cNvPr id="4" name="Picture 31" descr="rose4"/>
          <p:cNvPicPr>
            <a:picLocks noChangeAspect="1" noChangeArrowheads="1"/>
          </p:cNvPicPr>
          <p:nvPr/>
        </p:nvPicPr>
        <p:blipFill>
          <a:blip r:embed="rId3">
            <a:alphaModFix/>
          </a:blip>
          <a:srcRect l="12895" t="22858"/>
          <a:stretch>
            <a:fillRect/>
          </a:stretch>
        </p:blipFill>
        <p:spPr bwMode="auto">
          <a:xfrm>
            <a:off x="5784576" y="6300787"/>
            <a:ext cx="3359424" cy="557213"/>
          </a:xfrm>
          <a:prstGeom prst="rect">
            <a:avLst/>
          </a:prstGeom>
          <a:noFill/>
        </p:spPr>
      </p:pic>
      <p:pic>
        <p:nvPicPr>
          <p:cNvPr id="6" name="Picture 5" descr="IMG_2970_1024x1024.jpe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946400" y="76200"/>
            <a:ext cx="3251200" cy="2438400"/>
          </a:xfrm>
          <a:prstGeom prst="rect">
            <a:avLst/>
          </a:prstGeom>
        </p:spPr>
      </p:pic>
      <p:sp>
        <p:nvSpPr>
          <p:cNvPr id="7" name="TextBox 6"/>
          <p:cNvSpPr txBox="1"/>
          <p:nvPr/>
        </p:nvSpPr>
        <p:spPr>
          <a:xfrm>
            <a:off x="7864098" y="304800"/>
            <a:ext cx="1051302" cy="923330"/>
          </a:xfrm>
          <a:prstGeom prst="rect">
            <a:avLst/>
          </a:prstGeom>
          <a:noFill/>
        </p:spPr>
        <p:txBody>
          <a:bodyPr wrap="none" rtlCol="0">
            <a:spAutoFit/>
          </a:bodyPr>
          <a:lstStyle/>
          <a:p>
            <a:pPr algn="ctr"/>
            <a:r>
              <a:rPr lang="en-US" dirty="0" smtClean="0"/>
              <a:t>CSSE579</a:t>
            </a:r>
          </a:p>
          <a:p>
            <a:pPr algn="ctr"/>
            <a:r>
              <a:rPr lang="en-US" dirty="0" smtClean="0"/>
              <a:t>Session 3</a:t>
            </a:r>
          </a:p>
          <a:p>
            <a:pPr algn="ctr"/>
            <a:r>
              <a:rPr lang="en-US" dirty="0" smtClean="0"/>
              <a:t>Part 2</a:t>
            </a:r>
            <a:endParaRPr lang="en-US" dirty="0"/>
          </a:p>
        </p:txBody>
      </p:sp>
      <p:sp>
        <p:nvSpPr>
          <p:cNvPr id="8" name="TextBox 7"/>
          <p:cNvSpPr txBox="1"/>
          <p:nvPr/>
        </p:nvSpPr>
        <p:spPr>
          <a:xfrm>
            <a:off x="1524000" y="6019800"/>
            <a:ext cx="3429000" cy="646331"/>
          </a:xfrm>
          <a:prstGeom prst="rect">
            <a:avLst/>
          </a:prstGeom>
          <a:noFill/>
        </p:spPr>
        <p:txBody>
          <a:bodyPr wrap="square" rtlCol="0">
            <a:spAutoFit/>
          </a:bodyPr>
          <a:lstStyle/>
          <a:p>
            <a:r>
              <a:rPr lang="en-US" dirty="0" smtClean="0">
                <a:solidFill>
                  <a:srgbClr val="FF0000"/>
                </a:solidFill>
              </a:rPr>
              <a:t>Note: Additional questions from the reading quiz – </a:t>
            </a:r>
            <a:r>
              <a:rPr lang="en-US" dirty="0" smtClean="0">
                <a:solidFill>
                  <a:srgbClr val="FF0000"/>
                </a:solidFill>
              </a:rPr>
              <a:t>See </a:t>
            </a:r>
            <a:r>
              <a:rPr lang="en-US" dirty="0" smtClean="0">
                <a:solidFill>
                  <a:srgbClr val="FF0000"/>
                </a:solidFill>
              </a:rPr>
              <a:t>slide </a:t>
            </a:r>
            <a:r>
              <a:rPr lang="en-US" dirty="0" smtClean="0">
                <a:solidFill>
                  <a:srgbClr val="FF0000"/>
                </a:solidFill>
              </a:rPr>
              <a:t>11</a:t>
            </a:r>
            <a:endParaRPr lang="en-US" dirty="0">
              <a:solidFill>
                <a:srgbClr val="FF0000"/>
              </a:solidFill>
            </a:endParaRPr>
          </a:p>
        </p:txBody>
      </p:sp>
    </p:spTree>
    <p:extLst>
      <p:ext uri="{BB962C8B-B14F-4D97-AF65-F5344CB8AC3E}">
        <p14:creationId xmlns:p14="http://schemas.microsoft.com/office/powerpoint/2010/main" val="1493538966"/>
      </p:ext>
    </p:extLst>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362450" y="990600"/>
            <a:ext cx="4810125" cy="5715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3075"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 y="2081212"/>
            <a:ext cx="4543425" cy="4648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Title 1"/>
          <p:cNvSpPr>
            <a:spLocks noGrp="1"/>
          </p:cNvSpPr>
          <p:nvPr>
            <p:ph type="title"/>
          </p:nvPr>
        </p:nvSpPr>
        <p:spPr>
          <a:xfrm>
            <a:off x="457200" y="76200"/>
            <a:ext cx="8229600" cy="1143000"/>
          </a:xfrm>
        </p:spPr>
        <p:txBody>
          <a:bodyPr/>
          <a:lstStyle/>
          <a:p>
            <a:r>
              <a:rPr lang="en-US" dirty="0" smtClean="0"/>
              <a:t>CMM - Can this be agile?</a:t>
            </a:r>
            <a:endParaRPr lang="en-US" dirty="0"/>
          </a:p>
        </p:txBody>
      </p:sp>
    </p:spTree>
    <p:extLst>
      <p:ext uri="{BB962C8B-B14F-4D97-AF65-F5344CB8AC3E}">
        <p14:creationId xmlns:p14="http://schemas.microsoft.com/office/powerpoint/2010/main" val="1713455379"/>
      </p:ext>
    </p:extLst>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normAutofit fontScale="90000"/>
          </a:bodyPr>
          <a:lstStyle/>
          <a:p>
            <a:r>
              <a:rPr lang="en-US" dirty="0" smtClean="0">
                <a:solidFill>
                  <a:srgbClr val="FF0000"/>
                </a:solidFill>
              </a:rPr>
              <a:t>Addition - Your </a:t>
            </a:r>
            <a:r>
              <a:rPr lang="en-US" dirty="0" smtClean="0">
                <a:solidFill>
                  <a:srgbClr val="FF0000"/>
                </a:solidFill>
              </a:rPr>
              <a:t>questions from the reading quiz</a:t>
            </a:r>
            <a:endParaRPr lang="en-US" dirty="0">
              <a:solidFill>
                <a:srgbClr val="FF0000"/>
              </a:solidFill>
            </a:endParaRPr>
          </a:p>
        </p:txBody>
      </p:sp>
      <p:sp>
        <p:nvSpPr>
          <p:cNvPr id="6" name="Content Placeholder 5"/>
          <p:cNvSpPr>
            <a:spLocks noGrp="1"/>
          </p:cNvSpPr>
          <p:nvPr>
            <p:ph idx="1"/>
          </p:nvPr>
        </p:nvSpPr>
        <p:spPr>
          <a:xfrm>
            <a:off x="457200" y="1752600"/>
            <a:ext cx="8229600" cy="4525963"/>
          </a:xfrm>
        </p:spPr>
        <p:txBody>
          <a:bodyPr>
            <a:normAutofit fontScale="92500" lnSpcReduction="10000"/>
          </a:bodyPr>
          <a:lstStyle/>
          <a:p>
            <a:r>
              <a:rPr lang="en-US" dirty="0" smtClean="0"/>
              <a:t>CMMI and Agile? – An elaboration:</a:t>
            </a:r>
          </a:p>
          <a:p>
            <a:pPr lvl="1"/>
            <a:r>
              <a:rPr lang="en-US" dirty="0" smtClean="0"/>
              <a:t>The classic conflict is that CMM appeared to require additional process documentation.</a:t>
            </a:r>
          </a:p>
          <a:p>
            <a:pPr lvl="2"/>
            <a:r>
              <a:rPr lang="en-US" dirty="0" smtClean="0"/>
              <a:t>E.g., To make your development process “repeatable” (Level 2), it had to be written down, without loopholes about how key things were done.</a:t>
            </a:r>
          </a:p>
          <a:p>
            <a:pPr lvl="2"/>
            <a:r>
              <a:rPr lang="en-US" dirty="0" smtClean="0"/>
              <a:t>E.g., Any extraneous process goal is perceived by Agile proponents as a return to “Old school.”</a:t>
            </a:r>
            <a:endParaRPr lang="en-US" dirty="0" smtClean="0"/>
          </a:p>
          <a:p>
            <a:pPr lvl="1"/>
            <a:r>
              <a:rPr lang="en-US" dirty="0" smtClean="0"/>
              <a:t>The SE people now claim that was only one interpretation.</a:t>
            </a:r>
          </a:p>
          <a:p>
            <a:pPr lvl="2"/>
            <a:r>
              <a:rPr lang="en-US" dirty="0" smtClean="0"/>
              <a:t>They share goals of employing “best practices” like peer reviews, retrospectives and version control.</a:t>
            </a:r>
          </a:p>
          <a:p>
            <a:pPr lvl="1"/>
            <a:endParaRPr lang="en-US" dirty="0"/>
          </a:p>
        </p:txBody>
      </p:sp>
    </p:spTree>
    <p:extLst>
      <p:ext uri="{BB962C8B-B14F-4D97-AF65-F5344CB8AC3E}">
        <p14:creationId xmlns:p14="http://schemas.microsoft.com/office/powerpoint/2010/main" val="1776437678"/>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Alistair Cockburn’s principles for selecting a methodology</a:t>
            </a:r>
            <a:endParaRPr lang="en-US" dirty="0"/>
          </a:p>
        </p:txBody>
      </p:sp>
      <p:sp>
        <p:nvSpPr>
          <p:cNvPr id="3" name="Content Placeholder 2"/>
          <p:cNvSpPr>
            <a:spLocks noGrp="1"/>
          </p:cNvSpPr>
          <p:nvPr>
            <p:ph idx="1"/>
          </p:nvPr>
        </p:nvSpPr>
        <p:spPr/>
        <p:txBody>
          <a:bodyPr>
            <a:normAutofit/>
          </a:bodyPr>
          <a:lstStyle/>
          <a:p>
            <a:r>
              <a:rPr lang="en-US" sz="2400" dirty="0" smtClean="0"/>
              <a:t>A larger group of people </a:t>
            </a:r>
            <a:br>
              <a:rPr lang="en-US" sz="2400" dirty="0" smtClean="0"/>
            </a:br>
            <a:r>
              <a:rPr lang="en-US" sz="2400" dirty="0" smtClean="0"/>
              <a:t>needs a larger methodology.</a:t>
            </a:r>
          </a:p>
          <a:p>
            <a:r>
              <a:rPr lang="en-US" sz="2400" dirty="0" smtClean="0"/>
              <a:t>A system whose undetected </a:t>
            </a:r>
            <a:br>
              <a:rPr lang="en-US" sz="2400" dirty="0" smtClean="0"/>
            </a:br>
            <a:r>
              <a:rPr lang="en-US" sz="2400" dirty="0" smtClean="0"/>
              <a:t>defects will produce more </a:t>
            </a:r>
            <a:br>
              <a:rPr lang="en-US" sz="2400" dirty="0" smtClean="0"/>
            </a:br>
            <a:r>
              <a:rPr lang="en-US" sz="2400" dirty="0" smtClean="0"/>
              <a:t>damage needs more publicly </a:t>
            </a:r>
            <a:br>
              <a:rPr lang="en-US" sz="2400" dirty="0" smtClean="0"/>
            </a:br>
            <a:r>
              <a:rPr lang="en-US" sz="2400" dirty="0" smtClean="0"/>
              <a:t>visible correctness.</a:t>
            </a:r>
          </a:p>
          <a:p>
            <a:r>
              <a:rPr lang="en-US" sz="2400" dirty="0" smtClean="0"/>
              <a:t>A relatively small increase in </a:t>
            </a:r>
            <a:br>
              <a:rPr lang="en-US" sz="2400" dirty="0" smtClean="0"/>
            </a:br>
            <a:r>
              <a:rPr lang="en-US" sz="2400" dirty="0" smtClean="0"/>
              <a:t>methodology adds a </a:t>
            </a:r>
            <a:br>
              <a:rPr lang="en-US" sz="2400" dirty="0" smtClean="0"/>
            </a:br>
            <a:r>
              <a:rPr lang="en-US" sz="2400" dirty="0" smtClean="0"/>
              <a:t>relatively large increase in cost.</a:t>
            </a:r>
          </a:p>
          <a:p>
            <a:r>
              <a:rPr lang="en-US" sz="2400" dirty="0" smtClean="0"/>
              <a:t>The most effective way to transmit ideas among people is face-to-face interaction at a whiteboard.</a:t>
            </a:r>
            <a:endParaRPr lang="en-US" sz="2400" dirty="0"/>
          </a:p>
        </p:txBody>
      </p:sp>
      <p:pic>
        <p:nvPicPr>
          <p:cNvPr id="4" name="Picture 3"/>
          <p:cNvPicPr>
            <a:picLocks noChangeAspect="1"/>
          </p:cNvPicPr>
          <p:nvPr/>
        </p:nvPicPr>
        <p:blipFill>
          <a:blip r:embed="rId3"/>
          <a:stretch>
            <a:fillRect/>
          </a:stretch>
        </p:blipFill>
        <p:spPr>
          <a:xfrm>
            <a:off x="4800600" y="1752600"/>
            <a:ext cx="4102100" cy="2895600"/>
          </a:xfrm>
          <a:prstGeom prst="rect">
            <a:avLst/>
          </a:prstGeom>
        </p:spPr>
      </p:pic>
    </p:spTree>
    <p:extLst>
      <p:ext uri="{BB962C8B-B14F-4D97-AF65-F5344CB8AC3E}">
        <p14:creationId xmlns:p14="http://schemas.microsoft.com/office/powerpoint/2010/main" val="1968610846"/>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4000" dirty="0" smtClean="0"/>
              <a:t>Our class groups profile a planning method</a:t>
            </a:r>
            <a:r>
              <a:rPr lang="en-US" dirty="0" smtClean="0"/>
              <a:t/>
            </a:r>
            <a:br>
              <a:rPr lang="en-US" dirty="0" smtClean="0"/>
            </a:br>
            <a:r>
              <a:rPr lang="en-US" sz="4000" dirty="0" smtClean="0"/>
              <a:t>- </a:t>
            </a:r>
            <a:r>
              <a:rPr lang="en-US" sz="3600" dirty="0" smtClean="0"/>
              <a:t>Each balances the 3 P’s differently</a:t>
            </a:r>
            <a:endParaRPr lang="en-US" sz="4000" dirty="0"/>
          </a:p>
        </p:txBody>
      </p:sp>
      <p:sp>
        <p:nvSpPr>
          <p:cNvPr id="3" name="Content Placeholder 2"/>
          <p:cNvSpPr>
            <a:spLocks noGrp="1"/>
          </p:cNvSpPr>
          <p:nvPr>
            <p:ph idx="1"/>
          </p:nvPr>
        </p:nvSpPr>
        <p:spPr/>
        <p:txBody>
          <a:bodyPr>
            <a:normAutofit/>
          </a:bodyPr>
          <a:lstStyle/>
          <a:p>
            <a:r>
              <a:rPr lang="en-US" dirty="0" smtClean="0"/>
              <a:t>Ref your SPMH book, or Phillips’ Sec 6.2.1 – 6.2.6 copy out on Moodle.</a:t>
            </a:r>
          </a:p>
          <a:p>
            <a:r>
              <a:rPr lang="en-US" dirty="0" smtClean="0"/>
              <a:t>Mt Laurel – Prototyping, 6.2.1</a:t>
            </a:r>
          </a:p>
          <a:p>
            <a:r>
              <a:rPr lang="en-US" dirty="0" smtClean="0"/>
              <a:t>On my left – RAD, 6.2.2</a:t>
            </a:r>
          </a:p>
          <a:p>
            <a:r>
              <a:rPr lang="en-US" dirty="0" smtClean="0"/>
              <a:t>On my right – Spiral, 6.2.4</a:t>
            </a:r>
          </a:p>
          <a:p>
            <a:r>
              <a:rPr lang="en-US" dirty="0" smtClean="0"/>
              <a:t>Matt – Scrum, part of 6.2.5</a:t>
            </a:r>
          </a:p>
          <a:p>
            <a:r>
              <a:rPr lang="en-US" dirty="0" smtClean="0"/>
              <a:t>Answer the 3 questions on the next slide!</a:t>
            </a:r>
          </a:p>
        </p:txBody>
      </p:sp>
    </p:spTree>
    <p:extLst>
      <p:ext uri="{BB962C8B-B14F-4D97-AF65-F5344CB8AC3E}">
        <p14:creationId xmlns:p14="http://schemas.microsoft.com/office/powerpoint/2010/main" val="1322981035"/>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Questions for your planning method</a:t>
            </a:r>
            <a:endParaRPr lang="en-US" dirty="0"/>
          </a:p>
        </p:txBody>
      </p:sp>
      <p:sp>
        <p:nvSpPr>
          <p:cNvPr id="3" name="Content Placeholder 2"/>
          <p:cNvSpPr>
            <a:spLocks noGrp="1"/>
          </p:cNvSpPr>
          <p:nvPr>
            <p:ph idx="1"/>
          </p:nvPr>
        </p:nvSpPr>
        <p:spPr/>
        <p:txBody>
          <a:bodyPr>
            <a:normAutofit/>
          </a:bodyPr>
          <a:lstStyle/>
          <a:p>
            <a:pPr marL="514350" indent="-514350">
              <a:buFont typeface="+mj-lt"/>
              <a:buAutoNum type="arabicPeriod"/>
            </a:pPr>
            <a:r>
              <a:rPr lang="en-US" sz="2400" dirty="0" smtClean="0"/>
              <a:t>People/process/product can be related as shown in this figure.  Which dimension does your method focus most on, and why?</a:t>
            </a:r>
          </a:p>
          <a:p>
            <a:pPr marL="514350" indent="-514350">
              <a:buFont typeface="+mj-lt"/>
              <a:buAutoNum type="arabicPeriod"/>
            </a:pPr>
            <a:r>
              <a:rPr lang="en-US" sz="2400" dirty="0" smtClean="0"/>
              <a:t>How do you include the other two aspects of people/process/product?</a:t>
            </a:r>
          </a:p>
          <a:p>
            <a:pPr marL="514350" indent="-514350">
              <a:buFont typeface="+mj-lt"/>
              <a:buAutoNum type="arabicPeriod"/>
            </a:pPr>
            <a:r>
              <a:rPr lang="en-US" sz="2400" dirty="0" smtClean="0"/>
              <a:t>Describe a type of </a:t>
            </a:r>
            <a:br>
              <a:rPr lang="en-US" sz="2400" dirty="0" smtClean="0"/>
            </a:br>
            <a:r>
              <a:rPr lang="en-US" sz="2400" dirty="0" smtClean="0"/>
              <a:t>project where your </a:t>
            </a:r>
            <a:br>
              <a:rPr lang="en-US" sz="2400" dirty="0" smtClean="0"/>
            </a:br>
            <a:r>
              <a:rPr lang="en-US" sz="2400" dirty="0" smtClean="0"/>
              <a:t>method might work </a:t>
            </a:r>
            <a:br>
              <a:rPr lang="en-US" sz="2400" dirty="0" smtClean="0"/>
            </a:br>
            <a:r>
              <a:rPr lang="en-US" sz="2400" dirty="0" smtClean="0"/>
              <a:t>well.</a:t>
            </a:r>
            <a:endParaRPr lang="en-US" sz="2400" dirty="0"/>
          </a:p>
        </p:txBody>
      </p:sp>
      <p:pic>
        <p:nvPicPr>
          <p:cNvPr id="4" name="Picture 3"/>
          <p:cNvPicPr>
            <a:picLocks noChangeAspect="1"/>
          </p:cNvPicPr>
          <p:nvPr/>
        </p:nvPicPr>
        <p:blipFill>
          <a:blip r:embed="rId3"/>
          <a:stretch>
            <a:fillRect/>
          </a:stretch>
        </p:blipFill>
        <p:spPr>
          <a:xfrm>
            <a:off x="3962400" y="3276600"/>
            <a:ext cx="4737100" cy="3073400"/>
          </a:xfrm>
          <a:prstGeom prst="rect">
            <a:avLst/>
          </a:prstGeom>
        </p:spPr>
      </p:pic>
    </p:spTree>
    <p:extLst>
      <p:ext uri="{BB962C8B-B14F-4D97-AF65-F5344CB8AC3E}">
        <p14:creationId xmlns:p14="http://schemas.microsoft.com/office/powerpoint/2010/main" val="1935124478"/>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rot="16200000">
            <a:off x="-2167730" y="2632869"/>
            <a:ext cx="5783262" cy="1143000"/>
          </a:xfrm>
        </p:spPr>
        <p:txBody>
          <a:bodyPr>
            <a:normAutofit fontScale="90000"/>
          </a:bodyPr>
          <a:lstStyle/>
          <a:p>
            <a:r>
              <a:rPr lang="en-US" dirty="0" smtClean="0"/>
              <a:t>Behold the  Waterfall and some V-charts</a:t>
            </a:r>
            <a:endParaRPr lang="en-US" dirty="0"/>
          </a:p>
        </p:txBody>
      </p:sp>
      <p:pic>
        <p:nvPicPr>
          <p:cNvPr id="7" name="Picture 6" descr="V-charts.jp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905000" y="127000"/>
            <a:ext cx="5676900" cy="6731000"/>
          </a:xfrm>
          <a:prstGeom prst="rect">
            <a:avLst/>
          </a:prstGeom>
        </p:spPr>
      </p:pic>
    </p:spTree>
    <p:extLst>
      <p:ext uri="{BB962C8B-B14F-4D97-AF65-F5344CB8AC3E}">
        <p14:creationId xmlns:p14="http://schemas.microsoft.com/office/powerpoint/2010/main" val="2581197350"/>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rot="16200000">
            <a:off x="-1824830" y="2670969"/>
            <a:ext cx="4792662" cy="1143000"/>
          </a:xfrm>
        </p:spPr>
        <p:txBody>
          <a:bodyPr/>
          <a:lstStyle/>
          <a:p>
            <a:r>
              <a:rPr lang="en-US" dirty="0" smtClean="0"/>
              <a:t>Behold the Spiral</a:t>
            </a:r>
            <a:endParaRPr lang="en-US" dirty="0"/>
          </a:p>
        </p:txBody>
      </p:sp>
      <p:pic>
        <p:nvPicPr>
          <p:cNvPr id="4" name="Picture 3" descr="Spiral.jp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790700" y="762000"/>
            <a:ext cx="6515100" cy="6032500"/>
          </a:xfrm>
          <a:prstGeom prst="rect">
            <a:avLst/>
          </a:prstGeom>
        </p:spPr>
      </p:pic>
    </p:spTree>
    <p:extLst>
      <p:ext uri="{BB962C8B-B14F-4D97-AF65-F5344CB8AC3E}">
        <p14:creationId xmlns:p14="http://schemas.microsoft.com/office/powerpoint/2010/main" val="1088165466"/>
      </p:ext>
    </p:extLst>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Internal planning documents</a:t>
            </a:r>
            <a:endParaRPr lang="en-US" dirty="0"/>
          </a:p>
        </p:txBody>
      </p:sp>
      <p:sp>
        <p:nvSpPr>
          <p:cNvPr id="4" name="Content Placeholder 3"/>
          <p:cNvSpPr>
            <a:spLocks noGrp="1"/>
          </p:cNvSpPr>
          <p:nvPr>
            <p:ph idx="1"/>
          </p:nvPr>
        </p:nvSpPr>
        <p:spPr/>
        <p:txBody>
          <a:bodyPr>
            <a:normAutofit lnSpcReduction="10000"/>
          </a:bodyPr>
          <a:lstStyle/>
          <a:p>
            <a:r>
              <a:rPr lang="en-US" dirty="0" smtClean="0"/>
              <a:t>Do you have a “project context” document or diagram?</a:t>
            </a:r>
          </a:p>
          <a:p>
            <a:pPr lvl="1"/>
            <a:r>
              <a:rPr lang="en-US" dirty="0" smtClean="0"/>
              <a:t>Shows company and project policies, in addition to external requirements</a:t>
            </a:r>
          </a:p>
          <a:p>
            <a:r>
              <a:rPr lang="en-US" dirty="0" smtClean="0"/>
              <a:t>Sometimes called a “vision” document:</a:t>
            </a:r>
          </a:p>
          <a:p>
            <a:pPr lvl="1"/>
            <a:r>
              <a:rPr lang="en-US" dirty="0" smtClean="0"/>
              <a:t>Idea is to show what you expect to get out of a project, beyond the customer’s goals.</a:t>
            </a:r>
          </a:p>
          <a:p>
            <a:pPr lvl="1"/>
            <a:r>
              <a:rPr lang="en-US" dirty="0" smtClean="0"/>
              <a:t>E.g., Is this project strategic to a future direction?</a:t>
            </a:r>
          </a:p>
          <a:p>
            <a:pPr lvl="2"/>
            <a:r>
              <a:rPr lang="en-US" dirty="0" smtClean="0"/>
              <a:t>How does it fit in with your big-scale work flow?</a:t>
            </a:r>
          </a:p>
          <a:p>
            <a:pPr lvl="2"/>
            <a:r>
              <a:rPr lang="en-US" dirty="0" smtClean="0"/>
              <a:t>How does it contribute revenue, etc.?</a:t>
            </a:r>
            <a:endParaRPr lang="en-US" dirty="0"/>
          </a:p>
        </p:txBody>
      </p:sp>
    </p:spTree>
    <p:extLst>
      <p:ext uri="{BB962C8B-B14F-4D97-AF65-F5344CB8AC3E}">
        <p14:creationId xmlns:p14="http://schemas.microsoft.com/office/powerpoint/2010/main" val="3534648149"/>
      </p:ext>
    </p:extLst>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Making the PERT chart</a:t>
            </a:r>
            <a:endParaRPr lang="en-US" dirty="0"/>
          </a:p>
        </p:txBody>
      </p:sp>
      <p:sp>
        <p:nvSpPr>
          <p:cNvPr id="3" name="Content Placeholder 2"/>
          <p:cNvSpPr>
            <a:spLocks noGrp="1"/>
          </p:cNvSpPr>
          <p:nvPr>
            <p:ph idx="1"/>
          </p:nvPr>
        </p:nvSpPr>
        <p:spPr>
          <a:xfrm rot="16200000">
            <a:off x="-1066799" y="2971800"/>
            <a:ext cx="4343400" cy="1600200"/>
          </a:xfrm>
        </p:spPr>
        <p:txBody>
          <a:bodyPr/>
          <a:lstStyle/>
          <a:p>
            <a:r>
              <a:rPr lang="en-US" dirty="0" smtClean="0"/>
              <a:t>Cards on the wall</a:t>
            </a:r>
          </a:p>
          <a:p>
            <a:r>
              <a:rPr lang="en-US" dirty="0" smtClean="0"/>
              <a:t>Find critical path</a:t>
            </a:r>
            <a:endParaRPr lang="en-US" dirty="0"/>
          </a:p>
        </p:txBody>
      </p:sp>
      <p:pic>
        <p:nvPicPr>
          <p:cNvPr id="4" name="Picture 3" descr="SimpleAONwDrag3.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525343" y="1162110"/>
            <a:ext cx="7620000" cy="5715000"/>
          </a:xfrm>
          <a:prstGeom prst="rect">
            <a:avLst/>
          </a:prstGeom>
        </p:spPr>
      </p:pic>
      <p:sp>
        <p:nvSpPr>
          <p:cNvPr id="6" name="TextBox 5"/>
          <p:cNvSpPr txBox="1"/>
          <p:nvPr/>
        </p:nvSpPr>
        <p:spPr>
          <a:xfrm>
            <a:off x="7696200" y="1143000"/>
            <a:ext cx="1447800" cy="1754327"/>
          </a:xfrm>
          <a:prstGeom prst="rect">
            <a:avLst/>
          </a:prstGeom>
          <a:noFill/>
        </p:spPr>
        <p:txBody>
          <a:bodyPr wrap="square" rtlCol="0">
            <a:spAutoFit/>
          </a:bodyPr>
          <a:lstStyle/>
          <a:p>
            <a:r>
              <a:rPr lang="en-US" dirty="0" smtClean="0"/>
              <a:t>Strategic question – Do you already know how to make these?</a:t>
            </a:r>
            <a:endParaRPr lang="en-US" dirty="0"/>
          </a:p>
        </p:txBody>
      </p:sp>
      <p:sp>
        <p:nvSpPr>
          <p:cNvPr id="8" name="TextBox 7"/>
          <p:cNvSpPr txBox="1"/>
          <p:nvPr/>
        </p:nvSpPr>
        <p:spPr>
          <a:xfrm>
            <a:off x="7696200" y="4923472"/>
            <a:ext cx="1447800" cy="1477328"/>
          </a:xfrm>
          <a:prstGeom prst="rect">
            <a:avLst/>
          </a:prstGeom>
          <a:noFill/>
        </p:spPr>
        <p:txBody>
          <a:bodyPr wrap="square" rtlCol="0">
            <a:spAutoFit/>
          </a:bodyPr>
          <a:lstStyle/>
          <a:p>
            <a:r>
              <a:rPr lang="en-US" dirty="0" smtClean="0"/>
              <a:t>At the end of the day, we’ll broaden this familiarity question!</a:t>
            </a:r>
            <a:endParaRPr lang="en-US" dirty="0"/>
          </a:p>
        </p:txBody>
      </p:sp>
      <p:sp>
        <p:nvSpPr>
          <p:cNvPr id="9" name="TextBox 8"/>
          <p:cNvSpPr txBox="1"/>
          <p:nvPr/>
        </p:nvSpPr>
        <p:spPr>
          <a:xfrm>
            <a:off x="8199836" y="6488668"/>
            <a:ext cx="410764" cy="369332"/>
          </a:xfrm>
          <a:prstGeom prst="rect">
            <a:avLst/>
          </a:prstGeom>
          <a:noFill/>
        </p:spPr>
        <p:txBody>
          <a:bodyPr wrap="none" rtlCol="0">
            <a:spAutoFit/>
          </a:bodyPr>
          <a:lstStyle/>
          <a:p>
            <a:r>
              <a:rPr lang="en-US" dirty="0" smtClean="0">
                <a:sym typeface="Wingdings"/>
              </a:rPr>
              <a:t></a:t>
            </a:r>
            <a:endParaRPr lang="en-US" dirty="0"/>
          </a:p>
        </p:txBody>
      </p:sp>
    </p:spTree>
    <p:extLst>
      <p:ext uri="{BB962C8B-B14F-4D97-AF65-F5344CB8AC3E}">
        <p14:creationId xmlns:p14="http://schemas.microsoft.com/office/powerpoint/2010/main" val="870138831"/>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8" grpId="0"/>
      <p:bldP spid="9"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Philip’s Waterfall Example</a:t>
            </a:r>
            <a:endParaRPr lang="en-US" dirty="0"/>
          </a:p>
        </p:txBody>
      </p:sp>
      <p:sp>
        <p:nvSpPr>
          <p:cNvPr id="3" name="Content Placeholder 2"/>
          <p:cNvSpPr>
            <a:spLocks noGrp="1"/>
          </p:cNvSpPr>
          <p:nvPr>
            <p:ph idx="1"/>
          </p:nvPr>
        </p:nvSpPr>
        <p:spPr/>
        <p:txBody>
          <a:bodyPr/>
          <a:lstStyle/>
          <a:p>
            <a:pPr marL="0" indent="0">
              <a:buNone/>
            </a:pPr>
            <a:r>
              <a:rPr lang="en-US" dirty="0" smtClean="0"/>
              <a:t>“Your primary customer wants a new report capability. This is similar to many of the projects you have done in the past. You and your customer know the product well, so you select the straight waterfall process…”</a:t>
            </a:r>
            <a:endParaRPr lang="en-US" dirty="0"/>
          </a:p>
        </p:txBody>
      </p:sp>
    </p:spTree>
    <p:extLst>
      <p:ext uri="{BB962C8B-B14F-4D97-AF65-F5344CB8AC3E}">
        <p14:creationId xmlns:p14="http://schemas.microsoft.com/office/powerpoint/2010/main" val="3418137891"/>
      </p:ext>
    </p:extLst>
  </p:cSld>
  <p:clrMapOvr>
    <a:masterClrMapping/>
  </p:clrMapOvr>
  <p:timing>
    <p:tnLst>
      <p:par>
        <p:cTn xmlns:p14="http://schemas.microsoft.com/office/powerpoint/2010/mai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555</TotalTime>
  <Words>668</Words>
  <Application>Microsoft Macintosh PowerPoint</Application>
  <PresentationFormat>On-screen Show (4:3)</PresentationFormat>
  <Paragraphs>71</Paragraphs>
  <Slides>11</Slides>
  <Notes>10</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Office Theme</vt:lpstr>
      <vt:lpstr>Planning – Old School Phillips, Ch 6</vt:lpstr>
      <vt:lpstr>Alistair Cockburn’s principles for selecting a methodology</vt:lpstr>
      <vt:lpstr>Our class groups profile a planning method - Each balances the 3 P’s differently</vt:lpstr>
      <vt:lpstr>Questions for your planning method</vt:lpstr>
      <vt:lpstr>Behold the  Waterfall and some V-charts</vt:lpstr>
      <vt:lpstr>Behold the Spiral</vt:lpstr>
      <vt:lpstr>Internal planning documents</vt:lpstr>
      <vt:lpstr>Making the PERT chart</vt:lpstr>
      <vt:lpstr>Philip’s Waterfall Example</vt:lpstr>
      <vt:lpstr>CMM - Can this be agile?</vt:lpstr>
      <vt:lpstr>Addition - Your questions from the reading quiz</vt:lpstr>
    </vt:vector>
  </TitlesOfParts>
  <Company>Rose-Hulman Institute of Technology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Planning – Old School</dc:title>
  <dc:creator>Mike Hewner</dc:creator>
  <cp:lastModifiedBy>Steve Chenoweth</cp:lastModifiedBy>
  <cp:revision>45</cp:revision>
  <dcterms:created xsi:type="dcterms:W3CDTF">2013-09-23T14:17:14Z</dcterms:created>
  <dcterms:modified xsi:type="dcterms:W3CDTF">2015-04-06T14:53:03Z</dcterms:modified>
</cp:coreProperties>
</file>