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9" r:id="rId4"/>
    <p:sldId id="264" r:id="rId5"/>
    <p:sldId id="258" r:id="rId6"/>
    <p:sldId id="265" r:id="rId7"/>
    <p:sldId id="260" r:id="rId8"/>
    <p:sldId id="259" r:id="rId9"/>
    <p:sldId id="261" r:id="rId10"/>
    <p:sldId id="263" r:id="rId11"/>
    <p:sldId id="268" r:id="rId12"/>
    <p:sldId id="262" r:id="rId13"/>
    <p:sldId id="267" r:id="rId14"/>
    <p:sldId id="271" r:id="rId15"/>
    <p:sldId id="270" r:id="rId16"/>
    <p:sldId id="274" r:id="rId17"/>
    <p:sldId id="272" r:id="rId18"/>
    <p:sldId id="273" r:id="rId19"/>
    <p:sldId id="26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C7613-A89F-A64C-8EEF-2D1C036E0A40}" type="datetimeFigureOut">
              <a:rPr lang="en-US" smtClean="0"/>
              <a:t>3/25/15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99957-CF83-5042-B0C9-C7DC5BE1C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776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of XP process from http://</a:t>
            </a:r>
            <a:r>
              <a:rPr lang="en-US" dirty="0" err="1" smtClean="0"/>
              <a:t>accelerateddevelopment.ca</a:t>
            </a:r>
            <a:r>
              <a:rPr lang="en-US" dirty="0" smtClean="0"/>
              <a:t>/blog/tag/requirements/.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99957-CF83-5042-B0C9-C7DC5BE1CA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71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</a:t>
            </a:r>
            <a:r>
              <a:rPr lang="en-US" dirty="0" err="1" smtClean="0"/>
              <a:t>eternalsunshineoftheismind.wordpress.com</a:t>
            </a:r>
            <a:r>
              <a:rPr lang="en-US" dirty="0" smtClean="0"/>
              <a:t>/2013/03/04/extreme-programming-</a:t>
            </a:r>
            <a:r>
              <a:rPr lang="en-US" dirty="0" err="1" smtClean="0"/>
              <a:t>xp</a:t>
            </a:r>
            <a:r>
              <a:rPr lang="en-US" dirty="0" smtClean="0"/>
              <a:t>-method-of-developing-</a:t>
            </a:r>
            <a:r>
              <a:rPr lang="en-US" dirty="0" err="1" smtClean="0"/>
              <a:t>i</a:t>
            </a:r>
            <a:r>
              <a:rPr lang="en-US" dirty="0" smtClean="0"/>
              <a:t>-s/.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99957-CF83-5042-B0C9-C7DC5BE1CA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580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https://samup4web.wordpress.com/tag/user-story/.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99957-CF83-5042-B0C9-C7DC5BE1CA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212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</a:t>
            </a:r>
            <a:r>
              <a:rPr lang="en-US" dirty="0" err="1" smtClean="0"/>
              <a:t>blog.typemock.com</a:t>
            </a:r>
            <a:r>
              <a:rPr lang="en-US" dirty="0" smtClean="0"/>
              <a:t>/2012/04/what-is-test-driven-</a:t>
            </a:r>
            <a:r>
              <a:rPr lang="en-US" dirty="0" err="1" smtClean="0"/>
              <a:t>development.html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99957-CF83-5042-B0C9-C7DC5BE1CA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993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Myrvold’s</a:t>
            </a:r>
            <a:r>
              <a:rPr lang="en-US" dirty="0" smtClean="0"/>
              <a:t> law</a:t>
            </a:r>
            <a:r>
              <a:rPr lang="en-US" baseline="0" dirty="0" smtClean="0"/>
              <a:t> – a takeoff on Moore’s law, but for software.  Basically, if it costs $ 100 million to make the next version of Microsoft Office, but there are 100 million customers, then it only cost $ 1 per customer.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99957-CF83-5042-B0C9-C7DC5BE1CA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3667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for example http://</a:t>
            </a:r>
            <a:r>
              <a:rPr lang="en-US" dirty="0" err="1" smtClean="0"/>
              <a:t>homepages.mcs.vuw.ac.nz</a:t>
            </a:r>
            <a:r>
              <a:rPr lang="en-US" dirty="0" smtClean="0"/>
              <a:t>/~</a:t>
            </a:r>
            <a:r>
              <a:rPr lang="en-US" dirty="0" err="1" smtClean="0"/>
              <a:t>elvis</a:t>
            </a:r>
            <a:r>
              <a:rPr lang="en-US" dirty="0" smtClean="0"/>
              <a:t>/</a:t>
            </a:r>
            <a:r>
              <a:rPr lang="en-US" dirty="0" err="1" smtClean="0"/>
              <a:t>twikipub</a:t>
            </a:r>
            <a:r>
              <a:rPr lang="en-US" dirty="0" smtClean="0"/>
              <a:t>/Main/</a:t>
            </a:r>
            <a:r>
              <a:rPr lang="en-US" dirty="0" err="1" smtClean="0"/>
              <a:t>RashinaHoda</a:t>
            </a:r>
            <a:r>
              <a:rPr lang="en-US" dirty="0" smtClean="0"/>
              <a:t>/</a:t>
            </a:r>
            <a:r>
              <a:rPr lang="en-US" dirty="0" err="1" smtClean="0"/>
              <a:t>OSOT.pdf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99957-CF83-5042-B0C9-C7DC5BE1CAB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53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from http://</a:t>
            </a:r>
            <a:r>
              <a:rPr lang="en-US" dirty="0" err="1" smtClean="0"/>
              <a:t>csmres.jmu.edu</a:t>
            </a:r>
            <a:r>
              <a:rPr lang="en-US" dirty="0" smtClean="0"/>
              <a:t>/</a:t>
            </a:r>
            <a:r>
              <a:rPr lang="en-US" dirty="0" err="1" smtClean="0"/>
              <a:t>geollab</a:t>
            </a:r>
            <a:r>
              <a:rPr lang="en-US" dirty="0" smtClean="0"/>
              <a:t>/</a:t>
            </a:r>
            <a:r>
              <a:rPr lang="en-US" dirty="0" err="1" smtClean="0"/>
              <a:t>complexevolutionarysystems</a:t>
            </a:r>
            <a:r>
              <a:rPr lang="en-US" dirty="0" smtClean="0"/>
              <a:t>/</a:t>
            </a:r>
            <a:r>
              <a:rPr lang="en-US" dirty="0" err="1" smtClean="0"/>
              <a:t>SOC.htm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99957-CF83-5042-B0C9-C7DC5BE1CAB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981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See http://</a:t>
            </a:r>
            <a:r>
              <a:rPr lang="en-US" dirty="0" err="1" smtClean="0"/>
              <a:t>homepages.mcs.vuw.ac.nz</a:t>
            </a:r>
            <a:r>
              <a:rPr lang="en-US" dirty="0" smtClean="0"/>
              <a:t>/~</a:t>
            </a:r>
            <a:r>
              <a:rPr lang="en-US" dirty="0" err="1" smtClean="0"/>
              <a:t>elvis</a:t>
            </a:r>
            <a:r>
              <a:rPr lang="en-US" dirty="0" smtClean="0"/>
              <a:t>/</a:t>
            </a:r>
            <a:r>
              <a:rPr lang="en-US" dirty="0" err="1" smtClean="0"/>
              <a:t>twikipub</a:t>
            </a:r>
            <a:r>
              <a:rPr lang="en-US" dirty="0" smtClean="0"/>
              <a:t>/Main/</a:t>
            </a:r>
            <a:r>
              <a:rPr lang="en-US" dirty="0" err="1" smtClean="0"/>
              <a:t>RashinaHoda</a:t>
            </a:r>
            <a:r>
              <a:rPr lang="en-US" dirty="0" smtClean="0"/>
              <a:t>/</a:t>
            </a:r>
            <a:r>
              <a:rPr lang="en-US" dirty="0" err="1" smtClean="0"/>
              <a:t>OSOT.pdf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899957-CF83-5042-B0C9-C7DC5BE1CAB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93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33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534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658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277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94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937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3/25/15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61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3/25/15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071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3/25/15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6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6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0AFD-1446-4FEA-A75E-F148EBE1F5EF}" type="datetimeFigureOut">
              <a:rPr lang="en-US" smtClean="0"/>
              <a:t>3/25/15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169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50AFD-1446-4FEA-A75E-F148EBE1F5EF}" type="datetimeFigureOut">
              <a:rPr lang="en-US" smtClean="0"/>
              <a:t>3/25/15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9224B-638B-4783-A3AE-8E18B124D62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4D9224B-638B-4783-A3AE-8E18B124D6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4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mobprogramming.org" TargetMode="External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p_pvslS4gEI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mountaingoatsoftware.com/presentations/leading-a-self-organizing-team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159375"/>
            <a:ext cx="7772400" cy="1470025"/>
          </a:xfrm>
        </p:spPr>
        <p:txBody>
          <a:bodyPr/>
          <a:lstStyle/>
          <a:p>
            <a:r>
              <a:rPr lang="en-US" dirty="0" smtClean="0"/>
              <a:t>Extreme Programming</a:t>
            </a:r>
            <a:endParaRPr lang="en-US" dirty="0"/>
          </a:p>
        </p:txBody>
      </p:sp>
      <p:pic>
        <p:nvPicPr>
          <p:cNvPr id="1026" name="Picture 2" descr="http://25.media.tumblr.com/tumblr_ll9iuqghsr1qbp781o1_5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28599"/>
            <a:ext cx="7162800" cy="4962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1" descr="rose4"/>
          <p:cNvPicPr>
            <a:picLocks noChangeAspect="1" noChangeArrowheads="1"/>
          </p:cNvPicPr>
          <p:nvPr/>
        </p:nvPicPr>
        <p:blipFill>
          <a:blip r:embed="rId3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61755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difficulties of “the customer”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Custom development situation…</a:t>
            </a:r>
          </a:p>
          <a:p>
            <a:pPr lvl="1"/>
            <a:r>
              <a:rPr lang="en-US" dirty="0" smtClean="0"/>
              <a:t>(one customer for this particular version)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Product development situation…</a:t>
            </a:r>
          </a:p>
          <a:p>
            <a:pPr lvl="1"/>
            <a:r>
              <a:rPr lang="en-US" dirty="0" smtClean="0"/>
              <a:t>(use customer multiplier – </a:t>
            </a:r>
            <a:r>
              <a:rPr lang="en-US" dirty="0" err="1" smtClean="0"/>
              <a:t>Myhrvold’s</a:t>
            </a:r>
            <a:r>
              <a:rPr lang="en-US" dirty="0" smtClean="0"/>
              <a:t> </a:t>
            </a:r>
            <a:r>
              <a:rPr lang="en-US" dirty="0" smtClean="0"/>
              <a:t>law)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282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 for your groups – What about different stakeholders?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you have:</a:t>
            </a:r>
          </a:p>
          <a:p>
            <a:pPr lvl="1"/>
            <a:r>
              <a:rPr lang="en-US" dirty="0" smtClean="0"/>
              <a:t>Client – pays for it</a:t>
            </a:r>
          </a:p>
          <a:p>
            <a:pPr lvl="1"/>
            <a:r>
              <a:rPr lang="en-US" dirty="0" smtClean="0"/>
              <a:t>Users – do day-to-day use</a:t>
            </a:r>
          </a:p>
          <a:p>
            <a:pPr lvl="1"/>
            <a:r>
              <a:rPr lang="en-US" dirty="0" smtClean="0"/>
              <a:t>Service people – fix it</a:t>
            </a:r>
          </a:p>
          <a:p>
            <a:pPr lvl="1"/>
            <a:r>
              <a:rPr lang="en-US" dirty="0" smtClean="0"/>
              <a:t>Their managers</a:t>
            </a:r>
          </a:p>
          <a:p>
            <a:pPr lvl="1"/>
            <a:r>
              <a:rPr lang="en-US" dirty="0" smtClean="0"/>
              <a:t>Customers of the buying </a:t>
            </a:r>
            <a:r>
              <a:rPr lang="en-US" dirty="0" smtClean="0"/>
              <a:t>organization </a:t>
            </a:r>
            <a:r>
              <a:rPr lang="en-US" dirty="0" smtClean="0"/>
              <a:t>/ general public</a:t>
            </a:r>
          </a:p>
          <a:p>
            <a:r>
              <a:rPr lang="en-US" dirty="0" smtClean="0"/>
              <a:t>How do you ensure they are all represented?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408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Adding more programmers to </a:t>
            </a:r>
            <a:br>
              <a:rPr lang="en-US" dirty="0" smtClean="0"/>
            </a:br>
            <a:r>
              <a:rPr lang="en-US" dirty="0" smtClean="0"/>
              <a:t>an XP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How many before relationships have to be more formal?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Can they be remote?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849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even more extreme XP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1646237"/>
            <a:ext cx="36576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“Mob programming”</a:t>
            </a:r>
          </a:p>
          <a:p>
            <a:r>
              <a:rPr lang="en-US" dirty="0"/>
              <a:t>See </a:t>
            </a:r>
            <a:r>
              <a:rPr lang="en-US" dirty="0" smtClean="0"/>
              <a:t>the silent movie on </a:t>
            </a:r>
            <a:r>
              <a:rPr lang="en-US" dirty="0" err="1" smtClean="0"/>
              <a:t>YouTube:</a:t>
            </a:r>
            <a:r>
              <a:rPr lang="en-US" dirty="0" err="1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://www.youtube.com/watch?v=</a:t>
            </a:r>
            <a:r>
              <a:rPr lang="en-US" dirty="0" smtClean="0">
                <a:hlinkClick r:id="rId2"/>
              </a:rPr>
              <a:t>p_pvslS4gEI</a:t>
            </a:r>
            <a:endParaRPr lang="en-US" dirty="0" smtClean="0"/>
          </a:p>
          <a:p>
            <a:r>
              <a:rPr lang="en-US" dirty="0"/>
              <a:t>Basics – </a:t>
            </a:r>
            <a:r>
              <a:rPr lang="en-US" dirty="0" smtClean="0"/>
              <a:t>see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mobprogramming.org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9400" y="1752441"/>
            <a:ext cx="4902200" cy="297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570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XP - How much role fuzziness?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does XP stand on the grounds of:</a:t>
            </a:r>
          </a:p>
          <a:p>
            <a:pPr lvl="1"/>
            <a:r>
              <a:rPr lang="en-US" dirty="0"/>
              <a:t>Defining clear responsibilities and holding people accountable for those?</a:t>
            </a:r>
          </a:p>
          <a:p>
            <a:pPr lvl="1"/>
            <a:r>
              <a:rPr lang="en-US" dirty="0"/>
              <a:t>Having a clear message from leadership to followers?</a:t>
            </a:r>
          </a:p>
          <a:p>
            <a:pPr lvl="1"/>
            <a:r>
              <a:rPr lang="en-US" dirty="0"/>
              <a:t>Self-organizing teams?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257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Management theory tangent – </a:t>
            </a:r>
            <a:br>
              <a:rPr lang="en-US" dirty="0" smtClean="0"/>
            </a:br>
            <a:r>
              <a:rPr lang="en-US" dirty="0" smtClean="0"/>
              <a:t>Self-organizing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What’s it mean?  We asked last week…</a:t>
            </a:r>
          </a:p>
          <a:p>
            <a:pPr lvl="1"/>
            <a:r>
              <a:rPr lang="en-US" dirty="0" smtClean="0"/>
              <a:t>In physics, “self-organization” means organization arises out of local interactions.</a:t>
            </a:r>
          </a:p>
          <a:p>
            <a:pPr lvl="1"/>
            <a:r>
              <a:rPr lang="en-US" dirty="0" smtClean="0"/>
              <a:t>An initially disordered system.</a:t>
            </a:r>
          </a:p>
          <a:p>
            <a:pPr lvl="1"/>
            <a:r>
              <a:rPr lang="en-US" dirty="0" smtClean="0"/>
              <a:t>This is Empiricism in action!</a:t>
            </a:r>
          </a:p>
          <a:p>
            <a:r>
              <a:rPr lang="en-US" dirty="0" smtClean="0"/>
              <a:t>In management, “organization” means who-does-what.</a:t>
            </a:r>
          </a:p>
          <a:p>
            <a:r>
              <a:rPr lang="en-US" dirty="0" smtClean="0"/>
              <a:t>All of agile claims to have this.</a:t>
            </a:r>
          </a:p>
          <a:p>
            <a:pPr lvl="1"/>
            <a:r>
              <a:rPr lang="en-US" dirty="0" smtClean="0"/>
              <a:t>Including Scrum.</a:t>
            </a:r>
          </a:p>
          <a:p>
            <a:pPr lvl="2"/>
            <a:r>
              <a:rPr lang="en-US" dirty="0"/>
              <a:t>See </a:t>
            </a:r>
            <a:r>
              <a:rPr lang="en-US" dirty="0" smtClean="0"/>
              <a:t>discussion </a:t>
            </a:r>
            <a:r>
              <a:rPr lang="en-US" dirty="0" err="1" smtClean="0"/>
              <a:t>at</a:t>
            </a:r>
            <a:r>
              <a:rPr lang="en-US" dirty="0" err="1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://www.mountaingoatsoftware.com/presentations/leading-a-self-organizing-</a:t>
            </a:r>
            <a:r>
              <a:rPr lang="en-US" dirty="0" smtClean="0">
                <a:hlinkClick r:id="rId3"/>
              </a:rPr>
              <a:t>team</a:t>
            </a:r>
            <a:endParaRPr lang="en-US" dirty="0" smtClean="0"/>
          </a:p>
          <a:p>
            <a:r>
              <a:rPr lang="en-US" dirty="0" smtClean="0"/>
              <a:t>Leadership is distributed and changing.</a:t>
            </a:r>
          </a:p>
          <a:p>
            <a:r>
              <a:rPr lang="en-US" dirty="0" smtClean="0"/>
              <a:t>Control is subtle – “Light touch and adaptive.”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213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physics…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1524000"/>
            <a:ext cx="4197469" cy="481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600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this relates to XP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Typically teams need to </a:t>
            </a:r>
            <a:r>
              <a:rPr lang="en-US" i="1" dirty="0" smtClean="0"/>
              <a:t>transition </a:t>
            </a:r>
            <a:r>
              <a:rPr lang="en-US" dirty="0" smtClean="0"/>
              <a:t>to being “self-organizing.”</a:t>
            </a:r>
          </a:p>
          <a:p>
            <a:r>
              <a:rPr lang="en-US" dirty="0" smtClean="0"/>
              <a:t>XP teams especially need a Mentor at first.</a:t>
            </a:r>
          </a:p>
          <a:p>
            <a:r>
              <a:rPr lang="en-US" dirty="0" smtClean="0"/>
              <a:t>Doing it on a daily basis – a big change.</a:t>
            </a:r>
          </a:p>
          <a:p>
            <a:r>
              <a:rPr lang="en-US" b="1" dirty="0" smtClean="0"/>
              <a:t>Mentor</a:t>
            </a:r>
            <a:r>
              <a:rPr lang="en-US" dirty="0" smtClean="0"/>
              <a:t> does these things:</a:t>
            </a:r>
          </a:p>
          <a:p>
            <a:pPr lvl="1"/>
            <a:r>
              <a:rPr lang="en-US" dirty="0" smtClean="0"/>
              <a:t>Removing misconceptions</a:t>
            </a:r>
          </a:p>
          <a:p>
            <a:pPr lvl="1"/>
            <a:r>
              <a:rPr lang="en-US" dirty="0" smtClean="0"/>
              <a:t>Planning the transition to XP</a:t>
            </a:r>
          </a:p>
          <a:p>
            <a:pPr lvl="1"/>
            <a:r>
              <a:rPr lang="en-US" dirty="0" smtClean="0"/>
              <a:t>Clearing up insecurities, gaining confidence</a:t>
            </a:r>
          </a:p>
          <a:p>
            <a:pPr lvl="1"/>
            <a:r>
              <a:rPr lang="en-US" dirty="0" smtClean="0"/>
              <a:t>Taking away “finger pointing,” negativity</a:t>
            </a:r>
          </a:p>
          <a:p>
            <a:pPr lvl="1"/>
            <a:r>
              <a:rPr lang="en-US" dirty="0" smtClean="0"/>
              <a:t>Helping create first cycles of successes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764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“roles” with Agile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Like Mentor, these surround the self-organizing team.</a:t>
            </a:r>
          </a:p>
          <a:p>
            <a:r>
              <a:rPr lang="en-US" dirty="0" smtClean="0"/>
              <a:t>The customer role isn’t exactly as fluid as the team roles.</a:t>
            </a:r>
          </a:p>
          <a:p>
            <a:pPr lvl="1"/>
            <a:r>
              <a:rPr lang="en-US" dirty="0" smtClean="0"/>
              <a:t>Likely need a </a:t>
            </a:r>
            <a:r>
              <a:rPr lang="en-US" b="1" dirty="0" smtClean="0"/>
              <a:t>Coordinator</a:t>
            </a:r>
            <a:r>
              <a:rPr lang="en-US" dirty="0" smtClean="0"/>
              <a:t> to manage customer relationship.</a:t>
            </a:r>
          </a:p>
          <a:p>
            <a:pPr lvl="1"/>
            <a:r>
              <a:rPr lang="en-US" dirty="0" smtClean="0"/>
              <a:t>Helps customer manage list of requirements.</a:t>
            </a:r>
          </a:p>
          <a:p>
            <a:r>
              <a:rPr lang="en-US" dirty="0" smtClean="0"/>
              <a:t>May also need a </a:t>
            </a:r>
            <a:r>
              <a:rPr lang="en-US" b="1" dirty="0" smtClean="0"/>
              <a:t>Translator</a:t>
            </a:r>
          </a:p>
          <a:p>
            <a:pPr lvl="1"/>
            <a:r>
              <a:rPr lang="en-US" dirty="0" smtClean="0"/>
              <a:t>The old role of Business Analyst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Champion</a:t>
            </a:r>
            <a:r>
              <a:rPr lang="en-US" dirty="0" smtClean="0"/>
              <a:t> gains upper-management support for use of agile processes.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Promoter</a:t>
            </a:r>
            <a:r>
              <a:rPr lang="en-US" dirty="0" smtClean="0"/>
              <a:t> does similar work with customers.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Terminator</a:t>
            </a:r>
            <a:r>
              <a:rPr lang="en-US" dirty="0" smtClean="0"/>
              <a:t> removes people from the team.</a:t>
            </a:r>
          </a:p>
          <a:p>
            <a:pPr lvl="1"/>
            <a:r>
              <a:rPr lang="en-US" dirty="0" smtClean="0"/>
              <a:t>This is a controversial role!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242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Your questions from the reading quiz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pick</a:t>
            </a:r>
          </a:p>
          <a:p>
            <a:r>
              <a:rPr lang="en-US" dirty="0" smtClean="0"/>
              <a:t>Your choice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009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12 Practices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The Planning Game</a:t>
            </a:r>
          </a:p>
          <a:p>
            <a:r>
              <a:rPr lang="en-US" dirty="0" smtClean="0"/>
              <a:t>Small Releases</a:t>
            </a:r>
          </a:p>
          <a:p>
            <a:r>
              <a:rPr lang="en-US" dirty="0" smtClean="0"/>
              <a:t>System Metaphor</a:t>
            </a:r>
          </a:p>
          <a:p>
            <a:r>
              <a:rPr lang="en-US" dirty="0" smtClean="0"/>
              <a:t>Simple Design</a:t>
            </a:r>
          </a:p>
          <a:p>
            <a:r>
              <a:rPr lang="en-US" dirty="0" smtClean="0"/>
              <a:t>Continuous Testing</a:t>
            </a:r>
          </a:p>
          <a:p>
            <a:r>
              <a:rPr lang="en-US" dirty="0" smtClean="0"/>
              <a:t>Refactoring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Pair Programming</a:t>
            </a:r>
          </a:p>
          <a:p>
            <a:r>
              <a:rPr lang="en-US" dirty="0" smtClean="0"/>
              <a:t>Collective Code Ownership</a:t>
            </a:r>
          </a:p>
          <a:p>
            <a:r>
              <a:rPr lang="en-US" dirty="0" smtClean="0"/>
              <a:t>Continuous Integration</a:t>
            </a:r>
          </a:p>
          <a:p>
            <a:r>
              <a:rPr lang="en-US" dirty="0" smtClean="0"/>
              <a:t>40-Hour Work Week</a:t>
            </a:r>
          </a:p>
          <a:p>
            <a:r>
              <a:rPr lang="en-US" dirty="0" smtClean="0"/>
              <a:t>On-Site Customer</a:t>
            </a:r>
          </a:p>
          <a:p>
            <a:r>
              <a:rPr lang="en-US" dirty="0" smtClean="0"/>
              <a:t>Coding Standards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871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activity for your groups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6 of these 12 would be most easily adopted by your own group, and why?</a:t>
            </a:r>
          </a:p>
          <a:p>
            <a:r>
              <a:rPr lang="en-US" dirty="0" smtClean="0"/>
              <a:t>A follow-up for next week – Asking people in other groups about these practices.</a:t>
            </a:r>
          </a:p>
          <a:p>
            <a:pPr lvl="1"/>
            <a:r>
              <a:rPr lang="en-US" dirty="0" smtClean="0"/>
              <a:t>As part of the project /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610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extreme2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1752600"/>
            <a:ext cx="4838700" cy="4800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to day life on an XP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46237"/>
            <a:ext cx="34290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Hint: starts with a daily “standup” meeting much like Scrum’s scrum</a:t>
            </a:r>
            <a:endParaRPr lang="en-US" sz="24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276600" y="2362200"/>
            <a:ext cx="3581400" cy="1524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901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XP remove the need for extensive up-front </a:t>
            </a:r>
            <a:br>
              <a:rPr lang="en-US" dirty="0" smtClean="0"/>
            </a:br>
            <a:r>
              <a:rPr lang="en-US" dirty="0" smtClean="0"/>
              <a:t>requirements analysis? </a:t>
            </a:r>
            <a:endParaRPr lang="en-US" dirty="0"/>
          </a:p>
        </p:txBody>
      </p:sp>
      <p:pic>
        <p:nvPicPr>
          <p:cNvPr id="6" name="Picture 5" descr="lifecyclexpprojectbeck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2133600"/>
            <a:ext cx="8128000" cy="3721100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457200" y="5029200"/>
            <a:ext cx="1219200" cy="685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85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Or,</a:t>
            </a:r>
            <a:endParaRPr lang="en-US" dirty="0"/>
          </a:p>
        </p:txBody>
      </p:sp>
      <p:pic>
        <p:nvPicPr>
          <p:cNvPr id="6" name="Picture 5" descr="images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642" y="2286000"/>
            <a:ext cx="7146758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793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XP remove the need for extensive design?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API conflicts?</a:t>
            </a:r>
          </a:p>
          <a:p>
            <a:r>
              <a:rPr lang="en-US" dirty="0" smtClean="0"/>
              <a:t>What about the code getting bad?</a:t>
            </a:r>
          </a:p>
          <a:p>
            <a:r>
              <a:rPr lang="en-US" dirty="0" smtClean="0"/>
              <a:t>What about making bad design decisions and finding out about it later?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“simplest thing that could possibly work”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687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XP remove the need for extensive testing?</a:t>
            </a:r>
            <a:endParaRPr lang="en-US" dirty="0"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762125"/>
            <a:ext cx="4510814" cy="471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561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limits?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*</a:t>
            </a:r>
            <a:r>
              <a:rPr lang="en-US" dirty="0" smtClean="0"/>
              <a:t>The Planning Game</a:t>
            </a:r>
          </a:p>
          <a:p>
            <a:r>
              <a:rPr lang="en-US" dirty="0" smtClean="0"/>
              <a:t>Small Releases</a:t>
            </a:r>
          </a:p>
          <a:p>
            <a:r>
              <a:rPr lang="en-US" dirty="0" smtClean="0"/>
              <a:t>System Metaphor</a:t>
            </a:r>
          </a:p>
          <a:p>
            <a:r>
              <a:rPr lang="en-US" dirty="0" smtClean="0"/>
              <a:t>*Simple Design</a:t>
            </a:r>
          </a:p>
          <a:p>
            <a:r>
              <a:rPr lang="en-US" dirty="0" smtClean="0"/>
              <a:t>*Continuous Testing</a:t>
            </a:r>
          </a:p>
          <a:p>
            <a:r>
              <a:rPr lang="en-US" dirty="0" smtClean="0"/>
              <a:t>Refactoring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Pair Programming</a:t>
            </a:r>
          </a:p>
          <a:p>
            <a:r>
              <a:rPr lang="en-US" dirty="0" smtClean="0"/>
              <a:t>Collective Code Ownership</a:t>
            </a:r>
          </a:p>
          <a:p>
            <a:r>
              <a:rPr lang="en-US" dirty="0" smtClean="0"/>
              <a:t>*Continuous Integration</a:t>
            </a:r>
          </a:p>
          <a:p>
            <a:r>
              <a:rPr lang="en-US" dirty="0" smtClean="0"/>
              <a:t>40-Hour Work Week</a:t>
            </a:r>
          </a:p>
          <a:p>
            <a:r>
              <a:rPr lang="en-US" dirty="0" smtClean="0"/>
              <a:t>*On-Site Customer</a:t>
            </a:r>
          </a:p>
          <a:p>
            <a:r>
              <a:rPr lang="en-US" dirty="0" smtClean="0"/>
              <a:t>Coding Standards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6248400"/>
            <a:ext cx="4693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* Are all of these inherently harder?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534400" y="6172200"/>
            <a:ext cx="41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/>
              </a:rPr>
              <a:t>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443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6378</TotalTime>
  <Words>857</Words>
  <Application>Microsoft Macintosh PowerPoint</Application>
  <PresentationFormat>On-screen Show (4:3)</PresentationFormat>
  <Paragraphs>121</Paragraphs>
  <Slides>19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Extreme Programming</vt:lpstr>
      <vt:lpstr>12 Practices</vt:lpstr>
      <vt:lpstr>An activity for your groups</vt:lpstr>
      <vt:lpstr>Day to day life on an XP team</vt:lpstr>
      <vt:lpstr>How does XP remove the need for extensive up-front  requirements analysis? </vt:lpstr>
      <vt:lpstr>Or,</vt:lpstr>
      <vt:lpstr>How does XP remove the need for extensive design? </vt:lpstr>
      <vt:lpstr>How does XP remove the need for extensive testing?</vt:lpstr>
      <vt:lpstr>What are the limits?</vt:lpstr>
      <vt:lpstr>The difficulties of “the customer”</vt:lpstr>
      <vt:lpstr>Question for your groups – What about different stakeholders?</vt:lpstr>
      <vt:lpstr>Adding more programmers to  an XP project</vt:lpstr>
      <vt:lpstr>The even more extreme XP</vt:lpstr>
      <vt:lpstr>XP - How much role fuzziness?</vt:lpstr>
      <vt:lpstr>Management theory tangent –  Self-organizing teams</vt:lpstr>
      <vt:lpstr>In physics…</vt:lpstr>
      <vt:lpstr>How this relates to XP</vt:lpstr>
      <vt:lpstr>Other “roles” with Agile</vt:lpstr>
      <vt:lpstr>Your questions from the reading quiz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Extreme Programming</dc:title>
  <dc:creator>Mike Hewner</dc:creator>
  <cp:lastModifiedBy>Steve Chenoweth</cp:lastModifiedBy>
  <cp:revision>30</cp:revision>
  <dcterms:created xsi:type="dcterms:W3CDTF">2013-09-09T19:04:07Z</dcterms:created>
  <dcterms:modified xsi:type="dcterms:W3CDTF">2015-03-25T22:42:14Z</dcterms:modified>
</cp:coreProperties>
</file>