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73" r:id="rId3"/>
    <p:sldId id="264" r:id="rId4"/>
    <p:sldId id="268" r:id="rId5"/>
    <p:sldId id="256" r:id="rId6"/>
    <p:sldId id="270" r:id="rId7"/>
    <p:sldId id="267" r:id="rId8"/>
    <p:sldId id="266" r:id="rId9"/>
    <p:sldId id="269" r:id="rId10"/>
    <p:sldId id="265" r:id="rId11"/>
    <p:sldId id="257" r:id="rId12"/>
    <p:sldId id="274" r:id="rId13"/>
    <p:sldId id="275" r:id="rId14"/>
    <p:sldId id="276" r:id="rId15"/>
    <p:sldId id="277" r:id="rId16"/>
    <p:sldId id="278" r:id="rId17"/>
    <p:sldId id="279" r:id="rId18"/>
    <p:sldId id="258" r:id="rId19"/>
    <p:sldId id="271" r:id="rId20"/>
    <p:sldId id="272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553833-308A-4E02-8283-25DB202E96DA}">
          <p14:sldIdLst>
            <p14:sldId id="263"/>
            <p14:sldId id="273"/>
            <p14:sldId id="264"/>
            <p14:sldId id="268"/>
            <p14:sldId id="256"/>
            <p14:sldId id="270"/>
            <p14:sldId id="267"/>
            <p14:sldId id="266"/>
            <p14:sldId id="269"/>
            <p14:sldId id="265"/>
            <p14:sldId id="257"/>
            <p14:sldId id="274"/>
            <p14:sldId id="275"/>
            <p14:sldId id="276"/>
            <p14:sldId id="277"/>
            <p14:sldId id="278"/>
            <p14:sldId id="279"/>
            <p14:sldId id="258"/>
            <p14:sldId id="271"/>
            <p14:sldId id="272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4567-76A9-044D-B6D2-DDBA434006D6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2CFF-EA46-214E-B5B8-D0B7A8A3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www.curver.com</a:t>
            </a:r>
            <a:r>
              <a:rPr lang="en-US" dirty="0" smtClean="0"/>
              <a:t>/</a:t>
            </a:r>
            <a:r>
              <a:rPr lang="en-US" dirty="0" err="1" smtClean="0"/>
              <a:t>usa</a:t>
            </a:r>
            <a:r>
              <a:rPr lang="en-US" dirty="0" smtClean="0"/>
              <a:t>/design-innovation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13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  <a:r>
              <a:rPr lang="en-US" baseline="0" dirty="0" smtClean="0"/>
              <a:t> Sterling, </a:t>
            </a:r>
            <a:r>
              <a:rPr lang="en-US" baseline="0" dirty="0" err="1" smtClean="0"/>
              <a:t>cntd</a:t>
            </a:r>
            <a:r>
              <a:rPr lang="en-US" baseline="0" dirty="0" smtClean="0"/>
              <a:t> – p 20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Diane </a:t>
            </a:r>
            <a:r>
              <a:rPr lang="en-US" baseline="0" dirty="0" err="1" smtClean="0"/>
              <a:t>Arbus’s</a:t>
            </a:r>
            <a:r>
              <a:rPr lang="en-US" baseline="0" dirty="0" smtClean="0"/>
              <a:t> twins photograph from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/wiki/Identical_Twins,_Roselle,_New_Jersey,_1967.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  <a:r>
              <a:rPr lang="en-US" baseline="0" dirty="0" smtClean="0"/>
              <a:t> Sterling, </a:t>
            </a:r>
            <a:r>
              <a:rPr lang="en-US" baseline="0" dirty="0" err="1" smtClean="0"/>
              <a:t>cntd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20-21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Spiderman image from http://</a:t>
            </a:r>
            <a:r>
              <a:rPr lang="en-US" baseline="0" dirty="0" err="1" smtClean="0"/>
              <a:t>marvel.wikia.com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Peter_Parker</a:t>
            </a:r>
            <a:r>
              <a:rPr lang="en-US" baseline="0" dirty="0" smtClean="0"/>
              <a:t>_(Earth-96283)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  <a:r>
              <a:rPr lang="en-US" baseline="0" dirty="0" smtClean="0"/>
              <a:t> Sterling, </a:t>
            </a:r>
            <a:r>
              <a:rPr lang="en-US" baseline="0" dirty="0" err="1" smtClean="0"/>
              <a:t>cntd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21-22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Motto from unreachable website!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Chris</a:t>
            </a:r>
            <a:r>
              <a:rPr lang="en-US" baseline="0" dirty="0" smtClean="0"/>
              <a:t> Sterling, </a:t>
            </a:r>
            <a:r>
              <a:rPr lang="en-US" baseline="0" dirty="0" err="1" smtClean="0"/>
              <a:t>cntd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25-26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1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http://cse360fall14.wikispaces.asu.edu/</a:t>
            </a:r>
            <a:r>
              <a:rPr lang="en-US" dirty="0" err="1" smtClean="0"/>
              <a:t>Continuous+Integration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SOA =</a:t>
            </a:r>
            <a:r>
              <a:rPr lang="en-US" baseline="0" dirty="0" smtClean="0"/>
              <a:t> Service-Oriented Architecture.  I.e., you have the system for every customer, running on your servers, not theirs.  Your product is a service, </a:t>
            </a:r>
            <a:r>
              <a:rPr lang="en-US" baseline="0" smtClean="0"/>
              <a:t>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dirty="0" err="1" smtClean="0"/>
              <a:t>Lakoff’s</a:t>
            </a:r>
            <a:r>
              <a:rPr lang="en-US" dirty="0" smtClean="0"/>
              <a:t> picture and the example metaphors are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George_Lakoff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www.jera.com</a:t>
            </a:r>
            <a:r>
              <a:rPr lang="en-US" dirty="0" smtClean="0"/>
              <a:t>/</a:t>
            </a:r>
            <a:r>
              <a:rPr lang="en-US" dirty="0" err="1" smtClean="0"/>
              <a:t>techinfo</a:t>
            </a:r>
            <a:r>
              <a:rPr lang="en-US" dirty="0" smtClean="0"/>
              <a:t>/</a:t>
            </a:r>
            <a:r>
              <a:rPr lang="en-US" smtClean="0"/>
              <a:t>xpfaq.html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3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Ward Cunningham’s picture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Ward_Cunningham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What’s “bad code”?  See http://</a:t>
            </a:r>
            <a:r>
              <a:rPr lang="en-US" dirty="0" err="1" smtClean="0"/>
              <a:t>www.exmsft.com</a:t>
            </a:r>
            <a:r>
              <a:rPr lang="en-US" dirty="0" smtClean="0"/>
              <a:t>/~</a:t>
            </a:r>
            <a:r>
              <a:rPr lang="en-US" dirty="0" err="1" smtClean="0"/>
              <a:t>hanss</a:t>
            </a:r>
            <a:r>
              <a:rPr lang="en-US" dirty="0" smtClean="0"/>
              <a:t>/</a:t>
            </a:r>
            <a:r>
              <a:rPr lang="en-US" smtClean="0"/>
              <a:t>badcode.htm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martinfowler.com</a:t>
            </a:r>
            <a:r>
              <a:rPr lang="en-US" dirty="0" smtClean="0"/>
              <a:t>/</a:t>
            </a:r>
            <a:r>
              <a:rPr lang="en-US" dirty="0" err="1" smtClean="0"/>
              <a:t>bliki</a:t>
            </a:r>
            <a:r>
              <a:rPr lang="en-US" dirty="0" smtClean="0"/>
              <a:t>/</a:t>
            </a:r>
            <a:r>
              <a:rPr lang="en-US" dirty="0" err="1" smtClean="0"/>
              <a:t>TechnicalDebtQuadrant.html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Ward Cunningham’s picture from his Wikipedia page,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Ward_Cunningham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Figure 9-7 is from http://</a:t>
            </a:r>
            <a:r>
              <a:rPr lang="en-US" dirty="0" err="1" smtClean="0"/>
              <a:t>www.bobtuse.com</a:t>
            </a:r>
            <a:r>
              <a:rPr lang="en-US" dirty="0" smtClean="0"/>
              <a:t>/2011_03_01_archive.html, which is a</a:t>
            </a:r>
            <a:r>
              <a:rPr lang="en-US" baseline="0" dirty="0" smtClean="0"/>
              <a:t> contrary view of the </a:t>
            </a:r>
            <a:r>
              <a:rPr lang="en-US" baseline="0" dirty="0" err="1" smtClean="0"/>
              <a:t>Highsmith’s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CoC</a:t>
            </a:r>
            <a:r>
              <a:rPr lang="en-US" baseline="0" dirty="0" smtClean="0"/>
              <a:t>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Chris’s picture from https://</a:t>
            </a:r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csterwa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Book cover from http://</a:t>
            </a:r>
            <a:r>
              <a:rPr lang="en-US" dirty="0" err="1" smtClean="0"/>
              <a:t>www.amazon.com</a:t>
            </a:r>
            <a:r>
              <a:rPr lang="en-US" dirty="0" smtClean="0"/>
              <a:t>/Managing-Software-Debt-Inevitable-Development/</a:t>
            </a:r>
            <a:r>
              <a:rPr lang="en-US" dirty="0" err="1" smtClean="0"/>
              <a:t>dp</a:t>
            </a:r>
            <a:r>
              <a:rPr lang="en-US" dirty="0" smtClean="0"/>
              <a:t>/0321948610.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</a:t>
            </a:r>
            <a:r>
              <a:rPr lang="en-US" baseline="0" dirty="0" smtClean="0"/>
              <a:t> Sterling, </a:t>
            </a:r>
            <a:r>
              <a:rPr lang="en-US" baseline="0" dirty="0" err="1" smtClean="0"/>
              <a:t>cntd</a:t>
            </a:r>
            <a:r>
              <a:rPr lang="en-US" baseline="0" dirty="0" smtClean="0"/>
              <a:t> – p 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72CFF-EA46-214E-B5B8-D0B7A8A3A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5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55162-9389-4619-B86C-C1112392879F}" type="datetimeFigureOut">
              <a:rPr lang="en-US" smtClean="0"/>
              <a:t>5/15/15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5E8B-566B-4E8B-ADBC-E8F18EF7BA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2B5E8B-566B-4E8B-ADBC-E8F18EF7B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4267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Views of Design and Integration – </a:t>
            </a:r>
            <a:br>
              <a:rPr lang="en-US" dirty="0" smtClean="0"/>
            </a:br>
            <a:r>
              <a:rPr lang="en-US" dirty="0" smtClean="0"/>
              <a:t>as part of PM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14400"/>
            <a:ext cx="3429000" cy="3429000"/>
          </a:xfrm>
          <a:prstGeom prst="rect">
            <a:avLst/>
          </a:prstGeom>
        </p:spPr>
      </p:pic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319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Debt and Cost of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Unlike Cunningham, </a:t>
            </a:r>
            <a:r>
              <a:rPr lang="en-US" dirty="0" err="1" smtClean="0"/>
              <a:t>Highsmith</a:t>
            </a:r>
            <a:r>
              <a:rPr lang="en-US" dirty="0" smtClean="0"/>
              <a:t> sees technical debt as increasing over time.</a:t>
            </a:r>
          </a:p>
          <a:p>
            <a:r>
              <a:rPr lang="en-US" dirty="0" err="1" smtClean="0"/>
              <a:t>Highsmith</a:t>
            </a:r>
            <a:r>
              <a:rPr lang="en-US" dirty="0" smtClean="0"/>
              <a:t> is talking about long-lived products.</a:t>
            </a:r>
          </a:p>
          <a:p>
            <a:r>
              <a:rPr lang="en-US" dirty="0" smtClean="0"/>
              <a:t>The product becomes more “fragile” or “brittle” over time, even using agile methods.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52800"/>
            <a:ext cx="2819400" cy="2720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4735" y="6096000"/>
            <a:ext cx="291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Figure 9-7, p 216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2057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means your responsiveness</a:t>
            </a:r>
            <a:r>
              <a:rPr lang="en-US" i="1" dirty="0" smtClean="0"/>
              <a:t> to</a:t>
            </a:r>
            <a:r>
              <a:rPr lang="en-US" dirty="0" smtClean="0"/>
              <a:t> customers!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2743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57544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thee </a:t>
            </a:r>
            <a:r>
              <a:rPr lang="en-US" dirty="0" err="1" smtClean="0"/>
              <a:t>CoC</a:t>
            </a:r>
            <a:r>
              <a:rPr lang="en-US" dirty="0" smtClean="0"/>
              <a:t> curve is what XP claims to flatten..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4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approach makes a difference!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Main causes of technical debt in a project </a:t>
            </a:r>
            <a:r>
              <a:rPr lang="en-US" b="1" dirty="0" smtClean="0"/>
              <a:t>with a lot of up-front design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 think you can get clear requirements from the client without showing them a progressive product.</a:t>
            </a:r>
          </a:p>
          <a:p>
            <a:pPr lvl="1"/>
            <a:r>
              <a:rPr lang="en-US" dirty="0" smtClean="0"/>
              <a:t>The complexity inevitably implies embedded errors.</a:t>
            </a:r>
          </a:p>
          <a:p>
            <a:pPr lvl="1"/>
            <a:r>
              <a:rPr lang="en-US" dirty="0" smtClean="0"/>
              <a:t>Delayed exposure to users hides these errors.</a:t>
            </a:r>
          </a:p>
          <a:p>
            <a:r>
              <a:rPr lang="en-US" dirty="0" smtClean="0"/>
              <a:t>Main causes of technical debt in project </a:t>
            </a:r>
            <a:r>
              <a:rPr lang="en-US" b="1" dirty="0" smtClean="0"/>
              <a:t>with simple design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Your thinking isn’t mature when you start.</a:t>
            </a:r>
          </a:p>
          <a:p>
            <a:pPr lvl="1"/>
            <a:r>
              <a:rPr lang="en-US" dirty="0" smtClean="0"/>
              <a:t>Need to refine everything as you learn more.</a:t>
            </a:r>
          </a:p>
          <a:p>
            <a:pPr lvl="1"/>
            <a:r>
              <a:rPr lang="en-US" dirty="0" smtClean="0"/>
              <a:t>Could be way off, too.</a:t>
            </a:r>
          </a:p>
          <a:p>
            <a:pPr lvl="2"/>
            <a:r>
              <a:rPr lang="en-US" dirty="0" smtClean="0"/>
              <a:t>Pay “interest” on what was wrong.</a:t>
            </a:r>
          </a:p>
          <a:p>
            <a:pPr lvl="2"/>
            <a:r>
              <a:rPr lang="en-US" dirty="0" smtClean="0"/>
              <a:t>Avoid this with </a:t>
            </a:r>
            <a:r>
              <a:rPr lang="en-US" dirty="0" err="1" smtClean="0"/>
              <a:t>Highsmith’s</a:t>
            </a:r>
            <a:r>
              <a:rPr lang="en-US" dirty="0" smtClean="0"/>
              <a:t> approach – do an overall design before first sprint.</a:t>
            </a:r>
          </a:p>
        </p:txBody>
      </p:sp>
    </p:spTree>
    <p:extLst>
      <p:ext uri="{BB962C8B-B14F-4D97-AF65-F5344CB8AC3E}">
        <p14:creationId xmlns:p14="http://schemas.microsoft.com/office/powerpoint/2010/main" val="43605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great resource on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interesting discussions, like:</a:t>
            </a:r>
          </a:p>
          <a:p>
            <a:r>
              <a:rPr lang="en-US" dirty="0" smtClean="0"/>
              <a:t>“Patterns of technical debt:</a:t>
            </a:r>
          </a:p>
          <a:p>
            <a:pPr lvl="1"/>
            <a:r>
              <a:rPr lang="en-US" dirty="0" smtClean="0"/>
              <a:t>Schedule pressure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Get it “right” the first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471224"/>
            <a:ext cx="2692400" cy="351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6482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schedule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creep</a:t>
            </a:r>
          </a:p>
          <a:p>
            <a:r>
              <a:rPr lang="en-US" dirty="0" smtClean="0"/>
              <a:t>Third-party estimates</a:t>
            </a:r>
          </a:p>
          <a:p>
            <a:r>
              <a:rPr lang="en-US" dirty="0" smtClean="0"/>
              <a:t>Change in team leadership – architect makes initial estimate</a:t>
            </a:r>
          </a:p>
          <a:p>
            <a:r>
              <a:rPr lang="en-US" dirty="0" smtClean="0"/>
              <a:t>Change in team makeup</a:t>
            </a:r>
          </a:p>
          <a:p>
            <a:r>
              <a:rPr lang="en-US" dirty="0" smtClean="0"/>
              <a:t>Artifact of the estimation process – it’s a guess, not a commitment</a:t>
            </a:r>
          </a:p>
          <a:p>
            <a:r>
              <a:rPr lang="en-US" dirty="0" smtClean="0"/>
              <a:t>Late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2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duplication of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dirty="0" smtClean="0"/>
              <a:t>Lack of experience on the part of team members</a:t>
            </a:r>
          </a:p>
          <a:p>
            <a:r>
              <a:rPr lang="en-US" dirty="0" smtClean="0"/>
              <a:t>Copy-and-past programming</a:t>
            </a:r>
          </a:p>
          <a:p>
            <a:r>
              <a:rPr lang="en-US" dirty="0" smtClean="0"/>
              <a:t>Conforming to existing software’s poor design</a:t>
            </a:r>
          </a:p>
          <a:p>
            <a:r>
              <a:rPr lang="en-US" dirty="0" smtClean="0"/>
              <a:t>Pressure to deliver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676400"/>
            <a:ext cx="3022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duplication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Pair programming</a:t>
            </a:r>
          </a:p>
          <a:p>
            <a:r>
              <a:rPr lang="en-US" dirty="0" smtClean="0"/>
              <a:t>Copy and paste “</a:t>
            </a:r>
            <a:r>
              <a:rPr lang="en-US" dirty="0" err="1" smtClean="0"/>
              <a:t>Spidey</a:t>
            </a:r>
            <a:r>
              <a:rPr lang="en-US" dirty="0" smtClean="0"/>
              <a:t>-sense” – resist the urge</a:t>
            </a:r>
          </a:p>
          <a:p>
            <a:r>
              <a:rPr lang="en-US" dirty="0" smtClean="0"/>
              <a:t>Continually evolving software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2061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it “right” the first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Opposite of duplication – create a lot of powerful design up-front.</a:t>
            </a:r>
          </a:p>
          <a:p>
            <a:r>
              <a:rPr lang="en-US" dirty="0" smtClean="0"/>
              <a:t>Costs associated with fixing – keep growing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81400"/>
            <a:ext cx="29464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doesn’t get fixed…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directions to get rid of technical debt feels like a distraction, a waste of time.</a:t>
            </a:r>
          </a:p>
          <a:p>
            <a:r>
              <a:rPr lang="en-US" dirty="0" smtClean="0"/>
              <a:t>Just putting in “TODO’s” doesn’t help!</a:t>
            </a:r>
          </a:p>
          <a:p>
            <a:r>
              <a:rPr lang="en-US" dirty="0" smtClean="0"/>
              <a:t>Hint:  Maintain only one list of work!</a:t>
            </a:r>
          </a:p>
          <a:p>
            <a:r>
              <a:rPr lang="en-US" dirty="0" smtClean="0"/>
              <a:t>Hint: Throw exceptions, so the code is left broken.</a:t>
            </a:r>
          </a:p>
          <a:p>
            <a:r>
              <a:rPr lang="en-US" dirty="0" smtClean="0"/>
              <a:t>Hint: Add Technical debt to the product backlog.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8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is the corresponding old-school practice for continuous integration?</a:t>
            </a:r>
          </a:p>
          <a:p>
            <a:r>
              <a:rPr lang="en-US" dirty="0" smtClean="0"/>
              <a:t>Why is testing (ideally automated testing) so important in continuous integration?</a:t>
            </a:r>
          </a:p>
          <a:p>
            <a:r>
              <a:rPr lang="en-US" dirty="0" smtClean="0"/>
              <a:t>When does continuous integration fail?</a:t>
            </a:r>
            <a:endParaRPr lang="en-US" dirty="0"/>
          </a:p>
        </p:txBody>
      </p:sp>
      <p:pic>
        <p:nvPicPr>
          <p:cNvPr id="4" name="Picture 3" descr="ci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4337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repeatability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Crucial for continuous integration</a:t>
            </a:r>
          </a:p>
          <a:p>
            <a:pPr lvl="1"/>
            <a:r>
              <a:rPr lang="en-US" dirty="0" smtClean="0"/>
              <a:t>Requires that multiple people know how to build, and</a:t>
            </a:r>
          </a:p>
          <a:p>
            <a:pPr lvl="1"/>
            <a:r>
              <a:rPr lang="en-US" dirty="0" smtClean="0"/>
              <a:t>You can avoid subtle bugs</a:t>
            </a:r>
          </a:p>
          <a:p>
            <a:r>
              <a:rPr lang="en-US" dirty="0" smtClean="0"/>
              <a:t>Can you “build any version” as you come out with new ones?</a:t>
            </a:r>
          </a:p>
          <a:p>
            <a:pPr lvl="1"/>
            <a:r>
              <a:rPr lang="en-US" dirty="0" smtClean="0"/>
              <a:t>E.g., existing features customers are using</a:t>
            </a:r>
          </a:p>
          <a:p>
            <a:pPr lvl="2"/>
            <a:r>
              <a:rPr lang="en-US" dirty="0" smtClean="0"/>
              <a:t>How to patch these?</a:t>
            </a:r>
          </a:p>
          <a:p>
            <a:pPr lvl="2"/>
            <a:r>
              <a:rPr lang="en-US" dirty="0" smtClean="0"/>
              <a:t>They used an old version of the operating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 – Our last week!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r>
              <a:rPr lang="en-US" sz="2000" dirty="0"/>
              <a:t>week’s (Week 10) topics –  “Ethics and Trends”</a:t>
            </a:r>
          </a:p>
          <a:p>
            <a:pPr lvl="1"/>
            <a:r>
              <a:rPr lang="en-US" sz="1800" dirty="0"/>
              <a:t>Advanced topics &amp; new </a:t>
            </a:r>
            <a:r>
              <a:rPr lang="en-US" sz="1800" dirty="0" smtClean="0"/>
              <a:t>trends</a:t>
            </a:r>
          </a:p>
          <a:p>
            <a:pPr lvl="2"/>
            <a:r>
              <a:rPr lang="en-US" sz="1400" dirty="0" smtClean="0"/>
              <a:t>Google and Valve – Slides Part 3</a:t>
            </a:r>
          </a:p>
          <a:p>
            <a:pPr lvl="2"/>
            <a:r>
              <a:rPr lang="en-US" sz="1400" dirty="0" smtClean="0"/>
              <a:t>Applying design to reduce technical debt – Slides Part 1 (this set)</a:t>
            </a:r>
            <a:endParaRPr lang="en-US" sz="1400" dirty="0"/>
          </a:p>
          <a:p>
            <a:pPr lvl="2"/>
            <a:r>
              <a:rPr lang="en-US" sz="1400" dirty="0"/>
              <a:t>Planning for continuous integration and automation – Slides Part 1 (this set</a:t>
            </a:r>
            <a:r>
              <a:rPr lang="en-US" sz="1400" dirty="0" smtClean="0"/>
              <a:t>)</a:t>
            </a:r>
            <a:endParaRPr lang="en-US" sz="1400" dirty="0"/>
          </a:p>
          <a:p>
            <a:pPr lvl="1"/>
            <a:r>
              <a:rPr lang="en-US" sz="1800" dirty="0"/>
              <a:t>Ethical decision </a:t>
            </a:r>
            <a:r>
              <a:rPr lang="en-US" sz="1800" dirty="0" smtClean="0"/>
              <a:t>making – Slides Part 2</a:t>
            </a:r>
            <a:endParaRPr lang="en-US" sz="1800" dirty="0"/>
          </a:p>
          <a:p>
            <a:r>
              <a:rPr lang="en-US" sz="2000" dirty="0" smtClean="0"/>
              <a:t>The usual questions, this time on maintenance and metrics in your world.</a:t>
            </a:r>
          </a:p>
          <a:p>
            <a:r>
              <a:rPr lang="en-US" sz="2000" dirty="0" smtClean="0"/>
              <a:t>No new questions, from this week’s material!</a:t>
            </a:r>
          </a:p>
          <a:p>
            <a:r>
              <a:rPr lang="en-US" sz="2000" dirty="0" smtClean="0"/>
              <a:t>Third </a:t>
            </a:r>
            <a:r>
              <a:rPr lang="en-US" sz="2000" dirty="0"/>
              <a:t>exam </a:t>
            </a:r>
            <a:r>
              <a:rPr lang="en-US" sz="2000" dirty="0" smtClean="0"/>
              <a:t>is </a:t>
            </a:r>
            <a:r>
              <a:rPr lang="en-US" sz="2000" dirty="0"/>
              <a:t>out on the web </a:t>
            </a:r>
            <a:r>
              <a:rPr lang="en-US" sz="2000" dirty="0" smtClean="0"/>
              <a:t>site, </a:t>
            </a:r>
            <a:r>
              <a:rPr lang="en-US" sz="2000" dirty="0"/>
              <a:t>due </a:t>
            </a:r>
            <a:r>
              <a:rPr lang="en-US" sz="2000" dirty="0" smtClean="0"/>
              <a:t>Monday</a:t>
            </a:r>
            <a:r>
              <a:rPr lang="en-US" sz="2000" dirty="0"/>
              <a:t>, May </a:t>
            </a:r>
            <a:r>
              <a:rPr lang="en-US" sz="2000" dirty="0" smtClean="0"/>
              <a:t>25 </a:t>
            </a:r>
            <a:r>
              <a:rPr lang="en-US" sz="2000" dirty="0"/>
              <a:t>(hard deadline)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Additional questions?</a:t>
            </a:r>
          </a:p>
          <a:p>
            <a:r>
              <a:rPr lang="en-US" sz="2000" dirty="0" smtClean="0"/>
              <a:t>Need everything else done by Monday, May 25!</a:t>
            </a:r>
          </a:p>
          <a:p>
            <a:r>
              <a:rPr lang="en-US" sz="2000" dirty="0" smtClean="0"/>
              <a:t>I’ll be in Europe next week.</a:t>
            </a:r>
          </a:p>
          <a:p>
            <a:pPr lvl="1"/>
            <a:r>
              <a:rPr lang="en-US" sz="1600" dirty="0" smtClean="0"/>
              <a:t>Will make best effort to check email.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to continuous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b="1" dirty="0" smtClean="0"/>
              <a:t>delivery</a:t>
            </a:r>
          </a:p>
          <a:p>
            <a:r>
              <a:rPr lang="en-US" dirty="0" smtClean="0"/>
              <a:t>Harder</a:t>
            </a:r>
          </a:p>
          <a:p>
            <a:r>
              <a:rPr lang="en-US" dirty="0" smtClean="0"/>
              <a:t>Typical desired scenario</a:t>
            </a:r>
          </a:p>
          <a:p>
            <a:pPr lvl="1"/>
            <a:r>
              <a:rPr lang="en-US" dirty="0" smtClean="0"/>
              <a:t>Code – build – test today (or continuously)</a:t>
            </a:r>
          </a:p>
          <a:p>
            <a:pPr lvl="1"/>
            <a:r>
              <a:rPr lang="en-US" dirty="0" smtClean="0"/>
              <a:t>Deliver tonight</a:t>
            </a:r>
          </a:p>
          <a:p>
            <a:r>
              <a:rPr lang="en-US" dirty="0" smtClean="0"/>
              <a:t>Gives you a continuous flow of features to your customers</a:t>
            </a:r>
          </a:p>
          <a:p>
            <a:r>
              <a:rPr lang="en-US" dirty="0" smtClean="0"/>
              <a:t>Works a lot better with SOA’s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0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What do you refactor your code to do?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Rule 1:  </a:t>
            </a:r>
            <a:r>
              <a:rPr lang="en-US" dirty="0" smtClean="0"/>
              <a:t>Enable whatever you know best comes next!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Rule 2:  </a:t>
            </a:r>
            <a:r>
              <a:rPr lang="en-US" dirty="0" smtClean="0"/>
              <a:t>Make your code easy to use:</a:t>
            </a:r>
          </a:p>
          <a:p>
            <a:pPr lvl="2"/>
            <a:r>
              <a:rPr lang="en-US" dirty="0" smtClean="0"/>
              <a:t>Reduce duplication</a:t>
            </a:r>
          </a:p>
          <a:p>
            <a:pPr lvl="2"/>
            <a:r>
              <a:rPr lang="en-US" dirty="0" smtClean="0"/>
              <a:t>Be more explanatory (note: agile equivalent of documentation here)</a:t>
            </a:r>
          </a:p>
          <a:p>
            <a:pPr lvl="2"/>
            <a:r>
              <a:rPr lang="en-US" dirty="0" smtClean="0"/>
              <a:t>Improve the “smell”</a:t>
            </a:r>
          </a:p>
          <a:p>
            <a:pPr lvl="2"/>
            <a:r>
              <a:rPr lang="en-US" dirty="0" smtClean="0"/>
              <a:t>Improve the design is of course the goal, but this can be a tricky business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5943600"/>
            <a:ext cx="6809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</a:t>
            </a:r>
            <a:r>
              <a:rPr lang="en-US" sz="2000" dirty="0" smtClean="0"/>
              <a:t>have a full look at refactoring in </a:t>
            </a:r>
            <a:r>
              <a:rPr lang="en-US" sz="2000" dirty="0" smtClean="0"/>
              <a:t>a course called CSSE </a:t>
            </a:r>
            <a:r>
              <a:rPr lang="en-US" sz="2000" dirty="0" smtClean="0"/>
              <a:t>575…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770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metaphor?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Ward Cunningham cites George </a:t>
            </a:r>
            <a:r>
              <a:rPr lang="en-US" dirty="0" err="1" smtClean="0"/>
              <a:t>Lakoff’s</a:t>
            </a:r>
            <a:r>
              <a:rPr lang="en-US" dirty="0" smtClean="0"/>
              <a:t> book, </a:t>
            </a:r>
            <a:r>
              <a:rPr lang="en-US" i="1" dirty="0" smtClean="0"/>
              <a:t>Metaphors We Live By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Lakoff</a:t>
            </a:r>
            <a:r>
              <a:rPr lang="en-US" dirty="0" smtClean="0"/>
              <a:t> argues that the assumptions we make in normal discourse are heavily influenced by metaphors embedded in our language.</a:t>
            </a:r>
          </a:p>
          <a:p>
            <a:r>
              <a:rPr lang="en-US" dirty="0" smtClean="0"/>
              <a:t>For example, “arguments are war,” because we talk about arguing like:</a:t>
            </a:r>
          </a:p>
          <a:p>
            <a:pPr lvl="1"/>
            <a:r>
              <a:rPr lang="en-US" dirty="0"/>
              <a:t>He </a:t>
            </a:r>
            <a:r>
              <a:rPr lang="en-US" i="1" dirty="0"/>
              <a:t>won</a:t>
            </a:r>
            <a:r>
              <a:rPr lang="en-US" dirty="0"/>
              <a:t> the argument.</a:t>
            </a:r>
          </a:p>
          <a:p>
            <a:pPr lvl="1"/>
            <a:r>
              <a:rPr lang="en-US" dirty="0"/>
              <a:t>Your claims are </a:t>
            </a:r>
            <a:r>
              <a:rPr lang="en-US" i="1" dirty="0"/>
              <a:t>indefensible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He </a:t>
            </a:r>
            <a:r>
              <a:rPr lang="en-US" i="1" dirty="0"/>
              <a:t>shot down</a:t>
            </a:r>
            <a:r>
              <a:rPr lang="en-US" dirty="0"/>
              <a:t> all my arguments.</a:t>
            </a:r>
          </a:p>
          <a:p>
            <a:pPr lvl="1"/>
            <a:r>
              <a:rPr lang="en-US" dirty="0"/>
              <a:t>His criticisms were </a:t>
            </a:r>
            <a:r>
              <a:rPr lang="en-US" i="1" dirty="0"/>
              <a:t>right on target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you use that </a:t>
            </a:r>
            <a:r>
              <a:rPr lang="en-US" i="1" dirty="0"/>
              <a:t>strategy</a:t>
            </a:r>
            <a:r>
              <a:rPr lang="en-US" dirty="0"/>
              <a:t>, he'll </a:t>
            </a:r>
            <a:r>
              <a:rPr lang="en-US" i="1" dirty="0"/>
              <a:t>wipe you out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we used different ways of talking, we’d think about it differently.</a:t>
            </a:r>
          </a:p>
          <a:p>
            <a:r>
              <a:rPr lang="en-US" dirty="0" smtClean="0"/>
              <a:t>Cunningham borrowed this idea to invent “Technical Debt” as a framework to think about progressive, agile software development.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276600"/>
            <a:ext cx="2209800" cy="153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908176" y="386957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Lakoff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6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err="1" smtClean="0"/>
              <a:t>Lakoff</a:t>
            </a:r>
            <a:r>
              <a:rPr lang="en-US" dirty="0" smtClean="0"/>
              <a:t> metaphor…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 smtClean="0"/>
              <a:t>“Time is money”:</a:t>
            </a:r>
          </a:p>
          <a:p>
            <a:r>
              <a:rPr lang="en-US" dirty="0" smtClean="0"/>
              <a:t>You're </a:t>
            </a:r>
            <a:r>
              <a:rPr lang="en-US" i="1" dirty="0"/>
              <a:t>wasting</a:t>
            </a:r>
            <a:r>
              <a:rPr lang="en-US" dirty="0"/>
              <a:t> my time.</a:t>
            </a:r>
          </a:p>
          <a:p>
            <a:r>
              <a:rPr lang="en-US" dirty="0"/>
              <a:t>This gadget will save you hours. I don't have the time to give you.</a:t>
            </a:r>
          </a:p>
          <a:p>
            <a:r>
              <a:rPr lang="en-US" dirty="0"/>
              <a:t>How do you spend your time these days? That flat tire cost me an hour.</a:t>
            </a:r>
          </a:p>
          <a:p>
            <a:r>
              <a:rPr lang="en-US" dirty="0"/>
              <a:t>I've invested a lot of time in </a:t>
            </a:r>
            <a:r>
              <a:rPr lang="en-US" dirty="0" smtClean="0"/>
              <a:t>him/her.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don't have enough time to spare for </a:t>
            </a:r>
            <a:r>
              <a:rPr lang="en-US" dirty="0" err="1"/>
              <a:t>that.You're</a:t>
            </a:r>
            <a:r>
              <a:rPr lang="en-US" dirty="0"/>
              <a:t> running out of time.</a:t>
            </a:r>
          </a:p>
          <a:p>
            <a:r>
              <a:rPr lang="en-US" dirty="0"/>
              <a:t>You need to budget your time.</a:t>
            </a:r>
          </a:p>
          <a:p>
            <a:r>
              <a:rPr lang="en-US" i="1" dirty="0"/>
              <a:t>Put aside </a:t>
            </a:r>
            <a:r>
              <a:rPr lang="en-US" dirty="0"/>
              <a:t>aside some time for ping pong.</a:t>
            </a:r>
          </a:p>
          <a:p>
            <a:r>
              <a:rPr lang="en-US" dirty="0"/>
              <a:t>Is that </a:t>
            </a:r>
            <a:r>
              <a:rPr lang="en-US" i="1" dirty="0"/>
              <a:t>worth your while?</a:t>
            </a:r>
            <a:endParaRPr lang="en-US" dirty="0"/>
          </a:p>
          <a:p>
            <a:r>
              <a:rPr lang="en-US" dirty="0"/>
              <a:t>Do you have much time </a:t>
            </a:r>
            <a:r>
              <a:rPr lang="en-US" i="1" dirty="0"/>
              <a:t>left</a:t>
            </a:r>
            <a:r>
              <a:rPr lang="en-US" dirty="0"/>
              <a:t>?</a:t>
            </a:r>
          </a:p>
          <a:p>
            <a:r>
              <a:rPr lang="en-US" dirty="0"/>
              <a:t>He's living </a:t>
            </a:r>
            <a:r>
              <a:rPr lang="en-US" dirty="0" smtClean="0"/>
              <a:t>on </a:t>
            </a:r>
            <a:r>
              <a:rPr lang="en-US" i="1" dirty="0"/>
              <a:t>borrowed </a:t>
            </a:r>
            <a:r>
              <a:rPr lang="en-US" dirty="0"/>
              <a:t>time.</a:t>
            </a:r>
          </a:p>
          <a:p>
            <a:r>
              <a:rPr lang="en-US" dirty="0"/>
              <a:t>You don't use your </a:t>
            </a:r>
            <a:r>
              <a:rPr lang="en-US" dirty="0" smtClean="0"/>
              <a:t>time </a:t>
            </a:r>
            <a:r>
              <a:rPr lang="en-US" i="1" dirty="0"/>
              <a:t>profitably</a:t>
            </a:r>
            <a:r>
              <a:rPr lang="en-US" dirty="0"/>
              <a:t>.</a:t>
            </a:r>
          </a:p>
          <a:p>
            <a:r>
              <a:rPr lang="en-US" dirty="0"/>
              <a:t>I </a:t>
            </a:r>
            <a:r>
              <a:rPr lang="en-US" i="1" dirty="0"/>
              <a:t>lost</a:t>
            </a:r>
            <a:r>
              <a:rPr lang="en-US" dirty="0"/>
              <a:t> a lot of time when I got sick.</a:t>
            </a:r>
          </a:p>
          <a:p>
            <a:r>
              <a:rPr lang="en-US" i="1" dirty="0"/>
              <a:t>Thank you for </a:t>
            </a:r>
            <a:r>
              <a:rPr lang="en-US" dirty="0"/>
              <a:t>your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778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On projects, is this metaphor entirely accurate?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2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dirty="0" smtClean="0"/>
              <a:t>Technical Debt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153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intentional</a:t>
            </a:r>
            <a:r>
              <a:rPr lang="en-US" dirty="0" smtClean="0"/>
              <a:t> metaphor!</a:t>
            </a:r>
          </a:p>
          <a:p>
            <a:r>
              <a:rPr lang="en-US" dirty="0" smtClean="0"/>
              <a:t>It’s “shortcuts” – </a:t>
            </a:r>
          </a:p>
          <a:p>
            <a:pPr lvl="1"/>
            <a:r>
              <a:rPr lang="en-US" dirty="0" smtClean="0"/>
              <a:t>All the stuff you don’t do now,</a:t>
            </a:r>
          </a:p>
          <a:p>
            <a:pPr lvl="2"/>
            <a:r>
              <a:rPr lang="en-US" dirty="0" smtClean="0"/>
              <a:t>Intentionally or unintentionally,</a:t>
            </a:r>
          </a:p>
          <a:p>
            <a:pPr lvl="1"/>
            <a:r>
              <a:rPr lang="en-US" dirty="0" smtClean="0"/>
              <a:t>Which will add time and cost </a:t>
            </a:r>
          </a:p>
          <a:p>
            <a:pPr lvl="2"/>
            <a:r>
              <a:rPr lang="en-US" dirty="0" smtClean="0"/>
              <a:t>to future development</a:t>
            </a:r>
          </a:p>
          <a:p>
            <a:pPr lvl="2"/>
            <a:r>
              <a:rPr lang="en-US" dirty="0" smtClean="0"/>
              <a:t>Because of being deferred.</a:t>
            </a:r>
          </a:p>
          <a:p>
            <a:pPr lvl="1"/>
            <a:r>
              <a:rPr lang="en-US" dirty="0" smtClean="0"/>
              <a:t>Like having to redesign or refactor later on.</a:t>
            </a:r>
          </a:p>
          <a:p>
            <a:pPr lvl="1"/>
            <a:r>
              <a:rPr lang="en-US" dirty="0" smtClean="0"/>
              <a:t>Like not putting “test first” in place at the start.</a:t>
            </a:r>
          </a:p>
          <a:p>
            <a:pPr lvl="1"/>
            <a:r>
              <a:rPr lang="en-US" dirty="0" smtClean="0"/>
              <a:t>Like not taking time to share design knowledge.</a:t>
            </a:r>
          </a:p>
          <a:p>
            <a:r>
              <a:rPr lang="en-US" dirty="0" smtClean="0"/>
              <a:t>It’s not the cost of delayed features, </a:t>
            </a:r>
            <a:r>
              <a:rPr lang="en-US" i="1" dirty="0" smtClean="0"/>
              <a:t>per 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It’s not the cost of doing “bad code,” because Cunningham doesn’t approve of that under any circumstances!</a:t>
            </a:r>
          </a:p>
          <a:p>
            <a:pPr lvl="1"/>
            <a:r>
              <a:rPr lang="en-US" dirty="0"/>
              <a:t>Seconded by Bob Martin – See https://</a:t>
            </a:r>
            <a:r>
              <a:rPr lang="en-US" dirty="0" err="1"/>
              <a:t>sites.google.com</a:t>
            </a:r>
            <a:r>
              <a:rPr lang="en-US" dirty="0"/>
              <a:t>/site/</a:t>
            </a:r>
            <a:r>
              <a:rPr lang="en-US" dirty="0" err="1"/>
              <a:t>unclebobconsultingllc</a:t>
            </a:r>
            <a:r>
              <a:rPr lang="en-US" dirty="0"/>
              <a:t>/a-mess-is-not-a-technical-</a:t>
            </a:r>
            <a:r>
              <a:rPr lang="en-US" dirty="0" smtClean="0"/>
              <a:t>debt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1268"/>
            <a:ext cx="1945715" cy="208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754868"/>
            <a:ext cx="194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Ward Cunningham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8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exact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scenario Ward Cunningham describes in the video:</a:t>
            </a:r>
          </a:p>
          <a:p>
            <a:r>
              <a:rPr lang="en-US" dirty="0" smtClean="0"/>
              <a:t>When we started, we didn’t know that much about the domain.</a:t>
            </a:r>
          </a:p>
          <a:p>
            <a:r>
              <a:rPr lang="en-US" dirty="0" smtClean="0"/>
              <a:t>As we delivered iterations, we discovered some of our design decisions were wrong.</a:t>
            </a:r>
          </a:p>
          <a:p>
            <a:pPr lvl="1"/>
            <a:r>
              <a:rPr lang="en-US" dirty="0" smtClean="0"/>
              <a:t>This was the technical debt.</a:t>
            </a:r>
          </a:p>
          <a:p>
            <a:pPr lvl="1"/>
            <a:r>
              <a:rPr lang="en-US" dirty="0" smtClean="0"/>
              <a:t>Things they had to do later required redesign.</a:t>
            </a:r>
          </a:p>
          <a:p>
            <a:r>
              <a:rPr lang="en-US" dirty="0" smtClean="0"/>
              <a:t>If we couldn’t fix them right away, we paid interest on this technical debt.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143000"/>
          </a:xfrm>
        </p:spPr>
        <p:txBody>
          <a:bodyPr/>
          <a:lstStyle/>
          <a:p>
            <a:r>
              <a:rPr lang="en-US" dirty="0" smtClean="0"/>
              <a:t>Martin Fowler’s Quadrants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905000"/>
            <a:ext cx="6502400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04800"/>
            <a:ext cx="1367681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600" y="1752600"/>
            <a:ext cx="822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</a:t>
            </a:r>
          </a:p>
          <a:p>
            <a:r>
              <a:rPr lang="en-US" dirty="0" smtClean="0"/>
              <a:t>Fowler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3776" y="3362980"/>
            <a:ext cx="22502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Irresponsible?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876800"/>
            <a:ext cx="20669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Incompetent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810000"/>
            <a:ext cx="155608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Technical</a:t>
            </a:r>
          </a:p>
          <a:p>
            <a:pPr algn="ctr"/>
            <a:r>
              <a:rPr lang="en-US" sz="2800" dirty="0" smtClean="0"/>
              <a:t>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153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Technical Debt – A </a:t>
            </a:r>
            <a:r>
              <a:rPr lang="en-US" i="1" dirty="0" smtClean="0"/>
              <a:t>Useful </a:t>
            </a:r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technical debt?</a:t>
            </a:r>
          </a:p>
          <a:p>
            <a:r>
              <a:rPr lang="en-US" dirty="0" smtClean="0"/>
              <a:t>What is the interest on technical debt? (hint: it’s not refactoring itself – that’s something that </a:t>
            </a:r>
            <a:r>
              <a:rPr lang="en-US" i="1" dirty="0" smtClean="0"/>
              <a:t>reduces</a:t>
            </a:r>
            <a:r>
              <a:rPr lang="en-US" dirty="0" smtClean="0"/>
              <a:t> technical debt)</a:t>
            </a:r>
          </a:p>
          <a:p>
            <a:r>
              <a:rPr lang="en-US" dirty="0" smtClean="0"/>
              <a:t>Why do you want to take on technical debt?</a:t>
            </a:r>
          </a:p>
          <a:p>
            <a:r>
              <a:rPr lang="en-US" dirty="0" smtClean="0"/>
              <a:t>Why do some groups refuse to take on technical debt?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9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YAGNI and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scenario: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4038600"/>
            <a:ext cx="7162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626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1000" y="35814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2971800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46877" y="2983468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971800"/>
            <a:ext cx="91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Sprint 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495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“Allow for touch pads? You aren’t going to need it!”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4495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“Uh oh, we ARE going to need it! Let’s work around it for now…”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4542472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“Time to refactor – we’ve </a:t>
            </a:r>
            <a:r>
              <a:rPr lang="en-US" dirty="0" err="1" smtClean="0"/>
              <a:t>gotta</a:t>
            </a:r>
            <a:r>
              <a:rPr lang="en-US" dirty="0" smtClean="0"/>
              <a:t> fix it!”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601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Wrong - Incur the technical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6059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 interest on the technical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60592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 back the technical debt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516868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Deliberate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9969" y="3505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…And Prudent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1" y="31152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Martin Fowler’s Quadrants?</a:t>
            </a:r>
            <a:endParaRPr lang="en-US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5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1685</Words>
  <Application>Microsoft Macintosh PowerPoint</Application>
  <PresentationFormat>On-screen Show (4:3)</PresentationFormat>
  <Paragraphs>209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Other Views of Design and Integration –  as part of PM</vt:lpstr>
      <vt:lpstr>This week – Our last week!</vt:lpstr>
      <vt:lpstr>What’s a metaphor?</vt:lpstr>
      <vt:lpstr>Another Lakoff metaphor…</vt:lpstr>
      <vt:lpstr>Technical Debt</vt:lpstr>
      <vt:lpstr>The exact situation</vt:lpstr>
      <vt:lpstr>Martin Fowler’s Quadrants</vt:lpstr>
      <vt:lpstr>Technical Debt – A Useful Metaphor</vt:lpstr>
      <vt:lpstr>YAGNI and technical debt</vt:lpstr>
      <vt:lpstr>Technical Debt and Cost of Change</vt:lpstr>
      <vt:lpstr>Design approach makes a difference!</vt:lpstr>
      <vt:lpstr>A great resource on technical debt</vt:lpstr>
      <vt:lpstr>What causes schedule pressure?</vt:lpstr>
      <vt:lpstr>What causes duplication of code?</vt:lpstr>
      <vt:lpstr>How to avoid duplication</vt:lpstr>
      <vt:lpstr>Get it “right” the first time?</vt:lpstr>
      <vt:lpstr>Why it doesn’t get fixed…</vt:lpstr>
      <vt:lpstr>Continuous Integration</vt:lpstr>
      <vt:lpstr>Build repeatability</vt:lpstr>
      <vt:lpstr>Related to continuous integration</vt:lpstr>
      <vt:lpstr>Opportunistic Refactoring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Debt</dc:title>
  <dc:creator>Mike Hewner</dc:creator>
  <cp:lastModifiedBy>Steve Chenoweth</cp:lastModifiedBy>
  <cp:revision>67</cp:revision>
  <dcterms:created xsi:type="dcterms:W3CDTF">2013-10-21T13:19:57Z</dcterms:created>
  <dcterms:modified xsi:type="dcterms:W3CDTF">2015-05-15T13:34:35Z</dcterms:modified>
</cp:coreProperties>
</file>