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71" r:id="rId3"/>
    <p:sldId id="272" r:id="rId4"/>
    <p:sldId id="257" r:id="rId5"/>
    <p:sldId id="262" r:id="rId6"/>
    <p:sldId id="259" r:id="rId7"/>
    <p:sldId id="261" r:id="rId8"/>
    <p:sldId id="263" r:id="rId9"/>
    <p:sldId id="260" r:id="rId10"/>
    <p:sldId id="270" r:id="rId11"/>
    <p:sldId id="264" r:id="rId12"/>
    <p:sldId id="265" r:id="rId13"/>
    <p:sldId id="268" r:id="rId14"/>
    <p:sldId id="267" r:id="rId15"/>
    <p:sldId id="266" r:id="rId16"/>
    <p:sldId id="269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3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D9B23E-BF8A-3B45-B3AF-363758384547}" type="datetimeFigureOut">
              <a:rPr lang="en-US" smtClean="0"/>
              <a:t>3/13/15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31ED5-1116-124D-82B2-D1E76F56F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72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</a:t>
            </a:r>
            <a:r>
              <a:rPr lang="en-US" dirty="0" err="1" smtClean="0"/>
              <a:t>epam-systems.blogspot.com</a:t>
            </a:r>
            <a:r>
              <a:rPr lang="en-US" dirty="0" smtClean="0"/>
              <a:t>/2012/05/introduction-to-agile-</a:t>
            </a:r>
            <a:r>
              <a:rPr lang="en-US" dirty="0" err="1" smtClean="0"/>
              <a:t>epam</a:t>
            </a:r>
            <a:r>
              <a:rPr lang="en-US" dirty="0" smtClean="0"/>
              <a:t>-</a:t>
            </a:r>
            <a:r>
              <a:rPr lang="en-US" dirty="0" err="1" smtClean="0"/>
              <a:t>systems.html</a:t>
            </a:r>
            <a:r>
              <a:rPr lang="en-US" dirty="0" smtClean="0"/>
              <a:t>./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31ED5-1116-124D-82B2-D1E76F56F1D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2870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 is all in how you slice it…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8B7675-986A-4C4B-ADA0-FFB57BC6EED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25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a</a:t>
            </a:r>
            <a:r>
              <a:rPr lang="en-US" baseline="0" dirty="0" smtClean="0"/>
              <a:t> 2005 Communications of the ACM article, http://</a:t>
            </a:r>
            <a:r>
              <a:rPr lang="en-US" baseline="0" dirty="0" err="1" smtClean="0"/>
              <a:t>cacm.acm.org</a:t>
            </a:r>
            <a:r>
              <a:rPr lang="en-US" baseline="0" dirty="0" smtClean="0"/>
              <a:t>/magazines/2005/5/6219-challenges-of-migrating-to-agile-methodologies/abstract.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31ED5-1116-124D-82B2-D1E76F56F1D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84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Cat from http://</a:t>
            </a:r>
            <a:r>
              <a:rPr lang="en-US" dirty="0" err="1" smtClean="0"/>
              <a:t>www.indiandownunder.com.au</a:t>
            </a:r>
            <a:r>
              <a:rPr lang="en-US" dirty="0" smtClean="0"/>
              <a:t>/2011/08/superstitions/.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31ED5-1116-124D-82B2-D1E76F56F1D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320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9601-B7A8-4BF9-B4ED-E44FBAC230CC}" type="datetimeFigureOut">
              <a:rPr lang="en-US" smtClean="0"/>
              <a:t>3/13/15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134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9601-B7A8-4BF9-B4ED-E44FBAC230CC}" type="datetimeFigureOut">
              <a:rPr lang="en-US" smtClean="0"/>
              <a:t>3/13/15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707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9601-B7A8-4BF9-B4ED-E44FBAC230CC}" type="datetimeFigureOut">
              <a:rPr lang="en-US" smtClean="0"/>
              <a:t>3/13/15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105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9601-B7A8-4BF9-B4ED-E44FBAC230CC}" type="datetimeFigureOut">
              <a:rPr lang="en-US" smtClean="0"/>
              <a:t>3/13/15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941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9601-B7A8-4BF9-B4ED-E44FBAC230CC}" type="datetimeFigureOut">
              <a:rPr lang="en-US" smtClean="0"/>
              <a:t>3/13/15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080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9601-B7A8-4BF9-B4ED-E44FBAC230CC}" type="datetimeFigureOut">
              <a:rPr lang="en-US" smtClean="0"/>
              <a:t>3/13/15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528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9601-B7A8-4BF9-B4ED-E44FBAC230CC}" type="datetimeFigureOut">
              <a:rPr lang="en-US" smtClean="0"/>
              <a:t>3/13/15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925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9601-B7A8-4BF9-B4ED-E44FBAC230CC}" type="datetimeFigureOut">
              <a:rPr lang="en-US" smtClean="0"/>
              <a:t>3/13/15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410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9601-B7A8-4BF9-B4ED-E44FBAC230CC}" type="datetimeFigureOut">
              <a:rPr lang="en-US" smtClean="0"/>
              <a:t>3/13/15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432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9601-B7A8-4BF9-B4ED-E44FBAC230CC}" type="datetimeFigureOut">
              <a:rPr lang="en-US" smtClean="0"/>
              <a:t>3/13/15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46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9601-B7A8-4BF9-B4ED-E44FBAC230CC}" type="datetimeFigureOut">
              <a:rPr lang="en-US" smtClean="0"/>
              <a:t>3/13/15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49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E9601-B7A8-4BF9-B4ED-E44FBAC230CC}" type="datetimeFigureOut">
              <a:rPr lang="en-US" smtClean="0"/>
              <a:t>3/13/15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6655CA8-87AA-48E0-8936-91E36CA2A1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52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343400"/>
            <a:ext cx="7772400" cy="1470025"/>
          </a:xfrm>
        </p:spPr>
        <p:txBody>
          <a:bodyPr/>
          <a:lstStyle/>
          <a:p>
            <a:r>
              <a:rPr lang="en-US" dirty="0" smtClean="0"/>
              <a:t>The Agile/Non-Agile Divide --</a:t>
            </a:r>
            <a:br>
              <a:rPr lang="en-US" dirty="0" smtClean="0"/>
            </a:br>
            <a:r>
              <a:rPr lang="en-US" dirty="0" smtClean="0"/>
              <a:t>A first taste!</a:t>
            </a:r>
            <a:endParaRPr lang="en-US" dirty="0"/>
          </a:p>
        </p:txBody>
      </p:sp>
      <p:pic>
        <p:nvPicPr>
          <p:cNvPr id="4" name="Picture 3" descr="Waterfall vs Agile metapho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6782" y="228600"/>
            <a:ext cx="5855918" cy="3886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4800" y="685800"/>
            <a:ext cx="23622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Right</a:t>
            </a:r>
            <a:r>
              <a:rPr lang="en-US" dirty="0" smtClean="0"/>
              <a:t> – The debate in one picture</a:t>
            </a:r>
            <a:r>
              <a:rPr lang="en-US" dirty="0" smtClean="0">
                <a:solidFill>
                  <a:srgbClr val="FF0000"/>
                </a:solidFill>
              </a:rPr>
              <a:t>:  Do these rafters need to be able to maneuver fast based on what they see immediately ahead?  Or, do they need a correct plan of the river and a design for how to accomplish each stage?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5782270"/>
            <a:ext cx="11592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CSSE 579</a:t>
            </a:r>
          </a:p>
          <a:p>
            <a:r>
              <a:rPr lang="en-US" b="1" dirty="0" smtClean="0"/>
              <a:t>Week 1</a:t>
            </a:r>
          </a:p>
          <a:p>
            <a:r>
              <a:rPr lang="en-US" b="1" dirty="0" smtClean="0"/>
              <a:t>Slide set 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879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Phillips’ CM Scheme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“Configuration Control Boards” (CCB’s) agree on “baselines” at each project stage.</a:t>
            </a:r>
          </a:p>
          <a:p>
            <a:r>
              <a:rPr lang="en-US" dirty="0" smtClean="0"/>
              <a:t>Everyone works off those artifacts as “what we should be doing.”</a:t>
            </a:r>
          </a:p>
          <a:p>
            <a:r>
              <a:rPr lang="en-US" dirty="0" smtClean="0"/>
              <a:t>Perfecting and preserving the documents has high value.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260068"/>
            <a:ext cx="7468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 other meaning of CCB is “Change Control Board.”  How would that differ?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372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What do the agile and old school methods agree on?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need to deliver a product with value for the customer(s).</a:t>
            </a:r>
          </a:p>
          <a:p>
            <a:pPr lvl="1"/>
            <a:r>
              <a:rPr lang="en-US" dirty="0" smtClean="0"/>
              <a:t>In a competitive situation,</a:t>
            </a:r>
            <a:r>
              <a:rPr lang="en-US" i="1" dirty="0" smtClean="0"/>
              <a:t> more</a:t>
            </a:r>
            <a:r>
              <a:rPr lang="en-US" dirty="0" smtClean="0"/>
              <a:t> value, </a:t>
            </a:r>
            <a:r>
              <a:rPr lang="en-US" i="1" dirty="0" smtClean="0"/>
              <a:t>sooner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That delivery is (usually) part of a larger marketing strategy.</a:t>
            </a:r>
          </a:p>
          <a:p>
            <a:pPr lvl="1"/>
            <a:r>
              <a:rPr lang="en-US" dirty="0" smtClean="0"/>
              <a:t>To keep a stable group of customers happy, and</a:t>
            </a:r>
          </a:p>
          <a:p>
            <a:pPr lvl="1"/>
            <a:r>
              <a:rPr lang="en-US" dirty="0" smtClean="0"/>
              <a:t>To attract new customers in some market niche.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05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 Agile Principles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28600" y="1524000"/>
            <a:ext cx="4267200" cy="4525963"/>
          </a:xfrm>
        </p:spPr>
        <p:txBody>
          <a:bodyPr>
            <a:noAutofit/>
          </a:bodyPr>
          <a:lstStyle/>
          <a:p>
            <a:r>
              <a:rPr lang="en-US" sz="1600" dirty="0" smtClean="0"/>
              <a:t>Our highest priority is to satisfy the customer</a:t>
            </a:r>
            <a:br>
              <a:rPr lang="en-US" sz="1600" dirty="0" smtClean="0"/>
            </a:br>
            <a:r>
              <a:rPr lang="en-US" sz="1600" dirty="0" smtClean="0"/>
              <a:t>through early and continuous delivery</a:t>
            </a:r>
            <a:br>
              <a:rPr lang="en-US" sz="1600" dirty="0" smtClean="0"/>
            </a:br>
            <a:r>
              <a:rPr lang="en-US" sz="1600" dirty="0" smtClean="0"/>
              <a:t>of valuable software. </a:t>
            </a:r>
          </a:p>
          <a:p>
            <a:r>
              <a:rPr lang="en-US" sz="1600" dirty="0" smtClean="0"/>
              <a:t>Welcome changing requirements, even late in development. Agile processes harness change for the customer's competitive advantage. </a:t>
            </a:r>
          </a:p>
          <a:p>
            <a:r>
              <a:rPr lang="en-US" sz="1600" dirty="0" smtClean="0"/>
              <a:t>Deliver working software frequently, from a </a:t>
            </a:r>
            <a:br>
              <a:rPr lang="en-US" sz="1600" dirty="0" smtClean="0"/>
            </a:br>
            <a:r>
              <a:rPr lang="en-US" sz="1600" dirty="0" smtClean="0"/>
              <a:t>couple of weeks to a couple of months, with a preference to the shorter timescale. </a:t>
            </a:r>
          </a:p>
          <a:p>
            <a:r>
              <a:rPr lang="en-US" sz="1600" dirty="0" smtClean="0"/>
              <a:t>Business people and developers must work </a:t>
            </a:r>
            <a:br>
              <a:rPr lang="en-US" sz="1600" dirty="0" smtClean="0"/>
            </a:br>
            <a:r>
              <a:rPr lang="en-US" sz="1600" dirty="0" smtClean="0"/>
              <a:t>together daily throughout the project. </a:t>
            </a:r>
          </a:p>
          <a:p>
            <a:r>
              <a:rPr lang="en-US" sz="1600" dirty="0" smtClean="0"/>
              <a:t>Build projects around motivated individuals. </a:t>
            </a:r>
            <a:br>
              <a:rPr lang="en-US" sz="1600" dirty="0" smtClean="0"/>
            </a:br>
            <a:r>
              <a:rPr lang="en-US" sz="1600" dirty="0" smtClean="0"/>
              <a:t>Give them the environment and support they need,  and trust them to get the job done. </a:t>
            </a:r>
          </a:p>
          <a:p>
            <a:r>
              <a:rPr lang="en-US" sz="1600" dirty="0" smtClean="0"/>
              <a:t>At regular intervals, the team reflects on how to become more effective, then tunes and adjusts its behavior accordingly. </a:t>
            </a:r>
          </a:p>
          <a:p>
            <a:endParaRPr lang="en-US" sz="1600" dirty="0" smtClean="0"/>
          </a:p>
          <a:p>
            <a:endParaRPr lang="en-US" sz="1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0" y="1524000"/>
            <a:ext cx="4267200" cy="4525963"/>
          </a:xfrm>
        </p:spPr>
        <p:txBody>
          <a:bodyPr>
            <a:normAutofit/>
          </a:bodyPr>
          <a:lstStyle/>
          <a:p>
            <a:r>
              <a:rPr lang="en-US" sz="1600" dirty="0" smtClean="0"/>
              <a:t>The most efficient and effective method of </a:t>
            </a:r>
            <a:br>
              <a:rPr lang="en-US" sz="1600" dirty="0" smtClean="0"/>
            </a:br>
            <a:r>
              <a:rPr lang="en-US" sz="1600" dirty="0" smtClean="0"/>
              <a:t>conveying information to and within a development team is face-to-face conversation. </a:t>
            </a:r>
          </a:p>
          <a:p>
            <a:r>
              <a:rPr lang="en-US" sz="1600" dirty="0" smtClean="0"/>
              <a:t>Working software is the primary measure of progress. </a:t>
            </a:r>
          </a:p>
          <a:p>
            <a:r>
              <a:rPr lang="en-US" sz="1600" dirty="0" smtClean="0"/>
              <a:t>Agile processes promote sustainable development. The sponsors, developers, and users should be able  to maintain a constant pace indefinitely. </a:t>
            </a:r>
          </a:p>
          <a:p>
            <a:r>
              <a:rPr lang="en-US" sz="1600" dirty="0" smtClean="0"/>
              <a:t>Continuous attention to technical excellence </a:t>
            </a:r>
            <a:br>
              <a:rPr lang="en-US" sz="1600" dirty="0" smtClean="0"/>
            </a:br>
            <a:r>
              <a:rPr lang="en-US" sz="1600" dirty="0" smtClean="0"/>
              <a:t>and good design enhances agility. </a:t>
            </a:r>
          </a:p>
          <a:p>
            <a:r>
              <a:rPr lang="en-US" sz="1600" dirty="0" smtClean="0"/>
              <a:t>Simplicity--the art of maximizing the amount </a:t>
            </a:r>
            <a:br>
              <a:rPr lang="en-US" sz="1600" dirty="0" smtClean="0"/>
            </a:br>
            <a:r>
              <a:rPr lang="en-US" sz="1600" dirty="0" smtClean="0"/>
              <a:t>of work not done--is essential. </a:t>
            </a:r>
          </a:p>
          <a:p>
            <a:r>
              <a:rPr lang="en-US" sz="1600" dirty="0" smtClean="0"/>
              <a:t>The best architectures, requirements, and designs emerge from self-organizing teams. </a:t>
            </a:r>
          </a:p>
          <a:p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4876800" y="5943600"/>
            <a:ext cx="3506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What does “self-organizing” mean?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588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each is stronger – my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1910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Agile:</a:t>
            </a:r>
          </a:p>
          <a:p>
            <a:r>
              <a:rPr lang="en-US" dirty="0" smtClean="0"/>
              <a:t>Building off close collaboration with one customer.</a:t>
            </a:r>
          </a:p>
          <a:p>
            <a:r>
              <a:rPr lang="en-US" dirty="0" smtClean="0"/>
              <a:t>Getting a product with significant value out faster.</a:t>
            </a:r>
          </a:p>
          <a:p>
            <a:r>
              <a:rPr lang="en-US" dirty="0" smtClean="0"/>
              <a:t>Building with a small team working closely together.</a:t>
            </a:r>
          </a:p>
          <a:p>
            <a:r>
              <a:rPr lang="en-US" dirty="0" smtClean="0"/>
              <a:t>Iterative delivery by a single organization who come to have the knowledge in their heads.</a:t>
            </a:r>
          </a:p>
          <a:p>
            <a:r>
              <a:rPr lang="en-US" dirty="0" smtClean="0"/>
              <a:t>What’s important can only be discovered incrementally.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What’s a “perfect example” of an Agile-friendly project?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10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Old school:</a:t>
            </a:r>
          </a:p>
          <a:p>
            <a:r>
              <a:rPr lang="en-US" dirty="0" smtClean="0"/>
              <a:t>Building a general product to address a wide customer base.</a:t>
            </a:r>
          </a:p>
          <a:p>
            <a:r>
              <a:rPr lang="en-US" dirty="0" smtClean="0"/>
              <a:t>Building off standards and consistent design principles.</a:t>
            </a:r>
          </a:p>
          <a:p>
            <a:r>
              <a:rPr lang="en-US" dirty="0" smtClean="0"/>
              <a:t>Managing a large project with lots of interdependent pieces.</a:t>
            </a:r>
          </a:p>
          <a:p>
            <a:r>
              <a:rPr lang="en-US" dirty="0" smtClean="0"/>
              <a:t>Product releases over a long period of time, by rotating staff who rely on documentation. </a:t>
            </a:r>
          </a:p>
          <a:p>
            <a:r>
              <a:rPr lang="en-US" dirty="0" smtClean="0"/>
              <a:t>Goals and rules well known at the start.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What’s a “perfect example” of an Old-school-friendly project?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5867400"/>
            <a:ext cx="388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 it when the cost of rework is low. Dealing with things “</a:t>
            </a:r>
            <a:r>
              <a:rPr lang="en-US" i="1" dirty="0" smtClean="0"/>
              <a:t>ad hoc</a:t>
            </a:r>
            <a:r>
              <a:rPr lang="en-US" dirty="0" smtClean="0"/>
              <a:t>” mostly works. We call it “refactoring.”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00600" y="5858470"/>
            <a:ext cx="381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 it when the cost of rework is high.  Big surprises would be awful. We’d be starting over.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500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summary of differences</a:t>
            </a:r>
            <a:endParaRPr lang="en-US" dirty="0"/>
          </a:p>
        </p:txBody>
      </p:sp>
      <p:pic>
        <p:nvPicPr>
          <p:cNvPr id="9" name="Picture 8" descr="t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76" y="1295400"/>
            <a:ext cx="7603524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773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 want you to take away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Agile and non-agile approaches have some of the same goals and techniques</a:t>
            </a:r>
          </a:p>
          <a:p>
            <a:r>
              <a:rPr lang="en-US" dirty="0" smtClean="0"/>
              <a:t>And they also have some really key disconnects:</a:t>
            </a:r>
          </a:p>
          <a:p>
            <a:pPr lvl="1"/>
            <a:r>
              <a:rPr lang="en-US" dirty="0" smtClean="0"/>
              <a:t>The extent to which design and documentation is prized over face to face communication OR code</a:t>
            </a:r>
          </a:p>
          <a:p>
            <a:pPr lvl="1"/>
            <a:r>
              <a:rPr lang="en-US" dirty="0" smtClean="0"/>
              <a:t>The amount of control/review that’s deemed important in the process</a:t>
            </a:r>
          </a:p>
          <a:p>
            <a:r>
              <a:rPr lang="en-US" dirty="0" smtClean="0"/>
              <a:t>Scaling and difficulty is a big question here:  </a:t>
            </a:r>
            <a:r>
              <a:rPr lang="en-US" dirty="0" smtClean="0">
                <a:solidFill>
                  <a:srgbClr val="FF0000"/>
                </a:solidFill>
              </a:rPr>
              <a:t>How far can an </a:t>
            </a:r>
            <a:r>
              <a:rPr lang="en-US" i="1" dirty="0" smtClean="0">
                <a:solidFill>
                  <a:srgbClr val="FF0000"/>
                </a:solidFill>
              </a:rPr>
              <a:t>ad hoc </a:t>
            </a:r>
            <a:r>
              <a:rPr lang="en-US" dirty="0" smtClean="0">
                <a:solidFill>
                  <a:srgbClr val="FF0000"/>
                </a:solidFill>
              </a:rPr>
              <a:t>process take you?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75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uperstition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7707" y="4953000"/>
            <a:ext cx="2422893" cy="1905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And… This isn’t just about </a:t>
            </a:r>
            <a:br>
              <a:rPr lang="en-US" dirty="0" smtClean="0"/>
            </a:br>
            <a:r>
              <a:rPr lang="en-US" dirty="0" smtClean="0"/>
              <a:t>Agile </a:t>
            </a:r>
            <a:r>
              <a:rPr lang="en-US" dirty="0" err="1" smtClean="0"/>
              <a:t>vs</a:t>
            </a:r>
            <a:r>
              <a:rPr lang="en-US" dirty="0" smtClean="0"/>
              <a:t> Old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Every software organization you will ever work in thinks their entire software process is “right,” or “right for what we do.”</a:t>
            </a:r>
          </a:p>
          <a:p>
            <a:r>
              <a:rPr lang="en-US" dirty="0" smtClean="0"/>
              <a:t>At Lucent, we did a large study, discovering that, for us, creating a detailed design before coding didn’t improve the quality of the product.</a:t>
            </a:r>
          </a:p>
          <a:p>
            <a:pPr lvl="1"/>
            <a:r>
              <a:rPr lang="en-US" dirty="0" smtClean="0"/>
              <a:t>So, after decades, we finally stopped doing that step.</a:t>
            </a:r>
          </a:p>
          <a:p>
            <a:pPr lvl="1"/>
            <a:r>
              <a:rPr lang="en-US" dirty="0" smtClean="0"/>
              <a:t>It saved a lot of time on each project.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6260068"/>
            <a:ext cx="5634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Even after the study, was there resistance to that change?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09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Homework and Reading Reminders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86800" cy="5257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Think about a term project / presentation – See course web site!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Let’s vote on Week 3!  </a:t>
            </a:r>
            <a:r>
              <a:rPr lang="en-US" sz="2800" dirty="0" smtClean="0">
                <a:sym typeface="Wingdings"/>
              </a:rPr>
              <a:t></a:t>
            </a:r>
            <a:endParaRPr lang="en-US" sz="2800" dirty="0" smtClean="0"/>
          </a:p>
          <a:p>
            <a:r>
              <a:rPr lang="en-US" sz="2800" dirty="0" smtClean="0"/>
              <a:t>Four readings for next week – </a:t>
            </a:r>
          </a:p>
          <a:p>
            <a:pPr lvl="1"/>
            <a:r>
              <a:rPr lang="en-US" sz="2400" dirty="0" smtClean="0"/>
              <a:t>See Moodle for the readings and their quizzes</a:t>
            </a:r>
          </a:p>
          <a:p>
            <a:r>
              <a:rPr lang="en-US" sz="2800" dirty="0" smtClean="0"/>
              <a:t>Goal will be to compare theories and actual practices!</a:t>
            </a:r>
          </a:p>
          <a:p>
            <a:r>
              <a:rPr lang="en-US" sz="2800" dirty="0" smtClean="0"/>
              <a:t>Please add to the “last questions” on each quiz – what would be most valuable for you to talk about!</a:t>
            </a:r>
          </a:p>
          <a:p>
            <a:r>
              <a:rPr lang="en-US" sz="2800" dirty="0" smtClean="0"/>
              <a:t>The following set of slides here is an intro…</a:t>
            </a:r>
          </a:p>
          <a:p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62000" y="5722203"/>
            <a:ext cx="70603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This is a “Week 1” thing, to put this info in a slide deck!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Normally – See the schedule on the course web site.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469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00800" cy="1143000"/>
          </a:xfrm>
        </p:spPr>
        <p:txBody>
          <a:bodyPr/>
          <a:lstStyle/>
          <a:p>
            <a:r>
              <a:rPr lang="en-US" dirty="0" smtClean="0"/>
              <a:t>Our learning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Key principles of agile project management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Agile software life cycle processes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Agile software project estimation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Software risk planning and management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Agile software project planning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Managing software projects to a plan 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Forming and managing project teams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Progress, Program</a:t>
            </a:r>
            <a:r>
              <a:rPr lang="en-US" dirty="0"/>
              <a:t>/Portfolio Management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Adv. Topics: Earned Value, Critical Chain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00800" y="762000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Re-repeated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6825894" y="2286000"/>
            <a:ext cx="14496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This week &amp;</a:t>
            </a:r>
          </a:p>
          <a:p>
            <a:r>
              <a:rPr lang="en-US" sz="2000" dirty="0" smtClean="0"/>
              <a:t>Next week</a:t>
            </a:r>
            <a:endParaRPr lang="en-US" sz="2000" dirty="0"/>
          </a:p>
        </p:txBody>
      </p:sp>
      <p:cxnSp>
        <p:nvCxnSpPr>
          <p:cNvPr id="7" name="Straight Arrow Connector 6"/>
          <p:cNvCxnSpPr/>
          <p:nvPr/>
        </p:nvCxnSpPr>
        <p:spPr bwMode="auto">
          <a:xfrm flipH="1" flipV="1">
            <a:off x="7391400" y="2057400"/>
            <a:ext cx="2286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H="1" flipV="1">
            <a:off x="6553200" y="2438400"/>
            <a:ext cx="3048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7543800" y="3276600"/>
            <a:ext cx="11384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What for</a:t>
            </a:r>
          </a:p>
          <a:p>
            <a:r>
              <a:rPr lang="en-US" sz="2000" b="1" dirty="0" smtClean="0">
                <a:solidFill>
                  <a:srgbClr val="FF0000"/>
                </a:solidFill>
              </a:rPr>
              <a:t>Week 3?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404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781" y="1137047"/>
            <a:ext cx="5608960" cy="1910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5570" y="3429000"/>
            <a:ext cx="6259711" cy="2950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Rectangle 4"/>
          <p:cNvSpPr>
            <a:spLocks/>
          </p:cNvSpPr>
          <p:nvPr/>
        </p:nvSpPr>
        <p:spPr bwMode="auto">
          <a:xfrm>
            <a:off x="1339453" y="2366367"/>
            <a:ext cx="3500438" cy="8929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77" name="Rectangle 5"/>
          <p:cNvSpPr>
            <a:spLocks/>
          </p:cNvSpPr>
          <p:nvPr/>
        </p:nvSpPr>
        <p:spPr bwMode="auto">
          <a:xfrm>
            <a:off x="5652492" y="749498"/>
            <a:ext cx="2098477" cy="13841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78" name="Rectangle 6"/>
          <p:cNvSpPr>
            <a:spLocks/>
          </p:cNvSpPr>
          <p:nvPr/>
        </p:nvSpPr>
        <p:spPr bwMode="auto">
          <a:xfrm>
            <a:off x="714375" y="5979980"/>
            <a:ext cx="2857500" cy="3929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79" name="Rectangle 7"/>
          <p:cNvSpPr>
            <a:spLocks/>
          </p:cNvSpPr>
          <p:nvPr/>
        </p:nvSpPr>
        <p:spPr bwMode="auto">
          <a:xfrm>
            <a:off x="2767088" y="2496235"/>
            <a:ext cx="1860805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100" dirty="0">
                <a:ea typeface="ＭＳ Ｐゴシック" charset="0"/>
                <a:cs typeface="Gill Sans" charset="0"/>
              </a:rPr>
              <a:t>Waterfall model</a:t>
            </a:r>
          </a:p>
        </p:txBody>
      </p:sp>
      <p:sp>
        <p:nvSpPr>
          <p:cNvPr id="28680" name="Rectangle 8"/>
          <p:cNvSpPr>
            <a:spLocks/>
          </p:cNvSpPr>
          <p:nvPr/>
        </p:nvSpPr>
        <p:spPr bwMode="auto">
          <a:xfrm>
            <a:off x="2820666" y="5505420"/>
            <a:ext cx="1766259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100" dirty="0">
                <a:ea typeface="ＭＳ Ｐゴシック" charset="0"/>
                <a:cs typeface="Gill Sans" charset="0"/>
              </a:rPr>
              <a:t>Iterative model</a:t>
            </a:r>
          </a:p>
        </p:txBody>
      </p:sp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353615" y="228600"/>
            <a:ext cx="8790385" cy="805458"/>
          </a:xfrm>
          <a:ln/>
        </p:spPr>
        <p:txBody>
          <a:bodyPr/>
          <a:lstStyle/>
          <a:p>
            <a:pPr algn="l"/>
            <a:r>
              <a:rPr lang="en-US" sz="3400" b="1" dirty="0" smtClean="0"/>
              <a:t>The Basics:  From Traditional to Agile PM</a:t>
            </a:r>
            <a:endParaRPr lang="en-US" sz="3400" b="1" dirty="0">
              <a:ea typeface="ヒラギノ角ゴ ProN W6" charset="0"/>
              <a:cs typeface="ヒラギノ角ゴ ProN W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411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9" grpId="0" autoUpdateAnimBg="0"/>
      <p:bldP spid="2868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69428"/>
            <a:ext cx="5532835" cy="2607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Rectangle 3"/>
          <p:cNvSpPr>
            <a:spLocks/>
          </p:cNvSpPr>
          <p:nvPr/>
        </p:nvSpPr>
        <p:spPr bwMode="auto">
          <a:xfrm>
            <a:off x="910904" y="2291403"/>
            <a:ext cx="1766259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100">
                <a:ea typeface="ＭＳ Ｐゴシック" charset="0"/>
                <a:cs typeface="Gill Sans" charset="0"/>
              </a:rPr>
              <a:t>Iterative model</a:t>
            </a:r>
          </a:p>
        </p:txBody>
      </p:sp>
      <p:sp>
        <p:nvSpPr>
          <p:cNvPr id="29701" name="Rectangle 5"/>
          <p:cNvSpPr>
            <a:spLocks/>
          </p:cNvSpPr>
          <p:nvPr/>
        </p:nvSpPr>
        <p:spPr bwMode="auto">
          <a:xfrm>
            <a:off x="709613" y="2794397"/>
            <a:ext cx="1089422" cy="48220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7994" y="3581400"/>
            <a:ext cx="5917406" cy="3103078"/>
          </a:xfrm>
          <a:prstGeom prst="rect">
            <a:avLst/>
          </a:prstGeom>
          <a:noFill/>
          <a:ln>
            <a:noFill/>
          </a:ln>
        </p:spPr>
      </p:pic>
      <p:sp>
        <p:nvSpPr>
          <p:cNvPr id="29700" name="Rectangle 4"/>
          <p:cNvSpPr>
            <a:spLocks/>
          </p:cNvSpPr>
          <p:nvPr/>
        </p:nvSpPr>
        <p:spPr bwMode="auto">
          <a:xfrm>
            <a:off x="2454217" y="5673968"/>
            <a:ext cx="3260783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100" dirty="0">
                <a:ea typeface="ＭＳ Ｐゴシック" charset="0"/>
                <a:cs typeface="Gill Sans" charset="0"/>
              </a:rPr>
              <a:t>Agile methodology (Scrum)</a:t>
            </a:r>
          </a:p>
        </p:txBody>
      </p:sp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3886200" y="413742"/>
            <a:ext cx="4419600" cy="805458"/>
          </a:xfrm>
          <a:ln/>
        </p:spPr>
        <p:txBody>
          <a:bodyPr>
            <a:noAutofit/>
          </a:bodyPr>
          <a:lstStyle/>
          <a:p>
            <a:pPr algn="l"/>
            <a:r>
              <a:rPr lang="en-US" sz="3200" b="1" dirty="0" smtClean="0"/>
              <a:t>Traditional to Agile PM			</a:t>
            </a:r>
            <a:r>
              <a:rPr lang="en-US" sz="2400" b="1" dirty="0" smtClean="0"/>
              <a:t>(continued)</a:t>
            </a:r>
            <a:endParaRPr lang="en-US" sz="3200" b="1" dirty="0">
              <a:ea typeface="ヒラギノ角ゴ ProN W6" charset="0"/>
              <a:cs typeface="ヒラギノ角ゴ ProN W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935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Who would you like to manage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b="1" dirty="0" smtClean="0"/>
              <a:t>collaborator </a:t>
            </a:r>
            <a:r>
              <a:rPr lang="en-US" dirty="0" smtClean="0"/>
              <a:t>who spends a lot of time getting your input, and blends that at the time with what the customer wants to do? Or,</a:t>
            </a:r>
          </a:p>
          <a:p>
            <a:r>
              <a:rPr lang="en-US" dirty="0" smtClean="0"/>
              <a:t>A technical / managerial </a:t>
            </a:r>
            <a:r>
              <a:rPr lang="en-US" b="1" dirty="0" smtClean="0"/>
              <a:t>leader</a:t>
            </a:r>
            <a:r>
              <a:rPr lang="en-US" dirty="0" smtClean="0"/>
              <a:t> who knows what to tell you to do next, based on a plan?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5943600"/>
            <a:ext cx="2315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What are you used to?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347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personal version of </a:t>
            </a:r>
            <a:r>
              <a:rPr lang="en-US" dirty="0"/>
              <a:t>t</a:t>
            </a:r>
            <a:r>
              <a:rPr lang="en-US" dirty="0" smtClean="0"/>
              <a:t>he story thus far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81000" y="1752600"/>
            <a:ext cx="1876425" cy="3524652"/>
            <a:chOff x="381000" y="1752600"/>
            <a:chExt cx="1876425" cy="3524652"/>
          </a:xfrm>
        </p:grpSpPr>
        <p:pic>
          <p:nvPicPr>
            <p:cNvPr id="4098" name="Picture 2" descr="File:Mythical man-month (book cover)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000" y="1752600"/>
              <a:ext cx="1876425" cy="2857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810098" y="4692477"/>
              <a:ext cx="101822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1975</a:t>
              </a:r>
              <a:endParaRPr lang="en-US" sz="32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628878" y="1735975"/>
            <a:ext cx="1857670" cy="3517780"/>
            <a:chOff x="2895600" y="1735975"/>
            <a:chExt cx="1857670" cy="3517780"/>
          </a:xfrm>
        </p:grpSpPr>
        <p:pic>
          <p:nvPicPr>
            <p:cNvPr id="4102" name="Picture 6" descr="http://ecx.images-amazon.com/images/I/414H064YW2L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5600" y="1735975"/>
              <a:ext cx="1857670" cy="2849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3315321" y="4668980"/>
              <a:ext cx="101822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1995</a:t>
              </a:r>
              <a:endParaRPr lang="en-US" sz="32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858000" y="1752600"/>
            <a:ext cx="2067185" cy="3391301"/>
            <a:chOff x="5056842" y="1885950"/>
            <a:chExt cx="2067185" cy="3391301"/>
          </a:xfrm>
        </p:grpSpPr>
        <p:pic>
          <p:nvPicPr>
            <p:cNvPr id="4104" name="Picture 8" descr="http://ecx.images-amazon.com/images/I/416Y8MS65TL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6842" y="1885950"/>
              <a:ext cx="2067185" cy="2590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5581320" y="4692476"/>
              <a:ext cx="101822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1999</a:t>
              </a:r>
              <a:endParaRPr lang="en-US" sz="3200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28600" y="6248400"/>
            <a:ext cx="5408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How would the nature of the work relate to the advice?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532507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Mainframe vendor IBM, building basic software for the world.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352800" y="53340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Large software projects for the US military.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705600" y="53340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Small teams who need to get custom software out fast for one client.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258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“Old School” is not…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Non-iterative</a:t>
            </a:r>
          </a:p>
          <a:p>
            <a:r>
              <a:rPr lang="en-US" dirty="0" smtClean="0"/>
              <a:t>Requirements never change</a:t>
            </a:r>
          </a:p>
          <a:p>
            <a:r>
              <a:rPr lang="en-US" dirty="0" smtClean="0"/>
              <a:t>Process is always good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Focus on the differences described in the Agile manifesto</a:t>
            </a:r>
            <a:endParaRPr lang="en-US" dirty="0"/>
          </a:p>
          <a:p>
            <a:r>
              <a:rPr lang="en-US" dirty="0" smtClean="0"/>
              <a:t>Individuals and interactions over processes and tools</a:t>
            </a:r>
          </a:p>
          <a:p>
            <a:r>
              <a:rPr lang="en-US" dirty="0" smtClean="0"/>
              <a:t>Working software over comprehensive documentation</a:t>
            </a:r>
          </a:p>
          <a:p>
            <a:r>
              <a:rPr lang="en-US" dirty="0" smtClean="0"/>
              <a:t>Customer collaboration over contract negotiation</a:t>
            </a:r>
          </a:p>
          <a:p>
            <a:r>
              <a:rPr lang="en-US" dirty="0" smtClean="0"/>
              <a:t>Responding to change over following a plan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6248400"/>
            <a:ext cx="4681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Is the customer collaboration essential to Agile?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252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is Philips saying?</a:t>
            </a:r>
          </a:p>
          <a:p>
            <a:r>
              <a:rPr lang="en-US" dirty="0" smtClean="0"/>
              <a:t>Is he right?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How does it relate to:</a:t>
            </a:r>
            <a:endParaRPr lang="en-US" dirty="0"/>
          </a:p>
          <a:p>
            <a:r>
              <a:rPr lang="en-US" dirty="0" smtClean="0"/>
              <a:t>Individuals and interactions over processes and tools</a:t>
            </a:r>
          </a:p>
          <a:p>
            <a:r>
              <a:rPr lang="en-US" dirty="0" smtClean="0"/>
              <a:t>Working software over comprehensive documentation</a:t>
            </a:r>
          </a:p>
          <a:p>
            <a:r>
              <a:rPr lang="en-US" dirty="0" smtClean="0"/>
              <a:t>Customer collaboration over contract negotiation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260068"/>
            <a:ext cx="5275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What if the project lasts 20 years, like Adobe Acrobat?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730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Configuration Management, but let me say slightly more than just that:</a:t>
            </a:r>
          </a:p>
          <a:p>
            <a:pPr lvl="1"/>
            <a:r>
              <a:rPr lang="en-US" dirty="0" smtClean="0"/>
              <a:t>It’s managing all the artifacts that add value to the project (for you or for the customer).</a:t>
            </a:r>
          </a:p>
          <a:p>
            <a:pPr lvl="1"/>
            <a:r>
              <a:rPr lang="en-US" dirty="0" smtClean="0"/>
              <a:t>That especially includes managing the code.</a:t>
            </a:r>
          </a:p>
          <a:p>
            <a:pPr lvl="1"/>
            <a:r>
              <a:rPr lang="en-US" dirty="0" smtClean="0"/>
              <a:t>It also includes managing other artifacts </a:t>
            </a:r>
            <a:r>
              <a:rPr lang="en-US" i="1" dirty="0" smtClean="0"/>
              <a:t>key to success of</a:t>
            </a:r>
            <a:r>
              <a:rPr lang="en-US" dirty="0" smtClean="0"/>
              <a:t> the product, like design, tests, requirements.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248400"/>
            <a:ext cx="6427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Why is configuration management easier with Agile development?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19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Relates to: Responding to change, over following a plan.</a:t>
            </a:r>
          </a:p>
          <a:p>
            <a:r>
              <a:rPr lang="en-US" dirty="0" smtClean="0"/>
              <a:t>Also relates to: Doing development like OO software is supposed to be designed:</a:t>
            </a:r>
          </a:p>
          <a:p>
            <a:pPr lvl="1"/>
            <a:r>
              <a:rPr lang="en-US" dirty="0" smtClean="0"/>
              <a:t>Work on one set of related things at a time.</a:t>
            </a:r>
          </a:p>
          <a:p>
            <a:pPr lvl="1"/>
            <a:r>
              <a:rPr lang="en-US" dirty="0" smtClean="0"/>
              <a:t>Things that “mean something” to you and to the customer.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6260068"/>
            <a:ext cx="8229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Is this an advantage, even if you have to maintain other documents besides the code?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513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1244</Words>
  <Application>Microsoft Macintosh PowerPoint</Application>
  <PresentationFormat>On-screen Show (4:3)</PresentationFormat>
  <Paragraphs>143</Paragraphs>
  <Slides>18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The Agile/Non-Agile Divide -- A first taste!</vt:lpstr>
      <vt:lpstr>The Basics:  From Traditional to Agile PM</vt:lpstr>
      <vt:lpstr>Traditional to Agile PM   (continued)</vt:lpstr>
      <vt:lpstr>Who would you like to manage you?</vt:lpstr>
      <vt:lpstr>A personal version of the story thus far</vt:lpstr>
      <vt:lpstr>“Old School” is not… </vt:lpstr>
      <vt:lpstr>Visibility</vt:lpstr>
      <vt:lpstr>What is CM?</vt:lpstr>
      <vt:lpstr>Configuration Management</vt:lpstr>
      <vt:lpstr>Phillips’ CM Scheme</vt:lpstr>
      <vt:lpstr>What do the agile and old school methods agree on?</vt:lpstr>
      <vt:lpstr>12 Agile Principles</vt:lpstr>
      <vt:lpstr>Where each is stronger – my list</vt:lpstr>
      <vt:lpstr>One summary of differences</vt:lpstr>
      <vt:lpstr>What I want you to take away</vt:lpstr>
      <vt:lpstr>And… This isn’t just about  Agile vs Old School</vt:lpstr>
      <vt:lpstr>Homework and Reading Reminders</vt:lpstr>
      <vt:lpstr>Our learning outcomes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Hewner</dc:creator>
  <cp:lastModifiedBy>Steve Chenoweth</cp:lastModifiedBy>
  <cp:revision>27</cp:revision>
  <dcterms:created xsi:type="dcterms:W3CDTF">2013-09-05T14:55:20Z</dcterms:created>
  <dcterms:modified xsi:type="dcterms:W3CDTF">2015-03-13T13:11:15Z</dcterms:modified>
</cp:coreProperties>
</file>