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tags/tag5.xml" ContentType="application/vnd.openxmlformats-officedocument.presentationml.tags+xml"/>
  <Override PartName="/ppt/notesSlides/notesSlide24.xml" ContentType="application/vnd.openxmlformats-officedocument.presentationml.notesSlide+xml"/>
  <Override PartName="/ppt/tags/tag6.xml" ContentType="application/vnd.openxmlformats-officedocument.presentationml.tags+xml"/>
  <Override PartName="/ppt/notesSlides/notesSlide25.xml" ContentType="application/vnd.openxmlformats-officedocument.presentationml.notesSlide+xml"/>
  <Override PartName="/ppt/tags/tag7.xml" ContentType="application/vnd.openxmlformats-officedocument.presentationml.tags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9" r:id="rId1"/>
  </p:sldMasterIdLst>
  <p:notesMasterIdLst>
    <p:notesMasterId r:id="rId40"/>
  </p:notesMasterIdLst>
  <p:handoutMasterIdLst>
    <p:handoutMasterId r:id="rId41"/>
  </p:handoutMasterIdLst>
  <p:sldIdLst>
    <p:sldId id="565" r:id="rId2"/>
    <p:sldId id="424" r:id="rId3"/>
    <p:sldId id="593" r:id="rId4"/>
    <p:sldId id="680" r:id="rId5"/>
    <p:sldId id="681" r:id="rId6"/>
    <p:sldId id="682" r:id="rId7"/>
    <p:sldId id="684" r:id="rId8"/>
    <p:sldId id="595" r:id="rId9"/>
    <p:sldId id="596" r:id="rId10"/>
    <p:sldId id="683" r:id="rId11"/>
    <p:sldId id="597" r:id="rId12"/>
    <p:sldId id="598" r:id="rId13"/>
    <p:sldId id="667" r:id="rId14"/>
    <p:sldId id="668" r:id="rId15"/>
    <p:sldId id="600" r:id="rId16"/>
    <p:sldId id="679" r:id="rId17"/>
    <p:sldId id="678" r:id="rId18"/>
    <p:sldId id="602" r:id="rId19"/>
    <p:sldId id="603" r:id="rId20"/>
    <p:sldId id="604" r:id="rId21"/>
    <p:sldId id="605" r:id="rId22"/>
    <p:sldId id="606" r:id="rId23"/>
    <p:sldId id="607" r:id="rId24"/>
    <p:sldId id="608" r:id="rId25"/>
    <p:sldId id="609" r:id="rId26"/>
    <p:sldId id="685" r:id="rId27"/>
    <p:sldId id="686" r:id="rId28"/>
    <p:sldId id="687" r:id="rId29"/>
    <p:sldId id="676" r:id="rId30"/>
    <p:sldId id="434" r:id="rId31"/>
    <p:sldId id="435" r:id="rId32"/>
    <p:sldId id="436" r:id="rId33"/>
    <p:sldId id="437" r:id="rId34"/>
    <p:sldId id="439" r:id="rId35"/>
    <p:sldId id="562" r:id="rId36"/>
    <p:sldId id="688" r:id="rId37"/>
    <p:sldId id="689" r:id="rId38"/>
    <p:sldId id="457" r:id="rId39"/>
  </p:sldIdLst>
  <p:sldSz cx="9144000" cy="6858000" type="screen4x3"/>
  <p:notesSz cx="7315200" cy="9601200"/>
  <p:custDataLst>
    <p:tags r:id="rId43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FF0000"/>
    <a:srgbClr val="FFFFCC"/>
    <a:srgbClr val="000066"/>
    <a:srgbClr val="9999F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9" autoAdjust="0"/>
    <p:restoredTop sz="93584" autoAdjust="0"/>
  </p:normalViewPr>
  <p:slideViewPr>
    <p:cSldViewPr>
      <p:cViewPr varScale="1">
        <p:scale>
          <a:sx n="69" d="100"/>
          <a:sy n="69" d="100"/>
        </p:scale>
        <p:origin x="-1368" y="-112"/>
      </p:cViewPr>
      <p:guideLst>
        <p:guide orient="horz" pos="2160"/>
        <p:guide pos="3600"/>
      </p:guideLst>
    </p:cSldViewPr>
  </p:slideViewPr>
  <p:outlineViewPr>
    <p:cViewPr>
      <p:scale>
        <a:sx n="33" d="100"/>
        <a:sy n="33" d="100"/>
      </p:scale>
      <p:origin x="0" y="2192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heme" Target="theme/theme1.xml"/><Relationship Id="rId47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notesMaster" Target="notesMasters/notesMaster1.xml"/><Relationship Id="rId41" Type="http://schemas.openxmlformats.org/officeDocument/2006/relationships/handoutMaster" Target="handoutMasters/handoutMaster1.xml"/><Relationship Id="rId42" Type="http://schemas.openxmlformats.org/officeDocument/2006/relationships/printerSettings" Target="printerSettings/printerSettings1.bin"/><Relationship Id="rId43" Type="http://schemas.openxmlformats.org/officeDocument/2006/relationships/tags" Target="tags/tag1.xml"/><Relationship Id="rId44" Type="http://schemas.openxmlformats.org/officeDocument/2006/relationships/presProps" Target="presProps.xml"/><Relationship Id="rId4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87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87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87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DA11A76-E010-E64A-9721-C3A22C2AE1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9154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fld id="{498B7675-986A-4C4B-ADA0-FFB57BC6EE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3136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AE6F02-F76E-7644-8FFB-71A03D022527}" type="slidenum">
              <a:rPr lang="en-US"/>
              <a:pPr/>
              <a:t>1</a:t>
            </a:fld>
            <a:endParaRPr 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F0DCCD-7B33-F649-81EF-33E4671B61BC}" type="slidenum">
              <a:rPr lang="en-US"/>
              <a:pPr/>
              <a:t>14</a:t>
            </a:fld>
            <a:endParaRPr lang="en-US"/>
          </a:p>
        </p:txBody>
      </p:sp>
      <p:sp>
        <p:nvSpPr>
          <p:cNvPr id="538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8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A07EA9-28ED-9046-90C1-A80423B0757A}" type="slidenum">
              <a:rPr lang="en-US"/>
              <a:pPr/>
              <a:t>15</a:t>
            </a:fld>
            <a:endParaRPr lang="en-US"/>
          </a:p>
        </p:txBody>
      </p:sp>
      <p:sp>
        <p:nvSpPr>
          <p:cNvPr id="475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5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(22 min) Lots of change and uncertainty… </a:t>
            </a:r>
          </a:p>
          <a:p>
            <a:r>
              <a:rPr lang="en-US" dirty="0" smtClean="0"/>
              <a:t>If it wasn’t suppose to change, it would be in the hardware!</a:t>
            </a:r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A07EA9-28ED-9046-90C1-A80423B0757A}" type="slidenum">
              <a:rPr lang="en-US"/>
              <a:pPr/>
              <a:t>16</a:t>
            </a:fld>
            <a:endParaRPr lang="en-US"/>
          </a:p>
        </p:txBody>
      </p:sp>
      <p:sp>
        <p:nvSpPr>
          <p:cNvPr id="475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5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(22 min) Lots of change and uncertainty… </a:t>
            </a:r>
          </a:p>
          <a:p>
            <a:r>
              <a:rPr lang="en-US" dirty="0" smtClean="0"/>
              <a:t>If it wasn’t suppose to change, it would be in the hardware!</a:t>
            </a:r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CA4F40-9588-7F4D-AEA0-69E8331CE51C}" type="slidenum">
              <a:rPr lang="en-US"/>
              <a:pPr/>
              <a:t>18</a:t>
            </a:fld>
            <a:endParaRPr lang="en-US"/>
          </a:p>
        </p:txBody>
      </p:sp>
      <p:sp>
        <p:nvSpPr>
          <p:cNvPr id="465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5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…Elements of project</a:t>
            </a:r>
            <a:r>
              <a:rPr lang="en-US" baseline="0" dirty="0" smtClean="0"/>
              <a:t> management that lead to solutions…</a:t>
            </a:r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CA4F40-9588-7F4D-AEA0-69E8331CE51C}" type="slidenum">
              <a:rPr lang="en-US"/>
              <a:pPr/>
              <a:t>19</a:t>
            </a:fld>
            <a:endParaRPr lang="en-US"/>
          </a:p>
        </p:txBody>
      </p:sp>
      <p:sp>
        <p:nvSpPr>
          <p:cNvPr id="465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5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dirty="0" smtClean="0"/>
              <a:t>(24 min)</a:t>
            </a:r>
          </a:p>
          <a:p>
            <a:pPr marL="0" indent="0">
              <a:buFontTx/>
              <a:buNone/>
            </a:pPr>
            <a:r>
              <a:rPr lang="en-US" dirty="0" smtClean="0"/>
              <a:t>- Simple things do not need</a:t>
            </a:r>
            <a:r>
              <a:rPr lang="en-US" baseline="0" dirty="0" smtClean="0"/>
              <a:t> any rigor to get right </a:t>
            </a:r>
          </a:p>
          <a:p>
            <a:pPr marL="0" indent="0">
              <a:buFontTx/>
              <a:buNone/>
            </a:pPr>
            <a:r>
              <a:rPr lang="en-US" baseline="0" dirty="0" smtClean="0"/>
              <a:t>- but large complex things need rigor and process to be repeatable/predicable and controllable.</a:t>
            </a:r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CA4F40-9588-7F4D-AEA0-69E8331CE51C}" type="slidenum">
              <a:rPr lang="en-US"/>
              <a:pPr/>
              <a:t>20</a:t>
            </a:fld>
            <a:endParaRPr lang="en-US"/>
          </a:p>
        </p:txBody>
      </p:sp>
      <p:sp>
        <p:nvSpPr>
          <p:cNvPr id="465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5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(25</a:t>
            </a:r>
            <a:r>
              <a:rPr lang="en-US" baseline="0" dirty="0" smtClean="0"/>
              <a:t> min)</a:t>
            </a:r>
            <a:r>
              <a:rPr lang="en-US" dirty="0" smtClean="0"/>
              <a:t>Sextant to gauge position, direction,</a:t>
            </a:r>
            <a:r>
              <a:rPr lang="en-US" baseline="0" dirty="0" smtClean="0"/>
              <a:t> and rate of change…</a:t>
            </a:r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CA4F40-9588-7F4D-AEA0-69E8331CE51C}" type="slidenum">
              <a:rPr lang="en-US"/>
              <a:pPr/>
              <a:t>21</a:t>
            </a:fld>
            <a:endParaRPr lang="en-US"/>
          </a:p>
        </p:txBody>
      </p:sp>
      <p:sp>
        <p:nvSpPr>
          <p:cNvPr id="465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5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 you are flying blind, you are going to be running into risks…</a:t>
            </a:r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CA4F40-9588-7F4D-AEA0-69E8331CE51C}" type="slidenum">
              <a:rPr lang="en-US"/>
              <a:pPr/>
              <a:t>22</a:t>
            </a:fld>
            <a:endParaRPr lang="en-US"/>
          </a:p>
        </p:txBody>
      </p:sp>
      <p:sp>
        <p:nvSpPr>
          <p:cNvPr id="465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5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(26 min)</a:t>
            </a:r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CA4F40-9588-7F4D-AEA0-69E8331CE51C}" type="slidenum">
              <a:rPr lang="en-US"/>
              <a:pPr/>
              <a:t>23</a:t>
            </a:fld>
            <a:endParaRPr lang="en-US"/>
          </a:p>
        </p:txBody>
      </p:sp>
      <p:sp>
        <p:nvSpPr>
          <p:cNvPr id="465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5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CA4F40-9588-7F4D-AEA0-69E8331CE51C}" type="slidenum">
              <a:rPr lang="en-US"/>
              <a:pPr/>
              <a:t>24</a:t>
            </a:fld>
            <a:endParaRPr lang="en-US"/>
          </a:p>
        </p:txBody>
      </p:sp>
      <p:sp>
        <p:nvSpPr>
          <p:cNvPr id="465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5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(27</a:t>
            </a:r>
            <a:r>
              <a:rPr lang="en-US" baseline="0" dirty="0" smtClean="0"/>
              <a:t> min)</a:t>
            </a:r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(3 min)Christian man, </a:t>
            </a:r>
            <a:r>
              <a:rPr lang="en-US" baseline="0" dirty="0" err="1" smtClean="0"/>
              <a:t>Ruths</a:t>
            </a:r>
            <a:r>
              <a:rPr lang="en-US" baseline="0" dirty="0" smtClean="0"/>
              <a:t> husband, </a:t>
            </a:r>
            <a:r>
              <a:rPr lang="en-US" dirty="0" smtClean="0"/>
              <a:t>Ariel &amp;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Nico’s</a:t>
            </a:r>
            <a:r>
              <a:rPr lang="en-US" baseline="0" dirty="0" smtClean="0"/>
              <a:t> dad, </a:t>
            </a:r>
            <a:r>
              <a:rPr lang="en-US" dirty="0" smtClean="0"/>
              <a:t>Computer Geek who enjoys </a:t>
            </a:r>
            <a:r>
              <a:rPr lang="en-US" baseline="0" dirty="0" smtClean="0"/>
              <a:t>building and fixing things, </a:t>
            </a:r>
            <a:r>
              <a:rPr lang="en-US" dirty="0" smtClean="0"/>
              <a:t>martial</a:t>
            </a:r>
            <a:r>
              <a:rPr lang="en-US" baseline="0" dirty="0" smtClean="0"/>
              <a:t> arts, riding bikes, and talking with friends</a:t>
            </a:r>
            <a:endParaRPr lang="en-US" dirty="0" smtClean="0"/>
          </a:p>
          <a:p>
            <a:r>
              <a:rPr lang="en-US" dirty="0" smtClean="0"/>
              <a:t>Lived</a:t>
            </a:r>
            <a:r>
              <a:rPr lang="en-US" baseline="0" dirty="0" smtClean="0"/>
              <a:t> all over – I went to high school in Maine -&gt; Texas -&gt; England -&gt; Washington DC -&gt; </a:t>
            </a:r>
            <a:r>
              <a:rPr lang="en-US" baseline="0" dirty="0" err="1" smtClean="0"/>
              <a:t>Blackburg</a:t>
            </a:r>
            <a:r>
              <a:rPr lang="en-US" baseline="0" dirty="0" smtClean="0"/>
              <a:t>, VA -&gt; Terre Haute</a:t>
            </a:r>
          </a:p>
          <a:p>
            <a:r>
              <a:rPr lang="en-US" baseline="0" dirty="0" smtClean="0"/>
              <a:t>Traveled to Ireland, Vancouver, Pittsburgh, Washington DC, VA, and Ohio this summer…</a:t>
            </a:r>
          </a:p>
          <a:p>
            <a:pPr marL="171450" marR="0" lvl="1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 err="1" smtClean="0"/>
              <a:t>UoMD</a:t>
            </a:r>
            <a:r>
              <a:rPr lang="en-US" dirty="0" smtClean="0"/>
              <a:t>, worked… Johns Hopkins, worked… GMU</a:t>
            </a:r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I’ve had</a:t>
            </a:r>
            <a:r>
              <a:rPr lang="en-US" baseline="0" dirty="0" smtClean="0"/>
              <a:t> a great 1st career as</a:t>
            </a:r>
            <a:r>
              <a:rPr lang="en-US" dirty="0" smtClean="0"/>
              <a:t> a field engineer, </a:t>
            </a:r>
            <a:r>
              <a:rPr lang="en-US" baseline="0" dirty="0" smtClean="0"/>
              <a:t>scientific &amp; engineering programmer, senior software engineer, senior member of technical staff, lead scientist, senior program director, research director, VP of Performance Engineering, and now 2nd career as a Rose-</a:t>
            </a:r>
            <a:r>
              <a:rPr lang="en-US" baseline="0" dirty="0" err="1" smtClean="0"/>
              <a:t>Hulman</a:t>
            </a:r>
            <a:r>
              <a:rPr lang="en-US" baseline="0" dirty="0" smtClean="0"/>
              <a:t> teacher</a:t>
            </a:r>
            <a:endParaRPr lang="en-US" dirty="0" smtClean="0"/>
          </a:p>
          <a:p>
            <a:r>
              <a:rPr lang="en-US" dirty="0" smtClean="0"/>
              <a:t>- Went</a:t>
            </a:r>
            <a:r>
              <a:rPr lang="en-US" baseline="0" dirty="0" smtClean="0"/>
              <a:t> to a start-up called the Software Productivity Consortium…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8B7675-986A-4C4B-ADA0-FFB57BC6EEDE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CA4F40-9588-7F4D-AEA0-69E8331CE51C}" type="slidenum">
              <a:rPr lang="en-US"/>
              <a:pPr/>
              <a:t>25</a:t>
            </a:fld>
            <a:endParaRPr lang="en-US"/>
          </a:p>
        </p:txBody>
      </p:sp>
      <p:sp>
        <p:nvSpPr>
          <p:cNvPr id="465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5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(28 min)</a:t>
            </a:r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People get injured</a:t>
            </a:r>
            <a:r>
              <a:rPr lang="en-US" baseline="0" dirty="0" smtClean="0"/>
              <a:t> or worst</a:t>
            </a:r>
          </a:p>
          <a:p>
            <a:r>
              <a:rPr lang="en-US" baseline="0" dirty="0" smtClean="0"/>
              <a:t>Money loss</a:t>
            </a:r>
          </a:p>
          <a:p>
            <a:r>
              <a:rPr lang="en-US" baseline="0" dirty="0" smtClean="0"/>
              <a:t>Time loss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8B7675-986A-4C4B-ADA0-FFB57BC6EEDE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1DA7A4-5E09-154A-A3E2-BE147ACE3A65}" type="slidenum">
              <a:rPr lang="en-US"/>
              <a:pPr/>
              <a:t>30</a:t>
            </a:fld>
            <a:endParaRPr lang="en-US"/>
          </a:p>
        </p:txBody>
      </p:sp>
      <p:sp>
        <p:nvSpPr>
          <p:cNvPr id="468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8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Traditional covered</a:t>
            </a:r>
            <a:r>
              <a:rPr lang="en-US" baseline="0" dirty="0" smtClean="0"/>
              <a:t> by my material and papers</a:t>
            </a:r>
            <a:r>
              <a:rPr lang="en-US" dirty="0" smtClean="0"/>
              <a:t> </a:t>
            </a:r>
          </a:p>
          <a:p>
            <a:r>
              <a:rPr lang="en-US" baseline="0" dirty="0" smtClean="0"/>
              <a:t>Agile covered by this book…</a:t>
            </a:r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48FDC5-0FF0-AA44-98DE-252E54AB5EC7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24427F-B457-A543-8ECB-7AB622A1156E}" type="slidenum">
              <a:rPr lang="en-US"/>
              <a:pPr/>
              <a:t>32</a:t>
            </a:fld>
            <a:endParaRPr lang="en-US"/>
          </a:p>
        </p:txBody>
      </p:sp>
      <p:sp>
        <p:nvSpPr>
          <p:cNvPr id="386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6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I respect that you have a lot to do, but I would be remise as a teach if I didn’t encourage you</a:t>
            </a:r>
            <a:r>
              <a:rPr lang="en-US" b="1" baseline="0" dirty="0" smtClean="0"/>
              <a:t> to read the book too.</a:t>
            </a:r>
            <a:endParaRPr lang="en-US" b="1" dirty="0" smtClean="0"/>
          </a:p>
          <a:p>
            <a:r>
              <a:rPr lang="en-US" b="1" dirty="0" smtClean="0"/>
              <a:t>Electronic Distraction Policy:</a:t>
            </a:r>
            <a:r>
              <a:rPr lang="en-US" b="1" baseline="0" dirty="0" smtClean="0"/>
              <a:t> </a:t>
            </a:r>
            <a:r>
              <a:rPr lang="en-US" dirty="0" smtClean="0"/>
              <a:t>Strongly encourage you to turn off IM and email and only use laptop for things directly related to class. If you choose to use non-class-related software during class, then you must sit in the back row. Doing so will prevent your classmates from being distracted by what is on your screen.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B512B9-F2E8-234F-A986-F4862525862F}" type="slidenum">
              <a:rPr lang="en-US"/>
              <a:pPr/>
              <a:t>33</a:t>
            </a:fld>
            <a:endParaRPr lang="en-US"/>
          </a:p>
        </p:txBody>
      </p:sp>
      <p:sp>
        <p:nvSpPr>
          <p:cNvPr id="387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7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Familiar</a:t>
            </a:r>
            <a:r>
              <a:rPr lang="en-US" baseline="0" dirty="0" smtClean="0"/>
              <a:t> for those of you who were in CSSE 374.</a:t>
            </a:r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39CF57-442E-DC4E-A0FB-6ED9EE260232}" type="slidenum">
              <a:rPr lang="en-US"/>
              <a:pPr/>
              <a:t>34</a:t>
            </a:fld>
            <a:endParaRPr lang="en-US"/>
          </a:p>
        </p:txBody>
      </p:sp>
      <p:sp>
        <p:nvSpPr>
          <p:cNvPr id="388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8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</a:t>
            </a:r>
            <a:r>
              <a:rPr lang="en-US" baseline="0" dirty="0" smtClean="0"/>
              <a:t> encourage you to stay ahead of the </a:t>
            </a:r>
            <a:r>
              <a:rPr lang="en-US" baseline="0" smtClean="0"/>
              <a:t>wave…</a:t>
            </a:r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Top image from</a:t>
            </a:r>
            <a:r>
              <a:rPr lang="en-US" baseline="0" dirty="0" smtClean="0"/>
              <a:t> web site http://</a:t>
            </a:r>
            <a:r>
              <a:rPr lang="en-US" baseline="0" dirty="0" err="1" smtClean="0"/>
              <a:t>www.lovethispic.com</a:t>
            </a:r>
            <a:r>
              <a:rPr lang="en-US" baseline="0" dirty="0" smtClean="0"/>
              <a:t>/tag/</a:t>
            </a:r>
            <a:r>
              <a:rPr lang="en-US" baseline="0" dirty="0" err="1" smtClean="0"/>
              <a:t>coffee+quotes</a:t>
            </a:r>
            <a:endParaRPr lang="en-US" baseline="0" dirty="0" smtClean="0"/>
          </a:p>
          <a:p>
            <a:r>
              <a:rPr lang="en-US" baseline="0" dirty="0" smtClean="0"/>
              <a:t>Cell phone caller from http://</a:t>
            </a:r>
            <a:r>
              <a:rPr lang="en-US" baseline="0" dirty="0" err="1" smtClean="0"/>
              <a:t>blog.calldirek.com</a:t>
            </a:r>
            <a:r>
              <a:rPr lang="en-US" baseline="0" dirty="0" smtClean="0"/>
              <a:t>/do-you-use-your-cell-phone-plan-for-international-long-distance/</a:t>
            </a:r>
          </a:p>
          <a:p>
            <a:r>
              <a:rPr lang="en-US" baseline="0" dirty="0" smtClean="0"/>
              <a:t>Picture of Dale Earnhardt, Jr., from http://drink-</a:t>
            </a:r>
            <a:r>
              <a:rPr lang="en-US" baseline="0" dirty="0" err="1" smtClean="0"/>
              <a:t>brands.com</a:t>
            </a:r>
            <a:r>
              <a:rPr lang="en-US" baseline="0" dirty="0" smtClean="0"/>
              <a:t>/drinks/soft-drink/dale-earnhardt-jr-gives-up-number-88-for-diet-mountain-dew/</a:t>
            </a:r>
          </a:p>
          <a:p>
            <a:r>
              <a:rPr lang="en-US" baseline="0" dirty="0" smtClean="0"/>
              <a:t>Office worker in field from http://</a:t>
            </a:r>
            <a:r>
              <a:rPr lang="en-US" baseline="0" dirty="0" err="1" smtClean="0"/>
              <a:t>teamgantt.com</a:t>
            </a:r>
            <a:r>
              <a:rPr lang="en-US" baseline="0" dirty="0" smtClean="0"/>
              <a:t>/blog/2014/02/05/why-you-need-a-break-and-how-to-take-one/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8B7675-986A-4C4B-ADA0-FFB57BC6EEDE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118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Power station image from http://</a:t>
            </a:r>
            <a:r>
              <a:rPr lang="en-US" dirty="0" err="1" smtClean="0"/>
              <a:t>www.elp.com</a:t>
            </a:r>
            <a:r>
              <a:rPr lang="en-US" dirty="0" smtClean="0"/>
              <a:t>/articles/2013/09/</a:t>
            </a:r>
            <a:r>
              <a:rPr lang="en-US" dirty="0" err="1" smtClean="0"/>
              <a:t>usda</a:t>
            </a:r>
            <a:r>
              <a:rPr lang="en-US" dirty="0" smtClean="0"/>
              <a:t>-to-fund-electric-power-grid-upgrades-in-seven-</a:t>
            </a:r>
            <a:r>
              <a:rPr lang="en-US" dirty="0" err="1" smtClean="0"/>
              <a:t>states.html</a:t>
            </a:r>
            <a:r>
              <a:rPr lang="en-US" dirty="0" smtClean="0"/>
              <a:t>.</a:t>
            </a:r>
          </a:p>
          <a:p>
            <a:r>
              <a:rPr lang="en-US" dirty="0" smtClean="0"/>
              <a:t>Bear image from http://</a:t>
            </a:r>
            <a:r>
              <a:rPr lang="en-US" dirty="0" err="1" smtClean="0"/>
              <a:t>animalfactguide.com</a:t>
            </a:r>
            <a:r>
              <a:rPr lang="en-US" dirty="0" smtClean="0"/>
              <a:t>/</a:t>
            </a:r>
            <a:r>
              <a:rPr lang="en-US" dirty="0" err="1" smtClean="0"/>
              <a:t>wp</a:t>
            </a:r>
            <a:r>
              <a:rPr lang="en-US" dirty="0" smtClean="0"/>
              <a:t>-content/uploads/2013/01/grizzlybear-2.jpg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8B7675-986A-4C4B-ADA0-FFB57BC6EEDE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0939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Bears</a:t>
            </a:r>
            <a:r>
              <a:rPr lang="en-US" baseline="0" dirty="0" smtClean="0"/>
              <a:t> from http://</a:t>
            </a:r>
            <a:r>
              <a:rPr lang="en-US" baseline="0" dirty="0" err="1" smtClean="0"/>
              <a:t>adventure.howstuffworks.com</a:t>
            </a:r>
            <a:r>
              <a:rPr lang="en-US" baseline="0" dirty="0" smtClean="0"/>
              <a:t>/bear-attack3.htm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8B7675-986A-4C4B-ADA0-FFB57BC6EEDE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449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(9 min) Project</a:t>
            </a:r>
            <a:r>
              <a:rPr lang="en-US" baseline="0" dirty="0" smtClean="0"/>
              <a:t> managers – yes, the folks in the nice clothes, the schedule hanging out of their pocket… that’s not me, right?</a:t>
            </a:r>
          </a:p>
          <a:p>
            <a:endParaRPr lang="en-US" baseline="0" dirty="0" smtClean="0"/>
          </a:p>
          <a:p>
            <a:r>
              <a:rPr lang="en-US" baseline="0" dirty="0" smtClean="0"/>
              <a:t>Does this mean you should shun the topic of project management? NO! </a:t>
            </a:r>
          </a:p>
          <a:p>
            <a:r>
              <a:rPr lang="en-US" baseline="0" dirty="0" smtClean="0"/>
              <a:t>You’ve been developing software in your class projects and even in internships… these are small, contained, and often contrived. </a:t>
            </a:r>
          </a:p>
          <a:p>
            <a:r>
              <a:rPr lang="en-US" baseline="0" dirty="0" smtClean="0"/>
              <a:t>What happens when you confront a large project – how would you handle it? </a:t>
            </a:r>
          </a:p>
          <a:p>
            <a:r>
              <a:rPr lang="en-US" baseline="0" dirty="0" smtClean="0"/>
              <a:t>What about a time constrained project?...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8B7675-986A-4C4B-ADA0-FFB57BC6EEDE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6416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(12 min) An open loop of activities</a:t>
            </a:r>
            <a:r>
              <a:rPr lang="en-US" baseline="0" dirty="0" smtClean="0"/>
              <a:t> or tasks?</a:t>
            </a:r>
          </a:p>
          <a:p>
            <a:r>
              <a:rPr lang="en-US" baseline="0" dirty="0" smtClean="0"/>
              <a:t>No… a sequence of unique, complex, and connected activities having one goal or purpose and that must be completed by a specific time, within budget, and according to specification.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8B7675-986A-4C4B-ADA0-FFB57BC6EEDE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715D01-162F-0647-99B2-D61C292C3942}" type="slidenum">
              <a:rPr lang="en-US"/>
              <a:pPr/>
              <a:t>11</a:t>
            </a:fld>
            <a:endParaRPr lang="en-US"/>
          </a:p>
        </p:txBody>
      </p:sp>
      <p:sp>
        <p:nvSpPr>
          <p:cNvPr id="472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2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(14 min)</a:t>
            </a:r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CEA752-B8A3-194D-BF12-37700EE96797}" type="slidenum">
              <a:rPr lang="en-US"/>
              <a:pPr/>
              <a:t>12</a:t>
            </a:fld>
            <a:endParaRPr lang="en-US"/>
          </a:p>
        </p:txBody>
      </p:sp>
      <p:sp>
        <p:nvSpPr>
          <p:cNvPr id="473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3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(15 min) Plan</a:t>
            </a:r>
            <a:r>
              <a:rPr lang="en-US" baseline="0" dirty="0" smtClean="0"/>
              <a:t> and control others to achieve an objective…</a:t>
            </a:r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3F0B5B-F6F9-534B-A146-BEE9016179D7}" type="slidenum">
              <a:rPr lang="en-US"/>
              <a:pPr/>
              <a:t>13</a:t>
            </a:fld>
            <a:endParaRPr lang="en-US"/>
          </a:p>
        </p:txBody>
      </p:sp>
      <p:sp>
        <p:nvSpPr>
          <p:cNvPr id="474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4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1" hangingPunct="1"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1" hangingPunct="1">
                <a:defRPr/>
              </a:pPr>
              <a:endParaRPr lang="en-US">
                <a:latin typeface="Times New Roman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 userDrawn="1"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1" hangingPunct="1"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1" hangingPunct="1"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1" hangingPunct="1"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1" hangingPunct="1"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1" hangingPunct="1"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1" hangingPunct="1"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1" hangingPunct="1"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1" hangingPunct="1"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1" hangingPunct="1"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1" hangingPunct="1"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</p:grpSp>
      <p:sp>
        <p:nvSpPr>
          <p:cNvPr id="18" name="Line 21"/>
          <p:cNvSpPr>
            <a:spLocks noChangeShapeType="1"/>
          </p:cNvSpPr>
          <p:nvPr/>
        </p:nvSpPr>
        <p:spPr bwMode="auto">
          <a:xfrm>
            <a:off x="228600" y="6400800"/>
            <a:ext cx="8686800" cy="0"/>
          </a:xfrm>
          <a:prstGeom prst="line">
            <a:avLst/>
          </a:prstGeom>
          <a:noFill/>
          <a:ln w="38100">
            <a:solidFill>
              <a:srgbClr val="A13214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pic>
        <p:nvPicPr>
          <p:cNvPr id="19" name="Picture 31" descr="rose4"/>
          <p:cNvPicPr>
            <a:picLocks noChangeAspect="1" noChangeArrowheads="1"/>
          </p:cNvPicPr>
          <p:nvPr userDrawn="1"/>
        </p:nvPicPr>
        <p:blipFill>
          <a:blip r:embed="rId2">
            <a:alphaModFix/>
          </a:blip>
          <a:srcRect l="12895" t="22858"/>
          <a:stretch>
            <a:fillRect/>
          </a:stretch>
        </p:blipFill>
        <p:spPr bwMode="auto">
          <a:xfrm>
            <a:off x="5784576" y="6300787"/>
            <a:ext cx="3359424" cy="557213"/>
          </a:xfrm>
          <a:prstGeom prst="rect">
            <a:avLst/>
          </a:prstGeom>
          <a:noFill/>
        </p:spPr>
      </p:pic>
      <p:sp>
        <p:nvSpPr>
          <p:cNvPr id="4115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4200">
                <a:solidFill>
                  <a:schemeClr val="tx2"/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116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charset="2"/>
              <a:buNone/>
              <a:defRPr sz="28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0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2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55A555-AB5D-AB47-9A04-8ECC014EEA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83C5A2-3CDB-8D43-803E-A3728E607B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A58896-62B4-C440-B032-A29F26D1A7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764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76400"/>
            <a:ext cx="4038600" cy="4495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B87EBC-9861-6140-A321-9ACAA360D5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096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257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C88F01-88A4-0A49-A992-66D74FFC0B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FE2931-4B0B-694B-995F-A2D88DDB81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533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40386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0386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F6D2B4-435D-E74A-8285-6CF81365FB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51B28E-7595-6A4B-A957-C884F43E84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048E52-6334-C748-88D8-371D152ACC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B476CB-7739-B045-A5B0-808B29AD93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57C557-CAFD-FD46-99B7-D835B99662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A8D20F-AAD2-644F-85B5-CE4A698171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tags" Target="../tags/tag2.xml"/><Relationship Id="rId15" Type="http://schemas.openxmlformats.org/officeDocument/2006/relationships/tags" Target="../tags/tag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3077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1" hangingPunct="1"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3078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1" hangingPunct="1"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3079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1" hangingPunct="1">
                <a:defRPr/>
              </a:pPr>
              <a:endParaRPr lang="en-US" sz="1800">
                <a:solidFill>
                  <a:schemeClr val="hlink"/>
                </a:solidFill>
              </a:endParaRPr>
            </a:p>
          </p:txBody>
        </p:sp>
        <p:sp>
          <p:nvSpPr>
            <p:cNvPr id="3080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1" hangingPunct="1">
                <a:defRPr/>
              </a:pPr>
              <a:endParaRPr lang="en-US" sz="1800">
                <a:solidFill>
                  <a:schemeClr val="hlink"/>
                </a:solidFill>
              </a:endParaRPr>
            </a:p>
          </p:txBody>
        </p:sp>
        <p:sp>
          <p:nvSpPr>
            <p:cNvPr id="3081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1" hangingPunct="1">
                <a:defRPr/>
              </a:pPr>
              <a:endParaRPr lang="en-US" sz="1800">
                <a:solidFill>
                  <a:schemeClr val="accent2"/>
                </a:solidFill>
              </a:endParaRPr>
            </a:p>
          </p:txBody>
        </p:sp>
        <p:sp>
          <p:nvSpPr>
            <p:cNvPr id="3082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1" hangingPunct="1">
                <a:defRPr/>
              </a:pPr>
              <a:endParaRPr lang="en-US" sz="1800">
                <a:solidFill>
                  <a:schemeClr val="hlink"/>
                </a:solidFill>
              </a:endParaRPr>
            </a:p>
          </p:txBody>
        </p:sp>
        <p:sp>
          <p:nvSpPr>
            <p:cNvPr id="3083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1" hangingPunct="1"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3084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1" hangingPunct="1">
                <a:defRPr/>
              </a:pPr>
              <a:endParaRPr lang="en-US" sz="1800">
                <a:solidFill>
                  <a:schemeClr val="accent2"/>
                </a:solidFill>
              </a:endParaRPr>
            </a:p>
          </p:txBody>
        </p:sp>
        <p:sp>
          <p:nvSpPr>
            <p:cNvPr id="3085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1" hangingPunct="1">
                <a:defRPr/>
              </a:pPr>
              <a:endParaRPr lang="en-US" sz="1800">
                <a:solidFill>
                  <a:schemeClr val="accent2"/>
                </a:solidFill>
              </a:endParaRPr>
            </a:p>
          </p:txBody>
        </p:sp>
      </p:grpSp>
      <p:sp>
        <p:nvSpPr>
          <p:cNvPr id="3074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+mj-lt"/>
              </a:defRPr>
            </a:lvl1pPr>
          </a:lstStyle>
          <a:p>
            <a:pPr>
              <a:defRPr/>
            </a:pPr>
            <a:fld id="{D98F137C-4BC3-5045-90E0-34A07F0E8B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9" name="Rectangle 14"/>
          <p:cNvSpPr>
            <a:spLocks noGrp="1" noChangeArrowheads="1"/>
          </p:cNvSpPr>
          <p:nvPr>
            <p:ph type="title"/>
            <p:custDataLst>
              <p:tags r:id="rId14"/>
            </p:custDataLst>
          </p:nvPr>
        </p:nvSpPr>
        <p:spPr bwMode="auto">
          <a:xfrm>
            <a:off x="457200" y="381000"/>
            <a:ext cx="8229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  <p:custDataLst>
              <p:tags r:id="rId15"/>
            </p:custDataLst>
          </p:nvPr>
        </p:nvSpPr>
        <p:spPr bwMode="auto">
          <a:xfrm>
            <a:off x="457200" y="1295400"/>
            <a:ext cx="8229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088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89" name="Line 17"/>
          <p:cNvSpPr>
            <a:spLocks noChangeShapeType="1"/>
          </p:cNvSpPr>
          <p:nvPr/>
        </p:nvSpPr>
        <p:spPr bwMode="auto">
          <a:xfrm>
            <a:off x="228600" y="6400800"/>
            <a:ext cx="8686800" cy="0"/>
          </a:xfrm>
          <a:prstGeom prst="line">
            <a:avLst/>
          </a:prstGeom>
          <a:noFill/>
          <a:ln w="38100">
            <a:solidFill>
              <a:srgbClr val="A13214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9" name="Rectangle 3"/>
          <p:cNvSpPr txBox="1">
            <a:spLocks noChangeArrowheads="1"/>
          </p:cNvSpPr>
          <p:nvPr userDrawn="1"/>
        </p:nvSpPr>
        <p:spPr bwMode="auto">
          <a:xfrm>
            <a:off x="6705600" y="64008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defRPr/>
            </a:pPr>
            <a:fld id="{D98F137C-4BC3-5045-90E0-34A07F0E8B7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Black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Black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Black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Black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Black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Black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Black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Black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2"/>
        <a:buChar char="n"/>
        <a:defRPr sz="2800" b="1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2"/>
        <a:buChar char="¨"/>
        <a:defRPr sz="2400" b="1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2"/>
        <a:buChar char="n"/>
        <a:defRPr sz="2000" b="1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2"/>
        <a:buChar char="¨"/>
        <a:defRPr sz="1800" b="1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§"/>
        <a:defRPr sz="1800" b="1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§"/>
        <a:defRPr b="1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§"/>
        <a:defRPr b="1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§"/>
        <a:defRPr b="1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§"/>
        <a:defRPr b="1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image" Target="../media/image2.jpe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1" Type="http://schemas.openxmlformats.org/officeDocument/2006/relationships/tags" Target="../tags/tag4.xml"/><Relationship Id="rId2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2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angel.rose-hulman.edu" TargetMode="External"/><Relationship Id="rId4" Type="http://schemas.openxmlformats.org/officeDocument/2006/relationships/hyperlink" Target="https://www.rose-hulman.edu/class/csse/csse579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4" Type="http://schemas.openxmlformats.org/officeDocument/2006/relationships/image" Target="../media/image28.jpeg"/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rose-hulman.edu/class/csse/csse579/CSSE579Schedule2014-15.html" TargetMode="Externa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4" Type="http://schemas.openxmlformats.org/officeDocument/2006/relationships/image" Target="../media/image31.jpg"/><Relationship Id="rId5" Type="http://schemas.openxmlformats.org/officeDocument/2006/relationships/image" Target="../media/image32.jpg"/><Relationship Id="rId6" Type="http://schemas.openxmlformats.org/officeDocument/2006/relationships/image" Target="../media/image33.png"/><Relationship Id="rId7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oGh9YIaNz7o" TargetMode="External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743200" y="1828800"/>
            <a:ext cx="6400800" cy="2209800"/>
          </a:xfrm>
          <a:effectLst>
            <a:outerShdw blurRad="50800" dist="38100" dir="2700000" algn="br">
              <a:srgbClr val="000000">
                <a:alpha val="43000"/>
              </a:srgbClr>
            </a:outerShdw>
          </a:effectLst>
        </p:spPr>
        <p:txBody>
          <a:bodyPr/>
          <a:lstStyle/>
          <a:p>
            <a:pPr algn="ctr" eaLnBrk="1" hangingPunct="1">
              <a:defRPr/>
            </a:pPr>
            <a:r>
              <a:rPr lang="en-US" sz="3200" dirty="0" smtClean="0"/>
              <a:t>CSSE 579 </a:t>
            </a:r>
            <a:br>
              <a:rPr lang="en-US" sz="3200" dirty="0" smtClean="0"/>
            </a:br>
            <a:r>
              <a:rPr lang="en-US" sz="3200" dirty="0" smtClean="0">
                <a:ea typeface="+mj-ea"/>
                <a:cs typeface="+mj-cs"/>
              </a:rPr>
              <a:t>Software Project Management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1200" dirty="0"/>
              <a:t/>
            </a:r>
            <a:br>
              <a:rPr lang="en-US" sz="1200" dirty="0"/>
            </a:br>
            <a:r>
              <a:rPr lang="en-US" sz="3200" dirty="0" smtClean="0"/>
              <a:t>Course Introduction</a:t>
            </a:r>
            <a:endParaRPr lang="en-US" sz="3200" dirty="0">
              <a:ea typeface="+mj-ea"/>
              <a:cs typeface="+mj-cs"/>
            </a:endParaRPr>
          </a:p>
        </p:txBody>
      </p:sp>
      <p:sp>
        <p:nvSpPr>
          <p:cNvPr id="16388" name="Rectangle 37"/>
          <p:cNvSpPr>
            <a:spLocks noGrp="1" noChangeArrowheads="1"/>
          </p:cNvSpPr>
          <p:nvPr>
            <p:ph type="subTitle" idx="1"/>
          </p:nvPr>
        </p:nvSpPr>
        <p:spPr>
          <a:xfrm>
            <a:off x="3352800" y="4343400"/>
            <a:ext cx="5029200" cy="1981200"/>
          </a:xfrm>
          <a:noFill/>
        </p:spPr>
        <p:txBody>
          <a:bodyPr/>
          <a:lstStyle/>
          <a:p>
            <a:pPr eaLnBrk="1" hangingPunct="1"/>
            <a:r>
              <a:rPr lang="en-US" sz="2000" dirty="0" smtClean="0"/>
              <a:t>Steve Chenoweth</a:t>
            </a:r>
          </a:p>
          <a:p>
            <a:pPr eaLnBrk="1" hangingPunct="1"/>
            <a:r>
              <a:rPr lang="en-US" sz="2000" dirty="0"/>
              <a:t>O</a:t>
            </a:r>
            <a:r>
              <a:rPr lang="en-US" sz="2000" dirty="0" smtClean="0"/>
              <a:t>ffice</a:t>
            </a:r>
            <a:r>
              <a:rPr lang="en-US" sz="2000" dirty="0"/>
              <a:t>: </a:t>
            </a:r>
            <a:r>
              <a:rPr lang="en-US" sz="2000" dirty="0" err="1"/>
              <a:t>Moench</a:t>
            </a:r>
            <a:r>
              <a:rPr lang="en-US" sz="2000" dirty="0"/>
              <a:t> Room </a:t>
            </a:r>
            <a:r>
              <a:rPr lang="en-US" sz="2000" dirty="0" smtClean="0"/>
              <a:t>F220</a:t>
            </a:r>
            <a:endParaRPr lang="en-US" sz="2000" dirty="0"/>
          </a:p>
          <a:p>
            <a:pPr eaLnBrk="1" hangingPunct="1"/>
            <a:r>
              <a:rPr lang="en-US" sz="2000" dirty="0"/>
              <a:t>Phone: (812) 877-</a:t>
            </a:r>
            <a:r>
              <a:rPr lang="en-US" sz="2000" dirty="0" smtClean="0"/>
              <a:t>8974</a:t>
            </a:r>
          </a:p>
          <a:p>
            <a:pPr eaLnBrk="1" hangingPunct="1"/>
            <a:r>
              <a:rPr lang="en-US" sz="2000" dirty="0" smtClean="0"/>
              <a:t>Cell: (937) 657-3885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Email: </a:t>
            </a:r>
            <a:r>
              <a:rPr lang="en-US" sz="2000" dirty="0" err="1" smtClean="0"/>
              <a:t>chenowet@</a:t>
            </a:r>
            <a:r>
              <a:rPr lang="en-US" sz="2000" dirty="0" err="1"/>
              <a:t>rose-hulman.edu</a:t>
            </a:r>
            <a:endParaRPr lang="en-US" sz="2000" dirty="0"/>
          </a:p>
        </p:txBody>
      </p:sp>
      <p:pic>
        <p:nvPicPr>
          <p:cNvPr id="9" name="Picture 4" descr="76rosi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53400" y="5132387"/>
            <a:ext cx="855872" cy="111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l="35133" t="9440" r="39198" b="16593"/>
          <a:stretch/>
        </p:blipFill>
        <p:spPr>
          <a:xfrm>
            <a:off x="25400" y="448235"/>
            <a:ext cx="1434353" cy="376965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00200" y="2819400"/>
            <a:ext cx="1740412" cy="128930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" y="4343400"/>
            <a:ext cx="2819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Above</a:t>
            </a:r>
            <a:r>
              <a:rPr lang="en-US" sz="1600" dirty="0" smtClean="0"/>
              <a:t> – At my home office in Terre Haute, sporting religious symbolism and in front of posters iconizing former projects.</a:t>
            </a:r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2971800" y="968514"/>
            <a:ext cx="14534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Week 1</a:t>
            </a:r>
          </a:p>
          <a:p>
            <a:r>
              <a:rPr lang="en-US" sz="2000" b="1" dirty="0" smtClean="0"/>
              <a:t>Slide set 1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105667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Most of the world does routine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serve people the same food off the menu every day.</a:t>
            </a:r>
          </a:p>
          <a:p>
            <a:pPr lvl="1"/>
            <a:r>
              <a:rPr lang="en-US" dirty="0" smtClean="0"/>
              <a:t>Does the “soup of the day” count as a project?</a:t>
            </a:r>
          </a:p>
          <a:p>
            <a:r>
              <a:rPr lang="en-US" dirty="0" smtClean="0"/>
              <a:t>Some work is a combination of routine and project</a:t>
            </a:r>
          </a:p>
          <a:p>
            <a:pPr lvl="1"/>
            <a:r>
              <a:rPr lang="en-US" dirty="0" smtClean="0"/>
              <a:t>Say, farming.</a:t>
            </a:r>
          </a:p>
          <a:p>
            <a:r>
              <a:rPr lang="en-US" dirty="0" smtClean="0"/>
              <a:t>But most of the “projects” are routine, too.</a:t>
            </a:r>
          </a:p>
          <a:p>
            <a:pPr lvl="1"/>
            <a:r>
              <a:rPr lang="en-US" dirty="0" smtClean="0"/>
              <a:t>Say, planting the crops, or adding onto the barn.</a:t>
            </a:r>
          </a:p>
          <a:p>
            <a:r>
              <a:rPr lang="en-US" dirty="0" smtClean="0"/>
              <a:t>Software projects, in contrast, are largely “new work.”</a:t>
            </a:r>
          </a:p>
          <a:p>
            <a:pPr lvl="1"/>
            <a:r>
              <a:rPr lang="en-US" dirty="0" smtClean="0"/>
              <a:t>We only do them because they don’t already exist.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056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What </a:t>
            </a:r>
            <a:r>
              <a:rPr lang="en-US" sz="3200" dirty="0"/>
              <a:t>is a </a:t>
            </a:r>
            <a:r>
              <a:rPr lang="en-US" sz="3200" dirty="0" smtClean="0"/>
              <a:t>Project, anyway?</a:t>
            </a:r>
            <a:endParaRPr lang="en-US" sz="3200" dirty="0"/>
          </a:p>
        </p:txBody>
      </p:sp>
      <p:sp>
        <p:nvSpPr>
          <p:cNvPr id="460804" name="Text Box 3"/>
          <p:cNvSpPr txBox="1">
            <a:spLocks noChangeArrowheads="1"/>
          </p:cNvSpPr>
          <p:nvPr/>
        </p:nvSpPr>
        <p:spPr bwMode="auto">
          <a:xfrm>
            <a:off x="762000" y="1017587"/>
            <a:ext cx="7696200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latin typeface="Arial" charset="0"/>
              </a:rPr>
              <a:t>A project is a sequence of </a:t>
            </a:r>
            <a:r>
              <a:rPr lang="en-US" sz="2800" b="1" u="sng" dirty="0">
                <a:latin typeface="Arial" charset="0"/>
              </a:rPr>
              <a:t>unique</a:t>
            </a:r>
            <a:r>
              <a:rPr lang="en-US" sz="2800" b="1" dirty="0">
                <a:latin typeface="Arial" charset="0"/>
              </a:rPr>
              <a:t>, </a:t>
            </a:r>
            <a:r>
              <a:rPr lang="en-US" sz="2800" b="1" u="sng" dirty="0">
                <a:latin typeface="Arial" charset="0"/>
              </a:rPr>
              <a:t>complex</a:t>
            </a:r>
            <a:r>
              <a:rPr lang="en-US" sz="2800" b="1" dirty="0">
                <a:latin typeface="Arial" charset="0"/>
              </a:rPr>
              <a:t>, and </a:t>
            </a:r>
            <a:r>
              <a:rPr lang="en-US" sz="2800" b="1" u="sng" dirty="0">
                <a:latin typeface="Arial" charset="0"/>
              </a:rPr>
              <a:t>connected activities</a:t>
            </a:r>
            <a:r>
              <a:rPr lang="en-US" sz="2800" b="1" dirty="0">
                <a:latin typeface="Arial" charset="0"/>
              </a:rPr>
              <a:t> having </a:t>
            </a:r>
            <a:r>
              <a:rPr lang="en-US" sz="2800" b="1" u="sng" dirty="0">
                <a:latin typeface="Arial" charset="0"/>
              </a:rPr>
              <a:t>one goal or purpose</a:t>
            </a:r>
            <a:r>
              <a:rPr lang="en-US" sz="2800" b="1" dirty="0">
                <a:latin typeface="Arial" charset="0"/>
              </a:rPr>
              <a:t> and that must be completed by a </a:t>
            </a:r>
            <a:r>
              <a:rPr lang="en-US" sz="2800" b="1" u="sng" dirty="0">
                <a:latin typeface="Arial" charset="0"/>
              </a:rPr>
              <a:t>specific time</a:t>
            </a:r>
            <a:r>
              <a:rPr lang="en-US" sz="2800" b="1" dirty="0">
                <a:latin typeface="Arial" charset="0"/>
              </a:rPr>
              <a:t>, </a:t>
            </a:r>
            <a:r>
              <a:rPr lang="en-US" sz="2800" b="1" u="sng" dirty="0">
                <a:latin typeface="Arial" charset="0"/>
              </a:rPr>
              <a:t>within budget</a:t>
            </a:r>
            <a:r>
              <a:rPr lang="en-US" sz="2800" b="1" dirty="0">
                <a:latin typeface="Arial" charset="0"/>
              </a:rPr>
              <a:t>, and </a:t>
            </a:r>
            <a:r>
              <a:rPr lang="en-US" sz="2800" b="1" u="sng" dirty="0">
                <a:latin typeface="Arial" charset="0"/>
              </a:rPr>
              <a:t>according to specification</a:t>
            </a:r>
            <a:r>
              <a:rPr lang="en-US" sz="2800" b="1" dirty="0">
                <a:latin typeface="Arial" charset="0"/>
              </a:rPr>
              <a:t>.</a:t>
            </a:r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1524000" y="3365500"/>
            <a:ext cx="6324600" cy="2197100"/>
            <a:chOff x="1676400" y="4114800"/>
            <a:chExt cx="6324600" cy="2197100"/>
          </a:xfrm>
        </p:grpSpPr>
        <p:sp>
          <p:nvSpPr>
            <p:cNvPr id="460806" name="Line 11"/>
            <p:cNvSpPr>
              <a:spLocks noChangeShapeType="1"/>
            </p:cNvSpPr>
            <p:nvPr/>
          </p:nvSpPr>
          <p:spPr bwMode="auto">
            <a:xfrm flipV="1">
              <a:off x="2819400" y="4800600"/>
              <a:ext cx="914400" cy="3048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0807" name="Oval 12"/>
            <p:cNvSpPr>
              <a:spLocks noChangeArrowheads="1"/>
            </p:cNvSpPr>
            <p:nvPr/>
          </p:nvSpPr>
          <p:spPr bwMode="auto">
            <a:xfrm>
              <a:off x="1714500" y="4648200"/>
              <a:ext cx="1123950" cy="1047750"/>
            </a:xfrm>
            <a:prstGeom prst="ellipse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1" hangingPunct="1"/>
              <a:endParaRPr lang="en-US">
                <a:latin typeface="Verdana" charset="0"/>
              </a:endParaRPr>
            </a:p>
          </p:txBody>
        </p:sp>
        <p:sp>
          <p:nvSpPr>
            <p:cNvPr id="460808" name="Text Box 13"/>
            <p:cNvSpPr txBox="1">
              <a:spLocks noChangeArrowheads="1"/>
            </p:cNvSpPr>
            <p:nvPr/>
          </p:nvSpPr>
          <p:spPr bwMode="auto">
            <a:xfrm>
              <a:off x="1676400" y="4995863"/>
              <a:ext cx="121920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1600" b="1">
                  <a:latin typeface="Arial" charset="0"/>
                </a:rPr>
                <a:t>Activity A</a:t>
              </a:r>
            </a:p>
          </p:txBody>
        </p:sp>
        <p:sp>
          <p:nvSpPr>
            <p:cNvPr id="460809" name="Oval 14"/>
            <p:cNvSpPr>
              <a:spLocks noChangeArrowheads="1"/>
            </p:cNvSpPr>
            <p:nvPr/>
          </p:nvSpPr>
          <p:spPr bwMode="auto">
            <a:xfrm>
              <a:off x="3714750" y="4114800"/>
              <a:ext cx="1123950" cy="1047750"/>
            </a:xfrm>
            <a:prstGeom prst="ellipse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1" hangingPunct="1"/>
              <a:endParaRPr lang="en-US">
                <a:latin typeface="Verdana" charset="0"/>
              </a:endParaRPr>
            </a:p>
          </p:txBody>
        </p:sp>
        <p:sp>
          <p:nvSpPr>
            <p:cNvPr id="460810" name="Text Box 15"/>
            <p:cNvSpPr txBox="1">
              <a:spLocks noChangeArrowheads="1"/>
            </p:cNvSpPr>
            <p:nvPr/>
          </p:nvSpPr>
          <p:spPr bwMode="auto">
            <a:xfrm>
              <a:off x="3676650" y="4475163"/>
              <a:ext cx="122555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1600" b="1">
                  <a:latin typeface="Arial" charset="0"/>
                </a:rPr>
                <a:t>Activity C</a:t>
              </a:r>
            </a:p>
          </p:txBody>
        </p:sp>
        <p:sp>
          <p:nvSpPr>
            <p:cNvPr id="460811" name="Oval 16"/>
            <p:cNvSpPr>
              <a:spLocks noChangeArrowheads="1"/>
            </p:cNvSpPr>
            <p:nvPr/>
          </p:nvSpPr>
          <p:spPr bwMode="auto">
            <a:xfrm>
              <a:off x="3300413" y="5264150"/>
              <a:ext cx="1123950" cy="1047750"/>
            </a:xfrm>
            <a:prstGeom prst="ellipse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1" hangingPunct="1"/>
              <a:endParaRPr lang="en-US">
                <a:latin typeface="Verdana" charset="0"/>
              </a:endParaRPr>
            </a:p>
          </p:txBody>
        </p:sp>
        <p:sp>
          <p:nvSpPr>
            <p:cNvPr id="460812" name="Text Box 17"/>
            <p:cNvSpPr txBox="1">
              <a:spLocks noChangeArrowheads="1"/>
            </p:cNvSpPr>
            <p:nvPr/>
          </p:nvSpPr>
          <p:spPr bwMode="auto">
            <a:xfrm>
              <a:off x="3313113" y="5626100"/>
              <a:ext cx="1106487" cy="581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1600" b="1">
                  <a:latin typeface="Arial" charset="0"/>
                </a:rPr>
                <a:t>Activity B</a:t>
              </a:r>
            </a:p>
          </p:txBody>
        </p:sp>
        <p:sp>
          <p:nvSpPr>
            <p:cNvPr id="460813" name="Oval 18"/>
            <p:cNvSpPr>
              <a:spLocks noChangeArrowheads="1"/>
            </p:cNvSpPr>
            <p:nvPr/>
          </p:nvSpPr>
          <p:spPr bwMode="auto">
            <a:xfrm>
              <a:off x="5253038" y="4886325"/>
              <a:ext cx="1123950" cy="1049338"/>
            </a:xfrm>
            <a:prstGeom prst="ellipse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1" hangingPunct="1"/>
              <a:endParaRPr lang="en-US">
                <a:latin typeface="Verdana" charset="0"/>
              </a:endParaRPr>
            </a:p>
          </p:txBody>
        </p:sp>
        <p:sp>
          <p:nvSpPr>
            <p:cNvPr id="460814" name="Text Box 19"/>
            <p:cNvSpPr txBox="1">
              <a:spLocks noChangeArrowheads="1"/>
            </p:cNvSpPr>
            <p:nvPr/>
          </p:nvSpPr>
          <p:spPr bwMode="auto">
            <a:xfrm>
              <a:off x="5253038" y="5248275"/>
              <a:ext cx="1135062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1600" b="1">
                  <a:latin typeface="Arial" charset="0"/>
                </a:rPr>
                <a:t>Activity D</a:t>
              </a:r>
            </a:p>
          </p:txBody>
        </p:sp>
        <p:sp>
          <p:nvSpPr>
            <p:cNvPr id="460815" name="Oval 20"/>
            <p:cNvSpPr>
              <a:spLocks noChangeArrowheads="1"/>
            </p:cNvSpPr>
            <p:nvPr/>
          </p:nvSpPr>
          <p:spPr bwMode="auto">
            <a:xfrm>
              <a:off x="6877050" y="4343400"/>
              <a:ext cx="1123950" cy="1047750"/>
            </a:xfrm>
            <a:prstGeom prst="ellipse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1" hangingPunct="1"/>
              <a:endParaRPr lang="en-US">
                <a:latin typeface="Verdana" charset="0"/>
              </a:endParaRPr>
            </a:p>
          </p:txBody>
        </p:sp>
        <p:sp>
          <p:nvSpPr>
            <p:cNvPr id="460816" name="Text Box 21"/>
            <p:cNvSpPr txBox="1">
              <a:spLocks noChangeArrowheads="1"/>
            </p:cNvSpPr>
            <p:nvPr/>
          </p:nvSpPr>
          <p:spPr bwMode="auto">
            <a:xfrm>
              <a:off x="6889750" y="4665663"/>
              <a:ext cx="111125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1600" b="1">
                  <a:latin typeface="Arial" charset="0"/>
                </a:rPr>
                <a:t>Activity E</a:t>
              </a:r>
            </a:p>
          </p:txBody>
        </p:sp>
        <p:sp>
          <p:nvSpPr>
            <p:cNvPr id="460817" name="Line 22"/>
            <p:cNvSpPr>
              <a:spLocks noChangeShapeType="1"/>
            </p:cNvSpPr>
            <p:nvPr/>
          </p:nvSpPr>
          <p:spPr bwMode="auto">
            <a:xfrm>
              <a:off x="2628900" y="5586413"/>
              <a:ext cx="723900" cy="20478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0818" name="Line 23"/>
            <p:cNvSpPr>
              <a:spLocks noChangeShapeType="1"/>
            </p:cNvSpPr>
            <p:nvPr/>
          </p:nvSpPr>
          <p:spPr bwMode="auto">
            <a:xfrm>
              <a:off x="4800600" y="4800600"/>
              <a:ext cx="533400" cy="3048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0819" name="Line 24"/>
            <p:cNvSpPr>
              <a:spLocks noChangeShapeType="1"/>
            </p:cNvSpPr>
            <p:nvPr/>
          </p:nvSpPr>
          <p:spPr bwMode="auto">
            <a:xfrm flipV="1">
              <a:off x="4419600" y="5638800"/>
              <a:ext cx="838200" cy="228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0820" name="Line 25"/>
            <p:cNvSpPr>
              <a:spLocks noChangeShapeType="1"/>
            </p:cNvSpPr>
            <p:nvPr/>
          </p:nvSpPr>
          <p:spPr bwMode="auto">
            <a:xfrm flipV="1">
              <a:off x="6362700" y="5105400"/>
              <a:ext cx="533400" cy="228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80627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0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8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609600"/>
          </a:xfrm>
        </p:spPr>
        <p:txBody>
          <a:bodyPr/>
          <a:lstStyle/>
          <a:p>
            <a:r>
              <a:rPr lang="en-US" sz="3200" dirty="0"/>
              <a:t>What is </a:t>
            </a:r>
            <a:r>
              <a:rPr lang="en-US" sz="3200" dirty="0" smtClean="0"/>
              <a:t>Management, now that we’re asking questions?</a:t>
            </a:r>
            <a:endParaRPr lang="en-US" sz="3200" dirty="0"/>
          </a:p>
        </p:txBody>
      </p:sp>
      <p:sp>
        <p:nvSpPr>
          <p:cNvPr id="463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50292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Management – </a:t>
            </a:r>
            <a:r>
              <a:rPr lang="en-US" dirty="0">
                <a:solidFill>
                  <a:srgbClr val="000090"/>
                </a:solidFill>
              </a:rPr>
              <a:t>The activities undertaken by 1 or more persons to plan and control activities of </a:t>
            </a:r>
            <a:r>
              <a:rPr lang="en-US" dirty="0" smtClean="0">
                <a:solidFill>
                  <a:srgbClr val="000090"/>
                </a:solidFill>
              </a:rPr>
              <a:t>a group, </a:t>
            </a:r>
            <a:r>
              <a:rPr lang="en-US" dirty="0">
                <a:solidFill>
                  <a:srgbClr val="000090"/>
                </a:solidFill>
              </a:rPr>
              <a:t>to achieve an objective.</a:t>
            </a:r>
          </a:p>
          <a:p>
            <a:endParaRPr lang="en-US" dirty="0"/>
          </a:p>
        </p:txBody>
      </p:sp>
      <p:pic>
        <p:nvPicPr>
          <p:cNvPr id="4638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657600"/>
            <a:ext cx="3657600" cy="2651125"/>
          </a:xfrm>
          <a:prstGeom prst="rect">
            <a:avLst/>
          </a:prstGeom>
          <a:noFill/>
        </p:spPr>
      </p:pic>
      <p:pic>
        <p:nvPicPr>
          <p:cNvPr id="46387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67338" y="2971800"/>
            <a:ext cx="3776662" cy="34686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15252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609600"/>
          </a:xfrm>
        </p:spPr>
        <p:txBody>
          <a:bodyPr/>
          <a:lstStyle/>
          <a:p>
            <a:r>
              <a:rPr lang="en-US" sz="3200" dirty="0"/>
              <a:t>Semi-Formal Definition</a:t>
            </a:r>
          </a:p>
        </p:txBody>
      </p:sp>
      <p:sp>
        <p:nvSpPr>
          <p:cNvPr id="450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4648200" cy="51054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Project Management – “… a </a:t>
            </a:r>
            <a:r>
              <a:rPr lang="en-US" dirty="0">
                <a:solidFill>
                  <a:srgbClr val="990000"/>
                </a:solidFill>
              </a:rPr>
              <a:t>system of procedures, practices, technologies, and know-how</a:t>
            </a:r>
            <a:r>
              <a:rPr lang="en-US" dirty="0"/>
              <a:t> that provide the </a:t>
            </a:r>
            <a:r>
              <a:rPr lang="en-US" dirty="0">
                <a:solidFill>
                  <a:srgbClr val="990000"/>
                </a:solidFill>
              </a:rPr>
              <a:t>planning, organizing, staffing, directing, and controlling</a:t>
            </a:r>
            <a:r>
              <a:rPr lang="en-US" dirty="0"/>
              <a:t> necessary to successfully manage an engineering project.” </a:t>
            </a:r>
            <a:r>
              <a:rPr lang="en-US" sz="1800" dirty="0"/>
              <a:t>[Thayer 1987]</a:t>
            </a:r>
          </a:p>
        </p:txBody>
      </p:sp>
      <p:pic>
        <p:nvPicPr>
          <p:cNvPr id="45056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914400"/>
            <a:ext cx="3463925" cy="5181600"/>
          </a:xfrm>
          <a:prstGeom prst="rect">
            <a:avLst/>
          </a:prstGeom>
          <a:noFill/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93691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609600"/>
          </a:xfrm>
        </p:spPr>
        <p:txBody>
          <a:bodyPr/>
          <a:lstStyle/>
          <a:p>
            <a:r>
              <a:rPr lang="en-US" dirty="0" smtClean="0"/>
              <a:t>Another Popular Project Management Definition</a:t>
            </a:r>
            <a:endParaRPr lang="en-US" dirty="0"/>
          </a:p>
        </p:txBody>
      </p:sp>
      <p:sp>
        <p:nvSpPr>
          <p:cNvPr id="522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153400" cy="5105400"/>
          </a:xfrm>
        </p:spPr>
        <p:txBody>
          <a:bodyPr/>
          <a:lstStyle/>
          <a:p>
            <a:pPr>
              <a:buNone/>
            </a:pPr>
            <a:r>
              <a:rPr lang="en-US" sz="3200" dirty="0" smtClean="0">
                <a:solidFill>
                  <a:srgbClr val="000090"/>
                </a:solidFill>
              </a:rPr>
              <a:t>	Project </a:t>
            </a:r>
            <a:r>
              <a:rPr lang="en-US" sz="3200" dirty="0">
                <a:solidFill>
                  <a:srgbClr val="000090"/>
                </a:solidFill>
              </a:rPr>
              <a:t>management is a </a:t>
            </a:r>
            <a:r>
              <a:rPr lang="en-US" sz="3200" u="sng" dirty="0">
                <a:solidFill>
                  <a:srgbClr val="000090"/>
                </a:solidFill>
              </a:rPr>
              <a:t>method</a:t>
            </a:r>
            <a:r>
              <a:rPr lang="en-US" sz="3200" dirty="0">
                <a:solidFill>
                  <a:srgbClr val="000090"/>
                </a:solidFill>
              </a:rPr>
              <a:t> and </a:t>
            </a:r>
            <a:r>
              <a:rPr lang="en-US" sz="3200" u="sng" dirty="0">
                <a:solidFill>
                  <a:srgbClr val="000090"/>
                </a:solidFill>
              </a:rPr>
              <a:t>set of techniques</a:t>
            </a:r>
            <a:r>
              <a:rPr lang="en-US" sz="3200" dirty="0">
                <a:solidFill>
                  <a:srgbClr val="000090"/>
                </a:solidFill>
              </a:rPr>
              <a:t> based on accepted </a:t>
            </a:r>
            <a:r>
              <a:rPr lang="en-US" sz="3200" u="sng" dirty="0">
                <a:solidFill>
                  <a:srgbClr val="000090"/>
                </a:solidFill>
              </a:rPr>
              <a:t>principles</a:t>
            </a:r>
            <a:r>
              <a:rPr lang="en-US" sz="3200" dirty="0">
                <a:solidFill>
                  <a:srgbClr val="000090"/>
                </a:solidFill>
              </a:rPr>
              <a:t> of management used for </a:t>
            </a:r>
            <a:r>
              <a:rPr lang="en-US" sz="3200" u="sng" dirty="0">
                <a:solidFill>
                  <a:srgbClr val="000090"/>
                </a:solidFill>
              </a:rPr>
              <a:t>planning, estimating, and controlling work</a:t>
            </a:r>
            <a:r>
              <a:rPr lang="en-US" sz="3200" dirty="0">
                <a:solidFill>
                  <a:srgbClr val="000090"/>
                </a:solidFill>
              </a:rPr>
              <a:t> activities to reach a desired </a:t>
            </a:r>
            <a:r>
              <a:rPr lang="en-US" sz="3200" u="sng" dirty="0">
                <a:solidFill>
                  <a:srgbClr val="000090"/>
                </a:solidFill>
              </a:rPr>
              <a:t>result on time</a:t>
            </a:r>
            <a:r>
              <a:rPr lang="en-US" sz="3200" dirty="0">
                <a:solidFill>
                  <a:srgbClr val="000090"/>
                </a:solidFill>
              </a:rPr>
              <a:t>, </a:t>
            </a:r>
            <a:r>
              <a:rPr lang="en-US" sz="3200" u="sng" dirty="0">
                <a:solidFill>
                  <a:srgbClr val="000090"/>
                </a:solidFill>
              </a:rPr>
              <a:t>within budget</a:t>
            </a:r>
            <a:r>
              <a:rPr lang="en-US" sz="3200" dirty="0">
                <a:solidFill>
                  <a:srgbClr val="000090"/>
                </a:solidFill>
              </a:rPr>
              <a:t> and according to </a:t>
            </a:r>
            <a:r>
              <a:rPr lang="en-US" sz="3200" u="sng" dirty="0">
                <a:solidFill>
                  <a:srgbClr val="000090"/>
                </a:solidFill>
              </a:rPr>
              <a:t>specification</a:t>
            </a:r>
            <a:r>
              <a:rPr lang="en-US" sz="3200" dirty="0">
                <a:solidFill>
                  <a:srgbClr val="000090"/>
                </a:solidFill>
              </a:rPr>
              <a:t>. 		</a:t>
            </a:r>
            <a:r>
              <a:rPr lang="en-US" i="1" dirty="0"/>
              <a:t>(PMBOK</a:t>
            </a:r>
            <a:r>
              <a:rPr lang="en-US" i="1" dirty="0" smtClean="0"/>
              <a:t>)</a:t>
            </a: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1465328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4000" y="2057400"/>
            <a:ext cx="5080000" cy="3810000"/>
          </a:xfrm>
          <a:prstGeom prst="rect">
            <a:avLst/>
          </a:prstGeom>
        </p:spPr>
      </p:pic>
      <p:sp>
        <p:nvSpPr>
          <p:cNvPr id="4648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8610600" cy="533400"/>
          </a:xfrm>
        </p:spPr>
        <p:txBody>
          <a:bodyPr/>
          <a:lstStyle/>
          <a:p>
            <a:r>
              <a:rPr lang="en-US" sz="3200" dirty="0" smtClean="0"/>
              <a:t>What makes software projects different?</a:t>
            </a:r>
            <a:endParaRPr lang="en-US" sz="3200" dirty="0"/>
          </a:p>
        </p:txBody>
      </p:sp>
      <p:sp>
        <p:nvSpPr>
          <p:cNvPr id="464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990600"/>
            <a:ext cx="7772400" cy="5410200"/>
          </a:xfrm>
        </p:spPr>
        <p:txBody>
          <a:bodyPr/>
          <a:lstStyle/>
          <a:p>
            <a:endParaRPr lang="en-US" sz="2800" dirty="0"/>
          </a:p>
          <a:p>
            <a:r>
              <a:rPr lang="en-US" sz="2800" dirty="0" smtClean="0"/>
              <a:t>It’s </a:t>
            </a:r>
            <a:r>
              <a:rPr lang="en-US" dirty="0" smtClean="0"/>
              <a:t>New Work!</a:t>
            </a:r>
          </a:p>
          <a:p>
            <a:r>
              <a:rPr lang="en-US" sz="2800" dirty="0" smtClean="0"/>
              <a:t>Intangible Product</a:t>
            </a:r>
            <a:endParaRPr lang="en-US" sz="2800" dirty="0"/>
          </a:p>
          <a:p>
            <a:r>
              <a:rPr lang="en-US" sz="2800" dirty="0" smtClean="0"/>
              <a:t>Highly Integrated Components</a:t>
            </a:r>
            <a:endParaRPr lang="en-US" sz="2800" dirty="0"/>
          </a:p>
          <a:p>
            <a:r>
              <a:rPr lang="en-US" sz="2800" dirty="0"/>
              <a:t>Complex</a:t>
            </a:r>
          </a:p>
          <a:p>
            <a:r>
              <a:rPr lang="en-US" sz="2800" dirty="0"/>
              <a:t>Distributed</a:t>
            </a:r>
          </a:p>
          <a:p>
            <a:r>
              <a:rPr lang="en-US" sz="2800" dirty="0"/>
              <a:t>Uncertain</a:t>
            </a:r>
          </a:p>
          <a:p>
            <a:r>
              <a:rPr lang="en-US" sz="2800" dirty="0" smtClean="0"/>
              <a:t>… Risky!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00309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8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610600" cy="533400"/>
          </a:xfrm>
        </p:spPr>
        <p:txBody>
          <a:bodyPr/>
          <a:lstStyle/>
          <a:p>
            <a:r>
              <a:rPr lang="en-US" sz="3200" dirty="0" smtClean="0"/>
              <a:t>What else makes software projects different?</a:t>
            </a:r>
            <a:endParaRPr lang="en-US" sz="3200" dirty="0"/>
          </a:p>
        </p:txBody>
      </p:sp>
      <p:pic>
        <p:nvPicPr>
          <p:cNvPr id="3" name="Picture 2" descr="QuestionMark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4267200"/>
            <a:ext cx="2717800" cy="2038350"/>
          </a:xfrm>
          <a:prstGeom prst="rect">
            <a:avLst/>
          </a:prstGeom>
        </p:spPr>
      </p:pic>
      <p:sp>
        <p:nvSpPr>
          <p:cNvPr id="464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990600"/>
            <a:ext cx="7772400" cy="5410200"/>
          </a:xfrm>
        </p:spPr>
        <p:txBody>
          <a:bodyPr/>
          <a:lstStyle/>
          <a:p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More recent understandings –</a:t>
            </a:r>
          </a:p>
          <a:p>
            <a:r>
              <a:rPr lang="en-US" sz="2800" dirty="0" smtClean="0"/>
              <a:t>Customers discover things they want changed, only after delivery</a:t>
            </a:r>
          </a:p>
          <a:p>
            <a:r>
              <a:rPr lang="en-US" sz="2800" dirty="0" smtClean="0"/>
              <a:t>Can be built and tested continuously</a:t>
            </a:r>
            <a:endParaRPr lang="en-US" sz="2800" dirty="0"/>
          </a:p>
          <a:p>
            <a:r>
              <a:rPr lang="en-US" sz="2800" dirty="0" smtClean="0"/>
              <a:t>Needs to be!</a:t>
            </a:r>
            <a:endParaRPr lang="en-US" sz="2800" dirty="0"/>
          </a:p>
          <a:p>
            <a:r>
              <a:rPr lang="en-US" sz="2800" dirty="0" smtClean="0"/>
              <a:t>In combined products, it’s the layer where we put everything that can’t </a:t>
            </a:r>
            <a:br>
              <a:rPr lang="en-US" sz="2800" dirty="0" smtClean="0"/>
            </a:br>
            <a:r>
              <a:rPr lang="en-US" sz="2800" dirty="0" smtClean="0"/>
              <a:t>be done elsewhere.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26882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learning 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Key principles of agile project management</a:t>
            </a:r>
          </a:p>
          <a:p>
            <a:pPr lvl="0"/>
            <a:r>
              <a:rPr lang="en-US" dirty="0"/>
              <a:t>Agile software life cycle processes</a:t>
            </a:r>
          </a:p>
          <a:p>
            <a:pPr lvl="0"/>
            <a:r>
              <a:rPr lang="en-US" dirty="0"/>
              <a:t>Agile software project estimation</a:t>
            </a:r>
          </a:p>
          <a:p>
            <a:pPr lvl="0"/>
            <a:r>
              <a:rPr lang="en-US" dirty="0"/>
              <a:t>Software risk planning and management </a:t>
            </a:r>
          </a:p>
          <a:p>
            <a:pPr lvl="0"/>
            <a:r>
              <a:rPr lang="en-US" dirty="0"/>
              <a:t>Agile software project planning </a:t>
            </a:r>
          </a:p>
          <a:p>
            <a:pPr lvl="0"/>
            <a:r>
              <a:rPr lang="en-US" dirty="0"/>
              <a:t>Managing software projects to a plan  </a:t>
            </a:r>
          </a:p>
          <a:p>
            <a:pPr lvl="0"/>
            <a:r>
              <a:rPr lang="en-US" dirty="0"/>
              <a:t>Forming and managing project teams</a:t>
            </a:r>
          </a:p>
          <a:p>
            <a:pPr lvl="0"/>
            <a:r>
              <a:rPr lang="en-US" dirty="0" smtClean="0"/>
              <a:t>Progress, Program</a:t>
            </a:r>
            <a:r>
              <a:rPr lang="en-US" dirty="0"/>
              <a:t>/Portfolio Management </a:t>
            </a:r>
          </a:p>
          <a:p>
            <a:pPr lvl="0"/>
            <a:r>
              <a:rPr lang="en-US" dirty="0"/>
              <a:t>Adv. Topics: Earned Value, Critical Chain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610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0" y="2463800"/>
            <a:ext cx="4953000" cy="3852333"/>
          </a:xfrm>
          <a:prstGeom prst="rect">
            <a:avLst/>
          </a:prstGeom>
        </p:spPr>
      </p:pic>
      <p:sp>
        <p:nvSpPr>
          <p:cNvPr id="43417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685800"/>
            <a:ext cx="9144000" cy="533400"/>
          </a:xfrm>
        </p:spPr>
        <p:txBody>
          <a:bodyPr/>
          <a:lstStyle/>
          <a:p>
            <a:pPr lvl="0"/>
            <a:r>
              <a:rPr lang="en-US" sz="3200" dirty="0"/>
              <a:t>Learning </a:t>
            </a:r>
            <a:r>
              <a:rPr lang="en-US" sz="3200" dirty="0" smtClean="0"/>
              <a:t>Outcomes: </a:t>
            </a:r>
            <a:r>
              <a:rPr lang="en-US" dirty="0"/>
              <a:t>Key principles of agile project management</a:t>
            </a:r>
          </a:p>
        </p:txBody>
      </p:sp>
      <p:sp>
        <p:nvSpPr>
          <p:cNvPr id="4341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663700"/>
            <a:ext cx="5486400" cy="4660900"/>
          </a:xfrm>
        </p:spPr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en-US" dirty="0" smtClean="0"/>
              <a:t>Examine and analyze fundamental elements of Agile Software Project Management.</a:t>
            </a:r>
          </a:p>
          <a:p>
            <a:pPr>
              <a:lnSpc>
                <a:spcPct val="90000"/>
              </a:lnSpc>
              <a:buNone/>
            </a:pPr>
            <a:r>
              <a:rPr lang="en-US" dirty="0" smtClean="0"/>
              <a:t>Compare with </a:t>
            </a:r>
            <a:br>
              <a:rPr lang="en-US" dirty="0" smtClean="0"/>
            </a:br>
            <a:r>
              <a:rPr lang="en-US" dirty="0" smtClean="0"/>
              <a:t>“old school” </a:t>
            </a:r>
            <a:br>
              <a:rPr lang="en-US" dirty="0" smtClean="0"/>
            </a:br>
            <a:r>
              <a:rPr lang="en-US" dirty="0" smtClean="0"/>
              <a:t>in many ways.</a:t>
            </a:r>
          </a:p>
          <a:p>
            <a:pPr>
              <a:lnSpc>
                <a:spcPct val="90000"/>
              </a:lnSpc>
              <a:buNone/>
            </a:pPr>
            <a:r>
              <a:rPr lang="en-US" dirty="0" smtClean="0"/>
              <a:t>Practice it – </a:t>
            </a:r>
            <a:br>
              <a:rPr lang="en-US" dirty="0" smtClean="0"/>
            </a:br>
            <a:r>
              <a:rPr lang="en-US" dirty="0" smtClean="0"/>
              <a:t>Leadership</a:t>
            </a:r>
          </a:p>
          <a:p>
            <a:pPr>
              <a:lnSpc>
                <a:spcPct val="90000"/>
              </a:lnSpc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5338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981200"/>
            <a:ext cx="4343400" cy="4343400"/>
          </a:xfrm>
          <a:prstGeom prst="rect">
            <a:avLst/>
          </a:prstGeom>
        </p:spPr>
      </p:pic>
      <p:sp>
        <p:nvSpPr>
          <p:cNvPr id="43417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62000"/>
            <a:ext cx="9144000" cy="533400"/>
          </a:xfrm>
        </p:spPr>
        <p:txBody>
          <a:bodyPr/>
          <a:lstStyle/>
          <a:p>
            <a:pPr lvl="0"/>
            <a:r>
              <a:rPr lang="en-US" sz="3200" dirty="0"/>
              <a:t>Learning </a:t>
            </a:r>
            <a:r>
              <a:rPr lang="en-US" sz="3200" dirty="0" smtClean="0"/>
              <a:t>Outcomes: </a:t>
            </a:r>
            <a:r>
              <a:rPr lang="en-US" dirty="0"/>
              <a:t>Agile software life cycle processes</a:t>
            </a:r>
          </a:p>
        </p:txBody>
      </p:sp>
      <p:sp>
        <p:nvSpPr>
          <p:cNvPr id="43418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152400" y="1752600"/>
            <a:ext cx="5410200" cy="51054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Investigate and employ contemporary software life cycle processes, activities, and work products.</a:t>
            </a:r>
          </a:p>
          <a:p>
            <a:pPr>
              <a:buNone/>
            </a:pPr>
            <a:r>
              <a:rPr lang="en-US" dirty="0" smtClean="0"/>
              <a:t>Compare with the </a:t>
            </a:r>
            <a:br>
              <a:rPr lang="en-US" dirty="0" smtClean="0"/>
            </a:br>
            <a:r>
              <a:rPr lang="en-US" dirty="0" smtClean="0"/>
              <a:t>Systems Engineering </a:t>
            </a:r>
            <a:br>
              <a:rPr lang="en-US" dirty="0" smtClean="0"/>
            </a:br>
            <a:r>
              <a:rPr lang="en-US" dirty="0" smtClean="0"/>
              <a:t>V-model, etc.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893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229600" cy="609600"/>
          </a:xfrm>
        </p:spPr>
        <p:txBody>
          <a:bodyPr/>
          <a:lstStyle/>
          <a:p>
            <a:r>
              <a:rPr lang="en-US" sz="2800" dirty="0" smtClean="0"/>
              <a:t>Agenda – based on a good guess at today’s schedule!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524000"/>
            <a:ext cx="7467600" cy="5181600"/>
          </a:xfrm>
        </p:spPr>
        <p:txBody>
          <a:bodyPr/>
          <a:lstStyle/>
          <a:p>
            <a:pPr>
              <a:spcBef>
                <a:spcPts val="672"/>
              </a:spcBef>
              <a:buNone/>
            </a:pPr>
            <a:r>
              <a:rPr lang="en-US" sz="2000" dirty="0" smtClean="0">
                <a:solidFill>
                  <a:srgbClr val="800000"/>
                </a:solidFill>
              </a:rPr>
              <a:t>1:30pm </a:t>
            </a:r>
            <a:r>
              <a:rPr lang="en-US" sz="2000" dirty="0" smtClean="0"/>
              <a:t>– Introduction to each other</a:t>
            </a:r>
          </a:p>
          <a:p>
            <a:pPr>
              <a:spcBef>
                <a:spcPts val="672"/>
              </a:spcBef>
            </a:pPr>
            <a:r>
              <a:rPr lang="en-US" sz="2000" dirty="0" smtClean="0"/>
              <a:t>A first try at teamwork</a:t>
            </a:r>
          </a:p>
          <a:p>
            <a:pPr>
              <a:spcBef>
                <a:spcPts val="672"/>
              </a:spcBef>
            </a:pPr>
            <a:r>
              <a:rPr lang="en-US" sz="2000" dirty="0" smtClean="0"/>
              <a:t>Need for Agile Software Projects &amp; their Management</a:t>
            </a:r>
          </a:p>
          <a:p>
            <a:pPr>
              <a:spcBef>
                <a:spcPts val="672"/>
              </a:spcBef>
            </a:pPr>
            <a:r>
              <a:rPr lang="en-US" sz="2000" dirty="0" smtClean="0"/>
              <a:t>Course Learning Objectives</a:t>
            </a:r>
          </a:p>
          <a:p>
            <a:pPr>
              <a:spcBef>
                <a:spcPts val="672"/>
              </a:spcBef>
            </a:pPr>
            <a:r>
              <a:rPr lang="en-US" sz="2000" dirty="0" smtClean="0"/>
              <a:t>Guidelines, Expectations, and Schedule</a:t>
            </a:r>
          </a:p>
          <a:p>
            <a:pPr>
              <a:spcBef>
                <a:spcPts val="672"/>
              </a:spcBef>
              <a:buNone/>
            </a:pPr>
            <a:r>
              <a:rPr lang="en-US" sz="2000" dirty="0" smtClean="0">
                <a:solidFill>
                  <a:srgbClr val="800000"/>
                </a:solidFill>
              </a:rPr>
              <a:t>3:00 – 3:15pm </a:t>
            </a:r>
            <a:r>
              <a:rPr lang="en-US" sz="2000" dirty="0" err="1" smtClean="0">
                <a:solidFill>
                  <a:srgbClr val="800000"/>
                </a:solidFill>
              </a:rPr>
              <a:t>ish</a:t>
            </a:r>
            <a:r>
              <a:rPr lang="en-US" sz="2000" dirty="0" smtClean="0">
                <a:solidFill>
                  <a:srgbClr val="800000"/>
                </a:solidFill>
              </a:rPr>
              <a:t> </a:t>
            </a:r>
            <a:r>
              <a:rPr lang="en-US" sz="2000" dirty="0" smtClean="0"/>
              <a:t>– Break</a:t>
            </a:r>
          </a:p>
          <a:p>
            <a:pPr>
              <a:spcBef>
                <a:spcPts val="672"/>
              </a:spcBef>
            </a:pPr>
            <a:r>
              <a:rPr lang="en-US" sz="2000" dirty="0" smtClean="0"/>
              <a:t>Overview of Management Disciplines</a:t>
            </a:r>
            <a:endParaRPr lang="en-US" sz="2000" dirty="0"/>
          </a:p>
          <a:p>
            <a:pPr>
              <a:spcBef>
                <a:spcPts val="672"/>
              </a:spcBef>
            </a:pPr>
            <a:r>
              <a:rPr lang="en-US" sz="2000" dirty="0" smtClean="0"/>
              <a:t>Software Project </a:t>
            </a:r>
            <a:r>
              <a:rPr lang="en-US" sz="2000" dirty="0" smtClean="0"/>
              <a:t>Failures &amp; 2</a:t>
            </a:r>
            <a:r>
              <a:rPr lang="en-US" sz="2000" baseline="30000" dirty="0" smtClean="0"/>
              <a:t>nd</a:t>
            </a:r>
            <a:r>
              <a:rPr lang="en-US" sz="2000" dirty="0" smtClean="0"/>
              <a:t> teamwork activity</a:t>
            </a:r>
            <a:endParaRPr lang="en-US" sz="2000" dirty="0"/>
          </a:p>
          <a:p>
            <a:pPr>
              <a:spcBef>
                <a:spcPts val="672"/>
              </a:spcBef>
            </a:pPr>
            <a:r>
              <a:rPr lang="en-US" sz="2000" dirty="0" smtClean="0"/>
              <a:t>Anatomy of a Software Project</a:t>
            </a:r>
          </a:p>
          <a:p>
            <a:pPr>
              <a:spcBef>
                <a:spcPts val="672"/>
              </a:spcBef>
            </a:pPr>
            <a:r>
              <a:rPr lang="en-US" sz="2000" dirty="0" smtClean="0"/>
              <a:t>“Old school” </a:t>
            </a:r>
            <a:r>
              <a:rPr lang="en-US" sz="2000" dirty="0" err="1" smtClean="0"/>
              <a:t>vs</a:t>
            </a:r>
            <a:r>
              <a:rPr lang="en-US" sz="2000" dirty="0" smtClean="0"/>
              <a:t> “Agile” – an Intro </a:t>
            </a:r>
            <a:r>
              <a:rPr lang="en-US" sz="2000" dirty="0" smtClean="0">
                <a:sym typeface="Wingdings"/>
              </a:rPr>
              <a:t> Next week</a:t>
            </a:r>
          </a:p>
          <a:p>
            <a:pPr>
              <a:spcBef>
                <a:spcPts val="672"/>
              </a:spcBef>
            </a:pPr>
            <a:r>
              <a:rPr lang="en-US" sz="2000" dirty="0" smtClean="0">
                <a:sym typeface="Wingdings"/>
              </a:rPr>
              <a:t>You pick Week 3 course outcomes!</a:t>
            </a:r>
            <a:endParaRPr lang="en-US" sz="2000" dirty="0" smtClean="0"/>
          </a:p>
          <a:p>
            <a:pPr marL="0" indent="0">
              <a:spcBef>
                <a:spcPts val="672"/>
              </a:spcBef>
              <a:buNone/>
            </a:pPr>
            <a:r>
              <a:rPr lang="en-US" sz="2000" dirty="0" smtClean="0">
                <a:solidFill>
                  <a:srgbClr val="800000"/>
                </a:solidFill>
              </a:rPr>
              <a:t>5:</a:t>
            </a:r>
            <a:r>
              <a:rPr lang="en-US" sz="2000" dirty="0">
                <a:solidFill>
                  <a:srgbClr val="800000"/>
                </a:solidFill>
              </a:rPr>
              <a:t>00pm </a:t>
            </a:r>
            <a:r>
              <a:rPr lang="en-US" sz="2000" dirty="0"/>
              <a:t>– </a:t>
            </a:r>
            <a:r>
              <a:rPr lang="en-US" sz="2000" dirty="0" smtClean="0"/>
              <a:t>Done</a:t>
            </a:r>
            <a:endParaRPr lang="en-US" sz="2000" dirty="0"/>
          </a:p>
          <a:p>
            <a:pPr>
              <a:spcBef>
                <a:spcPts val="672"/>
              </a:spcBef>
            </a:pPr>
            <a:endParaRPr lang="en-US" sz="2000" dirty="0" smtClean="0"/>
          </a:p>
          <a:p>
            <a:pPr>
              <a:spcBef>
                <a:spcPts val="672"/>
              </a:spcBef>
            </a:pPr>
            <a:endParaRPr lang="en-US" sz="2000" dirty="0"/>
          </a:p>
        </p:txBody>
      </p:sp>
      <p:sp>
        <p:nvSpPr>
          <p:cNvPr id="4" name="Left Brace 3"/>
          <p:cNvSpPr/>
          <p:nvPr/>
        </p:nvSpPr>
        <p:spPr bwMode="auto">
          <a:xfrm>
            <a:off x="1143000" y="1676400"/>
            <a:ext cx="381000" cy="1828800"/>
          </a:xfrm>
          <a:prstGeom prst="leftBrac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" name="Left Brace 4"/>
          <p:cNvSpPr/>
          <p:nvPr/>
        </p:nvSpPr>
        <p:spPr bwMode="auto">
          <a:xfrm>
            <a:off x="1143000" y="3962400"/>
            <a:ext cx="381000" cy="1066800"/>
          </a:xfrm>
          <a:prstGeom prst="leftBrac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1905000"/>
            <a:ext cx="914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This 1</a:t>
            </a:r>
            <a:r>
              <a:rPr lang="en-US" sz="2000" baseline="30000" dirty="0" smtClean="0"/>
              <a:t>st</a:t>
            </a:r>
            <a:r>
              <a:rPr lang="en-US" sz="2000" dirty="0" smtClean="0"/>
              <a:t>  slide set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228600" y="3784937"/>
            <a:ext cx="91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2</a:t>
            </a:r>
            <a:r>
              <a:rPr lang="en-US" sz="2000" baseline="30000" dirty="0" smtClean="0"/>
              <a:t>nd</a:t>
            </a:r>
            <a:r>
              <a:rPr lang="en-US" sz="2000" dirty="0" smtClean="0"/>
              <a:t> slide set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4851737"/>
            <a:ext cx="91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3</a:t>
            </a:r>
            <a:r>
              <a:rPr lang="en-US" sz="2000" baseline="30000" dirty="0" smtClean="0"/>
              <a:t>rd</a:t>
            </a:r>
            <a:r>
              <a:rPr lang="en-US" sz="2000" dirty="0" smtClean="0"/>
              <a:t>  slide set</a:t>
            </a:r>
            <a:endParaRPr lang="en-US" sz="2000" dirty="0"/>
          </a:p>
        </p:txBody>
      </p:sp>
      <p:sp>
        <p:nvSpPr>
          <p:cNvPr id="9" name="Right Arrow 8"/>
          <p:cNvSpPr/>
          <p:nvPr/>
        </p:nvSpPr>
        <p:spPr bwMode="auto">
          <a:xfrm>
            <a:off x="1295400" y="5105400"/>
            <a:ext cx="304800" cy="3048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17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62000"/>
            <a:ext cx="9144000" cy="533400"/>
          </a:xfrm>
        </p:spPr>
        <p:txBody>
          <a:bodyPr/>
          <a:lstStyle/>
          <a:p>
            <a:pPr lvl="0"/>
            <a:r>
              <a:rPr lang="en-US" sz="3200" dirty="0"/>
              <a:t>Learning </a:t>
            </a:r>
            <a:r>
              <a:rPr lang="en-US" sz="3200" dirty="0" smtClean="0"/>
              <a:t>Outcomes: </a:t>
            </a:r>
            <a:r>
              <a:rPr lang="en-US" dirty="0"/>
              <a:t>Agile software project estimation</a:t>
            </a:r>
          </a:p>
        </p:txBody>
      </p:sp>
      <p:sp>
        <p:nvSpPr>
          <p:cNvPr id="4341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752600"/>
            <a:ext cx="5029200" cy="3200400"/>
          </a:xfrm>
        </p:spPr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en-US" sz="3200" dirty="0" smtClean="0"/>
              <a:t>Estimate software project effort, cost, and schedule for an intermediate size project.</a:t>
            </a:r>
          </a:p>
          <a:p>
            <a:pPr>
              <a:lnSpc>
                <a:spcPct val="90000"/>
              </a:lnSpc>
              <a:buNone/>
            </a:pPr>
            <a:r>
              <a:rPr lang="en-US" sz="3200" dirty="0" smtClean="0"/>
              <a:t>What’s the real deal </a:t>
            </a:r>
            <a:br>
              <a:rPr lang="en-US" sz="3200" dirty="0" smtClean="0"/>
            </a:br>
            <a:r>
              <a:rPr lang="en-US" sz="3200" dirty="0" smtClean="0"/>
              <a:t>with counting </a:t>
            </a:r>
            <a:br>
              <a:rPr lang="en-US" sz="3200" dirty="0" smtClean="0"/>
            </a:br>
            <a:r>
              <a:rPr lang="en-US" sz="3200" dirty="0" smtClean="0"/>
              <a:t>stories and points?</a:t>
            </a:r>
          </a:p>
          <a:p>
            <a:pPr>
              <a:lnSpc>
                <a:spcPct val="90000"/>
              </a:lnSpc>
            </a:pPr>
            <a:endParaRPr lang="en-US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1752600"/>
            <a:ext cx="3962400" cy="29718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3416428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1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533400"/>
          </a:xfrm>
        </p:spPr>
        <p:txBody>
          <a:bodyPr/>
          <a:lstStyle/>
          <a:p>
            <a:pPr algn="ctr"/>
            <a:r>
              <a:rPr lang="en-US" sz="3200" dirty="0"/>
              <a:t>Learning </a:t>
            </a:r>
            <a:r>
              <a:rPr lang="en-US" sz="3200" dirty="0" smtClean="0"/>
              <a:t>Outcomes: Risks</a:t>
            </a:r>
            <a:endParaRPr lang="en-US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0" y="2057400"/>
            <a:ext cx="3337017" cy="3327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7000" y="4419600"/>
            <a:ext cx="2545644" cy="1848138"/>
          </a:xfrm>
          <a:prstGeom prst="rect">
            <a:avLst/>
          </a:prstGeom>
        </p:spPr>
      </p:pic>
      <p:sp>
        <p:nvSpPr>
          <p:cNvPr id="4341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600200"/>
            <a:ext cx="4876800" cy="3657600"/>
          </a:xfrm>
        </p:spPr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en-US" sz="3200" dirty="0" smtClean="0"/>
              <a:t>Identify, analyze, and manage software project risks.</a:t>
            </a:r>
          </a:p>
          <a:p>
            <a:pPr>
              <a:lnSpc>
                <a:spcPct val="90000"/>
              </a:lnSpc>
              <a:buNone/>
            </a:pPr>
            <a:r>
              <a:rPr lang="en-US" sz="3200" dirty="0" smtClean="0"/>
              <a:t>Do we need to worry about these separately with an agile process?</a:t>
            </a:r>
          </a:p>
          <a:p>
            <a:pPr>
              <a:lnSpc>
                <a:spcPct val="90000"/>
              </a:lnSpc>
              <a:buNone/>
            </a:pPr>
            <a:r>
              <a:rPr lang="en-US" sz="3200" dirty="0" smtClean="0"/>
              <a:t>How are technical and project risks both important!</a:t>
            </a:r>
          </a:p>
          <a:p>
            <a:pPr>
              <a:lnSpc>
                <a:spcPct val="90000"/>
              </a:lnSpc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15579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1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57200"/>
            <a:ext cx="9144000" cy="533400"/>
          </a:xfrm>
        </p:spPr>
        <p:txBody>
          <a:bodyPr/>
          <a:lstStyle/>
          <a:p>
            <a:pPr algn="ctr"/>
            <a:r>
              <a:rPr lang="en-US" sz="3200" dirty="0"/>
              <a:t>Learning </a:t>
            </a:r>
            <a:r>
              <a:rPr lang="en-US" sz="3200" dirty="0" smtClean="0"/>
              <a:t>Outcomes: Schedule</a:t>
            </a:r>
            <a:endParaRPr lang="en-US" sz="3200" dirty="0"/>
          </a:p>
        </p:txBody>
      </p:sp>
      <p:sp>
        <p:nvSpPr>
          <p:cNvPr id="4341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828800"/>
            <a:ext cx="4114800" cy="4876800"/>
          </a:xfrm>
        </p:spPr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en-US" sz="3200" dirty="0" smtClean="0"/>
              <a:t>Create and maintain a software project schedule.</a:t>
            </a:r>
          </a:p>
          <a:p>
            <a:pPr>
              <a:lnSpc>
                <a:spcPct val="90000"/>
              </a:lnSpc>
              <a:buNone/>
            </a:pPr>
            <a:r>
              <a:rPr lang="en-US" sz="3200" dirty="0" smtClean="0"/>
              <a:t>How to sell the idea that it should change over time!</a:t>
            </a:r>
          </a:p>
          <a:p>
            <a:pPr>
              <a:lnSpc>
                <a:spcPct val="90000"/>
              </a:lnSpc>
              <a:buNone/>
            </a:pPr>
            <a:r>
              <a:rPr lang="en-US" sz="3200" dirty="0" smtClean="0"/>
              <a:t>What’s this even mean with “agile”?</a:t>
            </a:r>
            <a:endParaRPr lang="en-US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0774" y="2895600"/>
            <a:ext cx="4663225" cy="3352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76800" y="1447800"/>
            <a:ext cx="41148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Typically, a key part of the contract that’s governed by a larger entity.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304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1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57200"/>
            <a:ext cx="9144000" cy="533400"/>
          </a:xfrm>
        </p:spPr>
        <p:txBody>
          <a:bodyPr/>
          <a:lstStyle/>
          <a:p>
            <a:pPr algn="ctr"/>
            <a:r>
              <a:rPr lang="en-US" sz="3200" dirty="0"/>
              <a:t>Learning </a:t>
            </a:r>
            <a:r>
              <a:rPr lang="en-US" sz="3200" dirty="0" smtClean="0"/>
              <a:t>Outcomes: Agile Planning</a:t>
            </a:r>
            <a:endParaRPr lang="en-US" sz="3200" dirty="0"/>
          </a:p>
        </p:txBody>
      </p:sp>
      <p:sp>
        <p:nvSpPr>
          <p:cNvPr id="43418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81000" y="1447800"/>
            <a:ext cx="5029200" cy="4953000"/>
          </a:xfrm>
        </p:spPr>
        <p:txBody>
          <a:bodyPr/>
          <a:lstStyle/>
          <a:p>
            <a:pPr>
              <a:buNone/>
            </a:pPr>
            <a:r>
              <a:rPr lang="en-US" sz="3200" dirty="0" smtClean="0"/>
              <a:t>How to create a plan for an intermediate size software project, and manage to the plan as project evolves.</a:t>
            </a:r>
          </a:p>
          <a:p>
            <a:pPr>
              <a:buNone/>
            </a:pPr>
            <a:r>
              <a:rPr lang="en-US" sz="3200" dirty="0" smtClean="0"/>
              <a:t>How to work with surrogate customers, like your own systems engineers!</a:t>
            </a:r>
            <a:endParaRPr lang="en-US" sz="32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400" y="1447799"/>
            <a:ext cx="2800350" cy="423226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531852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1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533400"/>
          </a:xfrm>
        </p:spPr>
        <p:txBody>
          <a:bodyPr/>
          <a:lstStyle/>
          <a:p>
            <a:pPr algn="ctr"/>
            <a:r>
              <a:rPr lang="en-US" sz="3200" dirty="0"/>
              <a:t>Learning </a:t>
            </a:r>
            <a:r>
              <a:rPr lang="en-US" sz="3200" dirty="0" smtClean="0"/>
              <a:t>Outcomes: Teams</a:t>
            </a:r>
            <a:endParaRPr lang="en-US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2838450"/>
            <a:ext cx="4648200" cy="3486150"/>
          </a:xfrm>
          <a:prstGeom prst="rect">
            <a:avLst/>
          </a:prstGeom>
        </p:spPr>
      </p:pic>
      <p:sp>
        <p:nvSpPr>
          <p:cNvPr id="4341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219200"/>
            <a:ext cx="8229600" cy="3657600"/>
          </a:xfrm>
        </p:spPr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en-US" sz="3200" dirty="0" smtClean="0"/>
              <a:t>Formulate and manage software project teams.</a:t>
            </a:r>
          </a:p>
          <a:p>
            <a:pPr>
              <a:lnSpc>
                <a:spcPct val="90000"/>
              </a:lnSpc>
              <a:buNone/>
            </a:pPr>
            <a:r>
              <a:rPr lang="en-US" sz="3200" dirty="0" smtClean="0"/>
              <a:t>It looks different when you are the project manager!</a:t>
            </a:r>
          </a:p>
          <a:p>
            <a:pPr>
              <a:lnSpc>
                <a:spcPct val="90000"/>
              </a:lnSpc>
              <a:buNone/>
            </a:pPr>
            <a:r>
              <a:rPr lang="en-US" sz="3200" dirty="0" smtClean="0"/>
              <a:t>We’ll go after this </a:t>
            </a:r>
            <a:br>
              <a:rPr lang="en-US" sz="3200" dirty="0" smtClean="0"/>
            </a:br>
            <a:r>
              <a:rPr lang="en-US" sz="3200" dirty="0" smtClean="0"/>
              <a:t>outcome regularly…</a:t>
            </a:r>
          </a:p>
          <a:p>
            <a:pPr>
              <a:lnSpc>
                <a:spcPct val="90000"/>
              </a:lnSpc>
              <a:buNone/>
            </a:pPr>
            <a:r>
              <a:rPr lang="en-US" sz="3200" dirty="0" smtClean="0"/>
              <a:t>Like, when to lead, </a:t>
            </a:r>
            <a:br>
              <a:rPr lang="en-US" sz="3200" dirty="0" smtClean="0"/>
            </a:br>
            <a:r>
              <a:rPr lang="en-US" sz="3200" dirty="0" smtClean="0"/>
              <a:t>when to follow.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98208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/>
              <a:t>Learning </a:t>
            </a:r>
            <a:r>
              <a:rPr lang="en-US" sz="3200" dirty="0" smtClean="0"/>
              <a:t>Outcomes: Progress</a:t>
            </a:r>
            <a:endParaRPr lang="en-US" sz="3200" dirty="0"/>
          </a:p>
        </p:txBody>
      </p:sp>
      <p:sp>
        <p:nvSpPr>
          <p:cNvPr id="4341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43000"/>
            <a:ext cx="7772400" cy="5257800"/>
          </a:xfrm>
        </p:spPr>
        <p:txBody>
          <a:bodyPr/>
          <a:lstStyle/>
          <a:p>
            <a:pPr marL="396875" indent="-396875">
              <a:lnSpc>
                <a:spcPct val="90000"/>
              </a:lnSpc>
              <a:buNone/>
            </a:pPr>
            <a:r>
              <a:rPr lang="en-US" dirty="0" smtClean="0"/>
              <a:t>Be able to deal with burn-down / burn-up deftly.</a:t>
            </a:r>
          </a:p>
          <a:p>
            <a:pPr marL="396875" indent="-396875">
              <a:lnSpc>
                <a:spcPct val="90000"/>
              </a:lnSpc>
              <a:buNone/>
            </a:pPr>
            <a:r>
              <a:rPr lang="en-US" dirty="0" smtClean="0"/>
              <a:t>Explain program and portfolio </a:t>
            </a:r>
            <a:br>
              <a:rPr lang="en-US" dirty="0" smtClean="0"/>
            </a:br>
            <a:r>
              <a:rPr lang="en-US" dirty="0" smtClean="0"/>
              <a:t>concepts as they </a:t>
            </a:r>
            <a:br>
              <a:rPr lang="en-US" dirty="0" smtClean="0"/>
            </a:br>
            <a:r>
              <a:rPr lang="en-US" dirty="0" smtClean="0"/>
              <a:t>pertain to managing </a:t>
            </a:r>
            <a:br>
              <a:rPr lang="en-US" dirty="0" smtClean="0"/>
            </a:br>
            <a:r>
              <a:rPr lang="en-US" dirty="0" smtClean="0"/>
              <a:t>aggregates of </a:t>
            </a:r>
            <a:br>
              <a:rPr lang="en-US" dirty="0" smtClean="0"/>
            </a:br>
            <a:r>
              <a:rPr lang="en-US" dirty="0" smtClean="0"/>
              <a:t>software projects </a:t>
            </a:r>
            <a:br>
              <a:rPr lang="en-US" dirty="0" smtClean="0"/>
            </a:br>
            <a:r>
              <a:rPr lang="en-US" dirty="0" smtClean="0"/>
              <a:t>and assets.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2667000"/>
            <a:ext cx="3944569" cy="36322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4264383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Some specific topics / skills to learn!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Within the above framework of outcomes…</a:t>
            </a:r>
          </a:p>
          <a:p>
            <a:pPr lvl="0"/>
            <a:r>
              <a:rPr lang="en-US" dirty="0"/>
              <a:t>Understand program management concepts and strategic goals.</a:t>
            </a:r>
            <a:endParaRPr lang="en-US" sz="4000" dirty="0"/>
          </a:p>
          <a:p>
            <a:pPr lvl="0"/>
            <a:r>
              <a:rPr lang="en-US" dirty="0"/>
              <a:t>Create and maintain software plans and schedules.</a:t>
            </a:r>
            <a:endParaRPr lang="en-US" sz="4000" dirty="0"/>
          </a:p>
          <a:p>
            <a:pPr lvl="0"/>
            <a:r>
              <a:rPr lang="en-US" dirty="0"/>
              <a:t>Select a software life cycle model and methodology to include traditional and agile concepts.</a:t>
            </a:r>
            <a:endParaRPr lang="en-US" sz="4000" dirty="0"/>
          </a:p>
          <a:p>
            <a:pPr lvl="0"/>
            <a:r>
              <a:rPr lang="en-US" dirty="0"/>
              <a:t>Develop software cost estimates and proposals</a:t>
            </a:r>
            <a:r>
              <a:rPr lang="en-US" dirty="0" smtClean="0"/>
              <a:t>.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6629400" y="5791200"/>
            <a:ext cx="12728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Wingdings"/>
              </a:rPr>
              <a:t>More 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929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Some specific topics / skills to learn!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Build</a:t>
            </a:r>
            <a:r>
              <a:rPr lang="en-US" dirty="0"/>
              <a:t>, develop, and maintain a software team, including:</a:t>
            </a:r>
            <a:endParaRPr lang="en-US" sz="4000" dirty="0"/>
          </a:p>
          <a:p>
            <a:pPr lvl="1"/>
            <a:r>
              <a:rPr lang="en-US" dirty="0"/>
              <a:t>Acquire the software staff.</a:t>
            </a:r>
            <a:endParaRPr lang="en-US" sz="3600" dirty="0"/>
          </a:p>
          <a:p>
            <a:pPr lvl="1"/>
            <a:r>
              <a:rPr lang="en-US" dirty="0"/>
              <a:t>Build a team communication plan and "run" rules.</a:t>
            </a:r>
            <a:endParaRPr lang="en-US" sz="3600" dirty="0"/>
          </a:p>
          <a:p>
            <a:pPr lvl="1"/>
            <a:r>
              <a:rPr lang="en-US" dirty="0"/>
              <a:t>Assign responsibilities for all functional / team areas.</a:t>
            </a:r>
            <a:endParaRPr lang="en-US" sz="3600" dirty="0"/>
          </a:p>
          <a:p>
            <a:pPr lvl="1"/>
            <a:r>
              <a:rPr lang="en-US" dirty="0"/>
              <a:t>Arrange for training for the software team.</a:t>
            </a:r>
            <a:endParaRPr lang="en-US" sz="3600" dirty="0"/>
          </a:p>
          <a:p>
            <a:pPr lvl="1"/>
            <a:r>
              <a:rPr lang="en-US" dirty="0"/>
              <a:t>Negotiate involvement of all project groups in the software activities.</a:t>
            </a:r>
            <a:endParaRPr lang="en-US" sz="3600" dirty="0"/>
          </a:p>
          <a:p>
            <a:pPr lvl="1"/>
            <a:r>
              <a:rPr lang="en-US" dirty="0"/>
              <a:t>Plan for staff transitions</a:t>
            </a:r>
            <a:r>
              <a:rPr lang="en-US" dirty="0" smtClean="0"/>
              <a:t>.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6629400" y="5791200"/>
            <a:ext cx="12728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Wingdings"/>
              </a:rPr>
              <a:t>More 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034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Some specific topics / skills to learn!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Identify </a:t>
            </a:r>
            <a:r>
              <a:rPr lang="en-US" dirty="0"/>
              <a:t>software risk and develop risk management plans.</a:t>
            </a:r>
            <a:endParaRPr lang="en-US" sz="4000" dirty="0"/>
          </a:p>
          <a:p>
            <a:pPr lvl="0"/>
            <a:r>
              <a:rPr lang="en-US" dirty="0"/>
              <a:t>Special topics to consider:</a:t>
            </a:r>
            <a:endParaRPr lang="en-US" sz="4000" dirty="0"/>
          </a:p>
          <a:p>
            <a:pPr lvl="1"/>
            <a:r>
              <a:rPr lang="en-US" dirty="0"/>
              <a:t>Software maintenance versus development.</a:t>
            </a:r>
            <a:endParaRPr lang="en-US" sz="3600" dirty="0"/>
          </a:p>
          <a:p>
            <a:pPr lvl="1"/>
            <a:r>
              <a:rPr lang="en-US" dirty="0"/>
              <a:t>Earned value management.</a:t>
            </a:r>
            <a:endParaRPr lang="en-US" sz="3600" dirty="0"/>
          </a:p>
          <a:p>
            <a:pPr lvl="1"/>
            <a:r>
              <a:rPr lang="en-US" dirty="0"/>
              <a:t>Configuration management.</a:t>
            </a:r>
            <a:endParaRPr lang="en-US" sz="3600" dirty="0"/>
          </a:p>
          <a:p>
            <a:pPr lvl="1"/>
            <a:r>
              <a:rPr lang="en-US" dirty="0"/>
              <a:t>Planning for continuous integration and automation.</a:t>
            </a:r>
            <a:endParaRPr lang="en-US" sz="3600" dirty="0"/>
          </a:p>
          <a:p>
            <a:pPr lvl="1"/>
            <a:r>
              <a:rPr lang="en-US" dirty="0"/>
              <a:t>Project measurements.</a:t>
            </a:r>
            <a:endParaRPr lang="en-US" sz="3600" dirty="0"/>
          </a:p>
          <a:p>
            <a:pPr lvl="1"/>
            <a:r>
              <a:rPr lang="en-US" dirty="0"/>
              <a:t>Ethical decision making.</a:t>
            </a:r>
            <a:endParaRPr lang="en-US" sz="3600" dirty="0"/>
          </a:p>
          <a:p>
            <a:pPr lvl="1"/>
            <a:r>
              <a:rPr lang="en-US" dirty="0"/>
              <a:t>New trends.</a:t>
            </a:r>
            <a:endParaRPr lang="en-US" sz="3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034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609600"/>
          </a:xfrm>
        </p:spPr>
        <p:txBody>
          <a:bodyPr/>
          <a:lstStyle/>
          <a:p>
            <a:r>
              <a:rPr lang="en-US" dirty="0"/>
              <a:t>What </a:t>
            </a:r>
            <a:r>
              <a:rPr lang="en-US" dirty="0" smtClean="0"/>
              <a:t>are some differences </a:t>
            </a:r>
            <a:r>
              <a:rPr lang="en-US" dirty="0"/>
              <a:t>between traditional and agile projects</a:t>
            </a:r>
            <a:r>
              <a:rPr lang="en-US" sz="3200" dirty="0" smtClean="0"/>
              <a:t>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5562600" cy="4191000"/>
          </a:xfrm>
        </p:spPr>
        <p:txBody>
          <a:bodyPr/>
          <a:lstStyle/>
          <a:p>
            <a:r>
              <a:rPr lang="en-US" dirty="0" smtClean="0"/>
              <a:t>Think for, oh, 32 seconds…</a:t>
            </a:r>
          </a:p>
          <a:p>
            <a:r>
              <a:rPr lang="en-US" dirty="0" smtClean="0"/>
              <a:t>Let’s discuss it.</a:t>
            </a:r>
          </a:p>
          <a:p>
            <a:r>
              <a:rPr lang="en-US" dirty="0" smtClean="0"/>
              <a:t>Tell someone “close” to you.</a:t>
            </a:r>
          </a:p>
          <a:p>
            <a:r>
              <a:rPr lang="en-US" dirty="0" smtClean="0"/>
              <a:t>This will be a serious focus of the course, so we’ll study both!</a:t>
            </a:r>
          </a:p>
          <a:p>
            <a:r>
              <a:rPr lang="en-US" dirty="0" smtClean="0"/>
              <a:t>Starting with…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600" y="1752600"/>
            <a:ext cx="2258476" cy="312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034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14098" r="1404" b="22988"/>
          <a:stretch/>
        </p:blipFill>
        <p:spPr>
          <a:xfrm>
            <a:off x="234145" y="2057280"/>
            <a:ext cx="8681255" cy="43146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609600"/>
          </a:xfrm>
        </p:spPr>
        <p:txBody>
          <a:bodyPr/>
          <a:lstStyle/>
          <a:p>
            <a:r>
              <a:rPr lang="en-US" sz="3200" dirty="0" smtClean="0"/>
              <a:t>Let’s get to know each other…</a:t>
            </a:r>
            <a:br>
              <a:rPr lang="en-US" sz="3200" dirty="0" smtClean="0"/>
            </a:br>
            <a:r>
              <a:rPr lang="en-US" dirty="0" smtClean="0"/>
              <a:t>the 1 minute summary!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029200"/>
          </a:xfrm>
        </p:spPr>
        <p:txBody>
          <a:bodyPr/>
          <a:lstStyle/>
          <a:p>
            <a:r>
              <a:rPr lang="en-US" dirty="0" smtClean="0"/>
              <a:t>Lived where?</a:t>
            </a:r>
          </a:p>
          <a:p>
            <a:r>
              <a:rPr lang="en-US" dirty="0" smtClean="0"/>
              <a:t>Interests?</a:t>
            </a:r>
          </a:p>
          <a:p>
            <a:r>
              <a:rPr lang="en-US" dirty="0" smtClean="0"/>
              <a:t>Jobs held?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Coolest Software System Project you can mention (in generality)?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49101" y="3733800"/>
            <a:ext cx="28929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FF0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★</a:t>
            </a:r>
            <a:endParaRPr lang="en-US" sz="10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57400" y="3733800"/>
            <a:ext cx="28929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FF0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★</a:t>
            </a:r>
            <a:endParaRPr lang="en-US" sz="1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927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Course Textbook and Readings</a:t>
            </a:r>
          </a:p>
        </p:txBody>
      </p:sp>
      <p:sp>
        <p:nvSpPr>
          <p:cNvPr id="430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001000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/>
              <a:t>Provided Textbooks </a:t>
            </a:r>
          </a:p>
          <a:p>
            <a:pPr lvl="1">
              <a:lnSpc>
                <a:spcPct val="90000"/>
              </a:lnSpc>
            </a:pPr>
            <a:r>
              <a:rPr lang="en-US" sz="2000" i="1" dirty="0"/>
              <a:t>Agile Project Management: Creating Innovative </a:t>
            </a:r>
            <a:r>
              <a:rPr lang="en-US" sz="2000" i="1" dirty="0" smtClean="0"/>
              <a:t/>
            </a:r>
            <a:br>
              <a:rPr lang="en-US" sz="2000" i="1" dirty="0" smtClean="0"/>
            </a:br>
            <a:r>
              <a:rPr lang="en-US" sz="2000" i="1" dirty="0" smtClean="0"/>
              <a:t>Products,</a:t>
            </a:r>
            <a:r>
              <a:rPr lang="en-US" sz="2000" dirty="0"/>
              <a:t> </a:t>
            </a:r>
            <a:r>
              <a:rPr lang="en-US" sz="2000" dirty="0" smtClean="0"/>
              <a:t>by James A. </a:t>
            </a:r>
            <a:r>
              <a:rPr lang="en-US" sz="2000" dirty="0" err="1" smtClean="0"/>
              <a:t>Highsmith</a:t>
            </a:r>
            <a:r>
              <a:rPr lang="en-US" sz="2000" dirty="0" smtClean="0"/>
              <a:t> </a:t>
            </a:r>
            <a:br>
              <a:rPr lang="en-US" sz="2000" dirty="0" smtClean="0"/>
            </a:br>
            <a:r>
              <a:rPr lang="en-US" sz="2000" dirty="0" smtClean="0"/>
              <a:t>2009, 2</a:t>
            </a:r>
            <a:r>
              <a:rPr lang="en-US" sz="2000" baseline="30000" dirty="0" smtClean="0"/>
              <a:t>nd</a:t>
            </a:r>
            <a:r>
              <a:rPr lang="en-US" sz="2000" dirty="0" smtClean="0"/>
              <a:t> edition.</a:t>
            </a:r>
            <a:br>
              <a:rPr lang="en-US" sz="2000" dirty="0" smtClean="0"/>
            </a:br>
            <a:endParaRPr lang="en-US" sz="2000" dirty="0" smtClean="0"/>
          </a:p>
          <a:p>
            <a:pPr lvl="1">
              <a:lnSpc>
                <a:spcPct val="90000"/>
              </a:lnSpc>
            </a:pPr>
            <a:r>
              <a:rPr lang="en-US" sz="2000" dirty="0" smtClean="0"/>
              <a:t>The Software Project Manager’s Handbook: </a:t>
            </a:r>
            <a:br>
              <a:rPr lang="en-US" sz="2000" dirty="0" smtClean="0"/>
            </a:br>
            <a:r>
              <a:rPr lang="en-US" sz="2000" dirty="0" smtClean="0"/>
              <a:t>Principles That Work,</a:t>
            </a:r>
            <a:r>
              <a:rPr lang="en-US" sz="2000" dirty="0"/>
              <a:t> </a:t>
            </a:r>
            <a:r>
              <a:rPr lang="en-US" sz="2000" dirty="0" smtClean="0"/>
              <a:t>by Dwayne Phillips</a:t>
            </a:r>
            <a:br>
              <a:rPr lang="en-US" sz="2000" dirty="0" smtClean="0"/>
            </a:br>
            <a:r>
              <a:rPr lang="en-US" sz="2000" dirty="0" smtClean="0"/>
              <a:t>2004, 2</a:t>
            </a:r>
            <a:r>
              <a:rPr lang="en-US" sz="2000" baseline="30000" dirty="0" smtClean="0"/>
              <a:t>nd</a:t>
            </a:r>
            <a:r>
              <a:rPr lang="en-US" sz="2000" dirty="0" smtClean="0"/>
              <a:t> edition</a:t>
            </a:r>
            <a:br>
              <a:rPr lang="en-US" sz="2000" dirty="0" smtClean="0"/>
            </a:br>
            <a:endParaRPr lang="en-US" sz="2000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Readings </a:t>
            </a:r>
            <a:r>
              <a:rPr lang="en-US" sz="2400" dirty="0"/>
              <a:t>will </a:t>
            </a:r>
            <a:r>
              <a:rPr lang="en-US" sz="2400" dirty="0" smtClean="0"/>
              <a:t>also be assigned </a:t>
            </a:r>
            <a:br>
              <a:rPr lang="en-US" sz="2400" dirty="0" smtClean="0"/>
            </a:br>
            <a:r>
              <a:rPr lang="en-US" sz="2400" dirty="0" smtClean="0"/>
              <a:t>from </a:t>
            </a:r>
            <a:r>
              <a:rPr lang="en-US" sz="2400" dirty="0"/>
              <a:t>relevant papers</a:t>
            </a:r>
            <a:r>
              <a:rPr lang="en-US" sz="2400" dirty="0" smtClean="0"/>
              <a:t> 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Pivotal papers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C</a:t>
            </a:r>
            <a:r>
              <a:rPr lang="en-US" sz="2000" dirty="0" smtClean="0"/>
              <a:t>ase studies</a:t>
            </a:r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2800" y="1143000"/>
            <a:ext cx="1816646" cy="236890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" name="Picture 1" descr="9780471674207_200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3657600"/>
            <a:ext cx="1740525" cy="26543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77205" y="2286000"/>
            <a:ext cx="10807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“Agile”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242826" y="3657600"/>
            <a:ext cx="18437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“Old school”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09600"/>
          </a:xfrm>
        </p:spPr>
        <p:txBody>
          <a:bodyPr/>
          <a:lstStyle/>
          <a:p>
            <a:r>
              <a:rPr lang="en-US" sz="3200" dirty="0" smtClean="0"/>
              <a:t>Course Mechanics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05400"/>
          </a:xfrm>
        </p:spPr>
        <p:txBody>
          <a:bodyPr/>
          <a:lstStyle/>
          <a:p>
            <a:r>
              <a:rPr lang="en-US" dirty="0" smtClean="0"/>
              <a:t>Find most material:</a:t>
            </a:r>
            <a:br>
              <a:rPr lang="en-US" dirty="0" smtClean="0"/>
            </a:br>
            <a:r>
              <a:rPr lang="en-US" dirty="0" smtClean="0">
                <a:hlinkClick r:id="rId3"/>
              </a:rPr>
              <a:t>moodle.rose-hulman.edu</a:t>
            </a:r>
            <a:endParaRPr lang="en-US" sz="3600" dirty="0" smtClean="0"/>
          </a:p>
          <a:p>
            <a:pPr lvl="1"/>
            <a:r>
              <a:rPr lang="en-US" dirty="0" smtClean="0"/>
              <a:t>Grades, Reading quizzes, and Drop boxes will be on Moodle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Schedule, Assignments and Slides will be on the course web site: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hlinkClick r:id="rId4"/>
              </a:rPr>
              <a:t>https://www.rose-hulman.edu/class/csse/csse579</a:t>
            </a:r>
            <a:r>
              <a:rPr lang="en-US" dirty="0" smtClean="0">
                <a:hlinkClick r:id="rId4"/>
              </a:rPr>
              <a:t>/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Guidelines and Expectations</a:t>
            </a:r>
          </a:p>
        </p:txBody>
      </p:sp>
      <p:sp>
        <p:nvSpPr>
          <p:cNvPr id="319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686800" cy="5105400"/>
          </a:xfrm>
        </p:spPr>
        <p:txBody>
          <a:bodyPr/>
          <a:lstStyle/>
          <a:p>
            <a:r>
              <a:rPr lang="en-US" sz="2400" dirty="0">
                <a:solidFill>
                  <a:srgbClr val="FF0000"/>
                </a:solidFill>
              </a:rPr>
              <a:t>Demanding Course ALERT</a:t>
            </a:r>
            <a:r>
              <a:rPr lang="en-US" sz="2400" dirty="0"/>
              <a:t>:</a:t>
            </a:r>
            <a:r>
              <a:rPr lang="en-US" sz="2400" dirty="0" smtClean="0"/>
              <a:t> </a:t>
            </a:r>
            <a:br>
              <a:rPr lang="en-US" sz="2400" dirty="0" smtClean="0"/>
            </a:br>
            <a:r>
              <a:rPr lang="en-US" sz="2000" i="1" dirty="0" smtClean="0"/>
              <a:t>Average</a:t>
            </a:r>
            <a:r>
              <a:rPr lang="en-US" sz="2000" dirty="0" smtClean="0"/>
              <a:t> of 8 hours or more / week </a:t>
            </a:r>
            <a:r>
              <a:rPr lang="en-US" sz="2000" dirty="0"/>
              <a:t>outside of class</a:t>
            </a:r>
            <a:r>
              <a:rPr lang="en-US" sz="2400" dirty="0" smtClean="0"/>
              <a:t> </a:t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2400" dirty="0" smtClean="0"/>
              <a:t>Read </a:t>
            </a:r>
            <a:r>
              <a:rPr lang="en-US" sz="2400" dirty="0"/>
              <a:t>the assigned material before </a:t>
            </a:r>
            <a:r>
              <a:rPr lang="en-US" sz="2400" dirty="0" smtClean="0"/>
              <a:t>class &amp; do the related quizzes</a:t>
            </a:r>
          </a:p>
          <a:p>
            <a:pPr lvl="1"/>
            <a:r>
              <a:rPr lang="en-US" sz="2000" dirty="0" smtClean="0">
                <a:solidFill>
                  <a:schemeClr val="bg2"/>
                </a:solidFill>
              </a:rPr>
              <a:t>Quizzes cover reading assignments</a:t>
            </a:r>
            <a:br>
              <a:rPr lang="en-US" sz="2000" dirty="0" smtClean="0">
                <a:solidFill>
                  <a:schemeClr val="bg2"/>
                </a:solidFill>
              </a:rPr>
            </a:br>
            <a:endParaRPr lang="en-US" sz="2000" dirty="0" smtClean="0">
              <a:solidFill>
                <a:schemeClr val="bg2"/>
              </a:solidFill>
            </a:endParaRPr>
          </a:p>
          <a:p>
            <a:r>
              <a:rPr lang="en-US" sz="2400" dirty="0" smtClean="0"/>
              <a:t>Check email for more info</a:t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2400" dirty="0" smtClean="0"/>
              <a:t>Be </a:t>
            </a:r>
            <a:r>
              <a:rPr lang="en-US" sz="2400" dirty="0"/>
              <a:t>mindful of the </a:t>
            </a:r>
            <a:r>
              <a:rPr lang="en-US" sz="2400" dirty="0" smtClean="0"/>
              <a:t>Rose CSSE </a:t>
            </a:r>
            <a:r>
              <a:rPr lang="en-US" sz="2400" dirty="0"/>
              <a:t>Honesty </a:t>
            </a:r>
            <a:r>
              <a:rPr lang="en-US" sz="2400" dirty="0" smtClean="0"/>
              <a:t>Policy</a:t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2400" dirty="0" smtClean="0"/>
              <a:t>Electronic Distraction Policy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9491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7772400" cy="533400"/>
          </a:xfrm>
        </p:spPr>
        <p:txBody>
          <a:bodyPr/>
          <a:lstStyle/>
          <a:p>
            <a:r>
              <a:rPr lang="en-US" sz="3200" dirty="0"/>
              <a:t>Grading and Evaluation</a:t>
            </a:r>
          </a:p>
        </p:txBody>
      </p:sp>
      <p:sp>
        <p:nvSpPr>
          <p:cNvPr id="320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686800" cy="4572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40% </a:t>
            </a:r>
            <a:r>
              <a:rPr lang="en-US" dirty="0"/>
              <a:t>Theory  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Examination (25%)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Quizzes / Participation / Discussion </a:t>
            </a:r>
            <a:r>
              <a:rPr lang="en-US" dirty="0" smtClean="0"/>
              <a:t>(15 %</a:t>
            </a:r>
            <a:r>
              <a:rPr lang="en-US" dirty="0"/>
              <a:t>)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60% </a:t>
            </a:r>
            <a:r>
              <a:rPr lang="en-US" dirty="0"/>
              <a:t>Practicum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Homework </a:t>
            </a:r>
            <a:r>
              <a:rPr lang="en-US" dirty="0" smtClean="0"/>
              <a:t>(25%)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Final</a:t>
            </a:r>
            <a:r>
              <a:rPr lang="en-US" dirty="0" smtClean="0"/>
              <a:t> Project / Milestones (35%</a:t>
            </a:r>
            <a:r>
              <a:rPr lang="en-US" dirty="0"/>
              <a:t>)</a:t>
            </a:r>
            <a:endParaRPr lang="en-US" dirty="0" smtClean="0"/>
          </a:p>
          <a:p>
            <a:pPr>
              <a:lnSpc>
                <a:spcPct val="90000"/>
              </a:lnSpc>
            </a:pPr>
            <a:endParaRPr lang="en-US" dirty="0"/>
          </a:p>
        </p:txBody>
      </p:sp>
      <p:sp>
        <p:nvSpPr>
          <p:cNvPr id="320516" name="Text Box 4"/>
          <p:cNvSpPr txBox="1">
            <a:spLocks noChangeArrowheads="1"/>
          </p:cNvSpPr>
          <p:nvPr/>
        </p:nvSpPr>
        <p:spPr bwMode="auto">
          <a:xfrm>
            <a:off x="762000" y="3886200"/>
            <a:ext cx="7620000" cy="2283702"/>
          </a:xfrm>
          <a:prstGeom prst="rect">
            <a:avLst/>
          </a:prstGeom>
          <a:solidFill>
            <a:srgbClr val="FFFF00">
              <a:alpha val="2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tabLst>
                <a:tab pos="457200" algn="l"/>
              </a:tabLst>
            </a:pPr>
            <a:r>
              <a:rPr lang="en-US" sz="2000" b="1" dirty="0">
                <a:solidFill>
                  <a:srgbClr val="CC3300"/>
                </a:solidFill>
                <a:latin typeface="Arial" charset="0"/>
              </a:rPr>
              <a:t>Grade Scale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Monotype Sorts" charset="2"/>
              <a:buNone/>
              <a:tabLst>
                <a:tab pos="457200" algn="l"/>
              </a:tabLst>
            </a:pPr>
            <a:r>
              <a:rPr lang="en-US" sz="1800" dirty="0">
                <a:solidFill>
                  <a:srgbClr val="CC3300"/>
                </a:solidFill>
                <a:latin typeface="Arial" charset="0"/>
              </a:rPr>
              <a:t>	The </a:t>
            </a:r>
            <a:r>
              <a:rPr lang="en-US" sz="1800" dirty="0" smtClean="0">
                <a:solidFill>
                  <a:srgbClr val="CC3300"/>
                </a:solidFill>
                <a:latin typeface="Arial" charset="0"/>
              </a:rPr>
              <a:t>Rose </a:t>
            </a:r>
            <a:r>
              <a:rPr lang="en-US" sz="1800" dirty="0">
                <a:solidFill>
                  <a:srgbClr val="CC3300"/>
                </a:solidFill>
                <a:latin typeface="Arial" charset="0"/>
              </a:rPr>
              <a:t>point scale will </a:t>
            </a:r>
            <a:r>
              <a:rPr lang="en-US" sz="1800" dirty="0" smtClean="0">
                <a:solidFill>
                  <a:srgbClr val="CC3300"/>
                </a:solidFill>
                <a:latin typeface="Arial" charset="0"/>
              </a:rPr>
              <a:t>apply: </a:t>
            </a:r>
            <a:r>
              <a:rPr lang="en-US" sz="1800" b="1" dirty="0" smtClean="0">
                <a:solidFill>
                  <a:srgbClr val="CC3300"/>
                </a:solidFill>
                <a:latin typeface="Arial" charset="0"/>
              </a:rPr>
              <a:t>A </a:t>
            </a:r>
            <a:r>
              <a:rPr lang="en-US" sz="1800" dirty="0" smtClean="0">
                <a:solidFill>
                  <a:srgbClr val="CC3300"/>
                </a:solidFill>
                <a:latin typeface="Arial" charset="0"/>
              </a:rPr>
              <a:t>= 90 – 100, </a:t>
            </a:r>
            <a:r>
              <a:rPr lang="en-US" sz="1800" b="1" dirty="0" smtClean="0">
                <a:solidFill>
                  <a:srgbClr val="CC3300"/>
                </a:solidFill>
                <a:latin typeface="Arial" charset="0"/>
              </a:rPr>
              <a:t>B+</a:t>
            </a:r>
            <a:r>
              <a:rPr lang="en-US" sz="1800" dirty="0" smtClean="0">
                <a:solidFill>
                  <a:srgbClr val="CC3300"/>
                </a:solidFill>
                <a:latin typeface="Arial" charset="0"/>
              </a:rPr>
              <a:t> = 85-90, </a:t>
            </a:r>
            <a:r>
              <a:rPr lang="en-US" sz="1800" b="1" dirty="0" smtClean="0">
                <a:solidFill>
                  <a:srgbClr val="CC3300"/>
                </a:solidFill>
                <a:latin typeface="Arial" charset="0"/>
              </a:rPr>
              <a:t>B</a:t>
            </a:r>
            <a:r>
              <a:rPr lang="en-US" sz="1800" dirty="0" smtClean="0">
                <a:solidFill>
                  <a:srgbClr val="CC3300"/>
                </a:solidFill>
                <a:latin typeface="Arial" charset="0"/>
              </a:rPr>
              <a:t> = 80 – 85, </a:t>
            </a:r>
            <a:r>
              <a:rPr lang="en-US" sz="1800" b="1" dirty="0" smtClean="0">
                <a:solidFill>
                  <a:srgbClr val="CC3300"/>
                </a:solidFill>
                <a:latin typeface="Arial" charset="0"/>
              </a:rPr>
              <a:t>C+</a:t>
            </a:r>
            <a:r>
              <a:rPr lang="en-US" sz="1800" dirty="0" smtClean="0">
                <a:solidFill>
                  <a:srgbClr val="CC3300"/>
                </a:solidFill>
                <a:latin typeface="Arial" charset="0"/>
              </a:rPr>
              <a:t> = 75 – 80, </a:t>
            </a:r>
            <a:r>
              <a:rPr lang="en-US" sz="1800" b="1" dirty="0" smtClean="0">
                <a:solidFill>
                  <a:srgbClr val="CC3300"/>
                </a:solidFill>
                <a:latin typeface="Arial" charset="0"/>
              </a:rPr>
              <a:t>C</a:t>
            </a:r>
            <a:r>
              <a:rPr lang="en-US" sz="1800" dirty="0" smtClean="0">
                <a:solidFill>
                  <a:srgbClr val="CC3300"/>
                </a:solidFill>
                <a:latin typeface="Arial" charset="0"/>
              </a:rPr>
              <a:t> = 70 – 75, </a:t>
            </a:r>
            <a:r>
              <a:rPr lang="en-US" sz="1800" b="1" dirty="0" smtClean="0">
                <a:solidFill>
                  <a:srgbClr val="CC3300"/>
                </a:solidFill>
                <a:latin typeface="Arial" charset="0"/>
              </a:rPr>
              <a:t>D+</a:t>
            </a:r>
            <a:r>
              <a:rPr lang="en-US" sz="1800" dirty="0" smtClean="0">
                <a:solidFill>
                  <a:srgbClr val="CC3300"/>
                </a:solidFill>
                <a:latin typeface="Arial" charset="0"/>
              </a:rPr>
              <a:t> = 65 – 70, </a:t>
            </a:r>
            <a:r>
              <a:rPr lang="en-US" sz="1800" b="1" dirty="0" smtClean="0">
                <a:solidFill>
                  <a:srgbClr val="CC3300"/>
                </a:solidFill>
                <a:latin typeface="Arial" charset="0"/>
              </a:rPr>
              <a:t>D</a:t>
            </a:r>
            <a:r>
              <a:rPr lang="en-US" sz="1800" dirty="0" smtClean="0">
                <a:solidFill>
                  <a:srgbClr val="CC3300"/>
                </a:solidFill>
                <a:latin typeface="Arial" charset="0"/>
              </a:rPr>
              <a:t> = 60 – 65</a:t>
            </a:r>
            <a:r>
              <a:rPr lang="en-US" sz="1800" b="1" dirty="0" smtClean="0">
                <a:solidFill>
                  <a:srgbClr val="CC3300"/>
                </a:solidFill>
                <a:latin typeface="Arial" charset="0"/>
              </a:rPr>
              <a:t>, F</a:t>
            </a:r>
            <a:r>
              <a:rPr lang="en-US" sz="1800" dirty="0" smtClean="0">
                <a:solidFill>
                  <a:srgbClr val="CC3300"/>
                </a:solidFill>
                <a:latin typeface="Arial" charset="0"/>
              </a:rPr>
              <a:t> = below 60.  But, as a graduate class, a grade of B and above is considered passing. </a:t>
            </a:r>
          </a:p>
          <a:p>
            <a:pPr marL="457200" indent="-457200">
              <a:tabLst>
                <a:tab pos="457200" algn="l"/>
              </a:tabLst>
            </a:pPr>
            <a:r>
              <a:rPr lang="en-US" sz="2000" b="1" dirty="0" smtClean="0">
                <a:solidFill>
                  <a:srgbClr val="CC3300"/>
                </a:solidFill>
                <a:latin typeface="Arial" charset="0"/>
              </a:rPr>
              <a:t>Statute </a:t>
            </a:r>
            <a:r>
              <a:rPr lang="en-US" sz="2000" b="1" dirty="0">
                <a:solidFill>
                  <a:srgbClr val="CC3300"/>
                </a:solidFill>
                <a:latin typeface="Arial" charset="0"/>
              </a:rPr>
              <a:t>of Limitations</a:t>
            </a:r>
          </a:p>
          <a:p>
            <a:pPr marL="457200" indent="-457200">
              <a:tabLst>
                <a:tab pos="457200" algn="l"/>
              </a:tabLst>
            </a:pPr>
            <a:r>
              <a:rPr lang="en-US" sz="1800" dirty="0">
                <a:solidFill>
                  <a:srgbClr val="CC3300"/>
                </a:solidFill>
                <a:latin typeface="Arial" charset="0"/>
              </a:rPr>
              <a:t>	Any questions (or concerns) about the evaluation of an assignment must be raised within two weeks of the posting of score information.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20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051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609600"/>
          </a:xfrm>
        </p:spPr>
        <p:txBody>
          <a:bodyPr/>
          <a:lstStyle/>
          <a:p>
            <a:r>
              <a:rPr lang="en-US" sz="3200" dirty="0"/>
              <a:t>Late Work</a:t>
            </a:r>
          </a:p>
        </p:txBody>
      </p:sp>
      <p:sp>
        <p:nvSpPr>
          <p:cNvPr id="321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14400"/>
            <a:ext cx="7086600" cy="4724400"/>
          </a:xfrm>
        </p:spPr>
        <p:txBody>
          <a:bodyPr/>
          <a:lstStyle/>
          <a:p>
            <a:r>
              <a:rPr lang="en-US" sz="2400" dirty="0" smtClean="0"/>
              <a:t>Legitimate </a:t>
            </a:r>
            <a:r>
              <a:rPr lang="en-US" sz="2400" dirty="0"/>
              <a:t>reasons for late work,</a:t>
            </a:r>
            <a:r>
              <a:rPr lang="en-US" sz="2400" dirty="0" smtClean="0"/>
              <a:t> </a:t>
            </a:r>
          </a:p>
          <a:p>
            <a:pPr lvl="1"/>
            <a:r>
              <a:rPr lang="en-US" sz="2000" dirty="0" smtClean="0"/>
              <a:t>This is a class for working professionals, so everyone can have work or home things that conflict with getting class work turned in. </a:t>
            </a:r>
          </a:p>
          <a:p>
            <a:pPr lvl="1"/>
            <a:r>
              <a:rPr lang="en-US" sz="2000" dirty="0" smtClean="0"/>
              <a:t>Please let me know </a:t>
            </a:r>
            <a:r>
              <a:rPr lang="en-US" sz="2000" dirty="0"/>
              <a:t>before</a:t>
            </a:r>
            <a:r>
              <a:rPr lang="en-US" sz="2000" dirty="0" smtClean="0"/>
              <a:t> due date.</a:t>
            </a:r>
            <a:r>
              <a:rPr lang="en-US" sz="2000" dirty="0" smtClean="0">
                <a:sym typeface="Wingdings" charset="2"/>
              </a:rPr>
              <a:t/>
            </a:r>
            <a:br>
              <a:rPr lang="en-US" sz="2000" dirty="0" smtClean="0">
                <a:sym typeface="Wingdings" charset="2"/>
              </a:rPr>
            </a:br>
            <a:endParaRPr lang="en-US" sz="2000" dirty="0" smtClean="0"/>
          </a:p>
          <a:p>
            <a:r>
              <a:rPr lang="en-US" sz="2400" dirty="0" smtClean="0"/>
              <a:t>I do need to turn grades in on time, at mid-term and at the end of the course!</a:t>
            </a:r>
          </a:p>
        </p:txBody>
      </p:sp>
      <p:sp>
        <p:nvSpPr>
          <p:cNvPr id="321541" name="Rectangle 5"/>
          <p:cNvSpPr>
            <a:spLocks noChangeArrowheads="1"/>
          </p:cNvSpPr>
          <p:nvPr/>
        </p:nvSpPr>
        <p:spPr bwMode="auto">
          <a:xfrm>
            <a:off x="25400" y="3962400"/>
            <a:ext cx="8610600" cy="188307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8759" tIns="48513" rIns="98759" bIns="48513">
            <a:prstTxWarp prst="textNoShape">
              <a:avLst/>
            </a:prstTxWarp>
            <a:spAutoFit/>
          </a:bodyPr>
          <a:lstStyle/>
          <a:p>
            <a:pPr defTabSz="998538">
              <a:spcBef>
                <a:spcPct val="20000"/>
              </a:spcBef>
              <a:buClr>
                <a:schemeClr val="bg2"/>
              </a:buClr>
              <a:buSzPct val="75000"/>
              <a:buFont typeface="Monotype Sorts" charset="2"/>
              <a:buNone/>
              <a:tabLst>
                <a:tab pos="1995488" algn="l"/>
                <a:tab pos="2495550" algn="l"/>
                <a:tab pos="2994025" algn="l"/>
                <a:tab pos="3492500" algn="l"/>
                <a:tab pos="3992563" algn="l"/>
                <a:tab pos="4491038" algn="l"/>
                <a:tab pos="4989513" algn="l"/>
                <a:tab pos="5489575" algn="l"/>
              </a:tabLst>
            </a:pPr>
            <a:r>
              <a:rPr lang="en-US" sz="2800" b="1" dirty="0">
                <a:solidFill>
                  <a:srgbClr val="800000"/>
                </a:solidFill>
                <a:latin typeface="Arial" charset="0"/>
              </a:rPr>
              <a:t>Deadlines</a:t>
            </a:r>
            <a:endParaRPr lang="en-US" sz="2800" b="1" dirty="0" smtClean="0">
              <a:solidFill>
                <a:srgbClr val="800000"/>
              </a:solidFill>
              <a:latin typeface="Arial" charset="0"/>
            </a:endParaRPr>
          </a:p>
          <a:p>
            <a:pPr marL="292100" lvl="1" indent="-177800" defTabSz="998538">
              <a:spcBef>
                <a:spcPct val="20000"/>
              </a:spcBef>
              <a:buClr>
                <a:schemeClr val="bg2"/>
              </a:buClr>
              <a:buSzPct val="75000"/>
              <a:buFontTx/>
              <a:buChar char="–"/>
              <a:tabLst>
                <a:tab pos="1995488" algn="l"/>
                <a:tab pos="2495550" algn="l"/>
                <a:tab pos="2994025" algn="l"/>
                <a:tab pos="3492500" algn="l"/>
                <a:tab pos="3992563" algn="l"/>
                <a:tab pos="4491038" algn="l"/>
                <a:tab pos="4989513" algn="l"/>
                <a:tab pos="5489575" algn="l"/>
              </a:tabLst>
            </a:pPr>
            <a:r>
              <a:rPr lang="en-US" sz="2000" b="1" dirty="0" smtClean="0">
                <a:solidFill>
                  <a:srgbClr val="800000"/>
                </a:solidFill>
                <a:latin typeface="Arial" charset="0"/>
              </a:rPr>
              <a:t>Deadlines temperamental beasts, </a:t>
            </a:r>
            <a:br>
              <a:rPr lang="en-US" sz="2000" b="1" dirty="0" smtClean="0">
                <a:solidFill>
                  <a:srgbClr val="800000"/>
                </a:solidFill>
                <a:latin typeface="Arial" charset="0"/>
              </a:rPr>
            </a:br>
            <a:r>
              <a:rPr lang="en-US" sz="2000" b="1" dirty="0" smtClean="0">
                <a:solidFill>
                  <a:srgbClr val="800000"/>
                </a:solidFill>
                <a:latin typeface="Arial" charset="0"/>
              </a:rPr>
              <a:t>… </a:t>
            </a:r>
            <a:r>
              <a:rPr lang="en-US" sz="2000" b="1" dirty="0">
                <a:solidFill>
                  <a:srgbClr val="800000"/>
                </a:solidFill>
                <a:latin typeface="Arial" charset="0"/>
              </a:rPr>
              <a:t>you hug one too close and it’s liable bite you</a:t>
            </a:r>
            <a:r>
              <a:rPr lang="en-US" sz="2000" b="1" dirty="0" smtClean="0">
                <a:solidFill>
                  <a:srgbClr val="800000"/>
                </a:solidFill>
                <a:latin typeface="Arial" charset="0"/>
              </a:rPr>
              <a:t>!</a:t>
            </a:r>
          </a:p>
          <a:p>
            <a:pPr marL="292100" lvl="1" indent="-177800" defTabSz="998538">
              <a:spcBef>
                <a:spcPct val="20000"/>
              </a:spcBef>
              <a:buClr>
                <a:schemeClr val="bg2"/>
              </a:buClr>
              <a:buSzPct val="75000"/>
              <a:buFontTx/>
              <a:buChar char="–"/>
              <a:tabLst>
                <a:tab pos="1995488" algn="l"/>
                <a:tab pos="2495550" algn="l"/>
                <a:tab pos="2994025" algn="l"/>
                <a:tab pos="3492500" algn="l"/>
                <a:tab pos="3992563" algn="l"/>
                <a:tab pos="4491038" algn="l"/>
                <a:tab pos="4989513" algn="l"/>
                <a:tab pos="5489575" algn="l"/>
              </a:tabLst>
            </a:pPr>
            <a:r>
              <a:rPr lang="en-US" sz="2000" b="1" dirty="0" smtClean="0">
                <a:solidFill>
                  <a:srgbClr val="800000"/>
                </a:solidFill>
              </a:rPr>
              <a:t>Since this is a course on managing to make deadlines,</a:t>
            </a:r>
            <a:r>
              <a:rPr lang="en-US" b="1" dirty="0">
                <a:solidFill>
                  <a:srgbClr val="800000"/>
                </a:solidFill>
              </a:rPr>
              <a:t/>
            </a:r>
            <a:br>
              <a:rPr lang="en-US" b="1" dirty="0">
                <a:solidFill>
                  <a:srgbClr val="800000"/>
                </a:solidFill>
              </a:rPr>
            </a:br>
            <a:r>
              <a:rPr lang="en-US" sz="2000" b="1" dirty="0" smtClean="0">
                <a:solidFill>
                  <a:srgbClr val="800000"/>
                </a:solidFill>
              </a:rPr>
              <a:t>… it would be a little awkward for me to be sloppy about this!</a:t>
            </a:r>
          </a:p>
        </p:txBody>
      </p:sp>
      <p:pic>
        <p:nvPicPr>
          <p:cNvPr id="321543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0" y="609600"/>
            <a:ext cx="1371600" cy="20574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1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154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609600"/>
          </a:xfrm>
        </p:spPr>
        <p:txBody>
          <a:bodyPr/>
          <a:lstStyle/>
          <a:p>
            <a:r>
              <a:rPr lang="en-US" dirty="0" smtClean="0"/>
              <a:t>Tentative Schedule – See the schedule on course website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724400"/>
          </a:xfrm>
        </p:spPr>
        <p:txBody>
          <a:bodyPr/>
          <a:lstStyle/>
          <a:p>
            <a:r>
              <a:rPr lang="en-US" sz="2400" dirty="0">
                <a:hlinkClick r:id="rId2"/>
              </a:rPr>
              <a:t>https://www.rose-hulman.edu/class/csse/csse579/CSSE579Schedule2014-15.</a:t>
            </a:r>
            <a:r>
              <a:rPr lang="en-US" sz="2400" dirty="0" smtClean="0">
                <a:hlinkClick r:id="rId2"/>
              </a:rPr>
              <a:t>html</a:t>
            </a:r>
            <a:r>
              <a:rPr lang="en-US" sz="2400" dirty="0" smtClean="0"/>
              <a:t> </a:t>
            </a:r>
          </a:p>
          <a:p>
            <a:r>
              <a:rPr lang="en-US" dirty="0" smtClean="0"/>
              <a:t>Typical week –</a:t>
            </a:r>
          </a:p>
          <a:p>
            <a:pPr lvl="1"/>
            <a:r>
              <a:rPr lang="en-US" dirty="0" smtClean="0"/>
              <a:t>Class discussion</a:t>
            </a:r>
          </a:p>
          <a:p>
            <a:pPr lvl="1"/>
            <a:r>
              <a:rPr lang="en-US" dirty="0" smtClean="0"/>
              <a:t>Learn topics from the perspective of:</a:t>
            </a:r>
          </a:p>
          <a:p>
            <a:pPr lvl="2"/>
            <a:r>
              <a:rPr lang="en-US" dirty="0" smtClean="0"/>
              <a:t>“Agile” and</a:t>
            </a:r>
          </a:p>
          <a:p>
            <a:pPr lvl="2"/>
            <a:r>
              <a:rPr lang="en-US" dirty="0" smtClean="0"/>
              <a:t>“Old school”</a:t>
            </a:r>
          </a:p>
          <a:p>
            <a:pPr lvl="1"/>
            <a:r>
              <a:rPr lang="en-US" dirty="0" smtClean="0"/>
              <a:t>Have something to work on in addition to reading for the next week:</a:t>
            </a:r>
          </a:p>
          <a:p>
            <a:pPr lvl="2"/>
            <a:r>
              <a:rPr lang="en-US" dirty="0" smtClean="0"/>
              <a:t>Homework, or</a:t>
            </a:r>
          </a:p>
          <a:p>
            <a:pPr lvl="2"/>
            <a:r>
              <a:rPr lang="en-US" dirty="0" smtClean="0"/>
              <a:t>Project, or</a:t>
            </a:r>
          </a:p>
          <a:p>
            <a:pPr lvl="2"/>
            <a:r>
              <a:rPr lang="en-US" dirty="0" smtClean="0"/>
              <a:t>Take-home exam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4538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2247899" y="2857500"/>
            <a:ext cx="5410200" cy="609600"/>
          </a:xfrm>
        </p:spPr>
        <p:txBody>
          <a:bodyPr/>
          <a:lstStyle/>
          <a:p>
            <a:r>
              <a:rPr lang="en-US" sz="2400" dirty="0" smtClean="0"/>
              <a:t>And… why does the course schedule look like this?</a:t>
            </a:r>
            <a:endParaRPr lang="en-US" sz="24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791200" y="1219200"/>
            <a:ext cx="2895600" cy="5257800"/>
          </a:xfrm>
        </p:spPr>
        <p:txBody>
          <a:bodyPr/>
          <a:lstStyle/>
          <a:p>
            <a:r>
              <a:rPr lang="en-US" sz="2400" dirty="0" smtClean="0"/>
              <a:t>Let’s do the course Agile!</a:t>
            </a:r>
          </a:p>
          <a:p>
            <a:r>
              <a:rPr lang="en-US" sz="2400" dirty="0" smtClean="0"/>
              <a:t>The way you are faced with…</a:t>
            </a:r>
          </a:p>
          <a:p>
            <a:r>
              <a:rPr lang="en-US" sz="2400" dirty="0" smtClean="0"/>
              <a:t>Fixed resources and end point.</a:t>
            </a:r>
          </a:p>
          <a:p>
            <a:r>
              <a:rPr lang="en-US" sz="2400" dirty="0" smtClean="0"/>
              <a:t>But – You get to be the client!</a:t>
            </a:r>
          </a:p>
          <a:p>
            <a:r>
              <a:rPr lang="en-US" sz="2400" dirty="0" smtClean="0"/>
              <a:t>And – You recommend the next “user stories” to develop…</a:t>
            </a:r>
          </a:p>
          <a:p>
            <a:r>
              <a:rPr lang="en-US" sz="2400" dirty="0" smtClean="0"/>
              <a:t>So </a:t>
            </a:r>
            <a:r>
              <a:rPr lang="en-US" sz="2400" dirty="0" smtClean="0">
                <a:sym typeface="Wingdings"/>
              </a:rPr>
              <a:t></a:t>
            </a:r>
            <a:endParaRPr lang="en-US" sz="2400" dirty="0"/>
          </a:p>
        </p:txBody>
      </p:sp>
      <p:pic>
        <p:nvPicPr>
          <p:cNvPr id="5" name="Picture 4" descr="CourseSchedul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457200"/>
            <a:ext cx="4550229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905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learning 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Key principles of agile project management</a:t>
            </a:r>
          </a:p>
          <a:p>
            <a:pPr lvl="0"/>
            <a:r>
              <a:rPr lang="en-US" dirty="0"/>
              <a:t>Agile software life cycle processes</a:t>
            </a:r>
          </a:p>
          <a:p>
            <a:pPr lvl="0"/>
            <a:r>
              <a:rPr lang="en-US" dirty="0"/>
              <a:t>Agile software project estimation</a:t>
            </a:r>
          </a:p>
          <a:p>
            <a:pPr lvl="0"/>
            <a:r>
              <a:rPr lang="en-US" dirty="0"/>
              <a:t>Software risk planning and management </a:t>
            </a:r>
          </a:p>
          <a:p>
            <a:pPr lvl="0"/>
            <a:r>
              <a:rPr lang="en-US" dirty="0"/>
              <a:t>Agile software project planning </a:t>
            </a:r>
          </a:p>
          <a:p>
            <a:pPr lvl="0"/>
            <a:r>
              <a:rPr lang="en-US" dirty="0"/>
              <a:t>Managing software projects to a plan  </a:t>
            </a:r>
          </a:p>
          <a:p>
            <a:pPr lvl="0"/>
            <a:r>
              <a:rPr lang="en-US" dirty="0"/>
              <a:t>Forming and managing project teams</a:t>
            </a:r>
          </a:p>
          <a:p>
            <a:pPr lvl="0"/>
            <a:r>
              <a:rPr lang="en-US" dirty="0" smtClean="0"/>
              <a:t>Progress, Program</a:t>
            </a:r>
            <a:r>
              <a:rPr lang="en-US" dirty="0"/>
              <a:t>/Portfolio Management </a:t>
            </a:r>
          </a:p>
          <a:p>
            <a:pPr lvl="0"/>
            <a:r>
              <a:rPr lang="en-US" dirty="0"/>
              <a:t>Adv. Topics: Earned Value, Critical Chain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943600" y="457200"/>
            <a:ext cx="26829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Slide 18, repeated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130694" y="1905000"/>
            <a:ext cx="18609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This week &amp;</a:t>
            </a:r>
          </a:p>
          <a:p>
            <a:r>
              <a:rPr lang="en-US" dirty="0" smtClean="0"/>
              <a:t>Next week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 bwMode="auto">
          <a:xfrm flipH="1" flipV="1">
            <a:off x="7696200" y="1676400"/>
            <a:ext cx="228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 flipH="1" flipV="1">
            <a:off x="6858000" y="2057400"/>
            <a:ext cx="3048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7543800" y="3276600"/>
            <a:ext cx="14326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What for</a:t>
            </a:r>
          </a:p>
          <a:p>
            <a:r>
              <a:rPr lang="en-US" b="1" dirty="0" smtClean="0"/>
              <a:t>Week 3?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524000" y="5867400"/>
            <a:ext cx="56702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We’ll get back to this – just before 5 PM!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338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0" grpId="0"/>
      <p:bldP spid="11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Break – 15 minutes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-828" r="963"/>
          <a:stretch/>
        </p:blipFill>
        <p:spPr>
          <a:xfrm>
            <a:off x="6553200" y="990600"/>
            <a:ext cx="2462695" cy="2286000"/>
          </a:xfrm>
        </p:spPr>
      </p:pic>
      <p:pic>
        <p:nvPicPr>
          <p:cNvPr id="3" name="Picture 2" descr="103907-I-Need-Coffe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143000"/>
            <a:ext cx="2476500" cy="2070100"/>
          </a:xfrm>
          <a:prstGeom prst="rect">
            <a:avLst/>
          </a:prstGeom>
        </p:spPr>
      </p:pic>
      <p:pic>
        <p:nvPicPr>
          <p:cNvPr id="6" name="Picture 5" descr="DietMountainDewNASCARSoftDrink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3505200"/>
            <a:ext cx="4013200" cy="24079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3400" y="3352800"/>
            <a:ext cx="3089341" cy="28143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24200" y="1143000"/>
            <a:ext cx="3258036" cy="20808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opening exercise…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New Jersey folks</a:t>
            </a:r>
          </a:p>
          <a:p>
            <a:pPr lvl="1"/>
            <a:r>
              <a:rPr lang="en-US" dirty="0" smtClean="0"/>
              <a:t>One team</a:t>
            </a:r>
          </a:p>
          <a:p>
            <a:r>
              <a:rPr lang="en-US" dirty="0" smtClean="0"/>
              <a:t>Indianapolis folks</a:t>
            </a:r>
          </a:p>
          <a:p>
            <a:pPr lvl="1"/>
            <a:r>
              <a:rPr lang="en-US" dirty="0" smtClean="0"/>
              <a:t>One team of five</a:t>
            </a:r>
          </a:p>
          <a:p>
            <a:pPr lvl="1"/>
            <a:r>
              <a:rPr lang="en-US" dirty="0" smtClean="0"/>
              <a:t>One team of four plus the caller(s), Matt &amp; Jon</a:t>
            </a:r>
          </a:p>
          <a:p>
            <a:r>
              <a:rPr lang="en-US" dirty="0" smtClean="0"/>
              <a:t>First we’ll see a short problem to do</a:t>
            </a:r>
          </a:p>
          <a:p>
            <a:r>
              <a:rPr lang="en-US" dirty="0" smtClean="0"/>
              <a:t>Then you can “organize” and solve it</a:t>
            </a:r>
          </a:p>
          <a:p>
            <a:r>
              <a:rPr lang="en-US" dirty="0" smtClean="0"/>
              <a:t>We’ll report back on:</a:t>
            </a:r>
          </a:p>
          <a:p>
            <a:pPr lvl="1"/>
            <a:r>
              <a:rPr lang="en-US" dirty="0" smtClean="0"/>
              <a:t>Your team’s solution, and</a:t>
            </a:r>
          </a:p>
          <a:p>
            <a:pPr lvl="1"/>
            <a:r>
              <a:rPr lang="en-US" dirty="0" smtClean="0"/>
              <a:t>How the team did 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5001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Here’s the problem!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to keep grizzly bears from attacking remote power stations in Canada!</a:t>
            </a:r>
          </a:p>
          <a:p>
            <a:pPr lvl="1"/>
            <a:r>
              <a:rPr lang="en-US" dirty="0" smtClean="0"/>
              <a:t>The bears are annoyed by the hum.</a:t>
            </a:r>
          </a:p>
          <a:p>
            <a:pPr lvl="1"/>
            <a:r>
              <a:rPr lang="en-US" dirty="0" smtClean="0"/>
              <a:t>A too frequent result – No bear or power.</a:t>
            </a:r>
          </a:p>
          <a:p>
            <a:r>
              <a:rPr lang="en-US" dirty="0" smtClean="0"/>
              <a:t>Cost should be under $ 100 per station.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4479" y="3658552"/>
            <a:ext cx="3937000" cy="26279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600" y="3733800"/>
            <a:ext cx="2014279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474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organize…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team decide on your own!</a:t>
            </a:r>
          </a:p>
          <a:p>
            <a:pPr lvl="1"/>
            <a:r>
              <a:rPr lang="en-US" dirty="0" smtClean="0"/>
              <a:t>Except for one thing…</a:t>
            </a:r>
          </a:p>
          <a:p>
            <a:pPr lvl="1"/>
            <a:r>
              <a:rPr lang="en-US" dirty="0" smtClean="0"/>
              <a:t>Each team needs to appoint an “observer.”</a:t>
            </a:r>
          </a:p>
          <a:p>
            <a:pPr lvl="1"/>
            <a:r>
              <a:rPr lang="en-US" dirty="0" smtClean="0"/>
              <a:t>They will take notes, and report back on the process used by their team.</a:t>
            </a:r>
          </a:p>
          <a:p>
            <a:pPr lvl="1"/>
            <a:r>
              <a:rPr lang="en-US" dirty="0" smtClean="0"/>
              <a:t>Someone else – report on the solution ideas.</a:t>
            </a:r>
          </a:p>
          <a:p>
            <a:r>
              <a:rPr lang="en-US" dirty="0" smtClean="0"/>
              <a:t>In 15 minutes we’ll hear the first solution ideas from each team.</a:t>
            </a:r>
          </a:p>
          <a:p>
            <a:pPr lvl="1"/>
            <a:r>
              <a:rPr lang="en-US" dirty="0" smtClean="0"/>
              <a:t>And the observers will report what they saw.</a:t>
            </a:r>
          </a:p>
          <a:p>
            <a:r>
              <a:rPr lang="en-US" dirty="0" smtClean="0"/>
              <a:t>Then we’ll do a short follow-up.</a:t>
            </a:r>
          </a:p>
          <a:p>
            <a:pPr lvl="1"/>
            <a:r>
              <a:rPr lang="en-US" dirty="0" smtClean="0"/>
              <a:t>Similar read-outs.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010400" y="5410200"/>
            <a:ext cx="95971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8000"/>
                </a:solidFill>
              </a:rPr>
              <a:t>GO!</a:t>
            </a:r>
            <a:endParaRPr lang="en-US" sz="3200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259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So, how did it feel to be on a new team?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Just now…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2000" y="1828800"/>
            <a:ext cx="5080000" cy="381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54913" y="5791200"/>
            <a:ext cx="60412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Trying to “be the stakeholder” and all that…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464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685800"/>
          </a:xfrm>
        </p:spPr>
        <p:txBody>
          <a:bodyPr/>
          <a:lstStyle/>
          <a:p>
            <a:r>
              <a:rPr lang="en-US" dirty="0" smtClean="0"/>
              <a:t>And, how does it feel to be a new project manager?</a:t>
            </a:r>
            <a:endParaRPr lang="en-US" dirty="0"/>
          </a:p>
        </p:txBody>
      </p:sp>
      <p:pic>
        <p:nvPicPr>
          <p:cNvPr id="5" name="Picture 4" descr="Screen shot 2011-08-31 at 2.32.26 PM.png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744" y="1765300"/>
            <a:ext cx="7243856" cy="36449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3" name="TextBox 2"/>
          <p:cNvSpPr txBox="1"/>
          <p:nvPr/>
        </p:nvSpPr>
        <p:spPr>
          <a:xfrm>
            <a:off x="910942" y="5715000"/>
            <a:ext cx="7547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“Moments ago, I was a valued technical contributor…”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0804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609600"/>
          </a:xfrm>
        </p:spPr>
        <p:txBody>
          <a:bodyPr/>
          <a:lstStyle/>
          <a:p>
            <a:r>
              <a:rPr lang="en-US" sz="3200" dirty="0" smtClean="0"/>
              <a:t>What is a project?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343400"/>
          </a:xfrm>
        </p:spPr>
        <p:txBody>
          <a:bodyPr/>
          <a:lstStyle/>
          <a:p>
            <a:r>
              <a:rPr lang="en-US" dirty="0" smtClean="0"/>
              <a:t>Think for 15 seconds…</a:t>
            </a:r>
          </a:p>
          <a:p>
            <a:r>
              <a:rPr lang="en-US" dirty="0"/>
              <a:t>L</a:t>
            </a:r>
            <a:r>
              <a:rPr lang="en-US" dirty="0" smtClean="0"/>
              <a:t>et’s discuss it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9400" y="2895600"/>
            <a:ext cx="2095095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17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5,2137399327,C:\Documents and Settings\Shawn Bohner\My Documents\CS5704\Fall2007\CS5704-Week1\CS5704-Week1.ppc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6,2137399327,C:\Documents and Settings\Shawn Bohner\My Documents\CS5704\Fall2007\CS5704-Week1\CS5704-Week1.ppc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7,2137399327,C:\Documents and Settings\Shawn Bohner\My Documents\CS5704\Fall2007\CS5704-Week1\CS5704-Week1.ppc"/>
</p:tagLst>
</file>

<file path=ppt/theme/theme1.xml><?xml version="1.0" encoding="utf-8"?>
<a:theme xmlns:a="http://schemas.openxmlformats.org/drawingml/2006/main" name="2007FairfaxShowcaseSE-Slides-Bohner">
  <a:themeElements>
    <a:clrScheme name="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80000A"/>
      </a:accent1>
      <a:accent2>
        <a:srgbClr val="81460A"/>
      </a:accent2>
      <a:accent3>
        <a:srgbClr val="FFFFFF"/>
      </a:accent3>
      <a:accent4>
        <a:srgbClr val="000000"/>
      </a:accent4>
      <a:accent5>
        <a:srgbClr val="C0AAAA"/>
      </a:accent5>
      <a:accent6>
        <a:srgbClr val="743F08"/>
      </a:accent6>
      <a:hlink>
        <a:srgbClr val="805255"/>
      </a:hlink>
      <a:folHlink>
        <a:srgbClr val="B2B2B2"/>
      </a:folHlink>
    </a:clrScheme>
    <a:fontScheme name="2007FairfaxShowcaseSE-Slides-Bohner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2007FairfaxShowcaseSE-Slides-Bohner 1">
        <a:dk1>
          <a:srgbClr val="666699"/>
        </a:dk1>
        <a:lt1>
          <a:srgbClr val="FFFFFF"/>
        </a:lt1>
        <a:dk2>
          <a:srgbClr val="000066"/>
        </a:dk2>
        <a:lt2>
          <a:srgbClr val="FFFFFF"/>
        </a:lt2>
        <a:accent1>
          <a:srgbClr val="0066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2DE7"/>
        </a:accent6>
        <a:hlink>
          <a:srgbClr val="0000C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7FairfaxShowcaseSE-Slides-Bohner 2">
        <a:dk1>
          <a:srgbClr val="000000"/>
        </a:dk1>
        <a:lt1>
          <a:srgbClr val="FFFFFF"/>
        </a:lt1>
        <a:dk2>
          <a:srgbClr val="334B49"/>
        </a:dk2>
        <a:lt2>
          <a:srgbClr val="FFFFFF"/>
        </a:lt2>
        <a:accent1>
          <a:srgbClr val="009999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ACACA"/>
        </a:accent5>
        <a:accent6>
          <a:srgbClr val="007373"/>
        </a:accent6>
        <a:hlink>
          <a:srgbClr val="006666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7FairfaxShowcaseSE-Slides-Bohner 3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FF9900"/>
        </a:accent1>
        <a:accent2>
          <a:srgbClr val="FCB138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4A032"/>
        </a:accent6>
        <a:hlink>
          <a:srgbClr val="FCC66E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7FairfaxShowcaseSE-Slides-Bohner 4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440044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B0AAB0"/>
        </a:accent5>
        <a:accent6>
          <a:srgbClr val="6D0466"/>
        </a:accent6>
        <a:hlink>
          <a:srgbClr val="9F839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7FairfaxShowcaseSE-Slides-Bohner 5">
        <a:dk1>
          <a:srgbClr val="000000"/>
        </a:dk1>
        <a:lt1>
          <a:srgbClr val="FFFFFF"/>
        </a:lt1>
        <a:dk2>
          <a:srgbClr val="FFFFFF"/>
        </a:dk2>
        <a:lt2>
          <a:srgbClr val="666699"/>
        </a:lt2>
        <a:accent1>
          <a:srgbClr val="779F92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BDCDC7"/>
        </a:accent5>
        <a:accent6>
          <a:srgbClr val="8EB0C3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7FairfaxShowcaseSE-Slides-Bohner 6">
        <a:dk1>
          <a:srgbClr val="6A0000"/>
        </a:dk1>
        <a:lt1>
          <a:srgbClr val="FFFFFF"/>
        </a:lt1>
        <a:dk2>
          <a:srgbClr val="FFFFFF"/>
        </a:dk2>
        <a:lt2>
          <a:srgbClr val="666699"/>
        </a:lt2>
        <a:accent1>
          <a:srgbClr val="CC3300"/>
        </a:accent1>
        <a:accent2>
          <a:srgbClr val="CC6600"/>
        </a:accent2>
        <a:accent3>
          <a:srgbClr val="FFFFFF"/>
        </a:accent3>
        <a:accent4>
          <a:srgbClr val="590000"/>
        </a:accent4>
        <a:accent5>
          <a:srgbClr val="E2ADAA"/>
        </a:accent5>
        <a:accent6>
          <a:srgbClr val="B95C00"/>
        </a:accent6>
        <a:hlink>
          <a:srgbClr val="CC99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7FairfaxShowcaseSE-Slides-Bohner 7">
        <a:dk1>
          <a:srgbClr val="4F4F77"/>
        </a:dk1>
        <a:lt1>
          <a:srgbClr val="FFFFFF"/>
        </a:lt1>
        <a:dk2>
          <a:srgbClr val="4A7911"/>
        </a:dk2>
        <a:lt2>
          <a:srgbClr val="FFFFFF"/>
        </a:lt2>
        <a:accent1>
          <a:srgbClr val="336600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ADB8AA"/>
        </a:accent5>
        <a:accent6>
          <a:srgbClr val="5C8A00"/>
        </a:accent6>
        <a:hlink>
          <a:srgbClr val="99CC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7FairfaxShowcaseSE-Slides-Bohner 8">
        <a:dk1>
          <a:srgbClr val="003300"/>
        </a:dk1>
        <a:lt1>
          <a:srgbClr val="FFFFFF"/>
        </a:lt1>
        <a:dk2>
          <a:srgbClr val="FFFFFF"/>
        </a:dk2>
        <a:lt2>
          <a:srgbClr val="4F4F77"/>
        </a:lt2>
        <a:accent1>
          <a:srgbClr val="3366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ADB8AA"/>
        </a:accent5>
        <a:accent6>
          <a:srgbClr val="5C8A00"/>
        </a:accent6>
        <a:hlink>
          <a:srgbClr val="99CC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7FairfaxShowcaseSE-Slides-Bohner 9">
        <a:dk1>
          <a:srgbClr val="8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8080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0C0"/>
        </a:accent5>
        <a:accent6>
          <a:srgbClr val="008A8A"/>
        </a:accent6>
        <a:hlink>
          <a:srgbClr val="70CAC6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7FairfaxShowcaseSE-Slides-Bohner 10">
        <a:dk1>
          <a:srgbClr val="4F4F77"/>
        </a:dk1>
        <a:lt1>
          <a:srgbClr val="FFFFFF"/>
        </a:lt1>
        <a:dk2>
          <a:srgbClr val="330000"/>
        </a:dk2>
        <a:lt2>
          <a:srgbClr val="FFFFFF"/>
        </a:lt2>
        <a:accent1>
          <a:srgbClr val="822504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C1ACAA"/>
        </a:accent5>
        <a:accent6>
          <a:srgbClr val="8F2505"/>
        </a:accent6>
        <a:hlink>
          <a:srgbClr val="7C0704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7FairfaxShowcaseSE-Slides-Bohner 11">
        <a:dk1>
          <a:srgbClr val="333333"/>
        </a:dk1>
        <a:lt1>
          <a:srgbClr val="FFFFFF"/>
        </a:lt1>
        <a:dk2>
          <a:srgbClr val="333399"/>
        </a:dk2>
        <a:lt2>
          <a:srgbClr val="FFFFFF"/>
        </a:lt2>
        <a:accent1>
          <a:srgbClr val="006699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B8CA"/>
        </a:accent5>
        <a:accent6>
          <a:srgbClr val="02799E"/>
        </a:accent6>
        <a:hlink>
          <a:srgbClr val="6699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7FairfaxShowcaseSE-Slides-Bohner 12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0080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AAAAC0"/>
        </a:accent5>
        <a:accent6>
          <a:srgbClr val="8A8AB9"/>
        </a:accent6>
        <a:hlink>
          <a:srgbClr val="CCCCE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2007FairfaxShowcaseSE-Slides-Bohner</Template>
  <TotalTime>25297</TotalTime>
  <Words>2386</Words>
  <Application>Microsoft Macintosh PowerPoint</Application>
  <PresentationFormat>On-screen Show (4:3)</PresentationFormat>
  <Paragraphs>322</Paragraphs>
  <Slides>38</Slides>
  <Notes>27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2007FairfaxShowcaseSE-Slides-Bohner</vt:lpstr>
      <vt:lpstr>CSSE 579  Software Project Management  Course Introduction</vt:lpstr>
      <vt:lpstr>Agenda – based on a good guess at today’s schedule!</vt:lpstr>
      <vt:lpstr>Let’s get to know each other… the 1 minute summary!</vt:lpstr>
      <vt:lpstr>An opening exercise…</vt:lpstr>
      <vt:lpstr>Here’s the problem!</vt:lpstr>
      <vt:lpstr>How to organize…</vt:lpstr>
      <vt:lpstr>So, how did it feel to be on a new team?</vt:lpstr>
      <vt:lpstr>And, how does it feel to be a new project manager?</vt:lpstr>
      <vt:lpstr>What is a project?</vt:lpstr>
      <vt:lpstr>Most of the world does routine work</vt:lpstr>
      <vt:lpstr>What is a Project, anyway?</vt:lpstr>
      <vt:lpstr>What is Management, now that we’re asking questions?</vt:lpstr>
      <vt:lpstr>Semi-Formal Definition</vt:lpstr>
      <vt:lpstr>Another Popular Project Management Definition</vt:lpstr>
      <vt:lpstr>What makes software projects different?</vt:lpstr>
      <vt:lpstr>What else makes software projects different?</vt:lpstr>
      <vt:lpstr>Our learning outcomes</vt:lpstr>
      <vt:lpstr>Learning Outcomes: Key principles of agile project management</vt:lpstr>
      <vt:lpstr>Learning Outcomes: Agile software life cycle processes</vt:lpstr>
      <vt:lpstr>Learning Outcomes: Agile software project estimation</vt:lpstr>
      <vt:lpstr>Learning Outcomes: Risks</vt:lpstr>
      <vt:lpstr>Learning Outcomes: Schedule</vt:lpstr>
      <vt:lpstr>Learning Outcomes: Agile Planning</vt:lpstr>
      <vt:lpstr>Learning Outcomes: Teams</vt:lpstr>
      <vt:lpstr>Learning Outcomes: Progress</vt:lpstr>
      <vt:lpstr>Some specific topics / skills to learn!</vt:lpstr>
      <vt:lpstr>Some specific topics / skills to learn!</vt:lpstr>
      <vt:lpstr>Some specific topics / skills to learn!</vt:lpstr>
      <vt:lpstr>What are some differences between traditional and agile projects?</vt:lpstr>
      <vt:lpstr>Course Textbook and Readings</vt:lpstr>
      <vt:lpstr>Course Mechanics</vt:lpstr>
      <vt:lpstr>Guidelines and Expectations</vt:lpstr>
      <vt:lpstr>Grading and Evaluation</vt:lpstr>
      <vt:lpstr>Late Work</vt:lpstr>
      <vt:lpstr>Tentative Schedule – See the schedule on course website</vt:lpstr>
      <vt:lpstr>And… why does the course schedule look like this?</vt:lpstr>
      <vt:lpstr>Our learning outcomes</vt:lpstr>
      <vt:lpstr>Break – 15 minutes</vt:lpstr>
    </vt:vector>
  </TitlesOfParts>
  <Company>Computer Science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Software Engineering</dc:title>
  <dc:creator>Shawn Bohner</dc:creator>
  <cp:lastModifiedBy>Steve Chenoweth</cp:lastModifiedBy>
  <cp:revision>201</cp:revision>
  <cp:lastPrinted>2012-03-07T21:05:33Z</cp:lastPrinted>
  <dcterms:created xsi:type="dcterms:W3CDTF">2010-09-08T13:25:44Z</dcterms:created>
  <dcterms:modified xsi:type="dcterms:W3CDTF">2015-03-13T13:08:45Z</dcterms:modified>
</cp:coreProperties>
</file>