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13" r:id="rId4"/>
  </p:sldMasterIdLst>
  <p:notesMasterIdLst>
    <p:notesMasterId r:id="rId19"/>
  </p:notesMasterIdLst>
  <p:sldIdLst>
    <p:sldId id="265" r:id="rId5"/>
    <p:sldId id="266" r:id="rId6"/>
    <p:sldId id="267" r:id="rId7"/>
    <p:sldId id="277" r:id="rId8"/>
    <p:sldId id="268" r:id="rId9"/>
    <p:sldId id="269" r:id="rId10"/>
    <p:sldId id="270" r:id="rId11"/>
    <p:sldId id="278" r:id="rId12"/>
    <p:sldId id="276" r:id="rId13"/>
    <p:sldId id="271" r:id="rId14"/>
    <p:sldId id="272" r:id="rId15"/>
    <p:sldId id="275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8467-EE49-4746-A03A-638349124938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17F9-4811-C64B-B487-A1671D2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Book cover from http://www.amazon.com/Software-Architecture-Practice-Edition-Engineering/dp/0321815734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Hospital bed image from http://</a:t>
            </a:r>
            <a:r>
              <a:rPr lang="en-US" dirty="0" err="1" smtClean="0"/>
              <a:t>www.medicalexpo.com</a:t>
            </a:r>
            <a:r>
              <a:rPr lang="en-US" dirty="0" smtClean="0"/>
              <a:t>/medical-manufacturer/trendelenburg-hospital-bed-10229.html.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http://www.patrickpinnellaia.com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design figure from http://www.n.ethz.ch/~amstutjo/coaga/SoftwareDesign.html.</a:t>
            </a:r>
          </a:p>
          <a:p>
            <a:r>
              <a:rPr lang="en-US" dirty="0" smtClean="0"/>
              <a:t>Image of stand-up meeting from http://martinfowler.com/articles/itsNotJustStandingUp.html. http://www.n.ethz.ch/~amstutjo/coaga/attachment/wiki/SoftwareDesign/software-design.png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7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halfoffblackhills.nimbledeals.com</a:t>
            </a:r>
            <a:r>
              <a:rPr lang="en-US" dirty="0" smtClean="0"/>
              <a:t>/deal/rapid-city/</a:t>
            </a:r>
            <a:r>
              <a:rPr lang="en-US" dirty="0" err="1" smtClean="0"/>
              <a:t>coldstone</a:t>
            </a:r>
            <a:r>
              <a:rPr lang="en-US" dirty="0" smtClean="0"/>
              <a:t>-creamery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http://www.agilemodeling.com/essays/costOfChange.htm</a:t>
            </a:r>
          </a:p>
          <a:p>
            <a:r>
              <a:rPr lang="en-US" dirty="0" smtClean="0"/>
              <a:t>Play the slide show to see the first image,</a:t>
            </a:r>
            <a:r>
              <a:rPr lang="en-US" baseline="0" dirty="0" smtClean="0"/>
              <a:t> then the second.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 http://www.geekpreneur.com/improving-problem-solving-and-focus-with-fish-bone-diagrams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Self-organizing in action, from http://en.wikipedia.org/wiki/Self-organization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17F9-4811-C64B-B487-A1671D27FDC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233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91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223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268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880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15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24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01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969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690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510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60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193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89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6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367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135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793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4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500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254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22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183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416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141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810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488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606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771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992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342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200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628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589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973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993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77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40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157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161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080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47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6307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 1-42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985"/>
            <a:ext cx="9144000" cy="816270"/>
          </a:xfrm>
          <a:prstGeom prst="rect">
            <a:avLst/>
          </a:prstGeom>
        </p:spPr>
      </p:pic>
      <p:pic>
        <p:nvPicPr>
          <p:cNvPr id="8" name="Picture 7" descr="Rose-Hulman-White-HiRes-13.eps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2" y="6386355"/>
            <a:ext cx="1715662" cy="281307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19871" y="6465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67A79E92-E426-8840-B4F0-BB5AE62C0AD3}" type="slidenum">
              <a:rPr lang="en-US" sz="1600" smtClean="0">
                <a:solidFill>
                  <a:schemeClr val="bg1"/>
                </a:solidFill>
              </a:rPr>
              <a:pPr defTabSz="457200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7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xmlns:p14="http://schemas.microsoft.com/office/powerpoint/2010/main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Background 1-42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985"/>
            <a:ext cx="9144000" cy="816270"/>
          </a:xfrm>
          <a:prstGeom prst="rect">
            <a:avLst/>
          </a:prstGeom>
        </p:spPr>
      </p:pic>
      <p:pic>
        <p:nvPicPr>
          <p:cNvPr id="10" name="Picture 9" descr="Rose-Hulman-White-HiRes-13.eps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2" y="6386355"/>
            <a:ext cx="1715662" cy="28130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19871" y="64659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67A79E92-E426-8840-B4F0-BB5AE62C0AD3}" type="slidenum">
              <a:rPr lang="en-US" sz="1600" smtClean="0">
                <a:solidFill>
                  <a:schemeClr val="bg1"/>
                </a:solidFill>
              </a:rPr>
              <a:pPr defTabSz="457200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xmlns:p14="http://schemas.microsoft.com/office/powerpoint/2010/main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8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xmlns:p14="http://schemas.microsoft.com/office/powerpoint/2010/main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5FE1D5-2D5F-7048-9BD5-F6562D5948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2/17/15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A79E92-E426-8840-B4F0-BB5AE62C0A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xmlns:p14="http://schemas.microsoft.com/office/powerpoint/2010/main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hyperlink" Target="mailto:Chenowet@rose-hulman.edu" TargetMode="External"/><Relationship Id="rId5" Type="http://schemas.openxmlformats.org/officeDocument/2006/relationships/hyperlink" Target="mailto:Goulding@rose-hulman.edu" TargetMode="External"/><Relationship Id="rId6" Type="http://schemas.openxmlformats.org/officeDocument/2006/relationships/hyperlink" Target="mailto:GraduateStudies@rose-hulman.edu" TargetMode="External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58750" y="9525"/>
            <a:ext cx="921291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Background 1-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51" y="4781890"/>
            <a:ext cx="9202751" cy="20761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-58750" y="4781890"/>
            <a:ext cx="9202750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ose-Hulman-White-HiRes-13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025" y="5289049"/>
            <a:ext cx="4511038" cy="73964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1500" y="1137924"/>
            <a:ext cx="8001000" cy="2424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smtClean="0">
                <a:solidFill>
                  <a:schemeClr val="bg1"/>
                </a:solidFill>
              </a:rPr>
              <a:t>CSSE 577</a:t>
            </a:r>
          </a:p>
          <a:p>
            <a:r>
              <a:rPr lang="en-US" sz="5600" dirty="0" smtClean="0">
                <a:solidFill>
                  <a:schemeClr val="bg1"/>
                </a:solidFill>
              </a:rPr>
              <a:t>Software Architecture</a:t>
            </a:r>
            <a:endParaRPr lang="en-US" sz="5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5209" y="269597"/>
            <a:ext cx="308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“Agile yet </a:t>
            </a:r>
            <a:r>
              <a:rPr lang="en-US" sz="2400" dirty="0" smtClean="0">
                <a:solidFill>
                  <a:schemeClr val="bg1"/>
                </a:solidFill>
              </a:rPr>
              <a:t>extensible</a:t>
            </a:r>
            <a:r>
              <a:rPr lang="en-US" sz="2400" dirty="0" smtClean="0">
                <a:solidFill>
                  <a:schemeClr val="bg1"/>
                </a:solidFill>
              </a:rPr>
              <a:t>”…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1500" y="3710471"/>
            <a:ext cx="8001000" cy="750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What’s in our course?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394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 typical course focus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500" y="1619250"/>
            <a:ext cx="821228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How is design and architecture the next step in your software career?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Closer to the decisions - A chance to make the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technical things happen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that you see coming.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 chance to multiply 											what you yourself can do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4" y="3377675"/>
            <a:ext cx="3497407" cy="2319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6771" y="5161552"/>
            <a:ext cx="223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you are now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close </a:t>
            </a:r>
            <a:r>
              <a:rPr lang="en-US" dirty="0" smtClean="0"/>
              <a:t>to the code!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994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Another focus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500" y="1664343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Better products by handling risks to the design: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Processes that remove these risks, like: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Architecture and design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reviews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right shared </a:t>
            </a:r>
            <a:r>
              <a:rPr lang="en-US" dirty="0" smtClean="0">
                <a:solidFill>
                  <a:schemeClr val="tx1"/>
                </a:solidFill>
              </a:rPr>
              <a:t>artifacts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Stand-up meetings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Retrospectives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Shared ownership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Customer involvement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13" y="2955969"/>
            <a:ext cx="3658914" cy="25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697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500" y="163513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One more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75" y="1260832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Agile meets design - teams over tasks: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It’s all about leadership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Which is earned, bottom-up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Technical knowledge, and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Social savvy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Self-organizing teams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right people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Accountability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Self-discipline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Collaboration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10" y="3122370"/>
            <a:ext cx="3175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91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1-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330"/>
            <a:ext cx="9144000" cy="816270"/>
          </a:xfrm>
          <a:prstGeom prst="rect">
            <a:avLst/>
          </a:prstGeom>
        </p:spPr>
      </p:pic>
      <p:pic>
        <p:nvPicPr>
          <p:cNvPr id="9" name="Picture 8" descr="Rose-Hulman-White-HiRes-13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2" y="6386355"/>
            <a:ext cx="1715662" cy="281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6323481"/>
            <a:ext cx="407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8943" y="3257554"/>
            <a:ext cx="5259858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00460">
              <a:defRPr/>
            </a:pPr>
            <a:r>
              <a:rPr lang="en-US" sz="8000" dirty="0">
                <a:solidFill>
                  <a:prstClr val="black">
                    <a:lumMod val="85000"/>
                    <a:lumOff val="15000"/>
                  </a:prstClr>
                </a:solidFill>
                <a:latin typeface="Futura heavy "/>
              </a:rPr>
              <a:t>t</a:t>
            </a:r>
            <a:r>
              <a:rPr lang="en-US" sz="8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heavy "/>
              </a:rPr>
              <a:t>hank </a:t>
            </a:r>
            <a:r>
              <a:rPr lang="en-US" sz="8000" dirty="0">
                <a:solidFill>
                  <a:prstClr val="black">
                    <a:lumMod val="85000"/>
                    <a:lumOff val="15000"/>
                  </a:prstClr>
                </a:solidFill>
                <a:latin typeface="Futura heavy "/>
              </a:rPr>
              <a:t>y</a:t>
            </a:r>
            <a:r>
              <a:rPr lang="en-US" sz="8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heavy "/>
              </a:rPr>
              <a:t>ou </a:t>
            </a:r>
            <a:endParaRPr lang="en-US" sz="8000" dirty="0">
              <a:solidFill>
                <a:prstClr val="black">
                  <a:lumMod val="85000"/>
                  <a:lumOff val="15000"/>
                </a:prstClr>
              </a:solidFill>
              <a:latin typeface="Futura heavy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92" y="1392898"/>
            <a:ext cx="3573932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1300460">
              <a:spcAft>
                <a:spcPts val="853"/>
              </a:spcAft>
              <a:defRPr/>
            </a:pPr>
            <a:endParaRPr lang="en-US" sz="800" dirty="0">
              <a:solidFill>
                <a:srgbClr val="1C1C1C"/>
              </a:solidFill>
            </a:endParaRPr>
          </a:p>
          <a:p>
            <a:pPr lvl="1" defTabSz="1300460">
              <a:spcAft>
                <a:spcPts val="853"/>
              </a:spcAft>
              <a:defRPr/>
            </a:pPr>
            <a:endParaRPr lang="en-US" sz="800" dirty="0" smtClean="0">
              <a:solidFill>
                <a:srgbClr val="1C1C1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610226" y="3257554"/>
            <a:ext cx="9525" cy="1809748"/>
          </a:xfrm>
          <a:prstGeom prst="line">
            <a:avLst/>
          </a:prstGeom>
          <a:ln w="19050">
            <a:solidFill>
              <a:srgbClr val="9BAABF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38825" y="3516101"/>
            <a:ext cx="311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800000"/>
                </a:solidFill>
                <a:latin typeface="Futura book"/>
              </a:rPr>
              <a:t>Learn more</a:t>
            </a:r>
            <a:r>
              <a:rPr lang="en-US" dirty="0">
                <a:solidFill>
                  <a:srgbClr val="800000"/>
                </a:solidFill>
                <a:latin typeface="Futura book"/>
              </a:rPr>
              <a:t>: </a:t>
            </a:r>
            <a:endParaRPr lang="en-US" dirty="0" smtClean="0">
              <a:solidFill>
                <a:srgbClr val="800000"/>
              </a:solidFill>
              <a:latin typeface="Futura book"/>
            </a:endParaRPr>
          </a:p>
          <a:p>
            <a:pPr defTabSz="457200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www.rose-hulman.edu/msse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Futura book"/>
            </a:endParaRPr>
          </a:p>
        </p:txBody>
      </p:sp>
    </p:spTree>
    <p:extLst>
      <p:ext uri="{BB962C8B-B14F-4D97-AF65-F5344CB8AC3E}">
        <p14:creationId xmlns:p14="http://schemas.microsoft.com/office/powerpoint/2010/main" val="13742679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1-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330"/>
            <a:ext cx="9144000" cy="816270"/>
          </a:xfrm>
          <a:prstGeom prst="rect">
            <a:avLst/>
          </a:prstGeom>
        </p:spPr>
      </p:pic>
      <p:pic>
        <p:nvPicPr>
          <p:cNvPr id="9" name="Picture 8" descr="Rose-Hulman-White-HiRes-13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42" y="6386355"/>
            <a:ext cx="1715662" cy="281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6323481"/>
            <a:ext cx="407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3567" y="2"/>
            <a:ext cx="8714022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300460">
              <a:defRPr/>
            </a:pPr>
            <a:r>
              <a:rPr lang="en-US" sz="43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heavy "/>
              </a:rPr>
              <a:t>Contact Us</a:t>
            </a:r>
            <a:r>
              <a:rPr lang="en-US" sz="43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en-US" sz="43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92" y="1392898"/>
            <a:ext cx="3573932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1300460">
              <a:spcAft>
                <a:spcPts val="853"/>
              </a:spcAft>
              <a:defRPr/>
            </a:pPr>
            <a:endParaRPr lang="en-US" sz="800" dirty="0">
              <a:solidFill>
                <a:srgbClr val="1C1C1C"/>
              </a:solidFill>
            </a:endParaRPr>
          </a:p>
          <a:p>
            <a:pPr lvl="1" defTabSz="1300460">
              <a:spcAft>
                <a:spcPts val="853"/>
              </a:spcAft>
              <a:defRPr/>
            </a:pPr>
            <a:endParaRPr lang="en-US" sz="800" dirty="0" smtClean="0">
              <a:solidFill>
                <a:srgbClr val="1C1C1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75" y="1392898"/>
            <a:ext cx="7505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800000"/>
                </a:solidFill>
                <a:latin typeface="Futura book"/>
              </a:rPr>
              <a:t>Dr. Steve Chenoweth </a:t>
            </a:r>
            <a:endParaRPr lang="en-US" sz="1600" dirty="0">
              <a:solidFill>
                <a:srgbClr val="800000"/>
              </a:solidFill>
              <a:latin typeface="Futura book"/>
            </a:endParaRPr>
          </a:p>
          <a:p>
            <a:pPr defTabSz="457200"/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Associate Professor of Computer Science and Software Engineering and Acting Director of the Master of Science in Software Engineering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Program</a:t>
            </a:r>
          </a:p>
          <a:p>
            <a:pPr defTabSz="457200"/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Office: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 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812.877.8974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Futura book"/>
            </a:endParaRPr>
          </a:p>
          <a:p>
            <a:pPr defTabSz="457200"/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Email: </a:t>
            </a:r>
            <a:r>
              <a:rPr lang="en-US" sz="1600" u="sng" dirty="0">
                <a:solidFill>
                  <a:prstClr val="black"/>
                </a:solidFill>
                <a:latin typeface="Futura book"/>
                <a:hlinkClick r:id="rId4"/>
              </a:rPr>
              <a:t>Chenowet@rose-hulman.edu</a:t>
            </a:r>
            <a:r>
              <a:rPr lang="en-US" sz="1600" dirty="0">
                <a:solidFill>
                  <a:prstClr val="black"/>
                </a:solidFill>
                <a:latin typeface="Futura book"/>
              </a:rPr>
              <a:t> </a:t>
            </a:r>
          </a:p>
          <a:p>
            <a:pPr defTabSz="457200"/>
            <a:endParaRPr lang="en-US" sz="1600" dirty="0" smtClean="0">
              <a:solidFill>
                <a:srgbClr val="800000"/>
              </a:solidFill>
              <a:latin typeface="Futura book"/>
            </a:endParaRPr>
          </a:p>
          <a:p>
            <a:pPr defTabSz="457200"/>
            <a:r>
              <a:rPr lang="en-US" sz="1600" dirty="0" smtClean="0">
                <a:solidFill>
                  <a:srgbClr val="800000"/>
                </a:solidFill>
                <a:latin typeface="Futura book"/>
              </a:rPr>
              <a:t>Mr. Jared Goulding</a:t>
            </a:r>
          </a:p>
          <a:p>
            <a:pPr defTabSz="457200"/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Associate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Director of Graduate and International Admissions </a:t>
            </a:r>
          </a:p>
          <a:p>
            <a:pPr defTabSz="457200"/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Office: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 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812.877.8589</a:t>
            </a:r>
          </a:p>
          <a:p>
            <a:pPr defTabSz="457200"/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Cell: 812. 208.5035</a:t>
            </a:r>
          </a:p>
          <a:p>
            <a:pPr defTabSz="457200"/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Email: </a:t>
            </a:r>
            <a:r>
              <a:rPr lang="en-US" sz="1600" dirty="0" smtClean="0">
                <a:solidFill>
                  <a:prstClr val="black"/>
                </a:solidFill>
                <a:latin typeface="Futura book"/>
                <a:hlinkClick r:id="rId5"/>
              </a:rPr>
              <a:t>Goulding@rose-hulman.edu</a:t>
            </a:r>
            <a:r>
              <a:rPr lang="en-US" sz="1600" dirty="0" smtClean="0">
                <a:solidFill>
                  <a:prstClr val="black"/>
                </a:solidFill>
                <a:latin typeface="Futura book"/>
              </a:rPr>
              <a:t> </a:t>
            </a:r>
          </a:p>
          <a:p>
            <a:pPr defTabSz="457200"/>
            <a:endParaRPr lang="en-US" sz="1600" dirty="0">
              <a:solidFill>
                <a:prstClr val="black"/>
              </a:solidFill>
              <a:latin typeface="Futura book"/>
            </a:endParaRPr>
          </a:p>
          <a:p>
            <a:pPr defTabSz="457200"/>
            <a:r>
              <a:rPr lang="en-US" sz="1600" dirty="0">
                <a:solidFill>
                  <a:srgbClr val="800000"/>
                </a:solidFill>
                <a:latin typeface="Futura book"/>
              </a:rPr>
              <a:t>The Office of Graduate Studies </a:t>
            </a:r>
          </a:p>
          <a:p>
            <a:pPr defTabSz="457200"/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Office: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812.877.8403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Futura book"/>
            </a:endParaRPr>
          </a:p>
          <a:p>
            <a:pPr defTabSz="457200"/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Fax: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812.877.8061 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Futura book"/>
            </a:endParaRPr>
          </a:p>
          <a:p>
            <a:pPr defTabSz="457200"/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utura book"/>
              </a:rPr>
              <a:t>Email: </a:t>
            </a:r>
            <a:r>
              <a:rPr lang="en-US" sz="1600" u="sng" dirty="0" smtClean="0">
                <a:solidFill>
                  <a:prstClr val="black"/>
                </a:solidFill>
                <a:latin typeface="Futura book"/>
                <a:hlinkClick r:id="rId6"/>
              </a:rPr>
              <a:t>GraduateStudies@rose-hulman.edu</a:t>
            </a:r>
            <a:r>
              <a:rPr lang="en-US" sz="1600" dirty="0" smtClean="0">
                <a:solidFill>
                  <a:prstClr val="black"/>
                </a:solidFill>
                <a:latin typeface="Futura book"/>
              </a:rPr>
              <a:t> </a:t>
            </a:r>
            <a:endParaRPr lang="en-US" sz="1600" dirty="0">
              <a:solidFill>
                <a:prstClr val="black"/>
              </a:solidFill>
              <a:latin typeface="Futura book"/>
            </a:endParaRPr>
          </a:p>
          <a:p>
            <a:pPr defTabSz="457200"/>
            <a:endParaRPr lang="en-US" sz="1600" dirty="0">
              <a:solidFill>
                <a:prstClr val="black"/>
              </a:solidFill>
              <a:latin typeface="Futura book"/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589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Course theme – Agile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with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Design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1500" y="1693719"/>
            <a:ext cx="4639879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Using XP, Scrum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other agile processes, in design –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Agile values &amp; practices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agile opportunity with patterns &amp; styles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Organizational impacts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does attention to both </a:t>
            </a:r>
            <a:r>
              <a:rPr lang="en-US" dirty="0" smtClean="0">
                <a:solidFill>
                  <a:schemeClr val="tx1"/>
                </a:solidFill>
              </a:rPr>
              <a:t>sides enable </a:t>
            </a:r>
            <a:r>
              <a:rPr lang="en-US" dirty="0" smtClean="0">
                <a:solidFill>
                  <a:schemeClr val="tx1"/>
                </a:solidFill>
              </a:rPr>
              <a:t>lasting system quality attributes?</a:t>
            </a:r>
          </a:p>
          <a:p>
            <a:endParaRPr lang="en-US" dirty="0"/>
          </a:p>
        </p:txBody>
      </p:sp>
      <p:pic>
        <p:nvPicPr>
          <p:cNvPr id="16" name="Picture 15" descr="51OfHHdCb4L._SY344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34" y="1762124"/>
            <a:ext cx="2570833" cy="40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251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7 at 8.00.39 AM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3334182"/>
            <a:ext cx="3143250" cy="20002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Course theme - </a:t>
            </a:r>
            <a:r>
              <a:rPr lang="en-US" sz="4800" dirty="0" smtClean="0"/>
              <a:t>Extensible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1500" y="1693719"/>
            <a:ext cx="733482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Create new </a:t>
            </a:r>
            <a:r>
              <a:rPr lang="en-US" sz="2800" dirty="0" smtClean="0">
                <a:solidFill>
                  <a:schemeClr val="tx1"/>
                </a:solidFill>
              </a:rPr>
              <a:t>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You </a:t>
            </a:r>
            <a:r>
              <a:rPr lang="en-US" sz="2400" dirty="0">
                <a:solidFill>
                  <a:schemeClr val="tx1"/>
                </a:solidFill>
              </a:rPr>
              <a:t>can’t blindly start “sprinting</a:t>
            </a:r>
            <a:r>
              <a:rPr lang="en-US" sz="2400" dirty="0" smtClean="0">
                <a:solidFill>
                  <a:schemeClr val="tx1"/>
                </a:solidFill>
              </a:rPr>
              <a:t>”!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You </a:t>
            </a:r>
            <a:r>
              <a:rPr lang="en-US" sz="2400" dirty="0">
                <a:solidFill>
                  <a:schemeClr val="tx1"/>
                </a:solidFill>
              </a:rPr>
              <a:t>can’t assume it looks like the last thing you did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Build onto old </a:t>
            </a:r>
            <a:r>
              <a:rPr lang="en-US" sz="2800" dirty="0" smtClean="0">
                <a:solidFill>
                  <a:schemeClr val="tx1"/>
                </a:solidFill>
              </a:rPr>
              <a:t>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How </a:t>
            </a:r>
            <a:r>
              <a:rPr lang="en-US" sz="2400" dirty="0">
                <a:solidFill>
                  <a:schemeClr val="tx1"/>
                </a:solidFill>
              </a:rPr>
              <a:t>to see design issues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coming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How </a:t>
            </a:r>
            <a:r>
              <a:rPr lang="en-US" sz="2400" dirty="0">
                <a:solidFill>
                  <a:schemeClr val="tx1"/>
                </a:solidFill>
              </a:rPr>
              <a:t>to make them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strategically more flexible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8125" y="5207432"/>
            <a:ext cx="368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Above - </a:t>
            </a:r>
            <a:r>
              <a:rPr lang="en-US" dirty="0" smtClean="0"/>
              <a:t>The infinitely </a:t>
            </a:r>
            <a:br>
              <a:rPr lang="en-US" dirty="0" smtClean="0"/>
            </a:br>
            <a:r>
              <a:rPr lang="en-US" dirty="0" smtClean="0"/>
              <a:t>customizable hospital bed in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47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architecting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525963"/>
          </a:xfrm>
        </p:spPr>
        <p:txBody>
          <a:bodyPr/>
          <a:lstStyle/>
          <a:p>
            <a:r>
              <a:rPr lang="en-US" dirty="0" smtClean="0"/>
              <a:t>“What do we have to do, to add predictive analytics into this SOA-based system?”</a:t>
            </a:r>
          </a:p>
          <a:p>
            <a:r>
              <a:rPr lang="en-US" dirty="0" smtClean="0"/>
              <a:t>“Can we make this system customer-extensible, so that they can still do standard upgrades and we support them?”</a:t>
            </a:r>
          </a:p>
          <a:p>
            <a:r>
              <a:rPr lang="en-US" dirty="0" smtClean="0"/>
              <a:t>“How do we avoid rewriting this app for future mobile devices?”</a:t>
            </a:r>
          </a:p>
          <a:p>
            <a:r>
              <a:rPr lang="en-US" dirty="0" smtClean="0"/>
              <a:t>“Can we model this other kind of customer?”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381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500" y="533256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What you do to cause this… The social side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" y="2077021"/>
            <a:ext cx="4695957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Close relationship with stakeholders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Listen, and sell it to the client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Close relationship with developers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Know what they are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capable </a:t>
            </a:r>
            <a:r>
              <a:rPr lang="en-US" sz="2400" dirty="0" smtClean="0">
                <a:solidFill>
                  <a:schemeClr val="tx1"/>
                </a:solidFill>
              </a:rPr>
              <a:t>of doing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Show technical leadership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456" y="2305822"/>
            <a:ext cx="3516973" cy="2342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15081" y="4702782"/>
            <a:ext cx="3624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Building trades architect Patrick L </a:t>
            </a:r>
            <a:r>
              <a:rPr lang="en-US" sz="1600" dirty="0" err="1" smtClean="0"/>
              <a:t>Pinnell</a:t>
            </a:r>
            <a:r>
              <a:rPr lang="en-US" sz="1600" dirty="0" smtClean="0"/>
              <a:t> explains to the clients how his design solves their problem.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3304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500" y="438006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What you do to cause this… The technical side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499" y="2265487"/>
            <a:ext cx="4490027" cy="2828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Match a great top-down and bottom-up </a:t>
            </a:r>
            <a:r>
              <a:rPr lang="en-US" sz="2800" dirty="0" smtClean="0">
                <a:solidFill>
                  <a:schemeClr val="tx1"/>
                </a:solidFill>
              </a:rPr>
              <a:t>design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Create </a:t>
            </a:r>
            <a:r>
              <a:rPr lang="en-US" sz="2400" dirty="0">
                <a:solidFill>
                  <a:schemeClr val="tx1"/>
                </a:solidFill>
              </a:rPr>
              <a:t>frameworks and explain them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Understand the </a:t>
            </a:r>
            <a:r>
              <a:rPr lang="en-US" sz="2800" dirty="0" smtClean="0">
                <a:solidFill>
                  <a:schemeClr val="tx1"/>
                </a:solidFill>
              </a:rPr>
              <a:t>technologies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Notice </a:t>
            </a:r>
            <a:r>
              <a:rPr lang="en-US" sz="2400" dirty="0">
                <a:solidFill>
                  <a:schemeClr val="tx1"/>
                </a:solidFill>
              </a:rPr>
              <a:t>early, if the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results are </a:t>
            </a:r>
            <a:r>
              <a:rPr lang="en-US" sz="2400" dirty="0">
                <a:solidFill>
                  <a:schemeClr val="tx1"/>
                </a:solidFill>
              </a:rPr>
              <a:t>right or not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12" y="3881961"/>
            <a:ext cx="3205188" cy="2134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01" y="1261719"/>
            <a:ext cx="2107716" cy="25274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77856" y="2993530"/>
            <a:ext cx="117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“Is this working?”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03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Course outcomes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19281" y="1571626"/>
            <a:ext cx="3749040" cy="4102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Fundamental elements of Agile Software Architecture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Role of the architect – connecting customers and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Patterns for different kinds of systems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Architecture as the answer to making products profitable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Architectural requirements and QA</a:t>
            </a:r>
          </a:p>
          <a:p>
            <a:endParaRPr lang="en-US" sz="22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790555" y="1571626"/>
            <a:ext cx="3749040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Design risks and managing </a:t>
            </a:r>
            <a:r>
              <a:rPr lang="en-US" sz="2200" dirty="0" smtClean="0"/>
              <a:t>change collaboratively</a:t>
            </a:r>
            <a:endParaRPr lang="en-US" sz="2200" dirty="0" smtClean="0"/>
          </a:p>
          <a:p>
            <a:r>
              <a:rPr lang="en-US" sz="2200" dirty="0" smtClean="0"/>
              <a:t>Achieving quality attributes – lots of them!</a:t>
            </a:r>
          </a:p>
          <a:p>
            <a:r>
              <a:rPr lang="en-US" sz="2200" dirty="0" smtClean="0"/>
              <a:t>Agile project management and </a:t>
            </a:r>
            <a:r>
              <a:rPr lang="en-US" sz="2200" dirty="0" smtClean="0"/>
              <a:t>architecture across organizations</a:t>
            </a:r>
            <a:endParaRPr lang="en-US" sz="2200" dirty="0" smtClean="0"/>
          </a:p>
          <a:p>
            <a:r>
              <a:rPr lang="en-US" sz="2200" dirty="0" smtClean="0"/>
              <a:t>Managing the design as a project evolves </a:t>
            </a:r>
          </a:p>
          <a:p>
            <a:r>
              <a:rPr lang="en-US" sz="2200" dirty="0" smtClean="0"/>
              <a:t>Your role in </a:t>
            </a:r>
            <a:r>
              <a:rPr lang="en-US" sz="2200" dirty="0" smtClean="0"/>
              <a:t>leading </a:t>
            </a:r>
            <a:r>
              <a:rPr lang="en-US" sz="2200" dirty="0" smtClean="0"/>
              <a:t>software project teams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12937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something in one class session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Try it in your environment</a:t>
            </a:r>
          </a:p>
          <a:p>
            <a:r>
              <a:rPr lang="en-US" dirty="0" smtClean="0">
                <a:sym typeface="Wingdings"/>
              </a:rPr>
              <a:t>Come back and describe how that went</a:t>
            </a:r>
          </a:p>
          <a:p>
            <a:r>
              <a:rPr lang="en-US" dirty="0" smtClean="0">
                <a:sym typeface="Wingdings"/>
              </a:rPr>
              <a:t>Get advice from instructor and from the other working professionals in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028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course flavors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Flavor of the decade – Get it off the customer premises</a:t>
            </a:r>
          </a:p>
          <a:p>
            <a:r>
              <a:rPr lang="en-US" dirty="0" err="1" smtClean="0"/>
              <a:t>Quinquennial</a:t>
            </a:r>
            <a:r>
              <a:rPr lang="en-US" dirty="0" smtClean="0"/>
              <a:t> </a:t>
            </a:r>
            <a:r>
              <a:rPr lang="en-US" dirty="0" smtClean="0"/>
              <a:t>flavor – Use AWS to do it</a:t>
            </a:r>
          </a:p>
          <a:p>
            <a:pPr lvl="1"/>
            <a:r>
              <a:rPr lang="en-US" dirty="0" smtClean="0"/>
              <a:t>Side order of </a:t>
            </a:r>
            <a:r>
              <a:rPr lang="en-US" dirty="0" err="1" smtClean="0"/>
              <a:t>CloudFront</a:t>
            </a:r>
            <a:endParaRPr lang="en-US" dirty="0" smtClean="0"/>
          </a:p>
          <a:p>
            <a:r>
              <a:rPr lang="en-US" dirty="0" smtClean="0"/>
              <a:t>Biennial </a:t>
            </a:r>
            <a:r>
              <a:rPr lang="en-US" dirty="0" smtClean="0"/>
              <a:t>flavor – Try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Annual flavor – Everything’s </a:t>
            </a:r>
            <a:br>
              <a:rPr lang="en-US" dirty="0" smtClean="0"/>
            </a:br>
            <a:r>
              <a:rPr lang="en-US" dirty="0" smtClean="0"/>
              <a:t>now about </a:t>
            </a:r>
            <a:r>
              <a:rPr lang="en-US" dirty="0" err="1" smtClean="0"/>
              <a:t>ConOps</a:t>
            </a:r>
            <a:endParaRPr lang="en-US" dirty="0"/>
          </a:p>
        </p:txBody>
      </p:sp>
      <p:pic>
        <p:nvPicPr>
          <p:cNvPr id="4" name="Picture 3" descr="coldstone-creamery-3977612-regul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06" y="3603625"/>
            <a:ext cx="2012893" cy="21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536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248</TotalTime>
  <Words>674</Words>
  <Application>Microsoft Macintosh PowerPoint</Application>
  <PresentationFormat>On-screen Show (4:3)</PresentationFormat>
  <Paragraphs>122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Typical architecting situations</vt:lpstr>
      <vt:lpstr>PowerPoint Presentation</vt:lpstr>
      <vt:lpstr>PowerPoint Presentation</vt:lpstr>
      <vt:lpstr>PowerPoint Presentation</vt:lpstr>
      <vt:lpstr>Course style</vt:lpstr>
      <vt:lpstr>Typical course flavors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579 – Software Project Management</dc:title>
  <dc:creator>Steve Chenoweth</dc:creator>
  <cp:lastModifiedBy>Steve Chenoweth</cp:lastModifiedBy>
  <cp:revision>44</cp:revision>
  <dcterms:created xsi:type="dcterms:W3CDTF">2014-10-22T15:58:22Z</dcterms:created>
  <dcterms:modified xsi:type="dcterms:W3CDTF">2015-02-17T14:23:46Z</dcterms:modified>
</cp:coreProperties>
</file>