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37" autoAdjust="0"/>
  </p:normalViewPr>
  <p:slideViewPr>
    <p:cSldViewPr>
      <p:cViewPr>
        <p:scale>
          <a:sx n="80" d="100"/>
          <a:sy n="80" d="100"/>
        </p:scale>
        <p:origin x="-73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A1E12-6129-4F97-AB19-343463CA07D1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B177-E162-47FD-9256-253AEF43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3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smtClean="0"/>
              <a:t>from http://www.softwaremetrics.com/fpafund.htm.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0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smtClean="0"/>
              <a:t> p 466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5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93+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DFE8-B97D-408F-B50F-2E592C13CB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 = Lines of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6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, pp 453-4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2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1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41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3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42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umsl.edu/~sauterv/analysis/488_f01_papers/rottman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92375"/>
            <a:ext cx="5562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Using Function Points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/>
          <a:p>
            <a:r>
              <a:rPr lang="en-US" dirty="0" smtClean="0"/>
              <a:t>Steve Chenoweth, RHIT</a:t>
            </a:r>
            <a:endParaRPr lang="en-US" dirty="0"/>
          </a:p>
        </p:txBody>
      </p:sp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pic>
        <p:nvPicPr>
          <p:cNvPr id="1026" name="Picture 2" descr="http://www.softwaremetrics.com/images/fp_tab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24" y="685800"/>
            <a:ext cx="56007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152400"/>
            <a:ext cx="183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easy!  Kind of: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0: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Doesn’t improve anything</a:t>
            </a:r>
          </a:p>
          <a:p>
            <a:r>
              <a:rPr lang="en-US" dirty="0" smtClean="0"/>
              <a:t>Sets you up for being able to measure improvements.</a:t>
            </a:r>
          </a:p>
          <a:p>
            <a:r>
              <a:rPr lang="en-US" dirty="0" smtClean="0"/>
              <a:t>Do a formal process assessment.</a:t>
            </a:r>
          </a:p>
          <a:p>
            <a:r>
              <a:rPr lang="en-US" dirty="0" smtClean="0"/>
              <a:t>Establish a quantitative baseline of current productivity and quality levels.</a:t>
            </a:r>
          </a:p>
          <a:p>
            <a:pPr lvl="1"/>
            <a:r>
              <a:rPr lang="en-US" dirty="0"/>
              <a:t>Here’s where you start counting FP’s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Perhaps done to measure against similar companies in the same industry.</a:t>
            </a:r>
          </a:p>
          <a:p>
            <a:r>
              <a:rPr lang="en-US" dirty="0" smtClean="0"/>
              <a:t>Outside consulting companies – readily available.</a:t>
            </a:r>
          </a:p>
          <a:p>
            <a:pPr lvl="1"/>
            <a:r>
              <a:rPr lang="en-US" dirty="0" smtClean="0"/>
              <a:t>Including </a:t>
            </a:r>
            <a:r>
              <a:rPr lang="en-US" dirty="0" err="1" smtClean="0"/>
              <a:t>Kan’s</a:t>
            </a:r>
            <a:r>
              <a:rPr lang="en-US" dirty="0" smtClean="0"/>
              <a:t> – SPR.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25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1: Focus 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Bring the managers up to speed on: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Sizing</a:t>
            </a:r>
          </a:p>
          <a:p>
            <a:pPr lvl="1"/>
            <a:r>
              <a:rPr lang="en-US" dirty="0" smtClean="0"/>
              <a:t>Cost estimating</a:t>
            </a:r>
          </a:p>
          <a:p>
            <a:pPr lvl="1"/>
            <a:r>
              <a:rPr lang="en-US" dirty="0" smtClean="0"/>
              <a:t>Milestone tracking</a:t>
            </a:r>
          </a:p>
          <a:p>
            <a:pPr lvl="1"/>
            <a:r>
              <a:rPr lang="en-US" dirty="0" smtClean="0"/>
              <a:t>Quality and productivity measurement</a:t>
            </a:r>
          </a:p>
          <a:p>
            <a:pPr lvl="1"/>
            <a:r>
              <a:rPr lang="en-US" dirty="0" smtClean="0"/>
              <a:t>Risk analysis</a:t>
            </a:r>
          </a:p>
          <a:p>
            <a:pPr lvl="1"/>
            <a:r>
              <a:rPr lang="en-US" dirty="0" smtClean="0"/>
              <a:t>Value analysis</a:t>
            </a:r>
          </a:p>
          <a:p>
            <a:r>
              <a:rPr lang="en-US" dirty="0" smtClean="0"/>
              <a:t>They have to calculate ROI later.</a:t>
            </a:r>
          </a:p>
          <a:p>
            <a:r>
              <a:rPr lang="en-US" dirty="0" smtClean="0"/>
              <a:t>They also have to collect data to demonstrate progress.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8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2: Software processes and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before buying tools!</a:t>
            </a:r>
          </a:p>
          <a:p>
            <a:pPr lvl="1"/>
            <a:r>
              <a:rPr lang="en-US" dirty="0" smtClean="0"/>
              <a:t>They support processes, rather than the other way around.</a:t>
            </a:r>
          </a:p>
          <a:p>
            <a:r>
              <a:rPr lang="en-US" dirty="0" smtClean="0"/>
              <a:t>New processes can be deployed:</a:t>
            </a:r>
          </a:p>
          <a:p>
            <a:pPr lvl="1"/>
            <a:r>
              <a:rPr lang="en-US" dirty="0" smtClean="0"/>
              <a:t>Joint application development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lvl="1"/>
            <a:r>
              <a:rPr lang="en-US" dirty="0" smtClean="0"/>
              <a:t>UML</a:t>
            </a:r>
          </a:p>
          <a:p>
            <a:pPr lvl="1"/>
            <a:r>
              <a:rPr lang="en-US" dirty="0" smtClean="0"/>
              <a:t>Inspections</a:t>
            </a:r>
          </a:p>
          <a:p>
            <a:pPr lvl="1"/>
            <a:r>
              <a:rPr lang="en-US" dirty="0" smtClean="0"/>
              <a:t>Change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86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JAD?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9937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See </a:t>
            </a:r>
            <a:r>
              <a:rPr lang="en-US" sz="2800" dirty="0">
                <a:hlinkClick r:id="rId2"/>
              </a:rPr>
              <a:t>http://www.umsl.edu/~</a:t>
            </a:r>
            <a:r>
              <a:rPr lang="en-US" sz="2800" dirty="0" smtClean="0">
                <a:hlinkClick r:id="rId2"/>
              </a:rPr>
              <a:t>sauterv/analysis/488_f01_papers/rottman.htm</a:t>
            </a:r>
            <a:r>
              <a:rPr lang="en-US" sz="2800" dirty="0" smtClean="0"/>
              <a:t>. </a:t>
            </a:r>
          </a:p>
          <a:p>
            <a:r>
              <a:rPr lang="en-US" dirty="0" smtClean="0"/>
              <a:t>Like a customer focus group, but for design.</a:t>
            </a:r>
          </a:p>
          <a:p>
            <a:pPr lvl="1"/>
            <a:r>
              <a:rPr lang="en-US" dirty="0" smtClean="0"/>
              <a:t>Stakeholders reach a consensus.</a:t>
            </a:r>
          </a:p>
          <a:p>
            <a:pPr lvl="1"/>
            <a:r>
              <a:rPr lang="en-US" dirty="0" smtClean="0"/>
              <a:t>Like a predecessor to the XP idea of keeping a customer in the loop as you develop.</a:t>
            </a:r>
          </a:p>
          <a:p>
            <a:pPr lvl="1"/>
            <a:r>
              <a:rPr lang="en-US" dirty="0" smtClean="0"/>
              <a:t>Goes with the “V &amp; V </a:t>
            </a:r>
            <a:r>
              <a:rPr lang="en-US" dirty="0" err="1" smtClean="0"/>
              <a:t>Vee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026" name="Picture 2" descr="http://www.entl.net/images/j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502" y="2105024"/>
            <a:ext cx="4049298" cy="31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5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3:  New tools and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Pick your weapons!</a:t>
            </a:r>
          </a:p>
          <a:p>
            <a:pPr lvl="1"/>
            <a:r>
              <a:rPr lang="en-US" dirty="0" smtClean="0"/>
              <a:t>Configuration management</a:t>
            </a:r>
          </a:p>
          <a:p>
            <a:pPr lvl="1"/>
            <a:r>
              <a:rPr lang="en-US" dirty="0" smtClean="0"/>
              <a:t>Complexity analysis tools</a:t>
            </a:r>
          </a:p>
          <a:p>
            <a:pPr lvl="1"/>
            <a:r>
              <a:rPr lang="en-US" dirty="0" smtClean="0"/>
              <a:t>Test case monitors</a:t>
            </a:r>
          </a:p>
          <a:p>
            <a:pPr lvl="1"/>
            <a:r>
              <a:rPr lang="en-US" dirty="0" smtClean="0"/>
              <a:t>Analysis and design tools</a:t>
            </a:r>
          </a:p>
          <a:p>
            <a:pPr lvl="1"/>
            <a:r>
              <a:rPr lang="en-US" dirty="0" smtClean="0"/>
              <a:t>New development environments</a:t>
            </a:r>
          </a:p>
          <a:p>
            <a:r>
              <a:rPr lang="en-US" dirty="0" smtClean="0"/>
              <a:t>Also, time to “convert” to things people have been avoiding, like OO frameworks.</a:t>
            </a:r>
          </a:p>
          <a:p>
            <a:r>
              <a:rPr lang="en-US" dirty="0" smtClean="0"/>
              <a:t>Need to spend on training!</a:t>
            </a:r>
          </a:p>
          <a:p>
            <a:pPr lvl="1"/>
            <a:r>
              <a:rPr lang="en-US" dirty="0" smtClean="0"/>
              <a:t>The half-hearted will revert.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3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4: Infrastructure and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Specialized teams for handling critical activities</a:t>
            </a:r>
          </a:p>
          <a:p>
            <a:r>
              <a:rPr lang="en-US" dirty="0" smtClean="0"/>
              <a:t>Specialists outperform generalists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Maintenance</a:t>
            </a:r>
          </a:p>
          <a:p>
            <a:pPr lvl="1"/>
            <a:r>
              <a:rPr lang="en-US" dirty="0" smtClean="0"/>
              <a:t>Integration</a:t>
            </a:r>
          </a:p>
          <a:p>
            <a:pPr lvl="1"/>
            <a:r>
              <a:rPr lang="en-US" dirty="0" smtClean="0"/>
              <a:t>Configuration control</a:t>
            </a:r>
          </a:p>
          <a:p>
            <a:pPr lvl="1"/>
            <a:r>
              <a:rPr lang="en-US" dirty="0" smtClean="0"/>
              <a:t>Technical writing</a:t>
            </a:r>
          </a:p>
          <a:p>
            <a:pPr lvl="1"/>
            <a:r>
              <a:rPr lang="en-US" dirty="0" smtClean="0"/>
              <a:t>QA</a:t>
            </a:r>
          </a:p>
          <a:p>
            <a:r>
              <a:rPr lang="en-US" dirty="0" smtClean="0"/>
              <a:t>Better organizational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4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5: Reusability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Has the best return on investment.</a:t>
            </a:r>
          </a:p>
          <a:p>
            <a:pPr lvl="1"/>
            <a:r>
              <a:rPr lang="en-US" dirty="0" smtClean="0"/>
              <a:t>Surprised?</a:t>
            </a:r>
          </a:p>
          <a:p>
            <a:r>
              <a:rPr lang="en-US" dirty="0" smtClean="0"/>
              <a:t>Effective reuse is difficult.</a:t>
            </a:r>
          </a:p>
          <a:p>
            <a:pPr lvl="1"/>
            <a:r>
              <a:rPr lang="en-US" dirty="0" smtClean="0"/>
              <a:t>Includes reuse of errors!</a:t>
            </a:r>
          </a:p>
          <a:p>
            <a:r>
              <a:rPr lang="en-US" dirty="0" smtClean="0"/>
              <a:t>Reusable components can be other than code: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Designs and specs</a:t>
            </a:r>
          </a:p>
          <a:p>
            <a:pPr lvl="1"/>
            <a:r>
              <a:rPr lang="en-US" dirty="0" smtClean="0"/>
              <a:t>User documents</a:t>
            </a:r>
          </a:p>
          <a:p>
            <a:pPr lvl="1"/>
            <a:r>
              <a:rPr lang="en-US" dirty="0" smtClean="0"/>
              <a:t>Test plans, test cases and scripts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44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Industry leadership at 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Goal: Outperform competitors in development and maintenance.</a:t>
            </a:r>
          </a:p>
          <a:p>
            <a:r>
              <a:rPr lang="en-US" dirty="0" smtClean="0"/>
              <a:t>Typical signs of success:</a:t>
            </a:r>
          </a:p>
          <a:p>
            <a:pPr lvl="1"/>
            <a:r>
              <a:rPr lang="en-US" dirty="0" smtClean="0"/>
              <a:t>Effective project management tool suites</a:t>
            </a:r>
          </a:p>
          <a:p>
            <a:pPr lvl="1"/>
            <a:r>
              <a:rPr lang="en-US" dirty="0" smtClean="0"/>
              <a:t>Effective software development tool suites</a:t>
            </a:r>
          </a:p>
          <a:p>
            <a:pPr lvl="1"/>
            <a:r>
              <a:rPr lang="en-US" dirty="0" smtClean="0"/>
              <a:t>Effective quality assurance and testing tool suites</a:t>
            </a:r>
          </a:p>
          <a:p>
            <a:pPr lvl="1"/>
            <a:r>
              <a:rPr lang="en-US" dirty="0" smtClean="0"/>
              <a:t>Effective software processes and methods</a:t>
            </a:r>
          </a:p>
          <a:p>
            <a:pPr lvl="1"/>
            <a:r>
              <a:rPr lang="en-US" dirty="0" smtClean="0"/>
              <a:t>Effective organizational structures</a:t>
            </a:r>
          </a:p>
          <a:p>
            <a:pPr lvl="1"/>
            <a:r>
              <a:rPr lang="en-US" dirty="0" smtClean="0"/>
              <a:t>Effective technical teams with substantial specialization … 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38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signs:</a:t>
            </a:r>
          </a:p>
          <a:p>
            <a:pPr lvl="1"/>
            <a:r>
              <a:rPr lang="en-US" dirty="0" smtClean="0"/>
              <a:t>High morale among the software staff</a:t>
            </a:r>
          </a:p>
          <a:p>
            <a:pPr lvl="1"/>
            <a:r>
              <a:rPr lang="en-US" dirty="0" smtClean="0"/>
              <a:t>High user satisfaction levels</a:t>
            </a:r>
          </a:p>
          <a:p>
            <a:pPr lvl="1"/>
            <a:r>
              <a:rPr lang="en-US" dirty="0" smtClean="0"/>
              <a:t>High regard by top corporate management</a:t>
            </a:r>
          </a:p>
          <a:p>
            <a:pPr lvl="1"/>
            <a:r>
              <a:rPr lang="en-US" dirty="0" smtClean="0"/>
              <a:t>High regard by industry analysts</a:t>
            </a:r>
          </a:p>
          <a:p>
            <a:pPr lvl="1"/>
            <a:r>
              <a:rPr lang="en-US" dirty="0" smtClean="0"/>
              <a:t>High regard by competitive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improvement economics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0" y="1752600"/>
            <a:ext cx="7374676" cy="3886200"/>
          </a:xfrm>
        </p:spPr>
      </p:pic>
      <p:sp>
        <p:nvSpPr>
          <p:cNvPr id="5" name="TextBox 4"/>
          <p:cNvSpPr txBox="1"/>
          <p:nvPr/>
        </p:nvSpPr>
        <p:spPr>
          <a:xfrm>
            <a:off x="2601230" y="6096000"/>
            <a:ext cx="456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“Per capita” = “per seat” for tools and training.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5029200"/>
            <a:ext cx="10668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5638800"/>
            <a:ext cx="190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½ person-month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function points?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Another way to consider “opportunities for error” (OPEs).</a:t>
            </a:r>
          </a:p>
          <a:p>
            <a:r>
              <a:rPr lang="en-US" dirty="0" smtClean="0"/>
              <a:t>Uses a weighted total of 5 major components:</a:t>
            </a:r>
          </a:p>
          <a:p>
            <a:pPr lvl="1"/>
            <a:r>
              <a:rPr lang="en-US" dirty="0" smtClean="0"/>
              <a:t>Number of external inputs x 4</a:t>
            </a:r>
          </a:p>
          <a:p>
            <a:pPr lvl="1"/>
            <a:r>
              <a:rPr lang="en-US" dirty="0" smtClean="0"/>
              <a:t>Number of external outputs x 5</a:t>
            </a:r>
          </a:p>
          <a:p>
            <a:pPr lvl="1"/>
            <a:r>
              <a:rPr lang="en-US" dirty="0" smtClean="0"/>
              <a:t>Number of internal files  x 10</a:t>
            </a:r>
          </a:p>
          <a:p>
            <a:pPr lvl="1"/>
            <a:r>
              <a:rPr lang="en-US" dirty="0" smtClean="0"/>
              <a:t>Number of external interface files x 7</a:t>
            </a:r>
          </a:p>
          <a:p>
            <a:pPr lvl="1"/>
            <a:r>
              <a:rPr lang="en-US" dirty="0" smtClean="0"/>
              <a:t>Number of external inquiries x 4</a:t>
            </a:r>
            <a:endParaRPr lang="en-US" dirty="0"/>
          </a:p>
          <a:p>
            <a:pPr marL="57150" indent="0">
              <a:buNone/>
            </a:pPr>
            <a:r>
              <a:rPr lang="en-US" dirty="0" smtClean="0"/>
              <a:t>These are the “average weighted factors”…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39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economics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4" y="1371600"/>
            <a:ext cx="8161116" cy="4557296"/>
          </a:xfrm>
        </p:spPr>
      </p:pic>
      <p:sp>
        <p:nvSpPr>
          <p:cNvPr id="5" name="TextBox 4"/>
          <p:cNvSpPr txBox="1"/>
          <p:nvPr/>
        </p:nvSpPr>
        <p:spPr>
          <a:xfrm>
            <a:off x="685800" y="6107668"/>
            <a:ext cx="783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we see the slowness of cultural changes, even under almost ideal conditions.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324600" y="5181600"/>
            <a:ext cx="10668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5791200"/>
            <a:ext cx="101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5 years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some more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7194275" cy="3778155"/>
          </a:xfrm>
        </p:spPr>
      </p:pic>
      <p:sp>
        <p:nvSpPr>
          <p:cNvPr id="5" name="TextBox 4"/>
          <p:cNvSpPr txBox="1"/>
          <p:nvPr/>
        </p:nvSpPr>
        <p:spPr>
          <a:xfrm>
            <a:off x="3505200" y="6248400"/>
            <a:ext cx="247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Translation to $ or time?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process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to look 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specific </a:t>
            </a:r>
            <a:r>
              <a:rPr lang="en-US" i="1" dirty="0" smtClean="0"/>
              <a:t>activities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of </a:t>
            </a:r>
            <a:r>
              <a:rPr lang="en-US" dirty="0" smtClean="0"/>
              <a:t>projects.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76" y="1752600"/>
            <a:ext cx="502462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differences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8793547" cy="3597617"/>
          </a:xfrm>
        </p:spPr>
      </p:pic>
      <p:sp>
        <p:nvSpPr>
          <p:cNvPr id="5" name="TextBox 4"/>
          <p:cNvSpPr txBox="1"/>
          <p:nvPr/>
        </p:nvSpPr>
        <p:spPr>
          <a:xfrm>
            <a:off x="1371600" y="5638800"/>
            <a:ext cx="613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SEI selling story for their SCAMPI assessment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skipped over the rest of the steps!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low and high weighting factors for these, depending on an </a:t>
            </a:r>
            <a:r>
              <a:rPr lang="en-US" b="1" dirty="0" smtClean="0"/>
              <a:t>expert’s</a:t>
            </a:r>
            <a:r>
              <a:rPr lang="en-US" dirty="0" smtClean="0"/>
              <a:t> “complexity assessment,” like:</a:t>
            </a:r>
          </a:p>
          <a:p>
            <a:pPr lvl="1"/>
            <a:r>
              <a:rPr lang="en-US" dirty="0" smtClean="0"/>
              <a:t>External input:  low complexity, 3; high complexity, 6</a:t>
            </a:r>
          </a:p>
          <a:p>
            <a:pPr lvl="1"/>
            <a:r>
              <a:rPr lang="en-US" dirty="0" smtClean="0"/>
              <a:t>External output: low complexity, 4; high complexity, 7</a:t>
            </a:r>
          </a:p>
          <a:p>
            <a:r>
              <a:rPr lang="en-US" dirty="0" smtClean="0"/>
              <a:t>Based on standards, like, for the latter, </a:t>
            </a:r>
          </a:p>
          <a:p>
            <a:pPr lvl="1"/>
            <a:r>
              <a:rPr lang="en-US" dirty="0" smtClean="0"/>
              <a:t>If the number of data element types is 20 or more and the number of file types referenced is 2 or more, then complexity is high.  </a:t>
            </a:r>
          </a:p>
          <a:p>
            <a:pPr lvl="1"/>
            <a:r>
              <a:rPr lang="en-US" dirty="0" smtClean="0"/>
              <a:t>If the number of data element types is 5 or fewer and the number of file types referenced is 2 or 3, then complexity is 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9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FCs (Function Counts) are the sum of all these.</a:t>
            </a:r>
          </a:p>
          <a:p>
            <a:r>
              <a:rPr lang="en-US" dirty="0" smtClean="0"/>
              <a:t>Then, there’s a scale from 0 – 5 “to assess the impact of 14 </a:t>
            </a:r>
            <a:r>
              <a:rPr lang="en-US" b="1" dirty="0" smtClean="0"/>
              <a:t>general system characteristics </a:t>
            </a:r>
            <a:r>
              <a:rPr lang="en-US" dirty="0" smtClean="0"/>
              <a:t>in terms of their likely effect on the application.”  These characteristics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communications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Distributed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Heavily used configuration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Transaction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Online data entry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End-user-efficiency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925901"/>
            <a:ext cx="341420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2500" dirty="0" smtClean="0"/>
              <a:t>Online update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500" dirty="0" smtClean="0"/>
              <a:t>Complex processing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500" dirty="0" smtClean="0"/>
              <a:t>Reusability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500" dirty="0" smtClean="0"/>
              <a:t>Installation ease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500" dirty="0" smtClean="0"/>
              <a:t>Operational ease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500" dirty="0" smtClean="0"/>
              <a:t>Multiple sites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500" dirty="0" smtClean="0"/>
              <a:t>Facilitation of change</a:t>
            </a:r>
          </a:p>
          <a:p>
            <a:pPr marL="457200" indent="-457200">
              <a:buFont typeface="+mj-lt"/>
              <a:buAutoNum type="arabicPeriod" startAt="8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0698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there, at last: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𝑉𝐴𝐹</m:t>
                    </m:r>
                    <m:r>
                      <a:rPr lang="en-US" i="1">
                        <a:latin typeface="Cambria Math"/>
                      </a:rPr>
                      <m:t>=0.65+0.01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14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 baseline="-2500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sz="2100" b="0" dirty="0" smtClean="0"/>
                  <a:t>Where</a:t>
                </a:r>
                <a:r>
                  <a:rPr lang="en-US" sz="2100" b="0" i="1" dirty="0" smtClean="0"/>
                  <a:t> c</a:t>
                </a:r>
                <a:r>
                  <a:rPr lang="en-US" sz="2100" b="0" i="1" baseline="-25000" dirty="0" smtClean="0"/>
                  <a:t>i</a:t>
                </a:r>
                <a:r>
                  <a:rPr lang="en-US" sz="2100" b="0" i="1" dirty="0" smtClean="0"/>
                  <a:t> </a:t>
                </a:r>
                <a:r>
                  <a:rPr lang="en-US" sz="2100" b="0" dirty="0" smtClean="0"/>
                  <a:t>is the score for the general system characteristic </a:t>
                </a:r>
                <a:r>
                  <a:rPr lang="en-US" sz="2100" b="0" i="1" dirty="0" smtClean="0"/>
                  <a:t>i</a:t>
                </a:r>
                <a:r>
                  <a:rPr lang="en-US" sz="2100" b="0" dirty="0" smtClean="0"/>
                  <a:t>.</a:t>
                </a:r>
              </a:p>
              <a:p>
                <a:r>
                  <a:rPr lang="en-US" sz="2500" dirty="0" smtClean="0"/>
                  <a:t>And… (wait for it)</a:t>
                </a:r>
              </a:p>
              <a:p>
                <a:r>
                  <a:rPr lang="en-US" i="1" dirty="0" smtClean="0"/>
                  <a:t>FP = FC x VAF,</a:t>
                </a:r>
              </a:p>
              <a:p>
                <a:r>
                  <a:rPr lang="en-US" i="1" dirty="0" smtClean="0"/>
                  <a:t>Where FP are the </a:t>
                </a:r>
                <a:r>
                  <a:rPr lang="en-US" b="1" i="1" dirty="0" smtClean="0"/>
                  <a:t>function points</a:t>
                </a:r>
                <a:r>
                  <a:rPr lang="en-US" i="1" dirty="0" smtClean="0"/>
                  <a:t>.</a:t>
                </a:r>
              </a:p>
              <a:p>
                <a:endParaRPr lang="en-US" sz="2500" b="0" dirty="0" smtClean="0"/>
              </a:p>
              <a:p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66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Mainly, having multiplied terms like this leaves a lot of room for slight differences in judgment to be multiplied, too.</a:t>
            </a:r>
          </a:p>
          <a:p>
            <a:r>
              <a:rPr lang="en-US" dirty="0" smtClean="0"/>
              <a:t>The sensitivity suggests some formal training and experience help make the results reliable.</a:t>
            </a:r>
          </a:p>
          <a:p>
            <a:r>
              <a:rPr lang="en-US" dirty="0" smtClean="0"/>
              <a:t>Using LOC had a head start on FP’s.</a:t>
            </a:r>
          </a:p>
          <a:p>
            <a:r>
              <a:rPr lang="en-US" dirty="0" smtClean="0"/>
              <a:t>Meaning isn’t based on a deep theory.</a:t>
            </a:r>
          </a:p>
          <a:p>
            <a:r>
              <a:rPr lang="en-US" dirty="0" smtClean="0"/>
              <a:t>Many variations in how it’s used.</a:t>
            </a:r>
          </a:p>
          <a:p>
            <a:r>
              <a:rPr lang="en-US" dirty="0" smtClean="0"/>
              <a:t>Takes a lot of work to get FP’s, vs LOC.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4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other hand,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FP’s appear to be a slightly better measure than LOC.</a:t>
            </a:r>
          </a:p>
          <a:p>
            <a:r>
              <a:rPr lang="en-US" dirty="0" smtClean="0"/>
              <a:t>They can be used on documents, before you code, to guess defect rates.</a:t>
            </a:r>
          </a:p>
          <a:p>
            <a:r>
              <a:rPr lang="en-US" dirty="0" smtClean="0"/>
              <a:t>There’s not enough theory and empirical evidence (yet) to back up any process improvement methods in the definitive ways we would like.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6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 about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it cost to improve software processes?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long does it take to see tangible improvements, if processes do improve?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kind of value results from process improvements?</a:t>
            </a:r>
          </a:p>
          <a:p>
            <a:pPr marL="914400" lvl="1" indent="-514350"/>
            <a:r>
              <a:rPr lang="en-US" dirty="0" smtClean="0"/>
              <a:t>Fewer failures</a:t>
            </a:r>
          </a:p>
          <a:p>
            <a:pPr marL="914400" lvl="1" indent="-514350"/>
            <a:r>
              <a:rPr lang="en-US" dirty="0" smtClean="0"/>
              <a:t>Higher productivity and quality?</a:t>
            </a:r>
          </a:p>
          <a:p>
            <a:pPr marL="914400" lvl="1" indent="-514350"/>
            <a:r>
              <a:rPr lang="en-US" dirty="0" smtClean="0"/>
              <a:t>Shorter schedules?</a:t>
            </a:r>
          </a:p>
          <a:p>
            <a:pPr marL="914400" lvl="1" indent="-514350"/>
            <a:r>
              <a:rPr lang="en-US" dirty="0" smtClean="0"/>
              <a:t>Higher user satisfaction?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Fewer lawsuits for breach of contract?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1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Kan</a:t>
            </a:r>
            <a:r>
              <a:rPr lang="en-US" dirty="0" smtClean="0"/>
              <a:t> recommends an improvement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Stage 0: Software process assessment, baseline and benchmark.</a:t>
            </a:r>
          </a:p>
          <a:p>
            <a:r>
              <a:rPr lang="en-US" dirty="0" smtClean="0"/>
              <a:t>Stage 1: Focus on management techniques.</a:t>
            </a:r>
          </a:p>
          <a:p>
            <a:r>
              <a:rPr lang="en-US" dirty="0" smtClean="0"/>
              <a:t>Stage 2: Focus on software processes and methodologies.</a:t>
            </a:r>
          </a:p>
          <a:p>
            <a:r>
              <a:rPr lang="en-US" dirty="0" smtClean="0"/>
              <a:t>Stage 3: Focus on new tools and approaches.</a:t>
            </a:r>
          </a:p>
          <a:p>
            <a:r>
              <a:rPr lang="en-US" dirty="0" smtClean="0"/>
              <a:t>Stage 4: Focus on infrastructure and specialization.</a:t>
            </a:r>
          </a:p>
          <a:p>
            <a:r>
              <a:rPr lang="en-US" dirty="0" smtClean="0"/>
              <a:t>Stage 5: Focus on reusability.</a:t>
            </a:r>
          </a:p>
          <a:p>
            <a:r>
              <a:rPr lang="en-US" dirty="0" smtClean="0"/>
              <a:t>Stage 6: Focus on industry leadership.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18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1110</Words>
  <Application>Microsoft Office PowerPoint</Application>
  <PresentationFormat>On-screen Show (4:3)</PresentationFormat>
  <Paragraphs>184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Using Function Points</vt:lpstr>
      <vt:lpstr>Remember function points?</vt:lpstr>
      <vt:lpstr>We skipped over the rest of the steps!</vt:lpstr>
      <vt:lpstr>So,</vt:lpstr>
      <vt:lpstr>Getting there, at last:</vt:lpstr>
      <vt:lpstr>Issues</vt:lpstr>
      <vt:lpstr>On the other hand,</vt:lpstr>
      <vt:lpstr>Key questions about improvement</vt:lpstr>
      <vt:lpstr>Kan recommends an improvement sequence</vt:lpstr>
      <vt:lpstr>Stage 0: Baseline</vt:lpstr>
      <vt:lpstr>Stage 1: Focus on Management</vt:lpstr>
      <vt:lpstr>Stage 2: Software processes and methodologies</vt:lpstr>
      <vt:lpstr>What’s JAD?</vt:lpstr>
      <vt:lpstr>Stage 3:  New tools and approaches</vt:lpstr>
      <vt:lpstr>Stage 4: Infrastructure and specialization</vt:lpstr>
      <vt:lpstr>Stage 5: Reusability</vt:lpstr>
      <vt:lpstr>Step 6: Industry leadership at last</vt:lpstr>
      <vt:lpstr>Step 6, cntd</vt:lpstr>
      <vt:lpstr>Process improvement economics</vt:lpstr>
      <vt:lpstr>More economics</vt:lpstr>
      <vt:lpstr>And some more</vt:lpstr>
      <vt:lpstr>Measuring process improvement</vt:lpstr>
      <vt:lpstr>Overall differences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Complexity Metrics &amp; Models</dc:title>
  <dc:creator>Steve Chenoweth</dc:creator>
  <cp:lastModifiedBy>Windows User</cp:lastModifiedBy>
  <cp:revision>65</cp:revision>
  <dcterms:created xsi:type="dcterms:W3CDTF">2006-08-16T00:00:00Z</dcterms:created>
  <dcterms:modified xsi:type="dcterms:W3CDTF">2014-05-20T18:23:53Z</dcterms:modified>
</cp:coreProperties>
</file>