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F3F93-EC2E-458D-895B-C275F54BDBC8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2C4C5-1232-4E44-8EA6-90A37E2B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C4C5-1232-4E44-8EA6-90A37E2BF4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1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pp 218-219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C4C5-1232-4E44-8EA6-90A37E2BF4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38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C4C5-1232-4E44-8EA6-90A37E2BF4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74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C4C5-1232-4E44-8EA6-90A37E2BF4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56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pp 222-223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C4C5-1232-4E44-8EA6-90A37E2BF4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26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C4C5-1232-4E44-8EA6-90A37E2BF4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3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C4C5-1232-4E44-8EA6-90A37E2BF4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86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C4C5-1232-4E44-8EA6-90A37E2BF4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53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C4C5-1232-4E44-8EA6-90A37E2BF4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34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226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C4C5-1232-4E44-8EA6-90A37E2BF4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92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C4C5-1232-4E44-8EA6-90A37E2BF4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68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C4C5-1232-4E44-8EA6-90A37E2BF4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5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pp 208-9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C4C5-1232-4E44-8EA6-90A37E2BF4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9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Pp 209-210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C4C5-1232-4E44-8EA6-90A37E2BF4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36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Sec 8.2, pp 211+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C4C5-1232-4E44-8EA6-90A37E2BF4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6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baseline="0" dirty="0" smtClean="0"/>
              <a:t> pp 212-213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C4C5-1232-4E44-8EA6-90A37E2BF4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01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pp 213-215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C4C5-1232-4E44-8EA6-90A37E2BF4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35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pp 215-216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C4C5-1232-4E44-8EA6-90A37E2BF4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3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C4C5-1232-4E44-8EA6-90A37E2BF4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6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tutorvista.com/cms/images/38/exponential-growth-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94" y="-7034"/>
            <a:ext cx="5524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4495799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Exponential Distribution and Reliability Growth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8</a:t>
            </a:r>
            <a:endParaRPr lang="en-US" dirty="0"/>
          </a:p>
          <a:p>
            <a:r>
              <a:rPr lang="en-US" dirty="0"/>
              <a:t>Steve Chenoweth, RHIT</a:t>
            </a:r>
          </a:p>
          <a:p>
            <a:endParaRPr lang="en-US" dirty="0"/>
          </a:p>
        </p:txBody>
      </p:sp>
      <p:pic>
        <p:nvPicPr>
          <p:cNvPr id="4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1" y="228600"/>
            <a:ext cx="3428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Right: </a:t>
            </a:r>
            <a:r>
              <a:rPr lang="en-US" dirty="0" smtClean="0"/>
              <a:t>Wait – I always thought “exponential growth” was like 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messier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of these tries to get rid of some possibly untenable assumption in the previous models.</a:t>
            </a:r>
          </a:p>
          <a:p>
            <a:r>
              <a:rPr lang="en-US" dirty="0" smtClean="0"/>
              <a:t>E.g., in the </a:t>
            </a:r>
            <a:r>
              <a:rPr lang="en-US" dirty="0" err="1" smtClean="0"/>
              <a:t>Goel-Okumoto</a:t>
            </a:r>
            <a:r>
              <a:rPr lang="en-US" dirty="0" smtClean="0"/>
              <a:t> Imperfect Debugging Model,</a:t>
            </a:r>
          </a:p>
          <a:p>
            <a:pPr lvl="1"/>
            <a:r>
              <a:rPr lang="en-US" dirty="0" smtClean="0"/>
              <a:t>Defect fixes are allowed to be imperfect.</a:t>
            </a:r>
          </a:p>
          <a:p>
            <a:pPr lvl="1"/>
            <a:r>
              <a:rPr lang="en-US" dirty="0"/>
              <a:t>Z(t</a:t>
            </a:r>
            <a:r>
              <a:rPr lang="en-US" baseline="-25000" dirty="0"/>
              <a:t>i</a:t>
            </a:r>
            <a:r>
              <a:rPr lang="en-US" dirty="0"/>
              <a:t>) = </a:t>
            </a:r>
            <a:r>
              <a:rPr lang="en-US" dirty="0" smtClean="0"/>
              <a:t>[</a:t>
            </a:r>
            <a:r>
              <a:rPr lang="en-US" dirty="0"/>
              <a:t>N – </a:t>
            </a:r>
            <a:r>
              <a:rPr lang="en-US" dirty="0" smtClean="0"/>
              <a:t>p(i </a:t>
            </a:r>
            <a:r>
              <a:rPr lang="en-US" dirty="0"/>
              <a:t>– 1</a:t>
            </a:r>
            <a:r>
              <a:rPr lang="en-US" dirty="0" smtClean="0"/>
              <a:t>)]</a:t>
            </a:r>
            <a:r>
              <a:rPr lang="en-US" dirty="0" smtClean="0">
                <a:sym typeface="Symbol"/>
              </a:rPr>
              <a:t>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dirty="0" smtClean="0"/>
              <a:t>where</a:t>
            </a:r>
          </a:p>
          <a:p>
            <a:pPr lvl="1"/>
            <a:r>
              <a:rPr lang="en-US" dirty="0" smtClean="0"/>
              <a:t>N = the number of faults at the start of testing,</a:t>
            </a:r>
          </a:p>
          <a:p>
            <a:pPr lvl="1"/>
            <a:r>
              <a:rPr lang="en-US" dirty="0" smtClean="0"/>
              <a:t>P = probability of imperfect debugging, and</a:t>
            </a:r>
          </a:p>
          <a:p>
            <a:pPr lvl="1"/>
            <a:r>
              <a:rPr lang="en-US" dirty="0">
                <a:sym typeface="Symbol"/>
              </a:rPr>
              <a:t></a:t>
            </a:r>
            <a:r>
              <a:rPr lang="en-US" dirty="0" smtClean="0"/>
              <a:t> = the failure rate per fault.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Delayed S and Inflection 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Allow for separate defect detection and defect isolation processes.</a:t>
            </a:r>
          </a:p>
          <a:p>
            <a:r>
              <a:rPr lang="en-US" dirty="0" smtClean="0"/>
              <a:t>The S-shaped curve that results allows for the delay between first failure observation and the time of reporting.</a:t>
            </a:r>
          </a:p>
          <a:p>
            <a:pPr lvl="1"/>
            <a:r>
              <a:rPr lang="en-US" dirty="0" smtClean="0"/>
              <a:t>The S-curve results from this delay in reliability growth.</a:t>
            </a:r>
          </a:p>
          <a:p>
            <a:r>
              <a:rPr lang="en-US" dirty="0" smtClean="0"/>
              <a:t>The inflection model also allows for detection dependence – the more we find, the more undetectable failures become detectable.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comparison of predictions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85" y="1295400"/>
            <a:ext cx="4557315" cy="5244364"/>
          </a:xfrm>
        </p:spPr>
      </p:pic>
    </p:spTree>
    <p:extLst>
      <p:ext uri="{BB962C8B-B14F-4D97-AF65-F5344CB8AC3E}">
        <p14:creationId xmlns:p14="http://schemas.microsoft.com/office/powerpoint/2010/main" val="18920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Model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Predictive validity</a:t>
            </a:r>
          </a:p>
          <a:p>
            <a:r>
              <a:rPr lang="en-US" dirty="0" smtClean="0"/>
              <a:t>Capability</a:t>
            </a:r>
          </a:p>
          <a:p>
            <a:r>
              <a:rPr lang="en-US" b="1" dirty="0" smtClean="0"/>
              <a:t>Quality of assumptions</a:t>
            </a:r>
          </a:p>
          <a:p>
            <a:r>
              <a:rPr lang="en-US" dirty="0" smtClean="0"/>
              <a:t>Applicability</a:t>
            </a:r>
          </a:p>
          <a:p>
            <a:r>
              <a:rPr lang="en-US" b="1" dirty="0" smtClean="0"/>
              <a:t>Simplicity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4800600"/>
            <a:ext cx="3324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Bold</a:t>
            </a:r>
            <a:r>
              <a:rPr lang="en-US" sz="2400" dirty="0" smtClean="0"/>
              <a:t> = </a:t>
            </a:r>
            <a:r>
              <a:rPr lang="en-US" sz="2400" dirty="0" err="1" smtClean="0"/>
              <a:t>Kan’s</a:t>
            </a:r>
            <a:r>
              <a:rPr lang="en-US" sz="2400" dirty="0" smtClean="0"/>
              <a:t> preferences.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36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model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Examine the data.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the model or several models.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Estimate the parameters for the model.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the fitted model, by substituting the parameters.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a goodness-of-fit test and assess reasonableness of the model.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reliability predictions based on the fitted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1 - Examine the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39184"/>
            <a:ext cx="5410200" cy="5120109"/>
          </a:xfrm>
        </p:spPr>
      </p:pic>
    </p:spTree>
    <p:extLst>
      <p:ext uri="{BB962C8B-B14F-4D97-AF65-F5344CB8AC3E}">
        <p14:creationId xmlns:p14="http://schemas.microsoft.com/office/powerpoint/2010/main" val="17469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2, 3, &amp;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Picked Exponential Model.</a:t>
            </a:r>
          </a:p>
          <a:p>
            <a:r>
              <a:rPr lang="en-US" dirty="0" smtClean="0"/>
              <a:t>Had used Delayed S and Inflection S Models before, but,</a:t>
            </a:r>
          </a:p>
          <a:p>
            <a:pPr lvl="1"/>
            <a:r>
              <a:rPr lang="en-US" dirty="0" smtClean="0"/>
              <a:t>In this data, </a:t>
            </a:r>
            <a:r>
              <a:rPr lang="en-US" dirty="0" err="1" smtClean="0"/>
              <a:t>Kan</a:t>
            </a:r>
            <a:r>
              <a:rPr lang="en-US" dirty="0" smtClean="0"/>
              <a:t> didn’t notice an increase-then-decrease pattern typical of those models!</a:t>
            </a:r>
          </a:p>
          <a:p>
            <a:pPr marL="0" indent="0">
              <a:buNone/>
            </a:pPr>
            <a:r>
              <a:rPr lang="en-US" dirty="0" smtClean="0"/>
              <a:t>3. Used two SAS processes to get constants K and </a:t>
            </a:r>
            <a:r>
              <a:rPr lang="en-US" dirty="0" smtClean="0">
                <a:sym typeface="Symbol"/>
              </a:rPr>
              <a:t>.  (See slide 4.)</a:t>
            </a:r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4. Plugged those into the exponential model.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US" dirty="0" smtClean="0"/>
              <a:t>Used Kolmogorov-Smirnov goodness-of-fit test, to validate the model: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84960"/>
            <a:ext cx="4623816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used this model during 4 years worth of testing!</a:t>
            </a:r>
          </a:p>
          <a:p>
            <a:r>
              <a:rPr lang="en-US" dirty="0" smtClean="0"/>
              <a:t>“The projection from this model was very close </a:t>
            </a:r>
            <a:r>
              <a:rPr lang="en-US" dirty="0" err="1" smtClean="0"/>
              <a:t>tto</a:t>
            </a:r>
            <a:r>
              <a:rPr lang="en-US" dirty="0" smtClean="0"/>
              <a:t> the estimate from the Rayleigh model and to the actual field defect data.”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Compression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These tests work best when:</a:t>
            </a:r>
          </a:p>
          <a:p>
            <a:pPr lvl="1"/>
            <a:r>
              <a:rPr lang="en-US" dirty="0" smtClean="0"/>
              <a:t>Project is large,</a:t>
            </a:r>
          </a:p>
          <a:p>
            <a:pPr lvl="1"/>
            <a:r>
              <a:rPr lang="en-US" dirty="0" smtClean="0"/>
              <a:t>Defect arrival rates tend not to fluctuate much,</a:t>
            </a:r>
          </a:p>
          <a:p>
            <a:pPr lvl="1"/>
            <a:r>
              <a:rPr lang="en-US" dirty="0" smtClean="0"/>
              <a:t>The system is not safety-critical (!), and</a:t>
            </a:r>
          </a:p>
          <a:p>
            <a:pPr lvl="1"/>
            <a:r>
              <a:rPr lang="en-US" dirty="0" smtClean="0"/>
              <a:t>Environment-specific factors are taken into account.</a:t>
            </a:r>
          </a:p>
          <a:p>
            <a:r>
              <a:rPr lang="en-US" dirty="0" smtClean="0"/>
              <a:t>But, even being this cautious doesn’t mean you can extend the model into customer use (e.g.,  maintenance)!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growth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Exponential … and more</a:t>
            </a:r>
          </a:p>
          <a:p>
            <a:r>
              <a:rPr lang="en-US" dirty="0" smtClean="0"/>
              <a:t>Rayleigh tries to model the whole lifecycle.</a:t>
            </a:r>
          </a:p>
          <a:p>
            <a:r>
              <a:rPr lang="en-US" dirty="0" smtClean="0"/>
              <a:t>These models, in contrast, are for formal testing phases.</a:t>
            </a:r>
          </a:p>
          <a:p>
            <a:r>
              <a:rPr lang="en-US" dirty="0" smtClean="0"/>
              <a:t>Worth doing because “Defect arrival or failure patterns during such testing are good indicators of the product’s reliability when it is used by customers.”</a:t>
            </a:r>
          </a:p>
          <a:p>
            <a:r>
              <a:rPr lang="en-US" dirty="0" smtClean="0"/>
              <a:t>During formal testing, the software gets more stable, and “reliability grows.”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different about maintenance?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During testing, the sole purpose is defect detection and removal.</a:t>
            </a:r>
          </a:p>
          <a:p>
            <a:r>
              <a:rPr lang="en-US" dirty="0" smtClean="0"/>
              <a:t>Test cases are maximized for defect detection.</a:t>
            </a:r>
          </a:p>
          <a:p>
            <a:r>
              <a:rPr lang="en-US" dirty="0" smtClean="0"/>
              <a:t>Defect arrivals – usually much higher.</a:t>
            </a:r>
          </a:p>
          <a:p>
            <a:r>
              <a:rPr lang="en-US" dirty="0" smtClean="0"/>
              <a:t>Customer, in contrast, takes time to find defects!</a:t>
            </a:r>
          </a:p>
          <a:p>
            <a:r>
              <a:rPr lang="en-US" dirty="0" smtClean="0"/>
              <a:t>Defect arrivals may be much more spread out.</a:t>
            </a:r>
          </a:p>
          <a:p>
            <a:r>
              <a:rPr lang="en-US" dirty="0" smtClean="0"/>
              <a:t>The difference between these = the “compression factor.”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Real-life comparisons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5012075" cy="4999057"/>
          </a:xfrm>
        </p:spPr>
      </p:pic>
    </p:spTree>
    <p:extLst>
      <p:ext uri="{BB962C8B-B14F-4D97-AF65-F5344CB8AC3E}">
        <p14:creationId xmlns:p14="http://schemas.microsoft.com/office/powerpoint/2010/main" val="5412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Total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Use reliability models and,</a:t>
            </a:r>
          </a:p>
          <a:p>
            <a:r>
              <a:rPr lang="en-US" dirty="0" smtClean="0"/>
              <a:t>Historical patterns for projecting into field use.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48" y="1676400"/>
            <a:ext cx="4645152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vs Slow Ramp-up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systems and O/S’s – slow (3 years)</a:t>
            </a:r>
          </a:p>
          <a:p>
            <a:r>
              <a:rPr lang="en-US" dirty="0" smtClean="0"/>
              <a:t>Typical apps – fast (2 years)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78" y="3048000"/>
            <a:ext cx="5462722" cy="33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on ramp-ups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own historical data to estimate for new products.</a:t>
            </a:r>
          </a:p>
          <a:p>
            <a:r>
              <a:rPr lang="en-US" dirty="0" err="1" smtClean="0"/>
              <a:t>Kan</a:t>
            </a:r>
            <a:r>
              <a:rPr lang="en-US" dirty="0" smtClean="0"/>
              <a:t> recommends a nonparametric method</a:t>
            </a:r>
          </a:p>
          <a:p>
            <a:pPr lvl="1"/>
            <a:r>
              <a:rPr lang="en-US" dirty="0" smtClean="0"/>
              <a:t>Like 3-point moving average</a:t>
            </a:r>
          </a:p>
          <a:p>
            <a:pPr lvl="1"/>
            <a:r>
              <a:rPr lang="en-US" dirty="0" smtClean="0"/>
              <a:t>To smooth the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Recommendations for small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Ch</a:t>
            </a:r>
            <a:r>
              <a:rPr lang="en-US" dirty="0" smtClean="0"/>
              <a:t> 7 - Rayleigh can work, but requires people with the modeling expertise.</a:t>
            </a:r>
          </a:p>
          <a:p>
            <a:r>
              <a:rPr lang="en-US" dirty="0" smtClean="0"/>
              <a:t>From </a:t>
            </a:r>
            <a:r>
              <a:rPr lang="en-US" dirty="0" err="1" smtClean="0"/>
              <a:t>Ch</a:t>
            </a:r>
            <a:r>
              <a:rPr lang="en-US" dirty="0" smtClean="0"/>
              <a:t> 6 – Use a test effectiveness metric, validate with prior projects.  Then,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Ch</a:t>
            </a:r>
            <a:r>
              <a:rPr lang="en-US" dirty="0" smtClean="0"/>
              <a:t> 8 – Gather data, etc., as described on p 220.</a:t>
            </a:r>
          </a:p>
          <a:p>
            <a:r>
              <a:rPr lang="en-US" dirty="0" smtClean="0"/>
              <a:t>Pick a simple metric (in terms of both data needed and complexity to validate).</a:t>
            </a:r>
          </a:p>
          <a:p>
            <a:r>
              <a:rPr lang="en-US" dirty="0" smtClean="0"/>
              <a:t>Interval estimating is easier.</a:t>
            </a:r>
          </a:p>
          <a:p>
            <a:r>
              <a:rPr lang="en-US" dirty="0" smtClean="0"/>
              <a:t>Cross-validate results across projects, if comparable.</a:t>
            </a:r>
          </a:p>
          <a:p>
            <a:r>
              <a:rPr lang="en-US" dirty="0" smtClean="0"/>
              <a:t>Know your assumptions!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“reliability”?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general than often used for large systems, where –</a:t>
            </a:r>
          </a:p>
          <a:p>
            <a:pPr lvl="1"/>
            <a:r>
              <a:rPr lang="en-US" dirty="0" smtClean="0"/>
              <a:t>Reliability = MTBF, and</a:t>
            </a:r>
          </a:p>
          <a:p>
            <a:pPr lvl="1"/>
            <a:r>
              <a:rPr lang="en-US" dirty="0" smtClean="0"/>
              <a:t>A “failure” is like a system crash.</a:t>
            </a:r>
          </a:p>
          <a:p>
            <a:r>
              <a:rPr lang="en-US" dirty="0" smtClean="0"/>
              <a:t>Instead, here “reliability” = absence of all kinds of measurable faults, including:</a:t>
            </a:r>
          </a:p>
          <a:p>
            <a:pPr lvl="1"/>
            <a:r>
              <a:rPr lang="en-US" dirty="0" smtClean="0"/>
              <a:t>Little things not working, and</a:t>
            </a:r>
          </a:p>
          <a:p>
            <a:pPr lvl="1"/>
            <a:r>
              <a:rPr lang="en-US" dirty="0" smtClean="0"/>
              <a:t>Features not meeting specs.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What is our “Exponential model”?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75016"/>
            <a:ext cx="6781800" cy="5235152"/>
          </a:xfrm>
        </p:spPr>
      </p:pic>
    </p:spTree>
    <p:extLst>
      <p:ext uri="{BB962C8B-B14F-4D97-AF65-F5344CB8AC3E}">
        <p14:creationId xmlns:p14="http://schemas.microsoft.com/office/powerpoint/2010/main" val="8335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it works…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Lots of places where this model is known to predict failures over time.</a:t>
            </a:r>
          </a:p>
          <a:p>
            <a:r>
              <a:rPr lang="en-US" sz="2800" dirty="0" smtClean="0"/>
              <a:t>Can estimate defect arrival rates or time between failures.</a:t>
            </a:r>
          </a:p>
          <a:p>
            <a:r>
              <a:rPr lang="en-US" sz="2800" dirty="0" err="1" smtClean="0"/>
              <a:t>Kan</a:t>
            </a:r>
            <a:r>
              <a:rPr lang="en-US" sz="2800" dirty="0" smtClean="0"/>
              <a:t> used for AS/400 studies. </a:t>
            </a:r>
          </a:p>
          <a:p>
            <a:r>
              <a:rPr lang="en-US" sz="2800" dirty="0" smtClean="0"/>
              <a:t>Easy to set up.</a:t>
            </a:r>
          </a:p>
          <a:p>
            <a:r>
              <a:rPr lang="en-US" sz="2800" dirty="0" smtClean="0"/>
              <a:t>A good place to start in modeling testing.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547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Kan’s</a:t>
            </a:r>
            <a:r>
              <a:rPr lang="en-US" dirty="0" smtClean="0"/>
              <a:t> AS/400 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13635"/>
            <a:ext cx="4100792" cy="291180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7" y="2516450"/>
            <a:ext cx="4108881" cy="29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5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to fix problems with exponential model.</a:t>
            </a:r>
          </a:p>
          <a:p>
            <a:r>
              <a:rPr lang="en-US" dirty="0" smtClean="0"/>
              <a:t>Generally more complex to set up.</a:t>
            </a:r>
          </a:p>
          <a:p>
            <a:r>
              <a:rPr lang="en-US" dirty="0" smtClean="0"/>
              <a:t>May be harder to get their additional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3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Jelinski-Moranda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time between failures model</a:t>
            </a:r>
          </a:p>
          <a:p>
            <a:r>
              <a:rPr lang="en-US" dirty="0" smtClean="0"/>
              <a:t>Assumes –</a:t>
            </a:r>
          </a:p>
          <a:p>
            <a:pPr lvl="1"/>
            <a:r>
              <a:rPr lang="en-US" dirty="0" smtClean="0"/>
              <a:t>N software faults at start of testing.</a:t>
            </a:r>
          </a:p>
          <a:p>
            <a:pPr lvl="1"/>
            <a:r>
              <a:rPr lang="en-US" dirty="0" smtClean="0"/>
              <a:t>Failures occur purely at random.</a:t>
            </a:r>
          </a:p>
          <a:p>
            <a:pPr lvl="1"/>
            <a:r>
              <a:rPr lang="en-US" dirty="0" smtClean="0"/>
              <a:t>All faults contribute equally to cause a failure.</a:t>
            </a:r>
          </a:p>
          <a:p>
            <a:pPr lvl="1"/>
            <a:r>
              <a:rPr lang="en-US" dirty="0" smtClean="0"/>
              <a:t>Fix time is negligible.</a:t>
            </a:r>
          </a:p>
          <a:p>
            <a:pPr lvl="1"/>
            <a:r>
              <a:rPr lang="en-US" dirty="0" smtClean="0"/>
              <a:t>Fix for each failure is perfect.</a:t>
            </a:r>
          </a:p>
          <a:p>
            <a:r>
              <a:rPr lang="en-US" dirty="0" smtClean="0"/>
              <a:t>Thus, software product’s failure rate improves by the same amount at each fix.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5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Jelinski-Moranda</a:t>
            </a:r>
            <a:r>
              <a:rPr lang="en-US" dirty="0" smtClean="0"/>
              <a:t> </a:t>
            </a:r>
            <a:r>
              <a:rPr lang="en-US" dirty="0" smtClean="0"/>
              <a:t>model,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So, the “hazard function”</a:t>
            </a:r>
          </a:p>
          <a:p>
            <a:pPr lvl="1"/>
            <a:r>
              <a:rPr lang="en-US" dirty="0" smtClean="0"/>
              <a:t>The instantaneous failure rate function</a:t>
            </a:r>
          </a:p>
          <a:p>
            <a:pPr lvl="1"/>
            <a:r>
              <a:rPr lang="en-US" dirty="0" smtClean="0"/>
              <a:t>At time t</a:t>
            </a:r>
            <a:r>
              <a:rPr lang="en-US" baseline="-25000" dirty="0" smtClean="0"/>
              <a:t>i</a:t>
            </a:r>
            <a:r>
              <a:rPr lang="en-US" dirty="0" smtClean="0"/>
              <a:t>, which is between failur</a:t>
            </a:r>
            <a:r>
              <a:rPr lang="en-US" dirty="0" smtClean="0"/>
              <a:t>es (i-1) and I, is</a:t>
            </a:r>
          </a:p>
          <a:p>
            <a:pPr lvl="1"/>
            <a:r>
              <a:rPr lang="en-US" dirty="0"/>
              <a:t>Z(t</a:t>
            </a:r>
            <a:r>
              <a:rPr lang="en-US" baseline="-25000" dirty="0"/>
              <a:t>i</a:t>
            </a:r>
            <a:r>
              <a:rPr lang="en-US" dirty="0" smtClean="0"/>
              <a:t>) = </a:t>
            </a:r>
            <a:r>
              <a:rPr lang="en-US" dirty="0" smtClean="0">
                <a:sym typeface="Symbol"/>
              </a:rPr>
              <a:t></a:t>
            </a:r>
            <a:r>
              <a:rPr lang="en-US" dirty="0" smtClean="0"/>
              <a:t>[N – (i – 1)] , where</a:t>
            </a:r>
          </a:p>
          <a:p>
            <a:pPr lvl="1"/>
            <a:r>
              <a:rPr lang="en-US" dirty="0" smtClean="0"/>
              <a:t>N = number of defects at beginning of testing, and</a:t>
            </a:r>
          </a:p>
          <a:p>
            <a:pPr lvl="1"/>
            <a:r>
              <a:rPr lang="en-US" dirty="0">
                <a:sym typeface="Symbol"/>
              </a:rPr>
              <a:t></a:t>
            </a:r>
            <a:r>
              <a:rPr lang="en-US" dirty="0" smtClean="0"/>
              <a:t> is a proportionality constant (not a function).</a:t>
            </a:r>
          </a:p>
          <a:p>
            <a:r>
              <a:rPr lang="en-US" dirty="0" smtClean="0"/>
              <a:t>As each fault is removed, the hazard function decreases in value, and the time between failures increases.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81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1079</Words>
  <Application>Microsoft Office PowerPoint</Application>
  <PresentationFormat>On-screen Show (4:3)</PresentationFormat>
  <Paragraphs>158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Exponential Distribution and Reliability Growth Models</vt:lpstr>
      <vt:lpstr>Reliability growth models</vt:lpstr>
      <vt:lpstr>What do we mean by “reliability”?</vt:lpstr>
      <vt:lpstr>What is our “Exponential model”?</vt:lpstr>
      <vt:lpstr>And, it works…</vt:lpstr>
      <vt:lpstr>Kan’s AS/400 results</vt:lpstr>
      <vt:lpstr>More complex models</vt:lpstr>
      <vt:lpstr>Jelinski-Moranda model</vt:lpstr>
      <vt:lpstr>Jelinski-Moranda model, cntd</vt:lpstr>
      <vt:lpstr>Even messier models</vt:lpstr>
      <vt:lpstr>The Delayed S and Inflection S Models</vt:lpstr>
      <vt:lpstr>A comparison of predictions</vt:lpstr>
      <vt:lpstr>Criteria for Model Evaluation</vt:lpstr>
      <vt:lpstr>How to model reliability</vt:lpstr>
      <vt:lpstr>Step 1 - Examine the data</vt:lpstr>
      <vt:lpstr>Steps 2, 3, &amp; 4</vt:lpstr>
      <vt:lpstr>Step 5</vt:lpstr>
      <vt:lpstr>Step 6</vt:lpstr>
      <vt:lpstr>Test Compression Factor</vt:lpstr>
      <vt:lpstr>What’s different about maintenance?</vt:lpstr>
      <vt:lpstr>Real-life comparisons</vt:lpstr>
      <vt:lpstr>Estimating Total Defects</vt:lpstr>
      <vt:lpstr>Fast vs Slow Ramp-up</vt:lpstr>
      <vt:lpstr>Conclusion on ramp-ups</vt:lpstr>
      <vt:lpstr>Recommendations for small projects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Exponential Distribution and Reliability Growth Models</dc:title>
  <dc:creator>Steve Chenoweth</dc:creator>
  <cp:lastModifiedBy>Windows User</cp:lastModifiedBy>
  <cp:revision>15</cp:revision>
  <dcterms:created xsi:type="dcterms:W3CDTF">2006-08-16T00:00:00Z</dcterms:created>
  <dcterms:modified xsi:type="dcterms:W3CDTF">2014-04-06T19:37:07Z</dcterms:modified>
</cp:coreProperties>
</file>