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63" autoAdjust="0"/>
  </p:normalViewPr>
  <p:slideViewPr>
    <p:cSldViewPr>
      <p:cViewPr varScale="1">
        <p:scale>
          <a:sx n="60" d="100"/>
          <a:sy n="60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7DBC-F6CC-438E-9ACB-8B5D14DCB4DD}" type="datetimeFigureOut">
              <a:rPr lang="en-US" smtClean="0"/>
              <a:t>3/22/2014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1671-67ED-473D-81EB-A358B582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Math Land!</a:t>
            </a:r>
            <a:r>
              <a:rPr lang="en-US" baseline="0" dirty="0" smtClean="0"/>
              <a:t>  We’ll be figuring things, for real, and looking at how that applies to our work.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Above  </a:t>
            </a:r>
            <a:r>
              <a:rPr lang="en-US" baseline="0" dirty="0" smtClean="0"/>
              <a:t>image – How do you know if an observed test result is “close,” or not?   Answer:  Try to bound the possible error, in the way you measure it.  From http://blog.questionmark.com/item-analysis-analytics-part-1-what-is-classical-test-theory.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671-67ED-473D-81EB-A358B582C6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7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http://blog.cloudpassage.com/2013/04/16/one-of-these-things-is-not-like-the-others/.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671-67ED-473D-81EB-A358B582C6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Daniel </a:t>
            </a:r>
            <a:r>
              <a:rPr lang="en-US" dirty="0" err="1" smtClean="0"/>
              <a:t>Kanneman’s</a:t>
            </a:r>
            <a:r>
              <a:rPr lang="en-US" dirty="0" smtClean="0"/>
              <a:t> </a:t>
            </a:r>
            <a:r>
              <a:rPr lang="en-US" i="1" dirty="0" smtClean="0"/>
              <a:t>Thinking Fast and Slow</a:t>
            </a:r>
            <a:r>
              <a:rPr lang="en-US" dirty="0" smtClean="0"/>
              <a:t>, 2013.  Image from https://docs.google.com/file/d/0ByXsRacEHnd5aTkyb2Z5eDMwT00/edit.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671-67ED-473D-81EB-A358B582C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96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, p 58.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671-67ED-473D-81EB-A358B582C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0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from </a:t>
            </a:r>
            <a:r>
              <a:rPr lang="en-US" dirty="0" err="1" smtClean="0"/>
              <a:t>Kan</a:t>
            </a:r>
            <a:r>
              <a:rPr lang="en-US" dirty="0" smtClean="0"/>
              <a:t>, p 64.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671-67ED-473D-81EB-A358B582C6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1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 p 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671-67ED-473D-81EB-A358B582C6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0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</a:t>
            </a:r>
            <a:r>
              <a:rPr lang="en-US" dirty="0" err="1" smtClean="0"/>
              <a:t>Kan</a:t>
            </a:r>
            <a:r>
              <a:rPr lang="en-US" dirty="0" smtClean="0"/>
              <a:t>,</a:t>
            </a:r>
            <a:r>
              <a:rPr lang="en-US" baseline="0" dirty="0" smtClean="0"/>
              <a:t> pp 68-9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671-67ED-473D-81EB-A358B582C6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76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for example, https://www.ted.com/talks/angela_lee_duckworth_the_key_to_success_grit.</a:t>
            </a:r>
          </a:p>
          <a:p>
            <a:endParaRPr lang="en-US" dirty="0" smtClean="0"/>
          </a:p>
          <a:p>
            <a:r>
              <a:rPr lang="en-US" dirty="0" smtClean="0"/>
              <a:t>Last 3 vocabulary</a:t>
            </a:r>
            <a:r>
              <a:rPr lang="en-US" baseline="0" dirty="0" smtClean="0"/>
              <a:t> words on a famous IQ test:  parterre, syzygy, and homunculus.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</a:t>
            </a:r>
            <a:r>
              <a:rPr lang="en-US" dirty="0" smtClean="0"/>
              <a:t>For scientists, engineers, and medical doctors…the correlations between ability measures and occupational success are only around 0.2, accounting for only 4% of the variance (Baird, 1985). “  From http://www.danielgoleman.info/the-trouble-with-iq/.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671-67ED-473D-81EB-A358B582C6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82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http://www.documentingexcellence.com/stat_tool/reliabilityvalidity.htm.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671-67ED-473D-81EB-A358B582C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Measurement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3 in </a:t>
            </a:r>
            <a:r>
              <a:rPr lang="en-US" dirty="0" err="1" smtClean="0"/>
              <a:t>Kan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Steve Chenoweth, RHIT</a:t>
            </a:r>
            <a:endParaRPr lang="en-US" dirty="0"/>
          </a:p>
        </p:txBody>
      </p:sp>
      <p:pic>
        <p:nvPicPr>
          <p:cNvPr id="2050" name="Picture 2" descr="http://blog.questionmark.com/wp-content/uploads/2009/06/6-19-2009-9-05-35-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4676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8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Kan’s</a:t>
            </a:r>
            <a:r>
              <a:rPr lang="en-US" dirty="0" smtClean="0"/>
              <a:t> levels of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Nominal scale – classify things!</a:t>
            </a:r>
          </a:p>
          <a:p>
            <a:pPr marL="0" indent="0">
              <a:buNone/>
            </a:pPr>
            <a:r>
              <a:rPr lang="en-US" dirty="0" smtClean="0"/>
              <a:t>	How about that new guy on  the right?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048000"/>
            <a:ext cx="571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6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Ordinal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Roughly, something like 1,2,3,4,5,6,7,…</a:t>
            </a:r>
          </a:p>
          <a:p>
            <a:r>
              <a:rPr lang="en-US" dirty="0" smtClean="0"/>
              <a:t>Mathematical properties, such as:</a:t>
            </a:r>
          </a:p>
          <a:p>
            <a:r>
              <a:rPr lang="en-US" dirty="0" smtClean="0"/>
              <a:t>If A &gt; B and B &gt; C, then A &gt; 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3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and Ratio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Interval:</a:t>
            </a:r>
          </a:p>
          <a:p>
            <a:r>
              <a:rPr lang="en-US" dirty="0" smtClean="0"/>
              <a:t>Product A’s defect rate is 5 KLOC,</a:t>
            </a:r>
          </a:p>
          <a:p>
            <a:r>
              <a:rPr lang="en-US" dirty="0" smtClean="0"/>
              <a:t>Product B’s defect rate is 3.5 KLOC.</a:t>
            </a:r>
          </a:p>
          <a:p>
            <a:r>
              <a:rPr lang="en-US" dirty="0" smtClean="0"/>
              <a:t>Then Product A’s defect rate is 1.5 KLOC greater than Product B’s defect rate.</a:t>
            </a:r>
          </a:p>
          <a:p>
            <a:pPr marL="0" indent="0">
              <a:buNone/>
            </a:pPr>
            <a:r>
              <a:rPr lang="en-US" dirty="0" smtClean="0"/>
              <a:t>Ratio:</a:t>
            </a:r>
          </a:p>
          <a:p>
            <a:r>
              <a:rPr lang="en-US" dirty="0" smtClean="0"/>
              <a:t>We can also say that Product A’s defect rate is 1.43 x </a:t>
            </a:r>
            <a:r>
              <a:rPr lang="en-US" dirty="0" err="1" smtClean="0"/>
              <a:t>Prodct</a:t>
            </a:r>
            <a:r>
              <a:rPr lang="en-US" dirty="0" smtClean="0"/>
              <a:t> B’s defect 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8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level vs lower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Higher level measurements scales possess the properties of lower level ones.</a:t>
            </a:r>
          </a:p>
          <a:p>
            <a:r>
              <a:rPr lang="en-US" dirty="0" smtClean="0"/>
              <a:t>Can’t do the reverse – If we have:</a:t>
            </a:r>
          </a:p>
          <a:p>
            <a:pPr lvl="1"/>
            <a:r>
              <a:rPr lang="en-US" dirty="0" smtClean="0"/>
              <a:t>Excellent</a:t>
            </a:r>
          </a:p>
          <a:p>
            <a:pPr lvl="1"/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Average</a:t>
            </a:r>
          </a:p>
          <a:p>
            <a:pPr lvl="1"/>
            <a:r>
              <a:rPr lang="en-US" dirty="0" smtClean="0"/>
              <a:t>Worse than average</a:t>
            </a:r>
          </a:p>
          <a:p>
            <a:pPr lvl="1"/>
            <a:r>
              <a:rPr lang="en-US" dirty="0" smtClean="0"/>
              <a:t>Poor</a:t>
            </a:r>
          </a:p>
          <a:p>
            <a:r>
              <a:rPr lang="en-US" dirty="0" smtClean="0"/>
              <a:t>How much better is Good than Poor?  Who knows?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to play with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</a:t>
            </a:r>
          </a:p>
          <a:p>
            <a:r>
              <a:rPr lang="en-US" dirty="0" smtClean="0"/>
              <a:t>Proportion</a:t>
            </a:r>
          </a:p>
          <a:p>
            <a:r>
              <a:rPr lang="en-US" dirty="0" smtClean="0"/>
              <a:t>Percentage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71088"/>
            <a:ext cx="7245955" cy="32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9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Percentage, </a:t>
            </a:r>
            <a:r>
              <a:rPr lang="en-US" dirty="0" err="1" smtClean="0"/>
              <a:t>cntd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7648253" cy="3183796"/>
          </a:xfrm>
        </p:spPr>
      </p:pic>
    </p:spTree>
    <p:extLst>
      <p:ext uri="{BB962C8B-B14F-4D97-AF65-F5344CB8AC3E}">
        <p14:creationId xmlns:p14="http://schemas.microsoft.com/office/powerpoint/2010/main" val="364893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</a:t>
            </a:r>
          </a:p>
          <a:p>
            <a:r>
              <a:rPr lang="en-US" dirty="0" smtClean="0"/>
              <a:t>Six Sigma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108960"/>
            <a:ext cx="6158724" cy="3063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675" y="1447800"/>
            <a:ext cx="3385125" cy="48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7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and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the same thing</a:t>
            </a:r>
          </a:p>
          <a:p>
            <a:r>
              <a:rPr lang="en-US" dirty="0" smtClean="0"/>
              <a:t>E.g., IQ tests – What do they really measure?</a:t>
            </a:r>
          </a:p>
          <a:p>
            <a:r>
              <a:rPr lang="en-US" dirty="0" smtClean="0"/>
              <a:t>They all prove that they are “reliable” –</a:t>
            </a:r>
          </a:p>
          <a:p>
            <a:pPr lvl="1"/>
            <a:r>
              <a:rPr lang="en-US" dirty="0" smtClean="0"/>
              <a:t>If you take it again, you’re likely to get close to the same score.</a:t>
            </a:r>
          </a:p>
          <a:p>
            <a:r>
              <a:rPr lang="en-US" dirty="0" smtClean="0"/>
              <a:t>And they are “validated” against each other –</a:t>
            </a:r>
          </a:p>
          <a:p>
            <a:pPr lvl="1"/>
            <a:r>
              <a:rPr lang="en-US" dirty="0" smtClean="0"/>
              <a:t>If you take a different test, you’re likely to get close to the same score.</a:t>
            </a:r>
          </a:p>
          <a:p>
            <a:r>
              <a:rPr lang="en-US" dirty="0" smtClean="0"/>
              <a:t>So?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62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“Does it measure what we intend it to measure?”</a:t>
            </a:r>
          </a:p>
          <a:p>
            <a:r>
              <a:rPr lang="en-US" dirty="0" smtClean="0"/>
              <a:t>E.g., Do IQ tests predict how well students will do in school?</a:t>
            </a:r>
          </a:p>
          <a:p>
            <a:pPr lvl="1"/>
            <a:r>
              <a:rPr lang="en-US" dirty="0" smtClean="0"/>
              <a:t>Angela Lee Duckworth, of U Penn, says a better key to success, even in school, is “grit”.</a:t>
            </a:r>
          </a:p>
          <a:p>
            <a:pPr lvl="1"/>
            <a:r>
              <a:rPr lang="en-US" dirty="0" smtClean="0"/>
              <a:t>Other people cite motivation, “competence,” “multiple intelligences,” and other factors.</a:t>
            </a:r>
          </a:p>
          <a:p>
            <a:pPr lvl="1"/>
            <a:r>
              <a:rPr lang="en-US" dirty="0"/>
              <a:t>IQ tests predict best how well people do taking similar </a:t>
            </a:r>
            <a:r>
              <a:rPr lang="en-US" dirty="0" smtClean="0"/>
              <a:t>tests.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54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for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measures accurately if a product will be a success?</a:t>
            </a:r>
          </a:p>
          <a:p>
            <a:r>
              <a:rPr lang="en-US" dirty="0" smtClean="0"/>
              <a:t>Or, even “not crash”?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3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quality is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have to measure quality some way, </a:t>
            </a:r>
            <a:br>
              <a:rPr lang="en-US" dirty="0" smtClean="0"/>
            </a:br>
            <a:r>
              <a:rPr lang="en-US" dirty="0" smtClean="0"/>
              <a:t>	to “know” if you have it!</a:t>
            </a:r>
          </a:p>
          <a:p>
            <a:r>
              <a:rPr lang="en-US" dirty="0" smtClean="0"/>
              <a:t>If customer “happiness” can’t be anticipated</a:t>
            </a:r>
            <a:br>
              <a:rPr lang="en-US" dirty="0" smtClean="0"/>
            </a:br>
            <a:r>
              <a:rPr lang="en-US" dirty="0" smtClean="0"/>
              <a:t>	by something you can measure,</a:t>
            </a:r>
            <a:br>
              <a:rPr lang="en-US" dirty="0" smtClean="0"/>
            </a:br>
            <a:r>
              <a:rPr lang="en-US" dirty="0" smtClean="0"/>
              <a:t>	then you’re just guessing</a:t>
            </a:r>
            <a:br>
              <a:rPr lang="en-US" dirty="0" smtClean="0"/>
            </a:br>
            <a:r>
              <a:rPr lang="en-US" dirty="0" smtClean="0"/>
              <a:t>	about uncertainties.</a:t>
            </a:r>
          </a:p>
          <a:p>
            <a:r>
              <a:rPr lang="en-US" dirty="0" smtClean="0"/>
              <a:t>Engineering is all about the “controlling” of processes – how you do things.</a:t>
            </a:r>
          </a:p>
          <a:p>
            <a:r>
              <a:rPr lang="en-US" dirty="0" smtClean="0"/>
              <a:t>In this case, how you achieve quality.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66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vs validity pictured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errors –</a:t>
            </a:r>
          </a:p>
          <a:p>
            <a:pPr lvl="1"/>
            <a:r>
              <a:rPr lang="en-US" dirty="0" smtClean="0"/>
              <a:t>Systematic</a:t>
            </a:r>
          </a:p>
          <a:p>
            <a:pPr lvl="1"/>
            <a:r>
              <a:rPr lang="en-US" dirty="0" smtClean="0"/>
              <a:t>Random</a:t>
            </a:r>
            <a:endParaRPr lang="en-US" dirty="0"/>
          </a:p>
        </p:txBody>
      </p:sp>
      <p:pic>
        <p:nvPicPr>
          <p:cNvPr id="3074" name="Picture 2" descr="http://www.documentingexcellence.com/stat_tool/images/target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96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Reliability and Validity give confidence!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Reliability helps us know if our process is sound.</a:t>
            </a:r>
          </a:p>
          <a:p>
            <a:r>
              <a:rPr lang="en-US" dirty="0" smtClean="0"/>
              <a:t>Correlation is used to judge validity.</a:t>
            </a:r>
          </a:p>
          <a:p>
            <a:r>
              <a:rPr lang="en-US" dirty="0" smtClean="0"/>
              <a:t>Really hard to conclude “causality.”</a:t>
            </a:r>
          </a:p>
          <a:p>
            <a:pPr lvl="1"/>
            <a:r>
              <a:rPr lang="en-US" dirty="0" smtClean="0"/>
              <a:t>If my alarm clock goes off at 7 AM every morning,</a:t>
            </a:r>
          </a:p>
          <a:p>
            <a:pPr lvl="1"/>
            <a:r>
              <a:rPr lang="en-US" dirty="0" smtClean="0"/>
              <a:t>And yours goes off at 7:01 AM every morning,</a:t>
            </a:r>
          </a:p>
          <a:p>
            <a:pPr lvl="1"/>
            <a:r>
              <a:rPr lang="en-US" dirty="0" smtClean="0"/>
              <a:t>Did my alarm clock make yours go off?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3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vs Qualit</a:t>
            </a:r>
            <a:r>
              <a:rPr lang="en-US" dirty="0" smtClean="0">
                <a:solidFill>
                  <a:srgbClr val="FF0000"/>
                </a:solidFill>
              </a:rPr>
              <a:t>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Quality is usually taken to be some degree of goodness, like how much a feature is there, how well it works, how fast it runs, etc.</a:t>
            </a:r>
          </a:p>
          <a:p>
            <a:r>
              <a:rPr lang="en-US" dirty="0" smtClean="0"/>
              <a:t>Qualit</a:t>
            </a:r>
            <a:r>
              <a:rPr lang="en-US" dirty="0" smtClean="0">
                <a:solidFill>
                  <a:srgbClr val="FF0000"/>
                </a:solidFill>
              </a:rPr>
              <a:t>ies</a:t>
            </a:r>
            <a:r>
              <a:rPr lang="en-US" dirty="0" smtClean="0"/>
              <a:t> are usually seen as these dimensions that you can measure or judge. </a:t>
            </a:r>
          </a:p>
          <a:p>
            <a:r>
              <a:rPr lang="en-US" dirty="0" smtClean="0"/>
              <a:t>Almost inevitably, the more you can control the qualit</a:t>
            </a:r>
            <a:r>
              <a:rPr lang="en-US" dirty="0" smtClean="0">
                <a:solidFill>
                  <a:srgbClr val="FF0000"/>
                </a:solidFill>
              </a:rPr>
              <a:t>ies</a:t>
            </a:r>
            <a:r>
              <a:rPr lang="en-US" dirty="0" smtClean="0"/>
              <a:t> you want to measure, the more reliably or accurately you can measure them.</a:t>
            </a:r>
          </a:p>
          <a:p>
            <a:r>
              <a:rPr lang="en-US" dirty="0" smtClean="0"/>
              <a:t>Like “experiments.” So,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9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 to run QA like science!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begin with, you need to understand how to measure things carefully.</a:t>
            </a:r>
          </a:p>
          <a:p>
            <a:r>
              <a:rPr lang="en-US" dirty="0" smtClean="0"/>
              <a:t>Thus, </a:t>
            </a:r>
            <a:r>
              <a:rPr lang="en-US" dirty="0" err="1" smtClean="0"/>
              <a:t>Kan’s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smtClean="0"/>
              <a:t> 3.</a:t>
            </a:r>
          </a:p>
          <a:p>
            <a:r>
              <a:rPr lang="en-US" dirty="0" smtClean="0"/>
              <a:t>E.g., we try to do sequences of:</a:t>
            </a:r>
          </a:p>
          <a:p>
            <a:pPr lvl="1"/>
            <a:r>
              <a:rPr lang="en-US" dirty="0" smtClean="0"/>
              <a:t>Observing things we can measure, then</a:t>
            </a:r>
          </a:p>
          <a:p>
            <a:pPr lvl="1"/>
            <a:r>
              <a:rPr lang="en-US" dirty="0" smtClean="0"/>
              <a:t>Generalizing from those measurements,</a:t>
            </a:r>
          </a:p>
          <a:p>
            <a:pPr lvl="1"/>
            <a:r>
              <a:rPr lang="en-US" dirty="0" smtClean="0"/>
              <a:t>Based on some careful method.</a:t>
            </a:r>
          </a:p>
          <a:p>
            <a:r>
              <a:rPr lang="en-US" dirty="0" smtClean="0"/>
              <a:t>So, we gather data to test propositions about our products.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stands in the way of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know how to control a lot of variables in real production processes like software.</a:t>
            </a:r>
          </a:p>
          <a:p>
            <a:pPr lvl="1"/>
            <a:r>
              <a:rPr lang="en-US" dirty="0" smtClean="0"/>
              <a:t>We don’t do the same thing each time.</a:t>
            </a:r>
          </a:p>
          <a:p>
            <a:pPr lvl="1"/>
            <a:r>
              <a:rPr lang="en-US" dirty="0" smtClean="0"/>
              <a:t>Just because measuring “errors per KLOC” worked well last time, doesn’t mean it will next time.</a:t>
            </a:r>
          </a:p>
          <a:p>
            <a:pPr lvl="1"/>
            <a:r>
              <a:rPr lang="en-US" dirty="0" smtClean="0"/>
              <a:t>Thus, in software, we rarely rely on single measurements to decide things like, “Ship it.”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2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is best chance for measurement?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Doing things like what you already know what to do!</a:t>
            </a:r>
          </a:p>
          <a:p>
            <a:r>
              <a:rPr lang="en-US" dirty="0" smtClean="0"/>
              <a:t>The whole development process, if you just did several products a lot like this one!</a:t>
            </a:r>
          </a:p>
          <a:p>
            <a:r>
              <a:rPr lang="en-US" dirty="0" smtClean="0"/>
              <a:t>It’s worth, at the start, deciding </a:t>
            </a:r>
          </a:p>
          <a:p>
            <a:pPr lvl="1"/>
            <a:r>
              <a:rPr lang="en-US" dirty="0" smtClean="0"/>
              <a:t>What’s the same, vs</a:t>
            </a:r>
          </a:p>
          <a:p>
            <a:pPr lvl="1"/>
            <a:r>
              <a:rPr lang="en-US" dirty="0" smtClean="0"/>
              <a:t>What’s different.</a:t>
            </a:r>
            <a:endParaRPr lang="en-US" dirty="0"/>
          </a:p>
        </p:txBody>
      </p:sp>
      <p:pic>
        <p:nvPicPr>
          <p:cNvPr id="1026" name="Picture 2" descr="http://blog.cloudpassage.com/wp-content/uploads/2013/04/Not-Like-The-Others-Ow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13" y="4191000"/>
            <a:ext cx="4286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2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 apply common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But, we also test that!</a:t>
            </a:r>
          </a:p>
          <a:p>
            <a:r>
              <a:rPr lang="en-US" dirty="0" smtClean="0"/>
              <a:t>E.g., “The higher the percentage of the designs and code that are inspected, the lower the defect rate at the later phase of formal machine testing.”</a:t>
            </a:r>
          </a:p>
          <a:p>
            <a:r>
              <a:rPr lang="en-US" dirty="0" smtClean="0"/>
              <a:t>If you have guts, you can actually test if this is true or not!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4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have to be careful using believed but untested common sense!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26242"/>
            <a:ext cx="8245639" cy="5079358"/>
          </a:xfrm>
        </p:spPr>
      </p:pic>
    </p:spTree>
    <p:extLst>
      <p:ext uri="{BB962C8B-B14F-4D97-AF65-F5344CB8AC3E}">
        <p14:creationId xmlns:p14="http://schemas.microsoft.com/office/powerpoint/2010/main" val="13034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 hypothesis testing…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45277"/>
            <a:ext cx="4876800" cy="3035808"/>
          </a:xfrm>
        </p:spPr>
      </p:pic>
    </p:spTree>
    <p:extLst>
      <p:ext uri="{BB962C8B-B14F-4D97-AF65-F5344CB8AC3E}">
        <p14:creationId xmlns:p14="http://schemas.microsoft.com/office/powerpoint/2010/main" val="35048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955</Words>
  <Application>Microsoft Office PowerPoint</Application>
  <PresentationFormat>On-screen Show (4:3)</PresentationFormat>
  <Paragraphs>122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Measurement Theory</vt:lpstr>
      <vt:lpstr>What quality is about</vt:lpstr>
      <vt:lpstr>Quality vs Qualities</vt:lpstr>
      <vt:lpstr>We want to run QA like science!</vt:lpstr>
      <vt:lpstr>What stands in the way of science?</vt:lpstr>
      <vt:lpstr>When is best chance for measurement?</vt:lpstr>
      <vt:lpstr>We do apply common sense</vt:lpstr>
      <vt:lpstr>You have to be careful using believed but untested common sense!</vt:lpstr>
      <vt:lpstr>We do hypothesis testing…</vt:lpstr>
      <vt:lpstr>Kan’s levels of measurement</vt:lpstr>
      <vt:lpstr>Ordinal scale</vt:lpstr>
      <vt:lpstr>Interval and Ratio scales</vt:lpstr>
      <vt:lpstr>Higher level vs lower level</vt:lpstr>
      <vt:lpstr>Games to play with the numbers</vt:lpstr>
      <vt:lpstr>Percentage, cntd</vt:lpstr>
      <vt:lpstr>More games</vt:lpstr>
      <vt:lpstr>Reliability and Validity</vt:lpstr>
      <vt:lpstr>Validity =</vt:lpstr>
      <vt:lpstr>How about for us?</vt:lpstr>
      <vt:lpstr>Reliability vs validity pictured</vt:lpstr>
      <vt:lpstr>Reliability and Validity give confidence!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Theory</dc:title>
  <dc:creator>Steve Chenoweth</dc:creator>
  <cp:lastModifiedBy>Windows User</cp:lastModifiedBy>
  <cp:revision>15</cp:revision>
  <dcterms:created xsi:type="dcterms:W3CDTF">2006-08-16T00:00:00Z</dcterms:created>
  <dcterms:modified xsi:type="dcterms:W3CDTF">2014-03-22T20:33:46Z</dcterms:modified>
</cp:coreProperties>
</file>