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88" autoAdjust="0"/>
  </p:normalViewPr>
  <p:slideViewPr>
    <p:cSldViewPr>
      <p:cViewPr varScale="1">
        <p:scale>
          <a:sx n="102" d="100"/>
          <a:sy n="102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1245-256D-4D4A-B920-CE718FD1BB64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9F202-3433-40C6-B605-6E39FD577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http://www.archidir.com/house-design/museum-quality-house-design-in-holly-oak-drive-los-angeles/.  According to </a:t>
            </a:r>
            <a:r>
              <a:rPr lang="en-US" i="1" dirty="0" smtClean="0"/>
              <a:t>Architecture</a:t>
            </a:r>
            <a:r>
              <a:rPr lang="en-US" i="1" baseline="0" dirty="0" smtClean="0"/>
              <a:t> Directory</a:t>
            </a:r>
            <a:r>
              <a:rPr lang="en-US" baseline="0" dirty="0" smtClean="0"/>
              <a:t>, it is a “Museum-quality house design in Holly Oak Drive Los Angeles.”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9F202-3433-40C6-B605-6E39FD5773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6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http://www.inc.com/welcome.html?destination=http://www.inc.com/geoffrey-james/give-a-great-product-demo-5-rules.html.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9F202-3433-40C6-B605-6E39FD5773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7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335F-D4A2-44FB-BF83-2C4085DEBA60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9A6D-60CA-4976-A76F-4335E6907D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335F-D4A2-44FB-BF83-2C4085DEBA60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9A6D-60CA-4976-A76F-4335E6907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335F-D4A2-44FB-BF83-2C4085DEBA60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9A6D-60CA-4976-A76F-4335E6907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335F-D4A2-44FB-BF83-2C4085DEBA60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9A6D-60CA-4976-A76F-4335E6907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335F-D4A2-44FB-BF83-2C4085DEBA60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9A6D-60CA-4976-A76F-4335E6907D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335F-D4A2-44FB-BF83-2C4085DEBA60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9A6D-60CA-4976-A76F-4335E6907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335F-D4A2-44FB-BF83-2C4085DEBA60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9A6D-60CA-4976-A76F-4335E6907D3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335F-D4A2-44FB-BF83-2C4085DEBA60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9A6D-60CA-4976-A76F-4335E6907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335F-D4A2-44FB-BF83-2C4085DEBA60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9A6D-60CA-4976-A76F-4335E6907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335F-D4A2-44FB-BF83-2C4085DEBA60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9A6D-60CA-4976-A76F-4335E6907D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335F-D4A2-44FB-BF83-2C4085DEBA60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9A6D-60CA-4976-A76F-4335E6907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40335F-D4A2-44FB-BF83-2C4085DEBA60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EC9A6D-60CA-4976-A76F-4335E6907D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fld id="{D98F137C-4BC3-5045-90E0-34A07F0E8B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Kan’s</a:t>
            </a:r>
            <a:r>
              <a:rPr lang="en-US" dirty="0" smtClean="0"/>
              <a:t> Intro and Overview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Ch1 &amp; 2 in his book</a:t>
            </a:r>
          </a:p>
          <a:p>
            <a:endParaRPr lang="en-US" dirty="0"/>
          </a:p>
          <a:p>
            <a:r>
              <a:rPr lang="en-US" dirty="0" smtClean="0"/>
              <a:t>Steve Chenoweth, CSSE</a:t>
            </a:r>
            <a:endParaRPr lang="en-US" dirty="0"/>
          </a:p>
        </p:txBody>
      </p:sp>
      <p:pic>
        <p:nvPicPr>
          <p:cNvPr id="4" name="Picture 31" descr="rose4"/>
          <p:cNvPicPr>
            <a:picLocks noChangeAspect="1" noChangeArrowheads="1"/>
          </p:cNvPicPr>
          <p:nvPr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98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really deliver it in </a:t>
            </a:r>
            <a:br>
              <a:rPr lang="en-US" dirty="0" smtClean="0"/>
            </a:br>
            <a:r>
              <a:rPr lang="en-US" dirty="0" smtClean="0"/>
              <a:t>stages.</a:t>
            </a:r>
          </a:p>
          <a:p>
            <a:r>
              <a:rPr lang="en-US" dirty="0" smtClean="0"/>
              <a:t>The customer uses each</a:t>
            </a:r>
            <a:br>
              <a:rPr lang="en-US" dirty="0" smtClean="0"/>
            </a:br>
            <a:r>
              <a:rPr lang="en-US" dirty="0" smtClean="0"/>
              <a:t>successive one.</a:t>
            </a:r>
          </a:p>
          <a:p>
            <a:r>
              <a:rPr lang="en-US" dirty="0" smtClean="0"/>
              <a:t>A strategic quality step</a:t>
            </a:r>
            <a:br>
              <a:rPr lang="en-US" dirty="0" smtClean="0"/>
            </a:br>
            <a:r>
              <a:rPr lang="en-US" dirty="0" smtClean="0"/>
              <a:t>is right here:</a:t>
            </a:r>
          </a:p>
          <a:p>
            <a:r>
              <a:rPr lang="en-US" dirty="0" smtClean="0"/>
              <a:t>I used to run these</a:t>
            </a:r>
            <a:br>
              <a:rPr lang="en-US" dirty="0" smtClean="0"/>
            </a:br>
            <a:r>
              <a:rPr lang="en-US" dirty="0" smtClean="0"/>
              <a:t>assessments, at NCR and</a:t>
            </a:r>
            <a:br>
              <a:rPr lang="en-US" dirty="0" smtClean="0"/>
            </a:br>
            <a:r>
              <a:rPr lang="en-US" dirty="0" smtClean="0"/>
              <a:t>at AT&amp;T.</a:t>
            </a:r>
          </a:p>
          <a:p>
            <a:r>
              <a:rPr lang="en-US" dirty="0" smtClean="0"/>
              <a:t>The position shown is</a:t>
            </a:r>
            <a:br>
              <a:rPr lang="en-US" dirty="0" smtClean="0"/>
            </a:br>
            <a:r>
              <a:rPr lang="en-US" dirty="0" smtClean="0"/>
              <a:t>perfect!</a:t>
            </a:r>
          </a:p>
        </p:txBody>
      </p:sp>
      <p:pic>
        <p:nvPicPr>
          <p:cNvPr id="5122" name="Picture 2" descr="C:\Users\chenowet\Pictures\Kan p 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11" y="1066800"/>
            <a:ext cx="4743450" cy="53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895600" y="3429000"/>
            <a:ext cx="2590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58958" y="655320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85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OO analysis and design methods really differ from the rest of engineering:</a:t>
            </a:r>
          </a:p>
          <a:p>
            <a:pPr lvl="1"/>
            <a:r>
              <a:rPr lang="en-US" dirty="0" smtClean="0"/>
              <a:t>Spend time just modeling what happens in the domain.</a:t>
            </a:r>
          </a:p>
          <a:p>
            <a:pPr lvl="1"/>
            <a:r>
              <a:rPr lang="en-US" dirty="0" smtClean="0"/>
              <a:t>Emphasis on making systems that are easy to evolve,</a:t>
            </a:r>
            <a:endParaRPr lang="en-US" dirty="0"/>
          </a:p>
          <a:p>
            <a:pPr lvl="2"/>
            <a:r>
              <a:rPr lang="en-US" dirty="0" smtClean="0"/>
              <a:t>In addition to whatever properties they give their stakeholders.</a:t>
            </a:r>
          </a:p>
          <a:p>
            <a:pPr lvl="1"/>
            <a:r>
              <a:rPr lang="en-US" dirty="0" smtClean="0"/>
              <a:t>The structure of the software resembles objects in the domain.</a:t>
            </a:r>
          </a:p>
          <a:p>
            <a:pPr lvl="1"/>
            <a:r>
              <a:rPr lang="en-US" dirty="0" smtClean="0"/>
              <a:t>Classes are added for maintenance as needed:</a:t>
            </a:r>
          </a:p>
          <a:p>
            <a:pPr lvl="2"/>
            <a:r>
              <a:rPr lang="en-US" dirty="0" smtClean="0"/>
              <a:t>E.g., an “adapter” to make interaction easy with some changing, outside entity.</a:t>
            </a:r>
          </a:p>
          <a:p>
            <a:pPr lvl="1"/>
            <a:r>
              <a:rPr lang="en-US" dirty="0" smtClean="0"/>
              <a:t>A big win – having code expressive enough that less documentation is needed to maintain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 is to get it right as a </a:t>
            </a:r>
            <a:br>
              <a:rPr lang="en-US" dirty="0" smtClean="0"/>
            </a:br>
            <a:r>
              <a:rPr lang="en-US" dirty="0" smtClean="0"/>
              <a:t>spec or model.</a:t>
            </a:r>
          </a:p>
          <a:p>
            <a:r>
              <a:rPr lang="en-US" dirty="0" smtClean="0"/>
              <a:t>The building of the real </a:t>
            </a:r>
            <a:br>
              <a:rPr lang="en-US" dirty="0" smtClean="0"/>
            </a:br>
            <a:r>
              <a:rPr lang="en-US" dirty="0" smtClean="0"/>
              <a:t>thing is then perfunctory.</a:t>
            </a:r>
          </a:p>
          <a:p>
            <a:r>
              <a:rPr lang="en-US" dirty="0" smtClean="0"/>
              <a:t>Theoretically, you don’t </a:t>
            </a:r>
            <a:br>
              <a:rPr lang="en-US" dirty="0" smtClean="0"/>
            </a:br>
            <a:r>
              <a:rPr lang="en-US" dirty="0" smtClean="0"/>
              <a:t>have to test it!</a:t>
            </a:r>
          </a:p>
          <a:p>
            <a:r>
              <a:rPr lang="en-US" dirty="0" smtClean="0"/>
              <a:t>Formal methods, etc.</a:t>
            </a:r>
          </a:p>
          <a:p>
            <a:r>
              <a:rPr lang="en-US" dirty="0" smtClean="0"/>
              <a:t>You anticipate customer </a:t>
            </a:r>
            <a:br>
              <a:rPr lang="en-US" dirty="0" smtClean="0"/>
            </a:br>
            <a:r>
              <a:rPr lang="en-US" dirty="0" smtClean="0"/>
              <a:t>use.</a:t>
            </a:r>
            <a:endParaRPr lang="en-US" dirty="0"/>
          </a:p>
        </p:txBody>
      </p:sp>
      <p:pic>
        <p:nvPicPr>
          <p:cNvPr id="6146" name="Picture 2" descr="C:\Users\chenowet\Pictures\Kan p 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56565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 prevention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process </a:t>
            </a:r>
            <a:r>
              <a:rPr lang="en-US" dirty="0" err="1" smtClean="0"/>
              <a:t>process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How to continually improve the</a:t>
            </a:r>
            <a:br>
              <a:rPr lang="en-US" dirty="0" smtClean="0"/>
            </a:br>
            <a:r>
              <a:rPr lang="en-US" dirty="0" smtClean="0"/>
              <a:t>development itself.</a:t>
            </a:r>
          </a:p>
          <a:p>
            <a:pPr lvl="1"/>
            <a:r>
              <a:rPr lang="en-US" dirty="0" smtClean="0"/>
              <a:t>(If not the split infinitives.)</a:t>
            </a:r>
          </a:p>
          <a:p>
            <a:pPr lvl="1"/>
            <a:r>
              <a:rPr lang="en-US" dirty="0" smtClean="0"/>
              <a:t>Requires searching for </a:t>
            </a:r>
            <a:br>
              <a:rPr lang="en-US" dirty="0" smtClean="0"/>
            </a:br>
            <a:r>
              <a:rPr lang="en-US" dirty="0" smtClean="0"/>
              <a:t>causality.</a:t>
            </a:r>
          </a:p>
          <a:p>
            <a:pPr lvl="2"/>
            <a:r>
              <a:rPr lang="en-US" dirty="0" smtClean="0"/>
              <a:t>That decides what to fix!</a:t>
            </a:r>
          </a:p>
          <a:p>
            <a:pPr lvl="2"/>
            <a:r>
              <a:rPr lang="en-US" dirty="0" smtClean="0"/>
              <a:t>Teams work together.</a:t>
            </a:r>
          </a:p>
          <a:p>
            <a:pPr lvl="1"/>
            <a:r>
              <a:rPr lang="en-US" dirty="0" smtClean="0"/>
              <a:t>Have meetings at start of</a:t>
            </a:r>
            <a:br>
              <a:rPr lang="en-US" dirty="0" smtClean="0"/>
            </a:br>
            <a:r>
              <a:rPr lang="en-US" dirty="0" smtClean="0"/>
              <a:t>each development effort:</a:t>
            </a:r>
          </a:p>
          <a:p>
            <a:pPr lvl="2"/>
            <a:r>
              <a:rPr lang="en-US" dirty="0" smtClean="0"/>
              <a:t>“What are we going to </a:t>
            </a:r>
            <a:br>
              <a:rPr lang="en-US" dirty="0" smtClean="0"/>
            </a:br>
            <a:r>
              <a:rPr lang="en-US" dirty="0" smtClean="0"/>
              <a:t>change?”</a:t>
            </a:r>
            <a:endParaRPr lang="en-US" dirty="0"/>
          </a:p>
        </p:txBody>
      </p:sp>
      <p:pic>
        <p:nvPicPr>
          <p:cNvPr id="7170" name="Picture 2" descr="C:\Users\chenowet\Pictures\Kan p 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34" y="1447800"/>
            <a:ext cx="452865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look at many!</a:t>
            </a:r>
          </a:p>
          <a:p>
            <a:pPr lvl="1"/>
            <a:r>
              <a:rPr lang="en-US" dirty="0" smtClean="0"/>
              <a:t>SEI’s “Capability </a:t>
            </a:r>
            <a:br>
              <a:rPr lang="en-US" dirty="0" smtClean="0"/>
            </a:br>
            <a:r>
              <a:rPr lang="en-US" dirty="0" smtClean="0"/>
              <a:t>Maturity Models”</a:t>
            </a:r>
          </a:p>
          <a:p>
            <a:pPr lvl="1"/>
            <a:r>
              <a:rPr lang="en-US" dirty="0" smtClean="0"/>
              <a:t>Jones’s SPR Model</a:t>
            </a:r>
          </a:p>
          <a:p>
            <a:pPr lvl="1"/>
            <a:r>
              <a:rPr lang="en-US" dirty="0" err="1" smtClean="0"/>
              <a:t>Baldridge</a:t>
            </a:r>
            <a:endParaRPr lang="en-US" dirty="0" smtClean="0"/>
          </a:p>
          <a:p>
            <a:pPr lvl="1"/>
            <a:r>
              <a:rPr lang="en-US" dirty="0" smtClean="0"/>
              <a:t>ISO 9000</a:t>
            </a:r>
          </a:p>
          <a:p>
            <a:r>
              <a:rPr lang="en-US" dirty="0" smtClean="0"/>
              <a:t>They don’t all agree on</a:t>
            </a:r>
            <a:br>
              <a:rPr lang="en-US" dirty="0" smtClean="0"/>
            </a:br>
            <a:r>
              <a:rPr lang="en-US" dirty="0" smtClean="0"/>
              <a:t>what’s important:</a:t>
            </a:r>
          </a:p>
          <a:p>
            <a:endParaRPr lang="en-US" dirty="0"/>
          </a:p>
        </p:txBody>
      </p:sp>
      <p:pic>
        <p:nvPicPr>
          <p:cNvPr id="8194" name="Picture 2" descr="C:\Users\chenowet\Pictures\Kan p 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681537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– Popular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876800"/>
          </a:xfrm>
        </p:spPr>
        <p:txBody>
          <a:bodyPr/>
          <a:lstStyle/>
          <a:p>
            <a:r>
              <a:rPr lang="en-US" dirty="0" smtClean="0"/>
              <a:t>You tell me – Is this a “quality house”?</a:t>
            </a:r>
          </a:p>
          <a:p>
            <a:r>
              <a:rPr lang="en-US" dirty="0" smtClean="0"/>
              <a:t>Qualities are felt by us to be “qualitative” – matters of opinion.</a:t>
            </a:r>
            <a:endParaRPr lang="en-US" dirty="0"/>
          </a:p>
        </p:txBody>
      </p:sp>
      <p:pic>
        <p:nvPicPr>
          <p:cNvPr id="9218" name="Picture 2" descr="http://www.archidir.com/wp-content/uploads/2010/11/Museum-Quality-House-design-in-Holly-Oak-Drive-Los-Ange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57150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– Professional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can’t be vague about “quality” even if it is a set of attributes which lead to a sweeping decision by a stakeholder.</a:t>
            </a:r>
          </a:p>
          <a:p>
            <a:r>
              <a:rPr lang="en-US" dirty="0" smtClean="0"/>
              <a:t>The two classic ingredients in quality:</a:t>
            </a:r>
          </a:p>
          <a:p>
            <a:pPr lvl="1"/>
            <a:r>
              <a:rPr lang="en-US" dirty="0" smtClean="0"/>
              <a:t>Conformance to requirements, and</a:t>
            </a:r>
          </a:p>
          <a:p>
            <a:pPr lvl="1"/>
            <a:r>
              <a:rPr lang="en-US" dirty="0" smtClean="0"/>
              <a:t>Fitness for use.</a:t>
            </a:r>
          </a:p>
          <a:p>
            <a:r>
              <a:rPr lang="en-US" dirty="0" smtClean="0"/>
              <a:t>The customer thinks they are “buying quality.”</a:t>
            </a:r>
          </a:p>
          <a:p>
            <a:r>
              <a:rPr lang="en-US" dirty="0" smtClean="0"/>
              <a:t>It’s more than just features functioning as they should –</a:t>
            </a:r>
          </a:p>
          <a:p>
            <a:pPr lvl="1"/>
            <a:r>
              <a:rPr lang="en-US" dirty="0" smtClean="0"/>
              <a:t>Also “how well?”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– the stakeholder’s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will see it from the perspective of their usage.</a:t>
            </a:r>
          </a:p>
          <a:p>
            <a:r>
              <a:rPr lang="en-US" dirty="0" smtClean="0"/>
              <a:t>Clients will try to add it all up into one judgment</a:t>
            </a:r>
          </a:p>
          <a:p>
            <a:pPr lvl="1"/>
            <a:r>
              <a:rPr lang="en-US" dirty="0" smtClean="0"/>
              <a:t>Because they have to write one check for it.</a:t>
            </a:r>
          </a:p>
          <a:p>
            <a:pPr lvl="1"/>
            <a:r>
              <a:rPr lang="en-US" dirty="0" smtClean="0"/>
              <a:t>Things outside your control influence their decision, like how well the demo went.</a:t>
            </a:r>
            <a:endParaRPr lang="en-US" dirty="0"/>
          </a:p>
        </p:txBody>
      </p:sp>
      <p:pic>
        <p:nvPicPr>
          <p:cNvPr id="1026" name="Picture 2" descr="http://www.inc.com/uploaded_files/image/052412_Demo_1_575x270-panoramic_17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733800"/>
            <a:ext cx="54768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01967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“Let me try it!”  A very dangerous request!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many of those “high level” qualities don’t exactly work together!</a:t>
            </a:r>
          </a:p>
          <a:p>
            <a:r>
              <a:rPr lang="en-US" dirty="0" smtClean="0"/>
              <a:t>Notoriously, the faster it </a:t>
            </a:r>
            <a:br>
              <a:rPr lang="en-US" dirty="0" smtClean="0"/>
            </a:br>
            <a:r>
              <a:rPr lang="en-US" dirty="0" smtClean="0"/>
              <a:t>runs, the less reliable (or</a:t>
            </a:r>
            <a:br>
              <a:rPr lang="en-US" dirty="0" smtClean="0"/>
            </a:br>
            <a:r>
              <a:rPr lang="en-US" dirty="0" smtClean="0"/>
              <a:t>available) it is.</a:t>
            </a:r>
            <a:br>
              <a:rPr lang="en-US" dirty="0" smtClean="0"/>
            </a:br>
            <a:r>
              <a:rPr lang="en-US" dirty="0" smtClean="0"/>
              <a:t>Performance and </a:t>
            </a:r>
          </a:p>
          <a:p>
            <a:r>
              <a:rPr lang="en-US" dirty="0" smtClean="0"/>
              <a:t>Usability also are</a:t>
            </a:r>
            <a:br>
              <a:rPr lang="en-US" dirty="0" smtClean="0"/>
            </a:br>
            <a:r>
              <a:rPr lang="en-US" dirty="0" smtClean="0"/>
              <a:t>contrary:</a:t>
            </a:r>
          </a:p>
          <a:p>
            <a:pPr lvl="1"/>
            <a:r>
              <a:rPr lang="en-US" dirty="0" smtClean="0"/>
              <a:t>E.g., an expert can</a:t>
            </a:r>
            <a:br>
              <a:rPr lang="en-US" dirty="0" smtClean="0"/>
            </a:br>
            <a:r>
              <a:rPr lang="en-US" dirty="0" smtClean="0"/>
              <a:t>operate a system faster,</a:t>
            </a:r>
          </a:p>
          <a:p>
            <a:pPr lvl="1"/>
            <a:r>
              <a:rPr lang="en-US" dirty="0" smtClean="0"/>
              <a:t>But usually using some</a:t>
            </a:r>
            <a:br>
              <a:rPr lang="en-US" dirty="0" smtClean="0"/>
            </a:br>
            <a:r>
              <a:rPr lang="en-US" dirty="0" smtClean="0"/>
              <a:t>cryptic techniques.</a:t>
            </a:r>
            <a:endParaRPr lang="en-US" dirty="0"/>
          </a:p>
        </p:txBody>
      </p:sp>
      <p:pic>
        <p:nvPicPr>
          <p:cNvPr id="1026" name="Picture 2" descr="C:\Users\chenowet\Pictures\Kan p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19338"/>
            <a:ext cx="479742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quality management (TQM)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Japanese style of management of quality (1980’s)</a:t>
            </a:r>
          </a:p>
          <a:p>
            <a:r>
              <a:rPr lang="en-US" dirty="0" smtClean="0"/>
              <a:t>Many current quality approaches are based on it:</a:t>
            </a:r>
          </a:p>
          <a:p>
            <a:pPr lvl="1"/>
            <a:r>
              <a:rPr lang="en-US" dirty="0" smtClean="0"/>
              <a:t>Malcolm </a:t>
            </a:r>
            <a:r>
              <a:rPr lang="en-US" dirty="0" err="1" smtClean="0"/>
              <a:t>Baldridge</a:t>
            </a:r>
            <a:endParaRPr lang="en-US" dirty="0" smtClean="0"/>
          </a:p>
          <a:p>
            <a:pPr lvl="1"/>
            <a:r>
              <a:rPr lang="en-US" dirty="0" smtClean="0"/>
              <a:t>ISO 9000</a:t>
            </a:r>
          </a:p>
          <a:p>
            <a:pPr lvl="1"/>
            <a:r>
              <a:rPr lang="en-US" dirty="0" smtClean="0"/>
              <a:t>Six Sigma</a:t>
            </a:r>
          </a:p>
          <a:p>
            <a:r>
              <a:rPr lang="en-US" dirty="0" smtClean="0"/>
              <a:t>Includes the multiple</a:t>
            </a:r>
            <a:br>
              <a:rPr lang="en-US" dirty="0" smtClean="0"/>
            </a:br>
            <a:r>
              <a:rPr lang="en-US" dirty="0" smtClean="0"/>
              <a:t>aspects shown here:</a:t>
            </a:r>
            <a:endParaRPr lang="en-US" dirty="0"/>
          </a:p>
        </p:txBody>
      </p:sp>
      <p:pic>
        <p:nvPicPr>
          <p:cNvPr id="2050" name="Picture 2" descr="C:\Users\chenowet\Pictures\Kan p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4797425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Waterfall?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this be a quality approach?</a:t>
            </a:r>
          </a:p>
          <a:p>
            <a:r>
              <a:rPr lang="en-US" dirty="0" smtClean="0"/>
              <a:t>It’s “divide and conquer,” sequentially.</a:t>
            </a:r>
          </a:p>
          <a:p>
            <a:r>
              <a:rPr lang="en-US" dirty="0" smtClean="0"/>
              <a:t>Gives clear ways to measure progress</a:t>
            </a:r>
          </a:p>
          <a:p>
            <a:pPr lvl="1"/>
            <a:r>
              <a:rPr lang="en-US" dirty="0" smtClean="0"/>
              <a:t>Against clear objectives.</a:t>
            </a:r>
          </a:p>
          <a:p>
            <a:r>
              <a:rPr lang="en-US" dirty="0" smtClean="0"/>
              <a:t>Provides natural </a:t>
            </a:r>
            <a:br>
              <a:rPr lang="en-US" dirty="0" smtClean="0"/>
            </a:br>
            <a:r>
              <a:rPr lang="en-US" dirty="0" smtClean="0"/>
              <a:t>milestones at the end </a:t>
            </a:r>
            <a:br>
              <a:rPr lang="en-US" dirty="0" smtClean="0"/>
            </a:br>
            <a:r>
              <a:rPr lang="en-US" dirty="0" smtClean="0"/>
              <a:t>of each stage.</a:t>
            </a:r>
          </a:p>
          <a:p>
            <a:pPr lvl="1"/>
            <a:r>
              <a:rPr lang="en-US" dirty="0" smtClean="0"/>
              <a:t>At right – Here’s an </a:t>
            </a:r>
            <a:br>
              <a:rPr lang="en-US" dirty="0" smtClean="0"/>
            </a:br>
            <a:r>
              <a:rPr lang="en-US" dirty="0" smtClean="0"/>
              <a:t>example:</a:t>
            </a:r>
          </a:p>
          <a:p>
            <a:r>
              <a:rPr lang="en-US" dirty="0" smtClean="0"/>
              <a:t>It’s a disciplined </a:t>
            </a:r>
            <a:br>
              <a:rPr lang="en-US" dirty="0" smtClean="0"/>
            </a:br>
            <a:r>
              <a:rPr lang="en-US" dirty="0" smtClean="0"/>
              <a:t>approach!</a:t>
            </a:r>
            <a:endParaRPr lang="en-US" dirty="0"/>
          </a:p>
        </p:txBody>
      </p:sp>
      <p:pic>
        <p:nvPicPr>
          <p:cNvPr id="3074" name="Picture 2" descr="C:\Users\chenowet\Pictures\Kan p 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84512"/>
            <a:ext cx="4767262" cy="3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Kind of the opposite of the waterfall:</a:t>
            </a:r>
          </a:p>
          <a:p>
            <a:pPr lvl="1"/>
            <a:r>
              <a:rPr lang="en-US" dirty="0" smtClean="0"/>
              <a:t>“We don’t trust that they know what they want,” or perhaps</a:t>
            </a:r>
          </a:p>
          <a:p>
            <a:pPr lvl="1"/>
            <a:r>
              <a:rPr lang="en-US" dirty="0" smtClean="0"/>
              <a:t>“…that we can build it,” so</a:t>
            </a:r>
          </a:p>
          <a:p>
            <a:r>
              <a:rPr lang="en-US" dirty="0" smtClean="0"/>
              <a:t>We do a quick design</a:t>
            </a:r>
          </a:p>
          <a:p>
            <a:pPr lvl="1"/>
            <a:r>
              <a:rPr lang="en-US" dirty="0" smtClean="0"/>
              <a:t>To show them, or</a:t>
            </a:r>
          </a:p>
          <a:p>
            <a:pPr lvl="1"/>
            <a:r>
              <a:rPr lang="en-US" dirty="0" smtClean="0"/>
              <a:t>To prove something to </a:t>
            </a:r>
            <a:br>
              <a:rPr lang="en-US" dirty="0" smtClean="0"/>
            </a:br>
            <a:r>
              <a:rPr lang="en-US" dirty="0" smtClean="0"/>
              <a:t>ourselves.</a:t>
            </a:r>
          </a:p>
          <a:p>
            <a:r>
              <a:rPr lang="en-US" dirty="0" smtClean="0"/>
              <a:t>The prototype is either</a:t>
            </a:r>
          </a:p>
          <a:p>
            <a:pPr lvl="1"/>
            <a:r>
              <a:rPr lang="en-US" dirty="0" smtClean="0"/>
              <a:t>Throwaway, or</a:t>
            </a:r>
          </a:p>
          <a:p>
            <a:pPr lvl="1"/>
            <a:r>
              <a:rPr lang="en-US" dirty="0" smtClean="0"/>
              <a:t>It evolves.</a:t>
            </a:r>
          </a:p>
          <a:p>
            <a:r>
              <a:rPr lang="en-US" dirty="0" smtClean="0"/>
              <a:t>Which is better?</a:t>
            </a:r>
            <a:endParaRPr lang="en-US" dirty="0"/>
          </a:p>
        </p:txBody>
      </p:sp>
      <p:pic>
        <p:nvPicPr>
          <p:cNvPr id="4098" name="Picture 2" descr="C:\Users\chenowet\Pictures\Kan p 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618038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Boehm’s spiral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so famous, I’m not going to draw it.</a:t>
            </a:r>
          </a:p>
          <a:p>
            <a:r>
              <a:rPr lang="en-US" dirty="0" smtClean="0"/>
              <a:t>It’s “risk reduction” in stages.</a:t>
            </a:r>
          </a:p>
          <a:p>
            <a:r>
              <a:rPr lang="en-US" dirty="0" smtClean="0"/>
              <a:t>Uses a series of prototypes.</a:t>
            </a:r>
          </a:p>
          <a:p>
            <a:r>
              <a:rPr lang="en-US" dirty="0" smtClean="0"/>
              <a:t>Requires repeated stakeholder interactions.</a:t>
            </a:r>
          </a:p>
          <a:p>
            <a:r>
              <a:rPr lang="en-US" dirty="0" smtClean="0"/>
              <a:t>You really only have one delivery, at the end.</a:t>
            </a:r>
          </a:p>
          <a:p>
            <a:r>
              <a:rPr lang="en-US" dirty="0" smtClean="0"/>
              <a:t>Especially good for integrating diverse components.</a:t>
            </a:r>
          </a:p>
          <a:p>
            <a:endParaRPr lang="en-US" dirty="0"/>
          </a:p>
          <a:p>
            <a:r>
              <a:rPr lang="en-US" dirty="0" smtClean="0"/>
              <a:t>Famous issue:</a:t>
            </a:r>
          </a:p>
          <a:p>
            <a:r>
              <a:rPr lang="en-US" dirty="0" smtClean="0"/>
              <a:t>Doesn’t fit well with complex, contractual developments.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</TotalTime>
  <Words>545</Words>
  <Application>Microsoft Office PowerPoint</Application>
  <PresentationFormat>On-screen Show (4:3)</PresentationFormat>
  <Paragraphs>105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Kan’s Intro and Overview Models</vt:lpstr>
      <vt:lpstr>Quality – Popular views</vt:lpstr>
      <vt:lpstr>Quality – Professional view</vt:lpstr>
      <vt:lpstr>Quality – the stakeholder’s view</vt:lpstr>
      <vt:lpstr>Software quality</vt:lpstr>
      <vt:lpstr>Total quality management (TQM)</vt:lpstr>
      <vt:lpstr>The Waterfall?</vt:lpstr>
      <vt:lpstr>Prototyping approach</vt:lpstr>
      <vt:lpstr>Boehm’s spiral</vt:lpstr>
      <vt:lpstr>Iterative model</vt:lpstr>
      <vt:lpstr>OO process</vt:lpstr>
      <vt:lpstr>Cleanroom</vt:lpstr>
      <vt:lpstr>Defect prevention process</vt:lpstr>
      <vt:lpstr>Quality standards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Kan’s Intro and Overview Models</dc:title>
  <dc:creator>Windows User</dc:creator>
  <cp:lastModifiedBy>Windows User</cp:lastModifiedBy>
  <cp:revision>11</cp:revision>
  <dcterms:created xsi:type="dcterms:W3CDTF">2014-03-13T01:32:23Z</dcterms:created>
  <dcterms:modified xsi:type="dcterms:W3CDTF">2014-03-13T11:16:41Z</dcterms:modified>
</cp:coreProperties>
</file>