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5"/>
  </p:notesMasterIdLst>
  <p:handoutMasterIdLst>
    <p:handoutMasterId r:id="rId56"/>
  </p:handoutMasterIdLst>
  <p:sldIdLst>
    <p:sldId id="256" r:id="rId2"/>
    <p:sldId id="424" r:id="rId3"/>
    <p:sldId id="442" r:id="rId4"/>
    <p:sldId id="541" r:id="rId5"/>
    <p:sldId id="460" r:id="rId6"/>
    <p:sldId id="461" r:id="rId7"/>
    <p:sldId id="462" r:id="rId8"/>
    <p:sldId id="463" r:id="rId9"/>
    <p:sldId id="536" r:id="rId10"/>
    <p:sldId id="542" r:id="rId11"/>
    <p:sldId id="540" r:id="rId12"/>
    <p:sldId id="441" r:id="rId13"/>
    <p:sldId id="528" r:id="rId14"/>
    <p:sldId id="531" r:id="rId15"/>
    <p:sldId id="527" r:id="rId16"/>
    <p:sldId id="431" r:id="rId17"/>
    <p:sldId id="426" r:id="rId18"/>
    <p:sldId id="430" r:id="rId19"/>
    <p:sldId id="427" r:id="rId20"/>
    <p:sldId id="428" r:id="rId21"/>
    <p:sldId id="429" r:id="rId22"/>
    <p:sldId id="538" r:id="rId23"/>
    <p:sldId id="539" r:id="rId24"/>
    <p:sldId id="434" r:id="rId25"/>
    <p:sldId id="458" r:id="rId26"/>
    <p:sldId id="534" r:id="rId27"/>
    <p:sldId id="535" r:id="rId28"/>
    <p:sldId id="459" r:id="rId29"/>
    <p:sldId id="467" r:id="rId30"/>
    <p:sldId id="468" r:id="rId31"/>
    <p:sldId id="469" r:id="rId32"/>
    <p:sldId id="470" r:id="rId33"/>
    <p:sldId id="510" r:id="rId34"/>
    <p:sldId id="503" r:id="rId35"/>
    <p:sldId id="511" r:id="rId36"/>
    <p:sldId id="512" r:id="rId37"/>
    <p:sldId id="513" r:id="rId38"/>
    <p:sldId id="514" r:id="rId39"/>
    <p:sldId id="515" r:id="rId40"/>
    <p:sldId id="516" r:id="rId41"/>
    <p:sldId id="517" r:id="rId42"/>
    <p:sldId id="520" r:id="rId43"/>
    <p:sldId id="521" r:id="rId44"/>
    <p:sldId id="522" r:id="rId45"/>
    <p:sldId id="523" r:id="rId46"/>
    <p:sldId id="479" r:id="rId47"/>
    <p:sldId id="484" r:id="rId48"/>
    <p:sldId id="526" r:id="rId49"/>
    <p:sldId id="485" r:id="rId50"/>
    <p:sldId id="490" r:id="rId51"/>
    <p:sldId id="525" r:id="rId52"/>
    <p:sldId id="480" r:id="rId53"/>
    <p:sldId id="537" r:id="rId54"/>
  </p:sldIdLst>
  <p:sldSz cx="9144000" cy="6858000" type="screen4x3"/>
  <p:notesSz cx="7315200" cy="9601200"/>
  <p:custDataLst>
    <p:tags r:id="rId5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1239" autoAdjust="0"/>
  </p:normalViewPr>
  <p:slideViewPr>
    <p:cSldViewPr>
      <p:cViewPr varScale="1">
        <p:scale>
          <a:sx n="58" d="100"/>
          <a:sy n="58" d="100"/>
        </p:scale>
        <p:origin x="-1368" y="-78"/>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BB3CE-D95B-414E-86F0-A5BC42DEFA85}" type="doc">
      <dgm:prSet loTypeId="urn:microsoft.com/office/officeart/2005/8/layout/gear1" loCatId="" qsTypeId="urn:microsoft.com/office/officeart/2005/8/quickstyle/3D7" qsCatId="3D" csTypeId="urn:microsoft.com/office/officeart/2005/8/colors/colorful4" csCatId="colorful" phldr="1"/>
      <dgm:spPr/>
    </dgm:pt>
    <dgm:pt modelId="{1A54C0CA-AAE8-804F-B81C-73645F7B1B90}">
      <dgm:prSet phldrT="[Text]"/>
      <dgm:spPr/>
      <dgm:t>
        <a:bodyPr/>
        <a:lstStyle/>
        <a:p>
          <a:r>
            <a:rPr lang="en-US" b="1" dirty="0" smtClean="0">
              <a:solidFill>
                <a:srgbClr val="FFFF00"/>
              </a:solidFill>
            </a:rPr>
            <a:t>Control</a:t>
          </a:r>
          <a:endParaRPr lang="en-US" b="1" dirty="0">
            <a:solidFill>
              <a:srgbClr val="FFFF00"/>
            </a:solidFill>
          </a:endParaRPr>
        </a:p>
      </dgm:t>
    </dgm:pt>
    <dgm:pt modelId="{70DF9E41-1497-C340-A16D-4CE75706327D}" type="parTrans" cxnId="{497204DC-7C29-844E-85D4-742159293BB4}">
      <dgm:prSet/>
      <dgm:spPr/>
      <dgm:t>
        <a:bodyPr/>
        <a:lstStyle/>
        <a:p>
          <a:endParaRPr lang="en-US"/>
        </a:p>
      </dgm:t>
    </dgm:pt>
    <dgm:pt modelId="{8E3D59BD-6C40-6A48-88F8-BFE5BC584FC3}" type="sibTrans" cxnId="{497204DC-7C29-844E-85D4-742159293BB4}">
      <dgm:prSet/>
      <dgm:spPr/>
      <dgm:t>
        <a:bodyPr/>
        <a:lstStyle/>
        <a:p>
          <a:endParaRPr lang="en-US"/>
        </a:p>
      </dgm:t>
    </dgm:pt>
    <dgm:pt modelId="{C9EEBCC8-F83F-974B-8328-233E3D9BE88E}">
      <dgm:prSet phldrT="[Text]"/>
      <dgm:spPr/>
      <dgm:t>
        <a:bodyPr/>
        <a:lstStyle/>
        <a:p>
          <a:r>
            <a:rPr lang="en-US" b="1" dirty="0" smtClean="0">
              <a:solidFill>
                <a:srgbClr val="000090"/>
              </a:solidFill>
            </a:rPr>
            <a:t>Manage</a:t>
          </a:r>
          <a:endParaRPr lang="en-US" b="1" dirty="0">
            <a:solidFill>
              <a:srgbClr val="000090"/>
            </a:solidFill>
          </a:endParaRPr>
        </a:p>
      </dgm:t>
    </dgm:pt>
    <dgm:pt modelId="{9621843F-B0E2-E347-AD58-A19E717D3022}" type="parTrans" cxnId="{8A9D45FA-5F61-4F44-BDC2-7F2AE87BB3B4}">
      <dgm:prSet/>
      <dgm:spPr/>
      <dgm:t>
        <a:bodyPr/>
        <a:lstStyle/>
        <a:p>
          <a:endParaRPr lang="en-US"/>
        </a:p>
      </dgm:t>
    </dgm:pt>
    <dgm:pt modelId="{390CCE76-4299-AB44-B79F-D3F6672DE2F7}" type="sibTrans" cxnId="{8A9D45FA-5F61-4F44-BDC2-7F2AE87BB3B4}">
      <dgm:prSet/>
      <dgm:spPr/>
      <dgm:t>
        <a:bodyPr/>
        <a:lstStyle/>
        <a:p>
          <a:endParaRPr lang="en-US"/>
        </a:p>
      </dgm:t>
    </dgm:pt>
    <dgm:pt modelId="{854C8A59-94E1-F141-8273-516589C7EE27}">
      <dgm:prSet phldrT="[Text]"/>
      <dgm:spPr/>
      <dgm:t>
        <a:bodyPr/>
        <a:lstStyle/>
        <a:p>
          <a:r>
            <a:rPr lang="en-US" b="1" dirty="0" smtClean="0">
              <a:solidFill>
                <a:schemeClr val="bg1"/>
              </a:solidFill>
            </a:rPr>
            <a:t>Assure</a:t>
          </a:r>
          <a:endParaRPr lang="en-US" b="1" dirty="0">
            <a:solidFill>
              <a:schemeClr val="bg1"/>
            </a:solidFill>
          </a:endParaRPr>
        </a:p>
      </dgm:t>
    </dgm:pt>
    <dgm:pt modelId="{F77D6CC2-4F01-0541-97FE-5974D122F92F}" type="sibTrans" cxnId="{D211256F-192C-8140-A852-E64469559ED2}">
      <dgm:prSet/>
      <dgm:spPr/>
      <dgm:t>
        <a:bodyPr/>
        <a:lstStyle/>
        <a:p>
          <a:endParaRPr lang="en-US"/>
        </a:p>
      </dgm:t>
    </dgm:pt>
    <dgm:pt modelId="{DC960905-87F5-6E4F-AB62-0D5548BD9E99}" type="parTrans" cxnId="{D211256F-192C-8140-A852-E64469559ED2}">
      <dgm:prSet/>
      <dgm:spPr/>
      <dgm:t>
        <a:bodyPr/>
        <a:lstStyle/>
        <a:p>
          <a:endParaRPr lang="en-US"/>
        </a:p>
      </dgm:t>
    </dgm:pt>
    <dgm:pt modelId="{69F29939-DB59-D74F-A2D7-1540C1EC3431}" type="pres">
      <dgm:prSet presAssocID="{FDBBB3CE-D95B-414E-86F0-A5BC42DEFA85}" presName="composite" presStyleCnt="0">
        <dgm:presLayoutVars>
          <dgm:chMax val="3"/>
          <dgm:animLvl val="lvl"/>
          <dgm:resizeHandles val="exact"/>
        </dgm:presLayoutVars>
      </dgm:prSet>
      <dgm:spPr/>
    </dgm:pt>
    <dgm:pt modelId="{B7BD1BBE-504C-2B41-89EE-3EE15B26C72F}" type="pres">
      <dgm:prSet presAssocID="{854C8A59-94E1-F141-8273-516589C7EE27}" presName="gear1" presStyleLbl="node1" presStyleIdx="0" presStyleCnt="3">
        <dgm:presLayoutVars>
          <dgm:chMax val="1"/>
          <dgm:bulletEnabled val="1"/>
        </dgm:presLayoutVars>
      </dgm:prSet>
      <dgm:spPr/>
      <dgm:t>
        <a:bodyPr/>
        <a:lstStyle/>
        <a:p>
          <a:endParaRPr lang="en-US"/>
        </a:p>
      </dgm:t>
    </dgm:pt>
    <dgm:pt modelId="{4F5CA2DD-3C4A-1542-B20C-A1A9E25DBAF7}" type="pres">
      <dgm:prSet presAssocID="{854C8A59-94E1-F141-8273-516589C7EE27}" presName="gear1srcNode" presStyleLbl="node1" presStyleIdx="0" presStyleCnt="3"/>
      <dgm:spPr/>
      <dgm:t>
        <a:bodyPr/>
        <a:lstStyle/>
        <a:p>
          <a:endParaRPr lang="en-US"/>
        </a:p>
      </dgm:t>
    </dgm:pt>
    <dgm:pt modelId="{7C946223-1589-1B4A-871C-09DB6C2DFE5E}" type="pres">
      <dgm:prSet presAssocID="{854C8A59-94E1-F141-8273-516589C7EE27}" presName="gear1dstNode" presStyleLbl="node1" presStyleIdx="0" presStyleCnt="3"/>
      <dgm:spPr/>
      <dgm:t>
        <a:bodyPr/>
        <a:lstStyle/>
        <a:p>
          <a:endParaRPr lang="en-US"/>
        </a:p>
      </dgm:t>
    </dgm:pt>
    <dgm:pt modelId="{0E8AA325-D7F8-AD4B-B21A-759158FB5DB4}" type="pres">
      <dgm:prSet presAssocID="{1A54C0CA-AAE8-804F-B81C-73645F7B1B90}" presName="gear2" presStyleLbl="node1" presStyleIdx="1" presStyleCnt="3">
        <dgm:presLayoutVars>
          <dgm:chMax val="1"/>
          <dgm:bulletEnabled val="1"/>
        </dgm:presLayoutVars>
      </dgm:prSet>
      <dgm:spPr/>
      <dgm:t>
        <a:bodyPr/>
        <a:lstStyle/>
        <a:p>
          <a:endParaRPr lang="en-US"/>
        </a:p>
      </dgm:t>
    </dgm:pt>
    <dgm:pt modelId="{727C0CE4-8A37-EB45-9A81-3CB9BC1335C2}" type="pres">
      <dgm:prSet presAssocID="{1A54C0CA-AAE8-804F-B81C-73645F7B1B90}" presName="gear2srcNode" presStyleLbl="node1" presStyleIdx="1" presStyleCnt="3"/>
      <dgm:spPr/>
      <dgm:t>
        <a:bodyPr/>
        <a:lstStyle/>
        <a:p>
          <a:endParaRPr lang="en-US"/>
        </a:p>
      </dgm:t>
    </dgm:pt>
    <dgm:pt modelId="{F4761BAA-9664-C244-8FF2-38AF5E627E1D}" type="pres">
      <dgm:prSet presAssocID="{1A54C0CA-AAE8-804F-B81C-73645F7B1B90}" presName="gear2dstNode" presStyleLbl="node1" presStyleIdx="1" presStyleCnt="3"/>
      <dgm:spPr/>
      <dgm:t>
        <a:bodyPr/>
        <a:lstStyle/>
        <a:p>
          <a:endParaRPr lang="en-US"/>
        </a:p>
      </dgm:t>
    </dgm:pt>
    <dgm:pt modelId="{391730F1-D816-7741-B529-0D58BE0B2E92}" type="pres">
      <dgm:prSet presAssocID="{C9EEBCC8-F83F-974B-8328-233E3D9BE88E}" presName="gear3" presStyleLbl="node1" presStyleIdx="2" presStyleCnt="3"/>
      <dgm:spPr/>
      <dgm:t>
        <a:bodyPr/>
        <a:lstStyle/>
        <a:p>
          <a:endParaRPr lang="en-US"/>
        </a:p>
      </dgm:t>
    </dgm:pt>
    <dgm:pt modelId="{7D61E8DD-6FE0-A141-BCF1-3B8401238F63}" type="pres">
      <dgm:prSet presAssocID="{C9EEBCC8-F83F-974B-8328-233E3D9BE88E}" presName="gear3tx" presStyleLbl="node1" presStyleIdx="2" presStyleCnt="3">
        <dgm:presLayoutVars>
          <dgm:chMax val="1"/>
          <dgm:bulletEnabled val="1"/>
        </dgm:presLayoutVars>
      </dgm:prSet>
      <dgm:spPr/>
      <dgm:t>
        <a:bodyPr/>
        <a:lstStyle/>
        <a:p>
          <a:endParaRPr lang="en-US"/>
        </a:p>
      </dgm:t>
    </dgm:pt>
    <dgm:pt modelId="{976B4489-E395-414C-B518-7B3A23DE6168}" type="pres">
      <dgm:prSet presAssocID="{C9EEBCC8-F83F-974B-8328-233E3D9BE88E}" presName="gear3srcNode" presStyleLbl="node1" presStyleIdx="2" presStyleCnt="3"/>
      <dgm:spPr/>
      <dgm:t>
        <a:bodyPr/>
        <a:lstStyle/>
        <a:p>
          <a:endParaRPr lang="en-US"/>
        </a:p>
      </dgm:t>
    </dgm:pt>
    <dgm:pt modelId="{911561C3-B255-0745-870A-9F6FAC8400CB}" type="pres">
      <dgm:prSet presAssocID="{C9EEBCC8-F83F-974B-8328-233E3D9BE88E}" presName="gear3dstNode" presStyleLbl="node1" presStyleIdx="2" presStyleCnt="3"/>
      <dgm:spPr/>
      <dgm:t>
        <a:bodyPr/>
        <a:lstStyle/>
        <a:p>
          <a:endParaRPr lang="en-US"/>
        </a:p>
      </dgm:t>
    </dgm:pt>
    <dgm:pt modelId="{5F93BF49-D020-CA4A-9441-7520FBAE8497}" type="pres">
      <dgm:prSet presAssocID="{F77D6CC2-4F01-0541-97FE-5974D122F92F}" presName="connector1" presStyleLbl="sibTrans2D1" presStyleIdx="0" presStyleCnt="3"/>
      <dgm:spPr/>
      <dgm:t>
        <a:bodyPr/>
        <a:lstStyle/>
        <a:p>
          <a:endParaRPr lang="en-US"/>
        </a:p>
      </dgm:t>
    </dgm:pt>
    <dgm:pt modelId="{586B1E97-1D08-E04A-9D96-26DF237EA86A}" type="pres">
      <dgm:prSet presAssocID="{8E3D59BD-6C40-6A48-88F8-BFE5BC584FC3}" presName="connector2" presStyleLbl="sibTrans2D1" presStyleIdx="1" presStyleCnt="3"/>
      <dgm:spPr/>
      <dgm:t>
        <a:bodyPr/>
        <a:lstStyle/>
        <a:p>
          <a:endParaRPr lang="en-US"/>
        </a:p>
      </dgm:t>
    </dgm:pt>
    <dgm:pt modelId="{9FA96A6F-5792-F24C-B548-999A1F9A02C7}" type="pres">
      <dgm:prSet presAssocID="{390CCE76-4299-AB44-B79F-D3F6672DE2F7}" presName="connector3" presStyleLbl="sibTrans2D1" presStyleIdx="2" presStyleCnt="3"/>
      <dgm:spPr/>
      <dgm:t>
        <a:bodyPr/>
        <a:lstStyle/>
        <a:p>
          <a:endParaRPr lang="en-US"/>
        </a:p>
      </dgm:t>
    </dgm:pt>
  </dgm:ptLst>
  <dgm:cxnLst>
    <dgm:cxn modelId="{BD461861-53C8-8D40-BAD4-FEB50C94B470}" type="presOf" srcId="{FDBBB3CE-D95B-414E-86F0-A5BC42DEFA85}" destId="{69F29939-DB59-D74F-A2D7-1540C1EC3431}" srcOrd="0" destOrd="0" presId="urn:microsoft.com/office/officeart/2005/8/layout/gear1"/>
    <dgm:cxn modelId="{7490ADD5-7C55-8E4A-B0DE-CA513E01ACF2}" type="presOf" srcId="{1A54C0CA-AAE8-804F-B81C-73645F7B1B90}" destId="{727C0CE4-8A37-EB45-9A81-3CB9BC1335C2}" srcOrd="1" destOrd="0" presId="urn:microsoft.com/office/officeart/2005/8/layout/gear1"/>
    <dgm:cxn modelId="{E44FA65C-F37A-F84F-8CA6-1664A3276317}" type="presOf" srcId="{854C8A59-94E1-F141-8273-516589C7EE27}" destId="{4F5CA2DD-3C4A-1542-B20C-A1A9E25DBAF7}" srcOrd="1" destOrd="0" presId="urn:microsoft.com/office/officeart/2005/8/layout/gear1"/>
    <dgm:cxn modelId="{D211256F-192C-8140-A852-E64469559ED2}" srcId="{FDBBB3CE-D95B-414E-86F0-A5BC42DEFA85}" destId="{854C8A59-94E1-F141-8273-516589C7EE27}" srcOrd="0" destOrd="0" parTransId="{DC960905-87F5-6E4F-AB62-0D5548BD9E99}" sibTransId="{F77D6CC2-4F01-0541-97FE-5974D122F92F}"/>
    <dgm:cxn modelId="{A7E505AB-126D-B949-B879-C9355F8112D7}" type="presOf" srcId="{C9EEBCC8-F83F-974B-8328-233E3D9BE88E}" destId="{911561C3-B255-0745-870A-9F6FAC8400CB}" srcOrd="3" destOrd="0" presId="urn:microsoft.com/office/officeart/2005/8/layout/gear1"/>
    <dgm:cxn modelId="{29746E8F-6070-1F4D-8387-7C3D03F6753A}" type="presOf" srcId="{854C8A59-94E1-F141-8273-516589C7EE27}" destId="{7C946223-1589-1B4A-871C-09DB6C2DFE5E}" srcOrd="2" destOrd="0" presId="urn:microsoft.com/office/officeart/2005/8/layout/gear1"/>
    <dgm:cxn modelId="{50144778-7433-5D41-A61E-D3BDAEB84A1F}" type="presOf" srcId="{390CCE76-4299-AB44-B79F-D3F6672DE2F7}" destId="{9FA96A6F-5792-F24C-B548-999A1F9A02C7}" srcOrd="0" destOrd="0" presId="urn:microsoft.com/office/officeart/2005/8/layout/gear1"/>
    <dgm:cxn modelId="{25C6FD8F-DFCA-C647-AEBD-DA0250DD915D}" type="presOf" srcId="{F77D6CC2-4F01-0541-97FE-5974D122F92F}" destId="{5F93BF49-D020-CA4A-9441-7520FBAE8497}" srcOrd="0" destOrd="0" presId="urn:microsoft.com/office/officeart/2005/8/layout/gear1"/>
    <dgm:cxn modelId="{16EE5770-5401-1C40-B9FF-E1CF6A2DC463}" type="presOf" srcId="{C9EEBCC8-F83F-974B-8328-233E3D9BE88E}" destId="{391730F1-D816-7741-B529-0D58BE0B2E92}" srcOrd="0" destOrd="0" presId="urn:microsoft.com/office/officeart/2005/8/layout/gear1"/>
    <dgm:cxn modelId="{BAE1710D-227C-0344-A783-12CD589B255C}" type="presOf" srcId="{1A54C0CA-AAE8-804F-B81C-73645F7B1B90}" destId="{F4761BAA-9664-C244-8FF2-38AF5E627E1D}" srcOrd="2" destOrd="0" presId="urn:microsoft.com/office/officeart/2005/8/layout/gear1"/>
    <dgm:cxn modelId="{13B02EC7-7697-194D-A340-5E1AE859FA8B}" type="presOf" srcId="{C9EEBCC8-F83F-974B-8328-233E3D9BE88E}" destId="{7D61E8DD-6FE0-A141-BCF1-3B8401238F63}" srcOrd="1" destOrd="0" presId="urn:microsoft.com/office/officeart/2005/8/layout/gear1"/>
    <dgm:cxn modelId="{A8667B7E-E587-2145-B18C-E37B3FC155F7}" type="presOf" srcId="{C9EEBCC8-F83F-974B-8328-233E3D9BE88E}" destId="{976B4489-E395-414C-B518-7B3A23DE6168}" srcOrd="2" destOrd="0" presId="urn:microsoft.com/office/officeart/2005/8/layout/gear1"/>
    <dgm:cxn modelId="{497204DC-7C29-844E-85D4-742159293BB4}" srcId="{FDBBB3CE-D95B-414E-86F0-A5BC42DEFA85}" destId="{1A54C0CA-AAE8-804F-B81C-73645F7B1B90}" srcOrd="1" destOrd="0" parTransId="{70DF9E41-1497-C340-A16D-4CE75706327D}" sibTransId="{8E3D59BD-6C40-6A48-88F8-BFE5BC584FC3}"/>
    <dgm:cxn modelId="{49E14341-86E0-3445-93A7-C5C3B45DD814}" type="presOf" srcId="{854C8A59-94E1-F141-8273-516589C7EE27}" destId="{B7BD1BBE-504C-2B41-89EE-3EE15B26C72F}" srcOrd="0" destOrd="0" presId="urn:microsoft.com/office/officeart/2005/8/layout/gear1"/>
    <dgm:cxn modelId="{8A9D45FA-5F61-4F44-BDC2-7F2AE87BB3B4}" srcId="{FDBBB3CE-D95B-414E-86F0-A5BC42DEFA85}" destId="{C9EEBCC8-F83F-974B-8328-233E3D9BE88E}" srcOrd="2" destOrd="0" parTransId="{9621843F-B0E2-E347-AD58-A19E717D3022}" sibTransId="{390CCE76-4299-AB44-B79F-D3F6672DE2F7}"/>
    <dgm:cxn modelId="{5E19E728-D5BE-9546-A0BE-4118325D42C9}" type="presOf" srcId="{1A54C0CA-AAE8-804F-B81C-73645F7B1B90}" destId="{0E8AA325-D7F8-AD4B-B21A-759158FB5DB4}" srcOrd="0" destOrd="0" presId="urn:microsoft.com/office/officeart/2005/8/layout/gear1"/>
    <dgm:cxn modelId="{9B26FE69-2D9B-3744-BCE9-9770EAF1E06A}" type="presOf" srcId="{8E3D59BD-6C40-6A48-88F8-BFE5BC584FC3}" destId="{586B1E97-1D08-E04A-9D96-26DF237EA86A}" srcOrd="0" destOrd="0" presId="urn:microsoft.com/office/officeart/2005/8/layout/gear1"/>
    <dgm:cxn modelId="{9C63A8FD-84FE-FA4F-9D53-AFD6BF9D7D49}" type="presParOf" srcId="{69F29939-DB59-D74F-A2D7-1540C1EC3431}" destId="{B7BD1BBE-504C-2B41-89EE-3EE15B26C72F}" srcOrd="0" destOrd="0" presId="urn:microsoft.com/office/officeart/2005/8/layout/gear1"/>
    <dgm:cxn modelId="{A98E48A0-5E05-BF49-8523-2E2274CE937C}" type="presParOf" srcId="{69F29939-DB59-D74F-A2D7-1540C1EC3431}" destId="{4F5CA2DD-3C4A-1542-B20C-A1A9E25DBAF7}" srcOrd="1" destOrd="0" presId="urn:microsoft.com/office/officeart/2005/8/layout/gear1"/>
    <dgm:cxn modelId="{D09E64E4-5207-E74C-B58A-140F9D6C0E95}" type="presParOf" srcId="{69F29939-DB59-D74F-A2D7-1540C1EC3431}" destId="{7C946223-1589-1B4A-871C-09DB6C2DFE5E}" srcOrd="2" destOrd="0" presId="urn:microsoft.com/office/officeart/2005/8/layout/gear1"/>
    <dgm:cxn modelId="{149AA8E5-1B2F-E84D-97B4-658107AE7286}" type="presParOf" srcId="{69F29939-DB59-D74F-A2D7-1540C1EC3431}" destId="{0E8AA325-D7F8-AD4B-B21A-759158FB5DB4}" srcOrd="3" destOrd="0" presId="urn:microsoft.com/office/officeart/2005/8/layout/gear1"/>
    <dgm:cxn modelId="{628AD62B-D4E6-0241-AB1F-1E3BA35FD6F9}" type="presParOf" srcId="{69F29939-DB59-D74F-A2D7-1540C1EC3431}" destId="{727C0CE4-8A37-EB45-9A81-3CB9BC1335C2}" srcOrd="4" destOrd="0" presId="urn:microsoft.com/office/officeart/2005/8/layout/gear1"/>
    <dgm:cxn modelId="{8B2C0182-8D93-9741-A7DD-9B75D22A37A6}" type="presParOf" srcId="{69F29939-DB59-D74F-A2D7-1540C1EC3431}" destId="{F4761BAA-9664-C244-8FF2-38AF5E627E1D}" srcOrd="5" destOrd="0" presId="urn:microsoft.com/office/officeart/2005/8/layout/gear1"/>
    <dgm:cxn modelId="{D82B33E5-ED48-3349-9552-C86C99CAB701}" type="presParOf" srcId="{69F29939-DB59-D74F-A2D7-1540C1EC3431}" destId="{391730F1-D816-7741-B529-0D58BE0B2E92}" srcOrd="6" destOrd="0" presId="urn:microsoft.com/office/officeart/2005/8/layout/gear1"/>
    <dgm:cxn modelId="{30DDDCE4-BC02-4742-B443-CA6E2184A7D9}" type="presParOf" srcId="{69F29939-DB59-D74F-A2D7-1540C1EC3431}" destId="{7D61E8DD-6FE0-A141-BCF1-3B8401238F63}" srcOrd="7" destOrd="0" presId="urn:microsoft.com/office/officeart/2005/8/layout/gear1"/>
    <dgm:cxn modelId="{D03A0129-EAA9-3E4F-A616-A8356507EEC2}" type="presParOf" srcId="{69F29939-DB59-D74F-A2D7-1540C1EC3431}" destId="{976B4489-E395-414C-B518-7B3A23DE6168}" srcOrd="8" destOrd="0" presId="urn:microsoft.com/office/officeart/2005/8/layout/gear1"/>
    <dgm:cxn modelId="{0F9FBC06-9894-B446-B53F-85DEAFD6288E}" type="presParOf" srcId="{69F29939-DB59-D74F-A2D7-1540C1EC3431}" destId="{911561C3-B255-0745-870A-9F6FAC8400CB}" srcOrd="9" destOrd="0" presId="urn:microsoft.com/office/officeart/2005/8/layout/gear1"/>
    <dgm:cxn modelId="{D6933F03-970D-3B42-B34C-A64F79CDDBE0}" type="presParOf" srcId="{69F29939-DB59-D74F-A2D7-1540C1EC3431}" destId="{5F93BF49-D020-CA4A-9441-7520FBAE8497}" srcOrd="10" destOrd="0" presId="urn:microsoft.com/office/officeart/2005/8/layout/gear1"/>
    <dgm:cxn modelId="{287E5C45-8E2D-084C-99E2-B80C2453B5E5}" type="presParOf" srcId="{69F29939-DB59-D74F-A2D7-1540C1EC3431}" destId="{586B1E97-1D08-E04A-9D96-26DF237EA86A}" srcOrd="11" destOrd="0" presId="urn:microsoft.com/office/officeart/2005/8/layout/gear1"/>
    <dgm:cxn modelId="{3616D993-7C9D-9D41-B839-A9C7DE3860B0}" type="presParOf" srcId="{69F29939-DB59-D74F-A2D7-1540C1EC3431}" destId="{9FA96A6F-5792-F24C-B548-999A1F9A02C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1BBE-504C-2B41-89EE-3EE15B26C72F}">
      <dsp:nvSpPr>
        <dsp:cNvPr id="0" name=""/>
        <dsp:cNvSpPr/>
      </dsp:nvSpPr>
      <dsp:spPr>
        <a:xfrm>
          <a:off x="1826609" y="1829043"/>
          <a:ext cx="2232522" cy="2232522"/>
        </a:xfrm>
        <a:prstGeom prst="gear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Assure</a:t>
          </a:r>
          <a:endParaRPr lang="en-US" sz="1600" b="1" kern="1200" dirty="0">
            <a:solidFill>
              <a:schemeClr val="bg1"/>
            </a:solidFill>
          </a:endParaRPr>
        </a:p>
      </dsp:txBody>
      <dsp:txXfrm>
        <a:off x="2275445" y="2352001"/>
        <a:ext cx="1334850" cy="1147562"/>
      </dsp:txXfrm>
    </dsp:sp>
    <dsp:sp modelId="{0E8AA325-D7F8-AD4B-B21A-759158FB5DB4}">
      <dsp:nvSpPr>
        <dsp:cNvPr id="0" name=""/>
        <dsp:cNvSpPr/>
      </dsp:nvSpPr>
      <dsp:spPr>
        <a:xfrm>
          <a:off x="527687" y="1301356"/>
          <a:ext cx="1623652" cy="1623652"/>
        </a:xfrm>
        <a:prstGeom prst="gear6">
          <a:avLst/>
        </a:prstGeom>
        <a:solidFill>
          <a:schemeClr val="accent4">
            <a:hueOff val="0"/>
            <a:satOff val="7433"/>
            <a:lumOff val="3549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rPr>
            <a:t>Control</a:t>
          </a:r>
          <a:endParaRPr lang="en-US" sz="1600" b="1" kern="1200" dirty="0">
            <a:solidFill>
              <a:srgbClr val="FFFF00"/>
            </a:solidFill>
          </a:endParaRPr>
        </a:p>
      </dsp:txBody>
      <dsp:txXfrm>
        <a:off x="936446" y="1712586"/>
        <a:ext cx="806134" cy="801192"/>
      </dsp:txXfrm>
    </dsp:sp>
    <dsp:sp modelId="{391730F1-D816-7741-B529-0D58BE0B2E92}">
      <dsp:nvSpPr>
        <dsp:cNvPr id="0" name=""/>
        <dsp:cNvSpPr/>
      </dsp:nvSpPr>
      <dsp:spPr>
        <a:xfrm rot="20700000">
          <a:off x="1437098" y="181201"/>
          <a:ext cx="1590848" cy="1590848"/>
        </a:xfrm>
        <a:prstGeom prst="gear6">
          <a:avLst/>
        </a:prstGeom>
        <a:solidFill>
          <a:schemeClr val="accent4">
            <a:hueOff val="0"/>
            <a:satOff val="14865"/>
            <a:lumOff val="7098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90"/>
              </a:solidFill>
            </a:rPr>
            <a:t>Manage</a:t>
          </a:r>
          <a:endParaRPr lang="en-US" sz="1600" b="1" kern="1200" dirty="0">
            <a:solidFill>
              <a:srgbClr val="000090"/>
            </a:solidFill>
          </a:endParaRPr>
        </a:p>
      </dsp:txBody>
      <dsp:txXfrm rot="-20700000">
        <a:off x="1786018" y="530121"/>
        <a:ext cx="893009" cy="893009"/>
      </dsp:txXfrm>
    </dsp:sp>
    <dsp:sp modelId="{5F93BF49-D020-CA4A-9441-7520FBAE8497}">
      <dsp:nvSpPr>
        <dsp:cNvPr id="0" name=""/>
        <dsp:cNvSpPr/>
      </dsp:nvSpPr>
      <dsp:spPr>
        <a:xfrm>
          <a:off x="1653468" y="1492998"/>
          <a:ext cx="2857628" cy="2857628"/>
        </a:xfrm>
        <a:prstGeom prst="circularArrow">
          <a:avLst>
            <a:gd name="adj1" fmla="val 4688"/>
            <a:gd name="adj2" fmla="val 299029"/>
            <a:gd name="adj3" fmla="val 2512961"/>
            <a:gd name="adj4" fmla="val 15868196"/>
            <a:gd name="adj5" fmla="val 546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586B1E97-1D08-E04A-9D96-26DF237EA86A}">
      <dsp:nvSpPr>
        <dsp:cNvPr id="0" name=""/>
        <dsp:cNvSpPr/>
      </dsp:nvSpPr>
      <dsp:spPr>
        <a:xfrm>
          <a:off x="240141" y="942683"/>
          <a:ext cx="2076246" cy="2076246"/>
        </a:xfrm>
        <a:prstGeom prst="leftCircularArrow">
          <a:avLst>
            <a:gd name="adj1" fmla="val 6452"/>
            <a:gd name="adj2" fmla="val 429999"/>
            <a:gd name="adj3" fmla="val 10489124"/>
            <a:gd name="adj4" fmla="val 14837806"/>
            <a:gd name="adj5" fmla="val 7527"/>
          </a:avLst>
        </a:prstGeom>
        <a:solidFill>
          <a:schemeClr val="accent4">
            <a:hueOff val="0"/>
            <a:satOff val="7433"/>
            <a:lumOff val="35491"/>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9FA96A6F-5792-F24C-B548-999A1F9A02C7}">
      <dsp:nvSpPr>
        <dsp:cNvPr id="0" name=""/>
        <dsp:cNvSpPr/>
      </dsp:nvSpPr>
      <dsp:spPr>
        <a:xfrm>
          <a:off x="1069118" y="-166674"/>
          <a:ext cx="2238611" cy="2238611"/>
        </a:xfrm>
        <a:prstGeom prst="circularArrow">
          <a:avLst>
            <a:gd name="adj1" fmla="val 5984"/>
            <a:gd name="adj2" fmla="val 394124"/>
            <a:gd name="adj3" fmla="val 13313824"/>
            <a:gd name="adj4" fmla="val 10508221"/>
            <a:gd name="adj5" fmla="val 6981"/>
          </a:avLst>
        </a:prstGeom>
        <a:solidFill>
          <a:schemeClr val="accent4">
            <a:hueOff val="0"/>
            <a:satOff val="14865"/>
            <a:lumOff val="70981"/>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266291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271031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In the image I demonstrate aspects of quality – The watch is my late father-in-law’s </a:t>
            </a:r>
            <a:r>
              <a:rPr lang="en-US" dirty="0" err="1" smtClean="0"/>
              <a:t>Bulova</a:t>
            </a:r>
            <a:r>
              <a:rPr lang="en-US" dirty="0" smtClean="0"/>
              <a:t>,</a:t>
            </a:r>
            <a:r>
              <a:rPr lang="en-US" baseline="0" dirty="0" smtClean="0"/>
              <a:t> which still keeps perfect time about 30 years after he bought it.  My screen background is from the stage play “Warhorse,” about World War I, and in which the mechanical horses are hauled around by visible humans, yet it still successfully conveys the sensation of horses moving.  The desk device my laptop and monitor are on allows for standing or sitting and transitions almost effortlessly between those modes.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16</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Image of a quality</a:t>
            </a:r>
            <a:r>
              <a:rPr lang="en-US" baseline="0" dirty="0" smtClean="0"/>
              <a:t> plan for quality terminology, from http://www.emeraldinsight.com/journals.htm?articleid=841956&amp;show=html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17</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18</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19</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20</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21</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22</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Image from http://www.signal.army.mil/OLD/ocos/ac/Edition,%20Fall/Fall%2001/JSCmtrc.htm.</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23</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What it really takes to make changes?</a:t>
            </a:r>
            <a:r>
              <a:rPr lang="en-US" baseline="0" dirty="0" smtClean="0"/>
              <a:t>  Image from http://plpnetwork.com/2010/04/08/educator-as-change-agent/.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DA7A4-5E09-154A-A3E2-BE147ACE3A65}" type="slidenum">
              <a:rPr lang="en-US"/>
              <a:pPr/>
              <a:t>24</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Picture of the book’s author, from http://www.msse.umn.edu/directory/Stephen-Kan-PhD.</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from http://www.brockpest.com/blog/2012/03/spring-family-activities/.</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DBD1A-53B0-6946-B1F9-61D4B5720DD0}" type="slidenum">
              <a:rPr lang="en-US"/>
              <a:pPr/>
              <a:t>28</a:t>
            </a:fld>
            <a:endParaRPr lang="en-US"/>
          </a:p>
        </p:txBody>
      </p:sp>
      <p:sp>
        <p:nvSpPr>
          <p:cNvPr id="565250" name="Rectangle 2"/>
          <p:cNvSpPr>
            <a:spLocks noGrp="1" noRot="1" noChangeAspect="1" noChangeArrowheads="1"/>
          </p:cNvSpPr>
          <p:nvPr>
            <p:ph type="sldImg"/>
          </p:nvPr>
        </p:nvSpPr>
        <p:spPr bwMode="auto">
          <a:xfrm>
            <a:off x="1266825" y="727075"/>
            <a:ext cx="4781550" cy="3586163"/>
          </a:xfrm>
          <a:prstGeom prst="rect">
            <a:avLst/>
          </a:prstGeom>
          <a:solidFill>
            <a:srgbClr val="FFFFFF"/>
          </a:solidFill>
          <a:ln>
            <a:solidFill>
              <a:srgbClr val="000000"/>
            </a:solidFill>
            <a:miter lim="800000"/>
            <a:headEnd/>
            <a:tailEnd/>
          </a:ln>
        </p:spPr>
      </p:sp>
      <p:sp>
        <p:nvSpPr>
          <p:cNvPr id="565251"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baseline="0" dirty="0" smtClean="0"/>
              <a:t>What are examples of Byzantine failures in software?  [</a:t>
            </a:r>
            <a:r>
              <a:rPr lang="en-US" sz="2000" dirty="0" smtClean="0"/>
              <a:t>Rogue </a:t>
            </a:r>
            <a:r>
              <a:rPr lang="en-US" sz="2000" dirty="0" err="1" smtClean="0"/>
              <a:t>BOTs</a:t>
            </a:r>
            <a:r>
              <a:rPr lang="en-US" sz="2000" dirty="0" smtClean="0"/>
              <a:t> can try to block network and deny service, Trojan</a:t>
            </a:r>
            <a:r>
              <a:rPr lang="en-US" sz="2000" baseline="0" dirty="0" smtClean="0"/>
              <a:t> Horses, viruses]</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Programming: Arianne 5 failure was due to overflow in a 16 bit integer variable!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Passive: failure due</a:t>
            </a:r>
            <a:r>
              <a:rPr lang="en-US" baseline="0" dirty="0" smtClean="0"/>
              <a:t> to not protecting from failure </a:t>
            </a:r>
            <a:r>
              <a:rPr lang="en-US" dirty="0" smtClean="0"/>
              <a:t>- </a:t>
            </a:r>
            <a:r>
              <a:rPr lang="en-US" sz="2000" dirty="0" smtClean="0"/>
              <a:t>Satellite controller failures can cause a belly-up</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Active:</a:t>
            </a:r>
            <a:r>
              <a:rPr lang="en-US" sz="2000" baseline="0" dirty="0" smtClean="0"/>
              <a:t> failure of software that causes other failures - </a:t>
            </a:r>
            <a:r>
              <a:rPr lang="en-US" sz="2000" dirty="0" smtClean="0"/>
              <a:t>Car controller or sensor errors can cause car collisions</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Byzantine: Rogue </a:t>
            </a:r>
            <a:r>
              <a:rPr lang="en-US" sz="2000" dirty="0" err="1" smtClean="0"/>
              <a:t>BOTs</a:t>
            </a:r>
            <a:r>
              <a:rPr lang="en-US" sz="2000" dirty="0" smtClean="0"/>
              <a:t> can try to block network and deny service</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Found “Cook and Tapper” grossly negligent in1994 crashing Chinook Helicopter</a:t>
            </a:r>
            <a:r>
              <a:rPr lang="en-US" sz="2000" baseline="0" dirty="0" smtClean="0"/>
              <a:t> in Scotland</a:t>
            </a:r>
            <a:r>
              <a:rPr lang="en-US" sz="2000" dirty="0" smtClean="0"/>
              <a:t>, killing all 29 on board </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33F46-4768-E845-86BB-8047A6F8853A}" type="slidenum">
              <a:rPr lang="en-US"/>
              <a:pPr/>
              <a:t>29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sz="1200" dirty="0" smtClean="0"/>
              <a:t>Projects can address the wrong needs</a:t>
            </a:r>
          </a:p>
          <a:p>
            <a:r>
              <a:rPr lang="en-US" sz="1200" dirty="0" smtClean="0"/>
              <a:t>Requirements can specify incorrect behavior</a:t>
            </a:r>
          </a:p>
          <a:p>
            <a:r>
              <a:rPr lang="en-US" sz="1200" dirty="0" smtClean="0"/>
              <a:t>Design, architecture and code can be technically flawed</a:t>
            </a:r>
          </a:p>
          <a:p>
            <a:r>
              <a:rPr lang="en-US" sz="1200" dirty="0" smtClean="0"/>
              <a:t>Test plans can miss functionality</a:t>
            </a:r>
          </a:p>
          <a:p>
            <a:r>
              <a:rPr lang="en-US" sz="1200" dirty="0" smtClean="0"/>
              <a:t>The later these problems are found, the more likely they are to cause the project to fail</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294DD-074E-1449-B415-46E1A4E893B5}" type="slidenum">
              <a:rPr lang="en-US"/>
              <a:pPr/>
              <a:t>30</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a:lnSpc>
                <a:spcPct val="90000"/>
              </a:lnSpc>
            </a:pPr>
            <a:r>
              <a:rPr lang="en-US" sz="1200" dirty="0" smtClean="0"/>
              <a:t>Programmers don’t have good control of their source code</a:t>
            </a:r>
          </a:p>
          <a:p>
            <a:pPr>
              <a:lnSpc>
                <a:spcPct val="90000"/>
              </a:lnSpc>
            </a:pPr>
            <a:r>
              <a:rPr lang="en-US" sz="1200" dirty="0" smtClean="0"/>
              <a:t>Code written by one person is often difficult for another person to understand</a:t>
            </a:r>
          </a:p>
          <a:p>
            <a:pPr>
              <a:lnSpc>
                <a:spcPct val="90000"/>
              </a:lnSpc>
            </a:pPr>
            <a:r>
              <a:rPr lang="en-US" sz="1200" dirty="0" smtClean="0"/>
              <a:t>Programmers don’t test their code, which makes diagnosing and fixing bugs more expensive</a:t>
            </a:r>
          </a:p>
          <a:p>
            <a:pPr>
              <a:lnSpc>
                <a:spcPct val="90000"/>
              </a:lnSpc>
            </a:pPr>
            <a:r>
              <a:rPr lang="en-US" sz="1200" dirty="0" smtClean="0"/>
              <a:t>The team does not have a good sense of the overall health of the project.</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37948-84B9-FB47-9196-9FF3971B6AE3}" type="slidenum">
              <a:rPr lang="en-US"/>
              <a:pPr/>
              <a:t>31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lnSpc>
                <a:spcPct val="90000"/>
              </a:lnSpc>
            </a:pPr>
            <a:r>
              <a:rPr lang="en-US" sz="1200" dirty="0" smtClean="0"/>
              <a:t>Everyone assumes that the testers will catch all of the defects that were injected throughout the project.</a:t>
            </a:r>
          </a:p>
          <a:p>
            <a:pPr>
              <a:lnSpc>
                <a:spcPct val="90000"/>
              </a:lnSpc>
            </a:pPr>
            <a:r>
              <a:rPr lang="en-US" sz="1200" dirty="0" smtClean="0"/>
              <a:t>When testers look for defects, managers tell them they are wasting time.</a:t>
            </a:r>
          </a:p>
          <a:p>
            <a:pPr>
              <a:lnSpc>
                <a:spcPct val="90000"/>
              </a:lnSpc>
            </a:pPr>
            <a:r>
              <a:rPr lang="en-US" sz="1200" dirty="0" smtClean="0"/>
              <a:t>When testers find defects, programmers are antagonized because they feel that they are being personally criticized.</a:t>
            </a:r>
          </a:p>
          <a:p>
            <a:pPr>
              <a:lnSpc>
                <a:spcPct val="90000"/>
              </a:lnSpc>
            </a:pPr>
            <a:r>
              <a:rPr lang="en-US" sz="1200" dirty="0" smtClean="0"/>
              <a:t>When testers miss defects, everyone blames them for not being perfect.</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Rework – 40%</a:t>
            </a:r>
            <a:r>
              <a:rPr lang="en-US" baseline="0" dirty="0" smtClean="0"/>
              <a:t> of typical process</a:t>
            </a:r>
            <a:endParaRPr lang="en-US" dirty="0" smtClean="0"/>
          </a:p>
          <a:p>
            <a:r>
              <a:rPr lang="en-US" dirty="0" smtClean="0"/>
              <a:t>Extra</a:t>
            </a:r>
            <a:r>
              <a:rPr lang="en-US" baseline="0" dirty="0" smtClean="0"/>
              <a:t> work for business line staff with workarounds</a:t>
            </a:r>
          </a:p>
          <a:p>
            <a:r>
              <a:rPr lang="en-US" baseline="0" dirty="0" smtClean="0"/>
              <a:t>Delayed delivery</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32</a:t>
            </a:fld>
            <a:endParaRPr lang="en-US"/>
          </a:p>
        </p:txBody>
      </p:sp>
    </p:spTree>
    <p:extLst>
      <p:ext uri="{BB962C8B-B14F-4D97-AF65-F5344CB8AC3E}">
        <p14:creationId xmlns:p14="http://schemas.microsoft.com/office/powerpoint/2010/main" val="2641712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D3C7D-ACF6-2641-9975-FB4208AAC88B}" type="slidenum">
              <a:rPr lang="en-US"/>
              <a:pPr/>
              <a:t>34</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a:t>Interesting problem cited early where models are all wrong, but some are useful. </a:t>
            </a:r>
          </a:p>
          <a:p>
            <a:r>
              <a:rPr lang="en-US" dirty="0"/>
              <a:t>Also, models answer questions (sometimes we do not </a:t>
            </a:r>
            <a:r>
              <a:rPr lang="en-US" dirty="0" err="1"/>
              <a:t>not</a:t>
            </a:r>
            <a:r>
              <a:rPr lang="en-US" dirty="0"/>
              <a:t> the right way to answer the questions and stress things too far).</a:t>
            </a:r>
          </a:p>
          <a:p>
            <a:r>
              <a:rPr lang="en-US" dirty="0"/>
              <a:t>I think that model-based approaches are largely useful.</a:t>
            </a:r>
          </a:p>
          <a:p>
            <a:r>
              <a:rPr lang="en-US" dirty="0"/>
              <a:t>This reminds me of the chicken and egg problem -- which came first?  The solution is…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2CA9A-AA4A-954B-953F-9FF7F3E134E6}" type="slidenum">
              <a:rPr lang="en-US"/>
              <a:pPr/>
              <a:t>35</a:t>
            </a:fld>
            <a:endParaRPr lang="en-US"/>
          </a:p>
        </p:txBody>
      </p:sp>
      <p:sp>
        <p:nvSpPr>
          <p:cNvPr id="382978" name="Rectangle 2"/>
          <p:cNvSpPr>
            <a:spLocks noGrp="1" noRot="1" noChangeAspect="1" noChangeArrowheads="1"/>
          </p:cNvSpPr>
          <p:nvPr>
            <p:ph type="sldImg"/>
          </p:nvPr>
        </p:nvSpPr>
        <p:spPr bwMode="auto">
          <a:xfrm>
            <a:off x="1258888" y="719138"/>
            <a:ext cx="4800600" cy="360045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75360" y="4558904"/>
            <a:ext cx="5364480" cy="4323874"/>
          </a:xfrm>
          <a:prstGeom prst="rect">
            <a:avLst/>
          </a:prstGeom>
          <a:solidFill>
            <a:srgbClr val="FFFFFF"/>
          </a:solidFill>
          <a:ln>
            <a:solidFill>
              <a:srgbClr val="000000"/>
            </a:solidFill>
            <a:miter lim="800000"/>
            <a:headEnd/>
            <a:tailEnd/>
          </a:ln>
        </p:spPr>
        <p:txBody>
          <a:bodyPr lIns="91432" tIns="45716" rIns="91432" bIns="45716">
            <a:prstTxWarp prst="textNoShape">
              <a:avLst/>
            </a:prstTxWarp>
          </a:bodyPr>
          <a:lstStyle/>
          <a:p>
            <a:r>
              <a:rPr lang="en-US" dirty="0" smtClean="0"/>
              <a:t>In an essay in </a:t>
            </a:r>
            <a:r>
              <a:rPr lang="en-US" i="1" dirty="0" smtClean="0"/>
              <a:t>IEEE Software</a:t>
            </a:r>
            <a:r>
              <a:rPr lang="en-US" dirty="0" smtClean="0"/>
              <a:t>,</a:t>
            </a:r>
            <a:r>
              <a:rPr lang="en-US" baseline="0" dirty="0" smtClean="0"/>
              <a:t> 2009.  See http://www.computer.org/portal/web/computingnow/0709/whatsnew/software-r.</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FBD00-C8CB-6E4D-810E-AB82B68C3EE5}" type="slidenum">
              <a:rPr lang="en-US"/>
              <a:pPr/>
              <a:t>36</a:t>
            </a:fld>
            <a:endParaRPr lang="en-US"/>
          </a:p>
        </p:txBody>
      </p:sp>
      <p:sp>
        <p:nvSpPr>
          <p:cNvPr id="44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23" name="Rectangle 3"/>
          <p:cNvSpPr>
            <a:spLocks noGrp="1" noChangeArrowheads="1"/>
          </p:cNvSpPr>
          <p:nvPr>
            <p:ph type="body" idx="1"/>
          </p:nvPr>
        </p:nvSpPr>
        <p:spPr/>
        <p:txBody>
          <a:bodyPr/>
          <a:lstStyle/>
          <a:p>
            <a:r>
              <a:rPr lang="en-US" dirty="0" smtClean="0"/>
              <a:t>Is</a:t>
            </a:r>
            <a:r>
              <a:rPr lang="en-US" baseline="0" dirty="0" smtClean="0"/>
              <a:t> the productivity problem in computing strictly a software issue? Why, or why not? [no, hardware growth is also outstripping our ability to use it]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AE6F0-5450-AD45-8DD4-D4F3F75EB087}" type="slidenum">
              <a:rPr lang="en-US"/>
              <a:pPr/>
              <a:t>37</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t>Complexity makes change hard…</a:t>
            </a:r>
          </a:p>
          <a:p>
            <a:r>
              <a:rPr lang="en-US"/>
              <a:t>Models simplify understanding…</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99698-06FD-3C4C-9469-F3DA3EA90DE6}" type="slidenum">
              <a:rPr lang="en-US"/>
              <a:pPr/>
              <a:t>38</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dirty="0" smtClean="0"/>
              <a:t>What is the general equation for productivity and what is an example of a software productivity measure?</a:t>
            </a:r>
            <a:r>
              <a:rPr lang="en-US" baseline="0" dirty="0" smtClean="0"/>
              <a:t> [ratio of output/input,  FP/staff month]</a:t>
            </a:r>
            <a:endParaRPr lang="en-US" dirty="0" smtClean="0"/>
          </a:p>
          <a:p>
            <a:r>
              <a:rPr lang="en-US" dirty="0" smtClean="0"/>
              <a:t>Function points /</a:t>
            </a:r>
            <a:r>
              <a:rPr lang="en-US" baseline="0" dirty="0" smtClean="0"/>
              <a:t> fortnight</a:t>
            </a:r>
          </a:p>
          <a:p>
            <a:r>
              <a:rPr lang="en-US" baseline="0" dirty="0" smtClean="0"/>
              <a:t>What about disruptive technologies that improve productivity – robots in manufacturing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22786-B6EB-784E-ABB3-D38F51842DD5}" type="slidenum">
              <a:rPr lang="en-US"/>
              <a:pPr/>
              <a:t>39</a:t>
            </a:fld>
            <a:endParaRPr lang="en-US"/>
          </a:p>
        </p:txBody>
      </p:sp>
      <p:sp>
        <p:nvSpPr>
          <p:cNvPr id="393218" name="Rectangle 2"/>
          <p:cNvSpPr>
            <a:spLocks noGrp="1" noRot="1" noChangeAspect="1" noChangeArrowheads="1"/>
          </p:cNvSpPr>
          <p:nvPr>
            <p:ph type="sldImg"/>
          </p:nvPr>
        </p:nvSpPr>
        <p:spPr bwMode="auto">
          <a:xfrm>
            <a:off x="1258888" y="719138"/>
            <a:ext cx="4800600" cy="360045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75360" y="4558904"/>
            <a:ext cx="5364480" cy="4323874"/>
          </a:xfrm>
          <a:prstGeom prst="rect">
            <a:avLst/>
          </a:prstGeom>
          <a:solidFill>
            <a:srgbClr val="FFFFFF"/>
          </a:solidFill>
          <a:ln>
            <a:solidFill>
              <a:srgbClr val="000000"/>
            </a:solidFill>
            <a:miter lim="800000"/>
            <a:headEnd/>
            <a:tailEnd/>
          </a:ln>
        </p:spPr>
        <p:txBody>
          <a:bodyPr lIns="91432" tIns="45716" rIns="91432" bIns="45716">
            <a:prstTxWarp prst="textNoShape">
              <a:avLst/>
            </a:prstTxWarp>
          </a:bodyPr>
          <a:lstStyle/>
          <a:p>
            <a:pPr>
              <a:buFont typeface="Arial" charset="0"/>
              <a:buNone/>
            </a:pPr>
            <a:r>
              <a:rPr lang="en-US" sz="1100" dirty="0" smtClean="0"/>
              <a:t>What are the four greatest</a:t>
            </a:r>
            <a:r>
              <a:rPr lang="en-US" sz="1100" baseline="0" dirty="0" smtClean="0"/>
              <a:t> levers used to address software productivity? [Abstraction, reuse, process, and automation]</a:t>
            </a:r>
            <a:endParaRPr lang="en-US" sz="1100" dirty="0" smtClean="0"/>
          </a:p>
          <a:p>
            <a:pPr>
              <a:buFont typeface="Arial" charset="0"/>
              <a:buNone/>
            </a:pPr>
            <a:r>
              <a:rPr lang="en-US" sz="1100" dirty="0" smtClean="0"/>
              <a:t>Higher </a:t>
            </a:r>
            <a:r>
              <a:rPr lang="en-US" sz="1100" dirty="0"/>
              <a:t>Level Models (Languages)</a:t>
            </a:r>
          </a:p>
          <a:p>
            <a:pPr lvl="1">
              <a:buFont typeface="Wingdings" charset="2"/>
              <a:buNone/>
            </a:pPr>
            <a:r>
              <a:rPr lang="en-US" sz="1100" dirty="0"/>
              <a:t>5th/4th/3rd Generation Languages … micro-code</a:t>
            </a:r>
          </a:p>
          <a:p>
            <a:pPr>
              <a:buFont typeface="Arial" charset="0"/>
              <a:buNone/>
            </a:pPr>
            <a:r>
              <a:rPr lang="en-US" sz="1100" dirty="0"/>
              <a:t>Reuse</a:t>
            </a:r>
          </a:p>
          <a:p>
            <a:pPr lvl="1">
              <a:buFont typeface="Wingdings" charset="2"/>
              <a:buNone/>
            </a:pPr>
            <a:r>
              <a:rPr lang="en-US" sz="1100" dirty="0"/>
              <a:t>Reuse of Applications (Product-Lines…)</a:t>
            </a:r>
          </a:p>
          <a:p>
            <a:pPr lvl="1">
              <a:buFont typeface="Wingdings" charset="2"/>
              <a:buNone/>
            </a:pPr>
            <a:r>
              <a:rPr lang="en-US" sz="1100" dirty="0"/>
              <a:t>Reuse of Concepts (Application Generators…)</a:t>
            </a:r>
          </a:p>
          <a:p>
            <a:pPr lvl="1">
              <a:buFont typeface="Wingdings" charset="2"/>
              <a:buNone/>
            </a:pPr>
            <a:r>
              <a:rPr lang="en-US" sz="1100" dirty="0"/>
              <a:t>Reuse of Design (Portable designs, Design patterns, …)</a:t>
            </a:r>
          </a:p>
          <a:p>
            <a:pPr lvl="1">
              <a:buFont typeface="Wingdings" charset="2"/>
              <a:buNone/>
            </a:pPr>
            <a:r>
              <a:rPr lang="en-US" sz="1100" dirty="0"/>
              <a:t>Reuse of Programs (Quasi-portable constructs, …)</a:t>
            </a:r>
          </a:p>
          <a:p>
            <a:pPr>
              <a:buFont typeface="Arial" charset="0"/>
              <a:buNone/>
            </a:pPr>
            <a:r>
              <a:rPr lang="en-US" sz="1100" dirty="0"/>
              <a:t>Software Development Process</a:t>
            </a:r>
          </a:p>
          <a:p>
            <a:pPr lvl="1">
              <a:buFont typeface="Wingdings" charset="2"/>
              <a:buNone/>
            </a:pPr>
            <a:r>
              <a:rPr lang="en-US" sz="1100" dirty="0"/>
              <a:t>Capability Maturity</a:t>
            </a:r>
          </a:p>
          <a:p>
            <a:pPr lvl="1">
              <a:buFont typeface="Wingdings" charset="2"/>
              <a:buNone/>
            </a:pPr>
            <a:r>
              <a:rPr lang="en-US" sz="1100" dirty="0"/>
              <a:t>Reduction of Rework</a:t>
            </a:r>
          </a:p>
          <a:p>
            <a:pPr lvl="1">
              <a:buFont typeface="Wingdings" charset="2"/>
              <a:buNone/>
            </a:pPr>
            <a:r>
              <a:rPr lang="en-US" sz="1100" dirty="0"/>
              <a:t>Quality Improvement</a:t>
            </a:r>
          </a:p>
          <a:p>
            <a:pPr>
              <a:buFont typeface="Arial" charset="0"/>
              <a:buNone/>
            </a:pPr>
            <a:r>
              <a:rPr lang="en-US" sz="1100" dirty="0"/>
              <a:t>Automation - (cobbler’s children)</a:t>
            </a:r>
          </a:p>
          <a:p>
            <a:pPr lvl="1">
              <a:buFont typeface="Wingdings" charset="2"/>
              <a:buNone/>
            </a:pPr>
            <a:r>
              <a:rPr lang="en-US" sz="1100" dirty="0"/>
              <a:t>Typically a function of advancements in the other areas…</a:t>
            </a:r>
          </a:p>
          <a:p>
            <a:pPr lvl="1">
              <a:buFont typeface="Wingdings" charset="2"/>
              <a:buNone/>
            </a:pPr>
            <a:r>
              <a:rPr lang="en-US" sz="1100" dirty="0"/>
              <a:t>Point solutions prevailed early on, but overcome later…</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a:t>
            </a:r>
            <a:r>
              <a:rPr lang="en-US" b="0" baseline="0" dirty="0" smtClean="0"/>
              <a:t> the past, w</a:t>
            </a:r>
            <a:r>
              <a:rPr lang="en-US" dirty="0" smtClean="0"/>
              <a:t>hat has been the most</a:t>
            </a:r>
            <a:r>
              <a:rPr lang="en-US" baseline="0" dirty="0" smtClean="0"/>
              <a:t> effective means of improving productivity in software? [Raising the abstraction level via programming language]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40</a:t>
            </a:fld>
            <a:endParaRPr lang="en-US"/>
          </a:p>
        </p:txBody>
      </p:sp>
    </p:spTree>
    <p:extLst>
      <p:ext uri="{BB962C8B-B14F-4D97-AF65-F5344CB8AC3E}">
        <p14:creationId xmlns:p14="http://schemas.microsoft.com/office/powerpoint/2010/main" val="27038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A3E3A-7868-A540-B2DB-5A4AB682220E}" type="slidenum">
              <a:rPr lang="en-US"/>
              <a:pPr/>
              <a:t>41</a:t>
            </a:fld>
            <a:endParaRPr lang="en-US"/>
          </a:p>
        </p:txBody>
      </p:sp>
      <p:sp>
        <p:nvSpPr>
          <p:cNvPr id="401410" name="Rectangle 2"/>
          <p:cNvSpPr>
            <a:spLocks noGrp="1" noRot="1" noChangeAspect="1" noChangeArrowheads="1"/>
          </p:cNvSpPr>
          <p:nvPr>
            <p:ph type="sldImg"/>
          </p:nvPr>
        </p:nvSpPr>
        <p:spPr bwMode="auto">
          <a:xfrm>
            <a:off x="1258888" y="719138"/>
            <a:ext cx="4800600" cy="360045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75360" y="4558904"/>
            <a:ext cx="5364480" cy="4323874"/>
          </a:xfrm>
          <a:prstGeom prst="rect">
            <a:avLst/>
          </a:prstGeom>
          <a:solidFill>
            <a:srgbClr val="FFFFFF"/>
          </a:solidFill>
          <a:ln>
            <a:solidFill>
              <a:srgbClr val="000000"/>
            </a:solidFill>
            <a:miter lim="800000"/>
            <a:headEnd/>
            <a:tailEnd/>
          </a:ln>
        </p:spPr>
        <p:txBody>
          <a:bodyPr lIns="91432" tIns="45716" rIns="91432" bIns="45716">
            <a:prstTxWarp prst="textNoShape">
              <a:avLst/>
            </a:prstTxWarp>
          </a:bodyPr>
          <a:lstStyle/>
          <a:p>
            <a:r>
              <a:rPr lang="en-US"/>
              <a:t>This is linear but, as experience is gained, this becomes geometric with generation technologies…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87908-2EB5-2543-8D06-5F0BEAFDE5AA}" type="slidenum">
              <a:rPr lang="en-US"/>
              <a:pPr/>
              <a:t>44</a:t>
            </a:fld>
            <a:endParaRPr lang="en-US"/>
          </a:p>
        </p:txBody>
      </p:sp>
      <p:sp>
        <p:nvSpPr>
          <p:cNvPr id="49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0499" name="Rectangle 3"/>
          <p:cNvSpPr>
            <a:spLocks noGrp="1" noChangeArrowheads="1"/>
          </p:cNvSpPr>
          <p:nvPr>
            <p:ph type="body" idx="1"/>
          </p:nvPr>
        </p:nvSpPr>
        <p:spPr/>
        <p:txBody>
          <a:bodyPr/>
          <a:lstStyle/>
          <a:p>
            <a:r>
              <a:rPr lang="en-US" dirty="0" smtClean="0"/>
              <a:t>How </a:t>
            </a:r>
            <a:r>
              <a:rPr lang="en-US" baseline="0" dirty="0" smtClean="0"/>
              <a:t>do quality factors effect software productivity?  [rework and lost time in repairs]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http://cheezburger.com/1695181568.  What is the intended meaning of this poster?</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45</a:t>
            </a:fld>
            <a:endParaRPr lang="en-US"/>
          </a:p>
        </p:txBody>
      </p:sp>
    </p:spTree>
    <p:extLst>
      <p:ext uri="{BB962C8B-B14F-4D97-AF65-F5344CB8AC3E}">
        <p14:creationId xmlns:p14="http://schemas.microsoft.com/office/powerpoint/2010/main" val="4899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SQA is often part of a larger</a:t>
            </a:r>
            <a:r>
              <a:rPr lang="en-US" baseline="0" dirty="0" smtClean="0"/>
              <a:t> quality picture that incorporates the system…</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48</a:t>
            </a:fld>
            <a:endParaRPr lang="en-US"/>
          </a:p>
        </p:txBody>
      </p:sp>
    </p:spTree>
    <p:extLst>
      <p:ext uri="{BB962C8B-B14F-4D97-AF65-F5344CB8AC3E}">
        <p14:creationId xmlns:p14="http://schemas.microsoft.com/office/powerpoint/2010/main" val="2923306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When used in the process must be careful to balance the improvement on risks with overhead of cycles…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olidFill>
                  <a:srgbClr val="000066"/>
                </a:solidFill>
              </a:rPr>
              <a:t>Can be based on architecture &amp; priority</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 more to these later in the term…</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51</a:t>
            </a:fld>
            <a:endParaRPr lang="en-US"/>
          </a:p>
        </p:txBody>
      </p:sp>
    </p:spTree>
    <p:extLst>
      <p:ext uri="{BB962C8B-B14F-4D97-AF65-F5344CB8AC3E}">
        <p14:creationId xmlns:p14="http://schemas.microsoft.com/office/powerpoint/2010/main" val="1685921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is</a:t>
            </a:r>
            <a:r>
              <a:rPr lang="en-US" baseline="0" dirty="0" smtClean="0"/>
              <a:t> to have a fit, for people who take both!</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53</a:t>
            </a:fld>
            <a:endParaRPr lang="en-US"/>
          </a:p>
        </p:txBody>
      </p:sp>
    </p:spTree>
    <p:extLst>
      <p:ext uri="{BB962C8B-B14F-4D97-AF65-F5344CB8AC3E}">
        <p14:creationId xmlns:p14="http://schemas.microsoft.com/office/powerpoint/2010/main" val="163215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334BE-3787-8B49-AEEA-70CA2F37CE78}" type="slidenum">
              <a:rPr lang="en-US"/>
              <a:pPr/>
              <a:t>6</a:t>
            </a:fld>
            <a:endParaRPr lang="en-US"/>
          </a:p>
        </p:txBody>
      </p:sp>
      <p:sp>
        <p:nvSpPr>
          <p:cNvPr id="570370" name="Rectangle 2"/>
          <p:cNvSpPr>
            <a:spLocks noGrp="1" noChangeArrowheads="1"/>
          </p:cNvSpPr>
          <p:nvPr>
            <p:ph type="body" idx="1"/>
          </p:nvPr>
        </p:nvSpPr>
        <p:spPr bwMode="auto">
          <a:xfrm>
            <a:off x="974725" y="4560888"/>
            <a:ext cx="5365750" cy="4319587"/>
          </a:xfrm>
          <a:prstGeom prst="rect">
            <a:avLst/>
          </a:prstGeom>
          <a:noFill/>
          <a:ln w="12700">
            <a:miter lim="800000"/>
            <a:headEnd/>
            <a:tailEnd/>
          </a:ln>
        </p:spPr>
        <p:txBody>
          <a:bodyPr lIns="95438" tIns="46881" rIns="95438" bIns="4688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What was the technical</a:t>
            </a:r>
            <a:r>
              <a:rPr lang="en-US" sz="2000" baseline="0" dirty="0" smtClean="0"/>
              <a:t> cause of the </a:t>
            </a:r>
            <a:r>
              <a:rPr lang="en-US" sz="2000" baseline="0" dirty="0" err="1" smtClean="0"/>
              <a:t>Ariane</a:t>
            </a:r>
            <a:r>
              <a:rPr lang="en-US" sz="2000" baseline="0" dirty="0" smtClean="0"/>
              <a:t> 5 explosion and the management cause?</a:t>
            </a:r>
            <a:endParaRPr 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err="1" smtClean="0"/>
              <a:t>Ariane</a:t>
            </a:r>
            <a:r>
              <a:rPr lang="en-US" sz="2000" dirty="0" smtClean="0"/>
              <a:t> 4 accelerated much slower, used different trajectory</a:t>
            </a: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On Board Computer interpreted SRI diagnostic pattern as flight data and commanded nozzle deflection</a:t>
            </a:r>
            <a:endParaRPr lang="en-US" dirty="0" smtClean="0"/>
          </a:p>
          <a:p>
            <a:r>
              <a:rPr lang="en-US" dirty="0" err="1" smtClean="0"/>
              <a:t>SRIs</a:t>
            </a:r>
            <a:r>
              <a:rPr lang="en-US" dirty="0" smtClean="0"/>
              <a:t>  </a:t>
            </a:r>
            <a:r>
              <a:rPr lang="en-US" sz="1400" dirty="0"/>
              <a:t>measuring the attitude and  movements of the </a:t>
            </a:r>
            <a:r>
              <a:rPr lang="en-US" sz="1400" dirty="0" smtClean="0"/>
              <a:t>launcher.</a:t>
            </a:r>
          </a:p>
          <a:p>
            <a:r>
              <a:rPr lang="en-US" sz="1400" dirty="0"/>
              <a:t>Horizontal attitude sensor caused overflow. </a:t>
            </a:r>
          </a:p>
        </p:txBody>
      </p:sp>
      <p:sp>
        <p:nvSpPr>
          <p:cNvPr id="570371" name="Rectangle 3"/>
          <p:cNvSpPr>
            <a:spLocks noGrp="1" noRot="1" noChangeAspect="1" noChangeArrowheads="1"/>
          </p:cNvSpPr>
          <p:nvPr>
            <p:ph type="sldImg"/>
          </p:nvPr>
        </p:nvSpPr>
        <p:spPr bwMode="auto">
          <a:xfrm>
            <a:off x="1266825" y="727075"/>
            <a:ext cx="4781550" cy="3586163"/>
          </a:xfrm>
          <a:prstGeom prst="rect">
            <a:avLst/>
          </a:prstGeom>
          <a:noFill/>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http://computingcases.org/case_materials/therac/analysis/SocioTechnical_Analysis.html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extLst>
      <p:ext uri="{BB962C8B-B14F-4D97-AF65-F5344CB8AC3E}">
        <p14:creationId xmlns:p14="http://schemas.microsoft.com/office/powerpoint/2010/main" val="113499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pPr>
            <a:r>
              <a:rPr lang="en-US" sz="2400" dirty="0" smtClean="0"/>
              <a:t>Computer Aided Dispatch System to automate human-intensive processes of manual dispatch</a:t>
            </a:r>
          </a:p>
          <a:p>
            <a:pPr lvl="1">
              <a:lnSpc>
                <a:spcPct val="90000"/>
              </a:lnSpc>
            </a:pPr>
            <a:r>
              <a:rPr lang="en-US" sz="2000" dirty="0" smtClean="0"/>
              <a:t>Call Taking (assumed to be better)</a:t>
            </a:r>
            <a:r>
              <a:rPr lang="en-US" sz="2000" baseline="0" dirty="0" smtClean="0"/>
              <a:t>  - </a:t>
            </a:r>
            <a:r>
              <a:rPr lang="en-US" sz="2000" dirty="0" smtClean="0"/>
              <a:t>Receive calls, record incident details, pinpoint location</a:t>
            </a:r>
          </a:p>
          <a:p>
            <a:pPr>
              <a:lnSpc>
                <a:spcPct val="90000"/>
              </a:lnSpc>
            </a:pPr>
            <a:r>
              <a:rPr lang="en-US" sz="2400" dirty="0" smtClean="0"/>
              <a:t>System went live on 26th October 1992</a:t>
            </a:r>
          </a:p>
          <a:p>
            <a:pPr>
              <a:lnSpc>
                <a:spcPct val="90000"/>
              </a:lnSpc>
            </a:pPr>
            <a:r>
              <a:rPr lang="en-US" sz="2400" dirty="0" smtClean="0"/>
              <a:t>Taken offline next day and reverted to semi-manual dispatching on 28th October 1992</a:t>
            </a:r>
          </a:p>
          <a:p>
            <a:pPr>
              <a:lnSpc>
                <a:spcPct val="90000"/>
              </a:lnSpc>
            </a:pPr>
            <a:r>
              <a:rPr lang="en-US" sz="2400" dirty="0" smtClean="0"/>
              <a:t>Increased incident errors </a:t>
            </a:r>
            <a:r>
              <a:rPr lang="en-US" sz="2400" dirty="0" smtClean="0">
                <a:latin typeface="ヒラギノ角ゴ ProN W3" charset="-128"/>
              </a:rPr>
              <a:t>=&gt;</a:t>
            </a:r>
            <a:r>
              <a:rPr lang="en-US" sz="2400" dirty="0" smtClean="0"/>
              <a:t>increased number of exceptions </a:t>
            </a:r>
            <a:r>
              <a:rPr lang="en-US" sz="2400" dirty="0" smtClean="0">
                <a:latin typeface="ヒラギノ角ゴ ProN W3" charset="-128"/>
              </a:rPr>
              <a:t>=&gt;</a:t>
            </a:r>
            <a:r>
              <a:rPr lang="en-US" sz="2400" dirty="0" smtClean="0"/>
              <a:t>increased incorrect information</a:t>
            </a:r>
          </a:p>
          <a:p>
            <a:pPr lvl="1">
              <a:lnSpc>
                <a:spcPct val="90000"/>
              </a:lnSpc>
            </a:pPr>
            <a:r>
              <a:rPr lang="en-US" sz="2000" dirty="0" smtClean="0"/>
              <a:t>Multiple ambulances sent to same location</a:t>
            </a:r>
          </a:p>
          <a:p>
            <a:pPr lvl="1">
              <a:lnSpc>
                <a:spcPct val="90000"/>
              </a:lnSpc>
            </a:pPr>
            <a:r>
              <a:rPr lang="en-US" sz="2000" dirty="0" smtClean="0"/>
              <a:t>Closest ambulance not chosen for dispatch</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destination switch received the second of the two closely timed messages while it was still busy with the first (buffer not empty, line 7), the program should have dropped out of the if clause (line 7), processed the incoming message, and set up the pointers to the database (line 11). Instead, because of the break statement in the else clause (line 10), the program dropped out of the case statement entirely and began doing optional parameter work which overwrote the data (line 13). Error correction software detected the overwrite and shut the switch down while it could reset. Because every switch contained the same software, the resets cascaded down the network, incapacitating the system. </a:t>
            </a:r>
          </a:p>
          <a:p>
            <a:r>
              <a:rPr lang="en-US" dirty="0" smtClean="0"/>
              <a:t>From http://users.csc.calpoly.edu/~jdalbey/SWE/Papers/att_collapse.html.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10</a:t>
            </a:fld>
            <a:endParaRPr lang="en-US"/>
          </a:p>
        </p:txBody>
      </p:sp>
    </p:spTree>
    <p:extLst>
      <p:ext uri="{BB962C8B-B14F-4D97-AF65-F5344CB8AC3E}">
        <p14:creationId xmlns:p14="http://schemas.microsoft.com/office/powerpoint/2010/main" val="124816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Nov 30, 2013 article at http://www.npr.org/2013/11/30/247898470/glitches-in-digital-insurance-forms-threaten-aca-rollout, which cited the next problem after capacity as being the quality of the data</a:t>
            </a:r>
            <a:r>
              <a:rPr lang="en-US" baseline="0" dirty="0" smtClean="0"/>
              <a:t> transmitted from the government site to insurers, via the “834” information form.</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11</a:t>
            </a:fld>
            <a:endParaRPr lang="en-US"/>
          </a:p>
        </p:txBody>
      </p:sp>
    </p:spTree>
    <p:extLst>
      <p:ext uri="{BB962C8B-B14F-4D97-AF65-F5344CB8AC3E}">
        <p14:creationId xmlns:p14="http://schemas.microsoft.com/office/powerpoint/2010/main" val="280828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characteristic that indicates</a:t>
            </a:r>
            <a:r>
              <a:rPr lang="en-US" baseline="0" dirty="0" smtClean="0"/>
              <a:t> value and a lack of defects.</a:t>
            </a:r>
          </a:p>
          <a:p>
            <a:endParaRPr lang="en-US" baseline="0" dirty="0" smtClean="0"/>
          </a:p>
          <a:p>
            <a:r>
              <a:rPr lang="en-US" baseline="0" dirty="0" smtClean="0"/>
              <a:t>Poster is from 1986 movie “The Money Pit,” http://en.wikipedia.org/wiki/The_Money_Pit.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457200" y="381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sp>
        <p:nvSpPr>
          <p:cNvPr id="19" name="Rectangle 3"/>
          <p:cNvSpPr txBox="1">
            <a:spLocks noChangeArrowheads="1"/>
          </p:cNvSpPr>
          <p:nvPr userDrawn="1"/>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mj-lt"/>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defRPr/>
            </a:pPr>
            <a:fld id="{D98F137C-4BC3-5045-90E0-34A07F0E8B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18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1800"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1.wmf"/><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Image:Mars_polar_lander.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838200"/>
            <a:ext cx="4038600" cy="2819400"/>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93538" name="Rectangle 2"/>
          <p:cNvSpPr>
            <a:spLocks noGrp="1" noChangeArrowheads="1"/>
          </p:cNvSpPr>
          <p:nvPr>
            <p:ph type="ctrTitle"/>
            <p:custDataLst>
              <p:tags r:id="rId1"/>
            </p:custDataLst>
          </p:nvPr>
        </p:nvSpPr>
        <p:spPr>
          <a:xfrm>
            <a:off x="4495800" y="1828800"/>
            <a:ext cx="46482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576 </a:t>
            </a:r>
            <a:r>
              <a:rPr lang="en-US" sz="3600" dirty="0" smtClean="0">
                <a:ea typeface="+mj-ea"/>
                <a:cs typeface="+mj-cs"/>
              </a:rPr>
              <a:t>Software Quality Assurance:</a:t>
            </a:r>
            <a:br>
              <a:rPr lang="en-US" sz="3600" dirty="0" smtClean="0">
                <a:ea typeface="+mj-ea"/>
                <a:cs typeface="+mj-cs"/>
              </a:rPr>
            </a:br>
            <a:r>
              <a:rPr lang="en-US" sz="3600" dirty="0" smtClean="0">
                <a:ea typeface="+mj-ea"/>
                <a:cs typeface="+mj-cs"/>
              </a:rPr>
              <a:t>Introduction</a:t>
            </a:r>
            <a:endParaRPr lang="en-US" sz="3600" dirty="0">
              <a:ea typeface="+mj-ea"/>
              <a:cs typeface="+mj-cs"/>
            </a:endParaRPr>
          </a:p>
        </p:txBody>
      </p:sp>
      <p:sp>
        <p:nvSpPr>
          <p:cNvPr id="16388" name="Rectangle 37"/>
          <p:cNvSpPr>
            <a:spLocks noGrp="1" noChangeArrowheads="1"/>
          </p:cNvSpPr>
          <p:nvPr>
            <p:ph type="subTitle" idx="1"/>
          </p:nvPr>
        </p:nvSpPr>
        <p:spPr>
          <a:xfrm>
            <a:off x="1295400" y="4419600"/>
            <a:ext cx="6019800" cy="1981200"/>
          </a:xfrm>
          <a:noFill/>
        </p:spPr>
        <p:txBody>
          <a:bodyPr/>
          <a:lstStyle/>
          <a:p>
            <a:pPr eaLnBrk="1" hangingPunct="1"/>
            <a:r>
              <a:rPr lang="en-US" sz="2000" dirty="0" smtClean="0"/>
              <a:t>Steve Chenoweth</a:t>
            </a:r>
          </a:p>
          <a:p>
            <a:pPr eaLnBrk="1" hangingPunct="1"/>
            <a:r>
              <a:rPr lang="en-US" sz="2000" dirty="0" smtClean="0"/>
              <a:t>Office: </a:t>
            </a:r>
            <a:r>
              <a:rPr lang="en-US" sz="2000" dirty="0" err="1" smtClean="0"/>
              <a:t>Moench</a:t>
            </a:r>
            <a:r>
              <a:rPr lang="en-US" sz="2000" dirty="0" smtClean="0"/>
              <a:t> Room F220</a:t>
            </a:r>
          </a:p>
          <a:p>
            <a:pPr eaLnBrk="1" hangingPunct="1"/>
            <a:r>
              <a:rPr lang="en-US" sz="2000" dirty="0" smtClean="0"/>
              <a:t>Phone: (812) 877-8974 Cell (937) 657-3885</a:t>
            </a:r>
            <a:br>
              <a:rPr lang="en-US" sz="2000" dirty="0" smtClean="0"/>
            </a:br>
            <a:r>
              <a:rPr lang="en-US" sz="2000" dirty="0" smtClean="0"/>
              <a:t>Email: chenowet@rose-hulman.edu</a:t>
            </a: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pic>
        <p:nvPicPr>
          <p:cNvPr id="155650" name="Picture 2" descr="C:\Users\chenowet\Pictures\LifeCam Files\2013-10-23 10-54-23.7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3505200" cy="197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AT&amp;T Switch Failure</a:t>
            </a:r>
            <a:r>
              <a:rPr lang="en-US" sz="2400" dirty="0" smtClean="0"/>
              <a:t> (Jan 15, 1990)</a:t>
            </a:r>
            <a:endParaRPr lang="en-US" dirty="0"/>
          </a:p>
        </p:txBody>
      </p:sp>
      <p:sp>
        <p:nvSpPr>
          <p:cNvPr id="3" name="Content Placeholder 2"/>
          <p:cNvSpPr>
            <a:spLocks noGrp="1"/>
          </p:cNvSpPr>
          <p:nvPr>
            <p:ph idx="1"/>
          </p:nvPr>
        </p:nvSpPr>
        <p:spPr/>
        <p:txBody>
          <a:bodyPr/>
          <a:lstStyle/>
          <a:p>
            <a:r>
              <a:rPr lang="en-US" sz="1800" dirty="0"/>
              <a:t>In </a:t>
            </a:r>
            <a:r>
              <a:rPr lang="en-US" sz="1800" dirty="0" err="1"/>
              <a:t>pseudocode</a:t>
            </a:r>
            <a:r>
              <a:rPr lang="en-US" sz="1800" dirty="0"/>
              <a:t>, the program read as follows: </a:t>
            </a:r>
          </a:p>
          <a:p>
            <a:pPr marL="0" indent="0">
              <a:buNone/>
            </a:pPr>
            <a:r>
              <a:rPr lang="en-US" sz="1800" dirty="0"/>
              <a:t>1 while (ring receive buffer not empty and side buffer not empty) DO </a:t>
            </a:r>
            <a:endParaRPr lang="en-US" sz="1800" dirty="0" smtClean="0"/>
          </a:p>
          <a:p>
            <a:pPr marL="0" indent="0">
              <a:buNone/>
            </a:pPr>
            <a:r>
              <a:rPr lang="en-US" sz="1800" dirty="0" smtClean="0"/>
              <a:t>2   Initialize </a:t>
            </a:r>
            <a:r>
              <a:rPr lang="en-US" sz="1800" dirty="0"/>
              <a:t>pointer to first message in side buffer or ring receive buffer </a:t>
            </a:r>
            <a:endParaRPr lang="en-US" sz="1800" dirty="0" smtClean="0"/>
          </a:p>
          <a:p>
            <a:pPr marL="0" indent="0">
              <a:buNone/>
            </a:pPr>
            <a:r>
              <a:rPr lang="en-US" sz="1800" dirty="0" smtClean="0"/>
              <a:t>3   get </a:t>
            </a:r>
            <a:r>
              <a:rPr lang="en-US" sz="1800" dirty="0"/>
              <a:t>copy of buffer </a:t>
            </a:r>
            <a:endParaRPr lang="en-US" sz="1800" dirty="0" smtClean="0"/>
          </a:p>
          <a:p>
            <a:pPr marL="0" indent="0">
              <a:buNone/>
            </a:pPr>
            <a:r>
              <a:rPr lang="en-US" sz="1800" dirty="0" smtClean="0"/>
              <a:t>4   switch </a:t>
            </a:r>
            <a:r>
              <a:rPr lang="en-US" sz="1800" dirty="0"/>
              <a:t>(message) </a:t>
            </a:r>
            <a:endParaRPr lang="en-US" sz="1800" dirty="0" smtClean="0"/>
          </a:p>
          <a:p>
            <a:pPr marL="0" indent="0">
              <a:buNone/>
            </a:pPr>
            <a:r>
              <a:rPr lang="en-US" sz="1800" dirty="0" smtClean="0"/>
              <a:t>5     case </a:t>
            </a:r>
            <a:r>
              <a:rPr lang="en-US" sz="1800" dirty="0"/>
              <a:t>(</a:t>
            </a:r>
            <a:r>
              <a:rPr lang="en-US" sz="1800" dirty="0" err="1"/>
              <a:t>incoming_message</a:t>
            </a:r>
            <a:r>
              <a:rPr lang="en-US" sz="1800" dirty="0"/>
              <a:t>): </a:t>
            </a:r>
            <a:endParaRPr lang="en-US" sz="1800" dirty="0" smtClean="0"/>
          </a:p>
          <a:p>
            <a:pPr marL="0" indent="0">
              <a:buNone/>
            </a:pPr>
            <a:r>
              <a:rPr lang="en-US" sz="1800" dirty="0" smtClean="0"/>
              <a:t>6       if </a:t>
            </a:r>
            <a:r>
              <a:rPr lang="en-US" sz="1800" dirty="0"/>
              <a:t>(sending switch is out of service) DO </a:t>
            </a:r>
            <a:endParaRPr lang="en-US" sz="1800" dirty="0" smtClean="0"/>
          </a:p>
          <a:p>
            <a:pPr marL="0" indent="0">
              <a:buNone/>
            </a:pPr>
            <a:r>
              <a:rPr lang="en-US" sz="1800" dirty="0" smtClean="0"/>
              <a:t>7         if </a:t>
            </a:r>
            <a:r>
              <a:rPr lang="en-US" sz="1800" dirty="0"/>
              <a:t>(ring write buffer is empty) DO </a:t>
            </a:r>
            <a:endParaRPr lang="en-US" sz="1800" dirty="0" smtClean="0"/>
          </a:p>
          <a:p>
            <a:pPr marL="0" indent="0">
              <a:buNone/>
            </a:pPr>
            <a:r>
              <a:rPr lang="en-US" sz="1800" dirty="0" smtClean="0"/>
              <a:t>8           send </a:t>
            </a:r>
            <a:r>
              <a:rPr lang="en-US" sz="1800" dirty="0"/>
              <a:t>"in service" to status map </a:t>
            </a:r>
            <a:endParaRPr lang="en-US" sz="1800" dirty="0" smtClean="0"/>
          </a:p>
          <a:p>
            <a:pPr marL="0" indent="0">
              <a:buNone/>
            </a:pPr>
            <a:r>
              <a:rPr lang="en-US" sz="1800" dirty="0" smtClean="0"/>
              <a:t>9         else </a:t>
            </a:r>
          </a:p>
          <a:p>
            <a:pPr marL="0" indent="0">
              <a:buNone/>
            </a:pPr>
            <a:r>
              <a:rPr lang="en-US" sz="1800" dirty="0" smtClean="0"/>
              <a:t>10         break </a:t>
            </a:r>
            <a:r>
              <a:rPr lang="en-US" sz="1800" dirty="0"/>
              <a:t>END IF </a:t>
            </a:r>
            <a:endParaRPr lang="en-US" sz="1800" dirty="0" smtClean="0"/>
          </a:p>
          <a:p>
            <a:pPr marL="0" indent="0">
              <a:buNone/>
            </a:pPr>
            <a:r>
              <a:rPr lang="en-US" sz="1800" dirty="0" smtClean="0"/>
              <a:t>11     process </a:t>
            </a:r>
            <a:r>
              <a:rPr lang="en-US" sz="1800" dirty="0"/>
              <a:t>incoming message, set up pointers to optional parameters </a:t>
            </a:r>
            <a:endParaRPr lang="en-US" sz="1800" dirty="0" smtClean="0"/>
          </a:p>
          <a:p>
            <a:pPr marL="0" indent="0">
              <a:buNone/>
            </a:pPr>
            <a:r>
              <a:rPr lang="en-US" sz="1800" dirty="0" smtClean="0"/>
              <a:t>12     break </a:t>
            </a:r>
          </a:p>
          <a:p>
            <a:pPr marL="0" indent="0">
              <a:buNone/>
            </a:pPr>
            <a:r>
              <a:rPr lang="en-US" sz="1800" dirty="0" smtClean="0"/>
              <a:t>       END </a:t>
            </a:r>
            <a:r>
              <a:rPr lang="en-US" sz="1800" dirty="0"/>
              <a:t>SWITCH </a:t>
            </a:r>
            <a:br>
              <a:rPr lang="en-US" sz="1800" dirty="0"/>
            </a:br>
            <a:r>
              <a:rPr lang="en-US" sz="1800" dirty="0"/>
              <a:t>13 do optional parameter work</a:t>
            </a:r>
            <a:br>
              <a:rPr lang="en-US" sz="1800" dirty="0"/>
            </a:br>
            <a:endParaRPr lang="en-US" sz="1800" dirty="0"/>
          </a:p>
        </p:txBody>
      </p:sp>
    </p:spTree>
    <p:extLst>
      <p:ext uri="{BB962C8B-B14F-4D97-AF65-F5344CB8AC3E}">
        <p14:creationId xmlns:p14="http://schemas.microsoft.com/office/powerpoint/2010/main" val="25456424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a:t>
            </a:r>
            <a:endParaRPr lang="en-US" dirty="0"/>
          </a:p>
        </p:txBody>
      </p:sp>
      <p:sp>
        <p:nvSpPr>
          <p:cNvPr id="3" name="Content Placeholder 2"/>
          <p:cNvSpPr>
            <a:spLocks noGrp="1"/>
          </p:cNvSpPr>
          <p:nvPr>
            <p:ph idx="1"/>
          </p:nvPr>
        </p:nvSpPr>
        <p:spPr/>
        <p:txBody>
          <a:bodyPr/>
          <a:lstStyle/>
          <a:p>
            <a:r>
              <a:rPr lang="en-US" dirty="0" smtClean="0"/>
              <a:t>Disastrously slow early sign-up performance</a:t>
            </a:r>
          </a:p>
          <a:p>
            <a:r>
              <a:rPr lang="en-US" dirty="0" smtClean="0"/>
              <a:t>Errors in validity of documents created</a:t>
            </a:r>
            <a:endParaRPr lang="en-US" dirty="0"/>
          </a:p>
        </p:txBody>
      </p:sp>
      <p:pic>
        <p:nvPicPr>
          <p:cNvPr id="155650" name="Picture 2" descr="Insurance companies say they are finding numerous mistakes on a digital form that's essential for signing up through HealthCare.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705600" cy="37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774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smtClean="0"/>
              <a:t>So, … w</a:t>
            </a:r>
            <a:r>
              <a:rPr lang="en-US" sz="3200" dirty="0" smtClean="0"/>
              <a:t>hat is </a:t>
            </a:r>
            <a:r>
              <a:rPr lang="en-US" sz="3200" u="sng" dirty="0" smtClean="0"/>
              <a:t>quality</a:t>
            </a:r>
            <a:r>
              <a:rPr lang="en-US" sz="3200" dirty="0" smtClean="0"/>
              <a:t> and what do you do to </a:t>
            </a:r>
            <a:r>
              <a:rPr lang="en-US" sz="3200" u="sng" dirty="0" smtClean="0"/>
              <a:t>assure</a:t>
            </a:r>
            <a:r>
              <a:rPr lang="en-US" sz="3200" dirty="0" smtClean="0"/>
              <a:t> it?</a:t>
            </a:r>
            <a:endParaRPr lang="en-US" sz="3200" dirty="0"/>
          </a:p>
        </p:txBody>
      </p:sp>
      <p:sp>
        <p:nvSpPr>
          <p:cNvPr id="3" name="Content Placeholder 2"/>
          <p:cNvSpPr>
            <a:spLocks noGrp="1"/>
          </p:cNvSpPr>
          <p:nvPr>
            <p:ph idx="1"/>
          </p:nvPr>
        </p:nvSpPr>
        <p:spPr>
          <a:xfrm>
            <a:off x="457200" y="2438400"/>
            <a:ext cx="8229600" cy="3962400"/>
          </a:xfrm>
        </p:spPr>
        <p:txBody>
          <a:bodyPr/>
          <a:lstStyle/>
          <a:p>
            <a:r>
              <a:rPr lang="en-US" dirty="0" smtClean="0"/>
              <a:t>Think for 15 seconds…</a:t>
            </a:r>
          </a:p>
          <a:p>
            <a:r>
              <a:rPr lang="en-US" dirty="0" smtClean="0"/>
              <a:t>Let’s discuss!</a:t>
            </a:r>
            <a:endParaRPr lang="en-US" dirty="0"/>
          </a:p>
        </p:txBody>
      </p:sp>
      <p:pic>
        <p:nvPicPr>
          <p:cNvPr id="156674" name="Picture 2" descr="http://upload.wikimedia.org/wikipedia/en/f/f2/Money_pit_movie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390775"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5486400"/>
            <a:ext cx="2449710" cy="400110"/>
          </a:xfrm>
          <a:prstGeom prst="rect">
            <a:avLst/>
          </a:prstGeom>
          <a:noFill/>
        </p:spPr>
        <p:txBody>
          <a:bodyPr wrap="none" rtlCol="0">
            <a:spAutoFit/>
          </a:bodyPr>
          <a:lstStyle/>
          <a:p>
            <a:r>
              <a:rPr lang="en-US" sz="2000" dirty="0" smtClean="0"/>
              <a:t>Opposite of quality?</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609600"/>
          </a:xfrm>
        </p:spPr>
        <p:txBody>
          <a:bodyPr/>
          <a:lstStyle/>
          <a:p>
            <a:r>
              <a:rPr lang="en-US" dirty="0"/>
              <a:t>IEEE Definition of </a:t>
            </a:r>
            <a:r>
              <a:rPr lang="en-US" dirty="0" smtClean="0"/>
              <a:t>"</a:t>
            </a:r>
            <a:r>
              <a:rPr lang="en-US" dirty="0"/>
              <a:t>Software Quality"</a:t>
            </a:r>
          </a:p>
        </p:txBody>
      </p:sp>
      <p:sp>
        <p:nvSpPr>
          <p:cNvPr id="3" name="Content Placeholder 2"/>
          <p:cNvSpPr>
            <a:spLocks noGrp="1"/>
          </p:cNvSpPr>
          <p:nvPr>
            <p:ph idx="1"/>
          </p:nvPr>
        </p:nvSpPr>
        <p:spPr>
          <a:xfrm>
            <a:off x="457200" y="1371600"/>
            <a:ext cx="8229600" cy="5029200"/>
          </a:xfrm>
        </p:spPr>
        <p:txBody>
          <a:bodyPr/>
          <a:lstStyle/>
          <a:p>
            <a:r>
              <a:rPr lang="en-US" dirty="0"/>
              <a:t>The degree to which a system, component, or process </a:t>
            </a:r>
            <a:r>
              <a:rPr lang="en-US" dirty="0">
                <a:solidFill>
                  <a:srgbClr val="800000"/>
                </a:solidFill>
              </a:rPr>
              <a:t>meets specified requirements</a:t>
            </a:r>
            <a:r>
              <a:rPr lang="en-US" dirty="0"/>
              <a:t>.</a:t>
            </a:r>
          </a:p>
          <a:p>
            <a:endParaRPr lang="en-US" dirty="0"/>
          </a:p>
          <a:p>
            <a:r>
              <a:rPr lang="en-US" dirty="0"/>
              <a:t>The degree to which a system, component, or process </a:t>
            </a:r>
            <a:r>
              <a:rPr lang="en-US" dirty="0">
                <a:solidFill>
                  <a:srgbClr val="800000"/>
                </a:solidFill>
              </a:rPr>
              <a:t>meets customer or user needs or expectations</a:t>
            </a:r>
            <a:r>
              <a:rPr lang="en-US" dirty="0"/>
              <a:t>.</a:t>
            </a:r>
          </a:p>
          <a:p>
            <a:endParaRPr lang="en-US" dirty="0"/>
          </a:p>
        </p:txBody>
      </p:sp>
    </p:spTree>
    <p:extLst>
      <p:ext uri="{BB962C8B-B14F-4D97-AF65-F5344CB8AC3E}">
        <p14:creationId xmlns:p14="http://schemas.microsoft.com/office/powerpoint/2010/main" val="31655260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a:t>IEEE Definition of </a:t>
            </a:r>
            <a:r>
              <a:rPr lang="en-US" dirty="0" smtClean="0"/>
              <a:t/>
            </a:r>
            <a:br>
              <a:rPr lang="en-US" dirty="0" smtClean="0"/>
            </a:br>
            <a:r>
              <a:rPr lang="en-US" dirty="0" smtClean="0"/>
              <a:t>"</a:t>
            </a:r>
            <a:r>
              <a:rPr lang="en-US" dirty="0"/>
              <a:t>Software </a:t>
            </a:r>
            <a:r>
              <a:rPr lang="en-US" dirty="0" smtClean="0"/>
              <a:t>Quality Assurance"</a:t>
            </a: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a:t>A </a:t>
            </a:r>
            <a:r>
              <a:rPr lang="en-US" dirty="0">
                <a:solidFill>
                  <a:srgbClr val="800000"/>
                </a:solidFill>
              </a:rPr>
              <a:t>planned</a:t>
            </a:r>
            <a:r>
              <a:rPr lang="en-US" dirty="0"/>
              <a:t> and </a:t>
            </a:r>
            <a:r>
              <a:rPr lang="en-US" dirty="0">
                <a:solidFill>
                  <a:srgbClr val="800000"/>
                </a:solidFill>
              </a:rPr>
              <a:t>systematic</a:t>
            </a:r>
            <a:r>
              <a:rPr lang="en-US" dirty="0"/>
              <a:t> pattern of all actions necessary to provide adequate </a:t>
            </a:r>
            <a:r>
              <a:rPr lang="en-US" dirty="0">
                <a:solidFill>
                  <a:srgbClr val="800000"/>
                </a:solidFill>
              </a:rPr>
              <a:t>confidence</a:t>
            </a:r>
            <a:r>
              <a:rPr lang="en-US" dirty="0"/>
              <a:t> that an item or product </a:t>
            </a:r>
            <a:r>
              <a:rPr lang="en-US" dirty="0">
                <a:solidFill>
                  <a:srgbClr val="800000"/>
                </a:solidFill>
              </a:rPr>
              <a:t>conforms</a:t>
            </a:r>
            <a:r>
              <a:rPr lang="en-US" dirty="0"/>
              <a:t> to established technical requirements</a:t>
            </a:r>
            <a:r>
              <a:rPr lang="en-US" dirty="0" smtClean="0"/>
              <a:t>.</a:t>
            </a:r>
            <a:br>
              <a:rPr lang="en-US" dirty="0" smtClean="0"/>
            </a:br>
            <a:endParaRPr lang="en-US" dirty="0"/>
          </a:p>
          <a:p>
            <a:r>
              <a:rPr lang="en-US" dirty="0"/>
              <a:t>A set of </a:t>
            </a:r>
            <a:r>
              <a:rPr lang="en-US" dirty="0">
                <a:solidFill>
                  <a:srgbClr val="800000"/>
                </a:solidFill>
              </a:rPr>
              <a:t>activities designed to evaluate </a:t>
            </a:r>
            <a:r>
              <a:rPr lang="en-US" dirty="0"/>
              <a:t>the </a:t>
            </a:r>
            <a:r>
              <a:rPr lang="en-US" dirty="0">
                <a:solidFill>
                  <a:srgbClr val="800000"/>
                </a:solidFill>
              </a:rPr>
              <a:t>process</a:t>
            </a:r>
            <a:r>
              <a:rPr lang="en-US" dirty="0"/>
              <a:t> by which the </a:t>
            </a:r>
            <a:r>
              <a:rPr lang="en-US" dirty="0">
                <a:solidFill>
                  <a:srgbClr val="800000"/>
                </a:solidFill>
              </a:rPr>
              <a:t>products are developed </a:t>
            </a:r>
            <a:r>
              <a:rPr lang="en-US" dirty="0"/>
              <a:t>or manufactured.  Contrast with quality control.</a:t>
            </a:r>
          </a:p>
          <a:p>
            <a:endParaRPr lang="en-US" dirty="0"/>
          </a:p>
        </p:txBody>
      </p:sp>
    </p:spTree>
    <p:extLst>
      <p:ext uri="{BB962C8B-B14F-4D97-AF65-F5344CB8AC3E}">
        <p14:creationId xmlns:p14="http://schemas.microsoft.com/office/powerpoint/2010/main" val="1200323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609600"/>
          </a:xfrm>
        </p:spPr>
        <p:txBody>
          <a:bodyPr/>
          <a:lstStyle/>
          <a:p>
            <a:r>
              <a:rPr lang="en-US" dirty="0" smtClean="0"/>
              <a:t>Assurance in Verification &amp; Validation</a:t>
            </a:r>
            <a:endParaRPr lang="en-US" dirty="0"/>
          </a:p>
        </p:txBody>
      </p:sp>
      <p:sp>
        <p:nvSpPr>
          <p:cNvPr id="4" name="Oval 3"/>
          <p:cNvSpPr>
            <a:spLocks noChangeArrowheads="1"/>
          </p:cNvSpPr>
          <p:nvPr/>
        </p:nvSpPr>
        <p:spPr bwMode="auto">
          <a:xfrm>
            <a:off x="3021013" y="2425700"/>
            <a:ext cx="3008312" cy="338455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4"/>
          <p:cNvSpPr txBox="1">
            <a:spLocks noChangeArrowheads="1"/>
          </p:cNvSpPr>
          <p:nvPr/>
        </p:nvSpPr>
        <p:spPr bwMode="auto">
          <a:xfrm>
            <a:off x="3784600" y="1485900"/>
            <a:ext cx="15398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b="1">
                <a:solidFill>
                  <a:srgbClr val="000066"/>
                </a:solidFill>
                <a:latin typeface="Helvetica" charset="0"/>
              </a:rPr>
              <a:t>V&amp;V</a:t>
            </a:r>
          </a:p>
          <a:p>
            <a:pPr algn="ctr">
              <a:lnSpc>
                <a:spcPct val="90000"/>
              </a:lnSpc>
            </a:pPr>
            <a:r>
              <a:rPr lang="en-US" b="1">
                <a:solidFill>
                  <a:srgbClr val="000066"/>
                </a:solidFill>
                <a:latin typeface="Helvetica" charset="0"/>
              </a:rPr>
              <a:t>Activities</a:t>
            </a:r>
          </a:p>
        </p:txBody>
      </p:sp>
      <p:sp>
        <p:nvSpPr>
          <p:cNvPr id="6" name="Freeform 5"/>
          <p:cNvSpPr>
            <a:spLocks/>
          </p:cNvSpPr>
          <p:nvPr/>
        </p:nvSpPr>
        <p:spPr bwMode="auto">
          <a:xfrm>
            <a:off x="3382963" y="3017838"/>
            <a:ext cx="839787" cy="2185987"/>
          </a:xfrm>
          <a:custGeom>
            <a:avLst/>
            <a:gdLst>
              <a:gd name="T0" fmla="*/ 8 w 332"/>
              <a:gd name="T1" fmla="*/ 0 h 1224"/>
              <a:gd name="T2" fmla="*/ 292 w 332"/>
              <a:gd name="T3" fmla="*/ 276 h 1224"/>
              <a:gd name="T4" fmla="*/ 332 w 332"/>
              <a:gd name="T5" fmla="*/ 600 h 1224"/>
              <a:gd name="T6" fmla="*/ 300 w 332"/>
              <a:gd name="T7" fmla="*/ 908 h 1224"/>
              <a:gd name="T8" fmla="*/ 103 w 332"/>
              <a:gd name="T9" fmla="*/ 1129 h 1224"/>
              <a:gd name="T10" fmla="*/ 0 w 332"/>
              <a:gd name="T11" fmla="*/ 1224 h 1224"/>
            </a:gdLst>
            <a:ahLst/>
            <a:cxnLst>
              <a:cxn ang="0">
                <a:pos x="T0" y="T1"/>
              </a:cxn>
              <a:cxn ang="0">
                <a:pos x="T2" y="T3"/>
              </a:cxn>
              <a:cxn ang="0">
                <a:pos x="T4" y="T5"/>
              </a:cxn>
              <a:cxn ang="0">
                <a:pos x="T6" y="T7"/>
              </a:cxn>
              <a:cxn ang="0">
                <a:pos x="T8" y="T9"/>
              </a:cxn>
              <a:cxn ang="0">
                <a:pos x="T10" y="T11"/>
              </a:cxn>
            </a:cxnLst>
            <a:rect l="0" t="0" r="r" b="b"/>
            <a:pathLst>
              <a:path w="332" h="1224">
                <a:moveTo>
                  <a:pt x="8" y="0"/>
                </a:moveTo>
                <a:lnTo>
                  <a:pt x="292" y="276"/>
                </a:lnTo>
                <a:lnTo>
                  <a:pt x="332" y="600"/>
                </a:lnTo>
                <a:lnTo>
                  <a:pt x="300" y="908"/>
                </a:lnTo>
                <a:lnTo>
                  <a:pt x="103" y="1129"/>
                </a:lnTo>
                <a:lnTo>
                  <a:pt x="0" y="1224"/>
                </a:lnTo>
              </a:path>
            </a:pathLst>
          </a:custGeom>
          <a:noFill/>
          <a:ln w="1905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6"/>
          <p:cNvSpPr txBox="1">
            <a:spLocks noChangeArrowheads="1"/>
          </p:cNvSpPr>
          <p:nvPr/>
        </p:nvSpPr>
        <p:spPr bwMode="auto">
          <a:xfrm>
            <a:off x="3103563" y="3927475"/>
            <a:ext cx="9969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pPr>
            <a:r>
              <a:rPr lang="en-US" sz="1800" b="1">
                <a:latin typeface="Helvetica" charset="0"/>
              </a:rPr>
              <a:t>Testing</a:t>
            </a:r>
          </a:p>
        </p:txBody>
      </p:sp>
      <p:sp>
        <p:nvSpPr>
          <p:cNvPr id="8" name="Text Box 7"/>
          <p:cNvSpPr txBox="1">
            <a:spLocks noChangeArrowheads="1"/>
          </p:cNvSpPr>
          <p:nvPr/>
        </p:nvSpPr>
        <p:spPr bwMode="auto">
          <a:xfrm>
            <a:off x="3810000" y="2590800"/>
            <a:ext cx="1108559" cy="59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sz="1800" b="1" dirty="0">
                <a:solidFill>
                  <a:schemeClr val="accent2"/>
                </a:solidFill>
                <a:latin typeface="Helvetica" charset="0"/>
              </a:rPr>
              <a:t>Formal</a:t>
            </a:r>
          </a:p>
          <a:p>
            <a:pPr algn="ctr">
              <a:lnSpc>
                <a:spcPct val="90000"/>
              </a:lnSpc>
            </a:pPr>
            <a:r>
              <a:rPr lang="en-US" sz="1800" b="1" dirty="0" smtClean="0">
                <a:solidFill>
                  <a:schemeClr val="accent2"/>
                </a:solidFill>
                <a:latin typeface="Helvetica" charset="0"/>
              </a:rPr>
              <a:t>Reviews</a:t>
            </a:r>
            <a:endParaRPr lang="en-US" sz="1800" b="1" dirty="0">
              <a:solidFill>
                <a:schemeClr val="accent2"/>
              </a:solidFill>
              <a:latin typeface="Helvetica" charset="0"/>
            </a:endParaRPr>
          </a:p>
        </p:txBody>
      </p:sp>
      <p:sp>
        <p:nvSpPr>
          <p:cNvPr id="9" name="Text Box 8"/>
          <p:cNvSpPr txBox="1">
            <a:spLocks noChangeArrowheads="1"/>
          </p:cNvSpPr>
          <p:nvPr/>
        </p:nvSpPr>
        <p:spPr bwMode="auto">
          <a:xfrm>
            <a:off x="4306888" y="4041775"/>
            <a:ext cx="14795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90000"/>
              </a:lnSpc>
            </a:pPr>
            <a:r>
              <a:rPr lang="en-US" sz="1800" b="1">
                <a:solidFill>
                  <a:srgbClr val="800000"/>
                </a:solidFill>
                <a:latin typeface="Helvetica" charset="0"/>
              </a:rPr>
              <a:t>Verify Test</a:t>
            </a:r>
          </a:p>
          <a:p>
            <a:pPr>
              <a:lnSpc>
                <a:spcPct val="90000"/>
              </a:lnSpc>
            </a:pPr>
            <a:r>
              <a:rPr lang="en-US" sz="1800" b="1">
                <a:solidFill>
                  <a:srgbClr val="800000"/>
                </a:solidFill>
                <a:latin typeface="Helvetica" charset="0"/>
              </a:rPr>
              <a:t>Application</a:t>
            </a:r>
          </a:p>
          <a:p>
            <a:pPr>
              <a:lnSpc>
                <a:spcPct val="90000"/>
              </a:lnSpc>
            </a:pPr>
            <a:r>
              <a:rPr lang="en-US" sz="1800" b="1">
                <a:solidFill>
                  <a:srgbClr val="800000"/>
                </a:solidFill>
                <a:latin typeface="Helvetica" charset="0"/>
              </a:rPr>
              <a:t>and Results</a:t>
            </a:r>
          </a:p>
        </p:txBody>
      </p:sp>
      <p:sp>
        <p:nvSpPr>
          <p:cNvPr id="10" name="Text Box 9"/>
          <p:cNvSpPr txBox="1">
            <a:spLocks noChangeArrowheads="1"/>
          </p:cNvSpPr>
          <p:nvPr/>
        </p:nvSpPr>
        <p:spPr bwMode="auto">
          <a:xfrm>
            <a:off x="3843338" y="4884738"/>
            <a:ext cx="15811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sz="1800" b="1">
                <a:solidFill>
                  <a:srgbClr val="000066"/>
                </a:solidFill>
                <a:latin typeface="Helvetica" charset="0"/>
              </a:rPr>
              <a:t>Adherence</a:t>
            </a:r>
          </a:p>
          <a:p>
            <a:pPr algn="ctr">
              <a:lnSpc>
                <a:spcPct val="90000"/>
              </a:lnSpc>
            </a:pPr>
            <a:r>
              <a:rPr lang="en-US" sz="1800" b="1">
                <a:solidFill>
                  <a:srgbClr val="000066"/>
                </a:solidFill>
                <a:latin typeface="Helvetica" charset="0"/>
              </a:rPr>
              <a:t>to Standards</a:t>
            </a:r>
          </a:p>
        </p:txBody>
      </p:sp>
      <p:sp>
        <p:nvSpPr>
          <p:cNvPr id="11" name="Text Box 10"/>
          <p:cNvSpPr txBox="1">
            <a:spLocks noChangeArrowheads="1"/>
          </p:cNvSpPr>
          <p:nvPr/>
        </p:nvSpPr>
        <p:spPr bwMode="auto">
          <a:xfrm>
            <a:off x="222250" y="1123950"/>
            <a:ext cx="2901950" cy="49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b="1" u="sng" dirty="0">
                <a:solidFill>
                  <a:srgbClr val="000066"/>
                </a:solidFill>
                <a:latin typeface="Helvetica" charset="0"/>
              </a:rPr>
              <a:t>Verification</a:t>
            </a:r>
            <a:r>
              <a:rPr lang="en-US" b="1" dirty="0">
                <a:solidFill>
                  <a:srgbClr val="000066"/>
                </a:solidFill>
                <a:latin typeface="Helvetica" charset="0"/>
              </a:rPr>
              <a:t>:</a:t>
            </a:r>
            <a:endParaRPr lang="en-US" sz="1800" b="1" dirty="0">
              <a:solidFill>
                <a:srgbClr val="000066"/>
              </a:solidFill>
              <a:latin typeface="Helvetica" charset="0"/>
            </a:endParaRPr>
          </a:p>
          <a:p>
            <a:pPr>
              <a:lnSpc>
                <a:spcPct val="90000"/>
              </a:lnSpc>
            </a:pPr>
            <a:endParaRPr lang="en-US" sz="1800" b="1" dirty="0">
              <a:solidFill>
                <a:srgbClr val="000066"/>
              </a:solidFill>
              <a:latin typeface="Helvetica" charset="0"/>
            </a:endParaRPr>
          </a:p>
          <a:p>
            <a:pPr>
              <a:lnSpc>
                <a:spcPct val="90000"/>
              </a:lnSpc>
            </a:pPr>
            <a:r>
              <a:rPr lang="en-US" sz="1800" b="1" dirty="0">
                <a:solidFill>
                  <a:srgbClr val="000066"/>
                </a:solidFill>
                <a:latin typeface="Helvetica" charset="0"/>
              </a:rPr>
              <a:t>An </a:t>
            </a:r>
            <a:r>
              <a:rPr lang="en-US" sz="1800" b="1" dirty="0">
                <a:solidFill>
                  <a:srgbClr val="FF0000"/>
                </a:solidFill>
                <a:latin typeface="Helvetica" charset="0"/>
              </a:rPr>
              <a:t>iterative</a:t>
            </a:r>
            <a:r>
              <a:rPr lang="en-US" sz="1800" b="1" dirty="0">
                <a:solidFill>
                  <a:srgbClr val="000066"/>
                </a:solidFill>
                <a:latin typeface="Helvetica" charset="0"/>
              </a:rPr>
              <a:t> process aimed at determining whether each step in the development </a:t>
            </a:r>
            <a:r>
              <a:rPr lang="en-US" sz="1800" b="1" dirty="0" smtClean="0">
                <a:solidFill>
                  <a:srgbClr val="000066"/>
                </a:solidFill>
                <a:latin typeface="Helvetica" charset="0"/>
              </a:rPr>
              <a:t>cycle fulfills </a:t>
            </a:r>
            <a:r>
              <a:rPr lang="en-US" sz="1800" b="1" dirty="0">
                <a:solidFill>
                  <a:srgbClr val="000066"/>
                </a:solidFill>
                <a:latin typeface="Helvetica" charset="0"/>
              </a:rPr>
              <a:t>the requirements levied on it by the previous </a:t>
            </a:r>
            <a:r>
              <a:rPr lang="en-US" sz="1800" b="1" dirty="0" smtClean="0">
                <a:solidFill>
                  <a:srgbClr val="000066"/>
                </a:solidFill>
                <a:latin typeface="Helvetica" charset="0"/>
              </a:rPr>
              <a:t>phase.</a:t>
            </a:r>
            <a:endParaRPr lang="en-US" sz="1800" b="1" dirty="0">
              <a:solidFill>
                <a:srgbClr val="000066"/>
              </a:solidFill>
              <a:latin typeface="Helvetica" charset="0"/>
            </a:endParaRPr>
          </a:p>
          <a:p>
            <a:pPr>
              <a:lnSpc>
                <a:spcPct val="90000"/>
              </a:lnSpc>
            </a:pPr>
            <a:endParaRPr lang="en-US" sz="1800" b="1" dirty="0">
              <a:solidFill>
                <a:srgbClr val="000066"/>
              </a:solidFill>
              <a:latin typeface="Helvetica" charset="0"/>
            </a:endParaRPr>
          </a:p>
          <a:p>
            <a:pPr>
              <a:lnSpc>
                <a:spcPct val="90000"/>
              </a:lnSpc>
            </a:pPr>
            <a:r>
              <a:rPr lang="en-US" sz="1800" b="1" dirty="0">
                <a:solidFill>
                  <a:srgbClr val="000066"/>
                </a:solidFill>
                <a:latin typeface="Helvetica" charset="0"/>
              </a:rPr>
              <a:t>Is internally complete, consistent, and sufficiently correct </a:t>
            </a:r>
            <a:r>
              <a:rPr lang="en-US" sz="1800" b="1" dirty="0">
                <a:solidFill>
                  <a:srgbClr val="FF0000"/>
                </a:solidFill>
                <a:latin typeface="Helvetica" charset="0"/>
              </a:rPr>
              <a:t>to support the next phase</a:t>
            </a:r>
            <a:r>
              <a:rPr lang="en-US" sz="1800" b="1" dirty="0">
                <a:solidFill>
                  <a:srgbClr val="000066"/>
                </a:solidFill>
                <a:latin typeface="Helvetica" charset="0"/>
              </a:rPr>
              <a:t>.</a:t>
            </a:r>
          </a:p>
          <a:p>
            <a:pPr>
              <a:lnSpc>
                <a:spcPct val="90000"/>
              </a:lnSpc>
            </a:pPr>
            <a:endParaRPr lang="en-US" sz="1800" b="1" dirty="0">
              <a:solidFill>
                <a:srgbClr val="000066"/>
              </a:solidFill>
              <a:latin typeface="Helvetica" charset="0"/>
            </a:endParaRPr>
          </a:p>
          <a:p>
            <a:pPr>
              <a:lnSpc>
                <a:spcPct val="90000"/>
              </a:lnSpc>
            </a:pPr>
            <a:r>
              <a:rPr lang="ja-JP" altLang="en-US" b="1" dirty="0">
                <a:solidFill>
                  <a:srgbClr val="FF0000"/>
                </a:solidFill>
                <a:latin typeface="Arial"/>
              </a:rPr>
              <a:t>“</a:t>
            </a:r>
            <a:r>
              <a:rPr lang="en-US" b="1" dirty="0">
                <a:solidFill>
                  <a:srgbClr val="FF0000"/>
                </a:solidFill>
                <a:latin typeface="Helvetica" charset="0"/>
              </a:rPr>
              <a:t>Are we building the product right?</a:t>
            </a:r>
            <a:r>
              <a:rPr lang="ja-JP" altLang="en-US" b="1" dirty="0">
                <a:solidFill>
                  <a:srgbClr val="FF0000"/>
                </a:solidFill>
                <a:latin typeface="Arial"/>
              </a:rPr>
              <a:t>”</a:t>
            </a:r>
            <a:endParaRPr lang="en-US" b="1" dirty="0">
              <a:solidFill>
                <a:srgbClr val="FF0000"/>
              </a:solidFill>
              <a:latin typeface="Helvetica" charset="0"/>
            </a:endParaRPr>
          </a:p>
        </p:txBody>
      </p:sp>
      <p:sp>
        <p:nvSpPr>
          <p:cNvPr id="12" name="Text Box 11"/>
          <p:cNvSpPr txBox="1">
            <a:spLocks noChangeArrowheads="1"/>
          </p:cNvSpPr>
          <p:nvPr/>
        </p:nvSpPr>
        <p:spPr bwMode="auto">
          <a:xfrm>
            <a:off x="6213475" y="1160463"/>
            <a:ext cx="2767013"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b="1" u="sng" dirty="0">
                <a:solidFill>
                  <a:srgbClr val="000066"/>
                </a:solidFill>
                <a:latin typeface="Helvetica" charset="0"/>
              </a:rPr>
              <a:t>Validation:</a:t>
            </a:r>
          </a:p>
          <a:p>
            <a:pPr>
              <a:lnSpc>
                <a:spcPct val="90000"/>
              </a:lnSpc>
            </a:pPr>
            <a:endParaRPr lang="en-US" sz="1800" b="1" dirty="0">
              <a:solidFill>
                <a:srgbClr val="000066"/>
              </a:solidFill>
              <a:latin typeface="Helvetica" charset="0"/>
            </a:endParaRPr>
          </a:p>
          <a:p>
            <a:pPr>
              <a:lnSpc>
                <a:spcPct val="90000"/>
              </a:lnSpc>
            </a:pPr>
            <a:r>
              <a:rPr lang="en-US" sz="1800" b="1" dirty="0">
                <a:solidFill>
                  <a:srgbClr val="000066"/>
                </a:solidFill>
                <a:latin typeface="Helvetica" charset="0"/>
              </a:rPr>
              <a:t>The process of </a:t>
            </a:r>
            <a:r>
              <a:rPr lang="en-US" sz="1800" b="1" dirty="0">
                <a:solidFill>
                  <a:srgbClr val="FF0000"/>
                </a:solidFill>
                <a:latin typeface="Helvetica" charset="0"/>
              </a:rPr>
              <a:t>executing</a:t>
            </a:r>
            <a:r>
              <a:rPr lang="en-US" sz="1800" b="1" dirty="0">
                <a:solidFill>
                  <a:srgbClr val="000066"/>
                </a:solidFill>
                <a:latin typeface="Helvetica" charset="0"/>
              </a:rPr>
              <a:t> the software to </a:t>
            </a:r>
            <a:r>
              <a:rPr lang="en-US" sz="1800" b="1" dirty="0">
                <a:solidFill>
                  <a:srgbClr val="FF0000"/>
                </a:solidFill>
                <a:latin typeface="Helvetica" charset="0"/>
              </a:rPr>
              <a:t>exercise</a:t>
            </a:r>
            <a:r>
              <a:rPr lang="en-US" sz="1800" b="1" dirty="0">
                <a:solidFill>
                  <a:srgbClr val="000066"/>
                </a:solidFill>
                <a:latin typeface="Helvetica" charset="0"/>
              </a:rPr>
              <a:t> the hardware and comparing the results to the </a:t>
            </a:r>
            <a:r>
              <a:rPr lang="en-US" sz="1800" b="1" dirty="0" smtClean="0">
                <a:solidFill>
                  <a:srgbClr val="000066"/>
                </a:solidFill>
                <a:latin typeface="Helvetica" charset="0"/>
              </a:rPr>
              <a:t>requirements </a:t>
            </a:r>
            <a:r>
              <a:rPr lang="en-US" sz="1800" b="1" dirty="0">
                <a:solidFill>
                  <a:srgbClr val="000066"/>
                </a:solidFill>
                <a:latin typeface="Helvetica" charset="0"/>
              </a:rPr>
              <a:t>specifications.</a:t>
            </a:r>
          </a:p>
          <a:p>
            <a:pPr>
              <a:lnSpc>
                <a:spcPct val="90000"/>
              </a:lnSpc>
            </a:pPr>
            <a:endParaRPr lang="en-US" sz="1800" b="1" dirty="0">
              <a:solidFill>
                <a:srgbClr val="000066"/>
              </a:solidFill>
              <a:latin typeface="Helvetica" charset="0"/>
            </a:endParaRPr>
          </a:p>
          <a:p>
            <a:pPr>
              <a:lnSpc>
                <a:spcPct val="90000"/>
              </a:lnSpc>
            </a:pPr>
            <a:r>
              <a:rPr lang="ja-JP" altLang="en-US" b="1" dirty="0">
                <a:solidFill>
                  <a:srgbClr val="FF0000"/>
                </a:solidFill>
                <a:latin typeface="Arial"/>
              </a:rPr>
              <a:t>“</a:t>
            </a:r>
            <a:r>
              <a:rPr lang="en-US" b="1" dirty="0">
                <a:solidFill>
                  <a:srgbClr val="FF0000"/>
                </a:solidFill>
                <a:latin typeface="Helvetica" charset="0"/>
              </a:rPr>
              <a:t>Did we build the right product?</a:t>
            </a:r>
            <a:r>
              <a:rPr lang="ja-JP" altLang="en-US" b="1" dirty="0">
                <a:solidFill>
                  <a:srgbClr val="FF0000"/>
                </a:solidFill>
                <a:latin typeface="Arial"/>
              </a:rPr>
              <a:t>”</a:t>
            </a:r>
            <a:endParaRPr lang="en-US" b="1" dirty="0">
              <a:solidFill>
                <a:srgbClr val="FF0000"/>
              </a:solidFill>
              <a:latin typeface="Helvetica" charset="0"/>
            </a:endParaRPr>
          </a:p>
          <a:p>
            <a:pPr>
              <a:lnSpc>
                <a:spcPct val="90000"/>
              </a:lnSpc>
            </a:pPr>
            <a:endParaRPr lang="en-US" sz="1800" b="1" dirty="0">
              <a:solidFill>
                <a:srgbClr val="000066"/>
              </a:solidFill>
              <a:latin typeface="Helvetica" charset="0"/>
            </a:endParaRPr>
          </a:p>
        </p:txBody>
      </p:sp>
      <p:sp>
        <p:nvSpPr>
          <p:cNvPr id="13" name="Text Box 7"/>
          <p:cNvSpPr txBox="1">
            <a:spLocks noChangeArrowheads="1"/>
          </p:cNvSpPr>
          <p:nvPr/>
        </p:nvSpPr>
        <p:spPr bwMode="auto">
          <a:xfrm>
            <a:off x="4254266" y="3200400"/>
            <a:ext cx="146731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sz="1800" b="1" dirty="0" smtClean="0">
                <a:solidFill>
                  <a:schemeClr val="accent2"/>
                </a:solidFill>
                <a:latin typeface="Helvetica" charset="0"/>
              </a:rPr>
              <a:t>Inspections</a:t>
            </a:r>
            <a:endParaRPr lang="en-US" sz="1800" b="1" dirty="0">
              <a:solidFill>
                <a:schemeClr val="accent2"/>
              </a:solidFill>
              <a:latin typeface="Helvetica" charset="0"/>
            </a:endParaRPr>
          </a:p>
        </p:txBody>
      </p:sp>
      <p:sp>
        <p:nvSpPr>
          <p:cNvPr id="14" name="Text Box 7"/>
          <p:cNvSpPr txBox="1">
            <a:spLocks noChangeArrowheads="1"/>
          </p:cNvSpPr>
          <p:nvPr/>
        </p:nvSpPr>
        <p:spPr bwMode="auto">
          <a:xfrm>
            <a:off x="4964589" y="3657600"/>
            <a:ext cx="90281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pPr>
            <a:r>
              <a:rPr lang="en-US" sz="1800" b="1" dirty="0" smtClean="0">
                <a:solidFill>
                  <a:schemeClr val="accent2"/>
                </a:solidFill>
                <a:latin typeface="Helvetica" charset="0"/>
              </a:rPr>
              <a:t>Audits</a:t>
            </a:r>
            <a:endParaRPr lang="en-US" sz="1800" b="1" dirty="0">
              <a:solidFill>
                <a:schemeClr val="accent2"/>
              </a:solidFill>
              <a:latin typeface="Helvetica" charset="0"/>
            </a:endParaRPr>
          </a:p>
        </p:txBody>
      </p:sp>
      <p:sp>
        <p:nvSpPr>
          <p:cNvPr id="15" name="TextBox 1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861990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457200"/>
            <a:ext cx="9144000" cy="533400"/>
          </a:xfrm>
        </p:spPr>
        <p:txBody>
          <a:bodyPr/>
          <a:lstStyle/>
          <a:p>
            <a:pPr algn="ctr"/>
            <a:r>
              <a:rPr lang="en-US" sz="3200" dirty="0"/>
              <a:t>Learning </a:t>
            </a:r>
            <a:r>
              <a:rPr lang="en-US" sz="3200" dirty="0" smtClean="0"/>
              <a:t>Outcomes: Vocabulary!</a:t>
            </a:r>
            <a:endParaRPr lang="en-US" sz="3200" dirty="0"/>
          </a:p>
        </p:txBody>
      </p:sp>
      <p:sp>
        <p:nvSpPr>
          <p:cNvPr id="434179" name="Rectangle 3"/>
          <p:cNvSpPr>
            <a:spLocks noGrp="1" noChangeArrowheads="1"/>
          </p:cNvSpPr>
          <p:nvPr>
            <p:ph type="body" sz="half" idx="1"/>
          </p:nvPr>
        </p:nvSpPr>
        <p:spPr>
          <a:xfrm>
            <a:off x="152400" y="1828800"/>
            <a:ext cx="7239000" cy="4876800"/>
          </a:xfrm>
        </p:spPr>
        <p:txBody>
          <a:bodyPr/>
          <a:lstStyle/>
          <a:p>
            <a:pPr lvl="0"/>
            <a:r>
              <a:rPr lang="en-US" dirty="0"/>
              <a:t>Talk the language of your peers, the software quality engineers.</a:t>
            </a:r>
          </a:p>
          <a:p>
            <a:pPr>
              <a:lnSpc>
                <a:spcPct val="90000"/>
              </a:lnSpc>
              <a:buNone/>
            </a:pPr>
            <a:endParaRPr lang="en-US" dirty="0" smtClean="0"/>
          </a:p>
          <a:p>
            <a:pPr>
              <a:lnSpc>
                <a:spcPct val="90000"/>
              </a:lnSpc>
            </a:pPr>
            <a:r>
              <a:rPr lang="en-US" dirty="0" smtClean="0"/>
              <a:t>How do you </a:t>
            </a:r>
            <a:br>
              <a:rPr lang="en-US" dirty="0" smtClean="0"/>
            </a:br>
            <a:r>
              <a:rPr lang="en-US" dirty="0" smtClean="0"/>
              <a:t>know if you </a:t>
            </a:r>
            <a:br>
              <a:rPr lang="en-US" dirty="0" smtClean="0"/>
            </a:br>
            <a:r>
              <a:rPr lang="en-US" dirty="0" smtClean="0"/>
              <a:t>have a </a:t>
            </a:r>
            <a:br>
              <a:rPr lang="en-US" dirty="0" smtClean="0"/>
            </a:br>
            <a:r>
              <a:rPr lang="en-US" dirty="0" smtClean="0"/>
              <a:t>“quality </a:t>
            </a:r>
            <a:br>
              <a:rPr lang="en-US" dirty="0" smtClean="0"/>
            </a:br>
            <a:r>
              <a:rPr lang="en-US" dirty="0" smtClean="0"/>
              <a:t>plan” for </a:t>
            </a:r>
            <a:br>
              <a:rPr lang="en-US" dirty="0" smtClean="0"/>
            </a:br>
            <a:r>
              <a:rPr lang="en-US" dirty="0" smtClean="0"/>
              <a:t>quality?</a:t>
            </a:r>
            <a:endParaRPr lang="en-US" dirty="0"/>
          </a:p>
        </p:txBody>
      </p:sp>
      <p:pic>
        <p:nvPicPr>
          <p:cNvPr id="160770" name="Picture 2" descr="http://www.emeraldinsight.com/content_images/fig/1060120501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24200"/>
            <a:ext cx="6019800" cy="3009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381000"/>
            <a:ext cx="9144000" cy="533400"/>
          </a:xfrm>
        </p:spPr>
        <p:txBody>
          <a:bodyPr/>
          <a:lstStyle/>
          <a:p>
            <a:pPr algn="ctr"/>
            <a:r>
              <a:rPr lang="en-US" sz="3200" dirty="0"/>
              <a:t>Learning </a:t>
            </a:r>
            <a:r>
              <a:rPr lang="en-US" sz="3200" dirty="0" smtClean="0"/>
              <a:t>Outcomes: Models</a:t>
            </a:r>
            <a:endParaRPr lang="en-US" sz="3200" dirty="0"/>
          </a:p>
        </p:txBody>
      </p:sp>
      <p:sp>
        <p:nvSpPr>
          <p:cNvPr id="434179" name="Rectangle 3"/>
          <p:cNvSpPr>
            <a:spLocks noGrp="1" noChangeArrowheads="1"/>
          </p:cNvSpPr>
          <p:nvPr>
            <p:ph type="body" sz="half" idx="1"/>
          </p:nvPr>
        </p:nvSpPr>
        <p:spPr>
          <a:xfrm>
            <a:off x="304800" y="2057400"/>
            <a:ext cx="4419600" cy="4051300"/>
          </a:xfrm>
        </p:spPr>
        <p:txBody>
          <a:bodyPr/>
          <a:lstStyle/>
          <a:p>
            <a:pPr marL="0" indent="0">
              <a:lnSpc>
                <a:spcPct val="90000"/>
              </a:lnSpc>
              <a:buNone/>
            </a:pPr>
            <a:r>
              <a:rPr lang="en-US" dirty="0"/>
              <a:t>Apply the many sorts of quality models and when to use which ones</a:t>
            </a:r>
            <a:r>
              <a:rPr lang="en-US" dirty="0" smtClean="0"/>
              <a:t>.</a:t>
            </a:r>
          </a:p>
          <a:p>
            <a:pPr marL="0" indent="0">
              <a:lnSpc>
                <a:spcPct val="90000"/>
              </a:lnSpc>
              <a:buNone/>
            </a:pPr>
            <a:endParaRPr lang="en-US" dirty="0" smtClean="0"/>
          </a:p>
          <a:p>
            <a:pPr>
              <a:lnSpc>
                <a:spcPct val="90000"/>
              </a:lnSpc>
            </a:pPr>
            <a:r>
              <a:rPr lang="en-US" dirty="0"/>
              <a:t>Quality management models</a:t>
            </a:r>
          </a:p>
          <a:p>
            <a:pPr>
              <a:lnSpc>
                <a:spcPct val="90000"/>
              </a:lnSpc>
            </a:pPr>
            <a:r>
              <a:rPr lang="en-US" dirty="0"/>
              <a:t>Complexity metrics and models</a:t>
            </a:r>
          </a:p>
          <a:p>
            <a:pPr>
              <a:lnSpc>
                <a:spcPct val="90000"/>
              </a:lnSpc>
            </a:pPr>
            <a:r>
              <a:rPr lang="en-US" dirty="0"/>
              <a:t>Process improvement</a:t>
            </a:r>
          </a:p>
          <a:p>
            <a:pPr>
              <a:lnSpc>
                <a:spcPct val="90000"/>
              </a:lnSpc>
              <a:buNone/>
            </a:pPr>
            <a:endParaRPr lang="en-US" dirty="0"/>
          </a:p>
        </p:txBody>
      </p:sp>
      <p:pic>
        <p:nvPicPr>
          <p:cNvPr id="6" name="Picture 2" descr="http://www.cse.dcu.ie/essiscope/sm2/charac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175499" cy="2184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38246" y="4876800"/>
            <a:ext cx="4053354" cy="369332"/>
          </a:xfrm>
          <a:prstGeom prst="rect">
            <a:avLst/>
          </a:prstGeom>
          <a:noFill/>
        </p:spPr>
        <p:txBody>
          <a:bodyPr wrap="none" rtlCol="0">
            <a:spAutoFit/>
          </a:bodyPr>
          <a:lstStyle/>
          <a:p>
            <a:r>
              <a:rPr lang="en-US" sz="1800" i="1" dirty="0" smtClean="0"/>
              <a:t>Above </a:t>
            </a:r>
            <a:r>
              <a:rPr lang="en-US" sz="1800" dirty="0" smtClean="0"/>
              <a:t>– The McCall model from 1977</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4636" y="609600"/>
            <a:ext cx="9144000" cy="533400"/>
          </a:xfrm>
        </p:spPr>
        <p:txBody>
          <a:bodyPr/>
          <a:lstStyle/>
          <a:p>
            <a:pPr algn="ctr"/>
            <a:r>
              <a:rPr lang="en-US" sz="3200" dirty="0"/>
              <a:t>Learning </a:t>
            </a:r>
            <a:r>
              <a:rPr lang="en-US" sz="3200" dirty="0" smtClean="0"/>
              <a:t>Outcomes: Process</a:t>
            </a:r>
            <a:endParaRPr lang="en-US" sz="3200" dirty="0"/>
          </a:p>
        </p:txBody>
      </p:sp>
      <p:sp>
        <p:nvSpPr>
          <p:cNvPr id="434180" name="Rectangle 4"/>
          <p:cNvSpPr>
            <a:spLocks noGrp="1" noChangeArrowheads="1"/>
          </p:cNvSpPr>
          <p:nvPr>
            <p:ph type="body" sz="half" idx="2"/>
          </p:nvPr>
        </p:nvSpPr>
        <p:spPr>
          <a:xfrm>
            <a:off x="609600" y="1752600"/>
            <a:ext cx="4114800" cy="4953000"/>
          </a:xfrm>
        </p:spPr>
        <p:txBody>
          <a:bodyPr/>
          <a:lstStyle/>
          <a:p>
            <a:pPr marL="0" indent="0">
              <a:buNone/>
            </a:pPr>
            <a:r>
              <a:rPr lang="en-US" dirty="0"/>
              <a:t>Manage quality processes effectively</a:t>
            </a:r>
            <a:r>
              <a:rPr lang="en-US" dirty="0" smtClean="0"/>
              <a:t>.</a:t>
            </a:r>
          </a:p>
          <a:p>
            <a:pPr marL="0" indent="0">
              <a:buNone/>
            </a:pPr>
            <a:endParaRPr lang="en-US" dirty="0"/>
          </a:p>
          <a:p>
            <a:pPr>
              <a:lnSpc>
                <a:spcPct val="90000"/>
              </a:lnSpc>
            </a:pPr>
            <a:r>
              <a:rPr lang="en-US" dirty="0"/>
              <a:t>Inspections and reviews</a:t>
            </a:r>
          </a:p>
          <a:p>
            <a:pPr>
              <a:lnSpc>
                <a:spcPct val="90000"/>
              </a:lnSpc>
            </a:pPr>
            <a:r>
              <a:rPr lang="en-US" dirty="0"/>
              <a:t>CMM, Six Sigma, Lean, etc.</a:t>
            </a:r>
          </a:p>
        </p:txBody>
      </p:sp>
      <p:pic>
        <p:nvPicPr>
          <p:cNvPr id="5" name="Picture 4"/>
          <p:cNvPicPr>
            <a:picLocks noChangeAspect="1"/>
          </p:cNvPicPr>
          <p:nvPr/>
        </p:nvPicPr>
        <p:blipFill rotWithShape="1">
          <a:blip r:embed="rId3"/>
          <a:srcRect t="7611" b="-7611"/>
          <a:stretch/>
        </p:blipFill>
        <p:spPr>
          <a:xfrm>
            <a:off x="4724400" y="2298700"/>
            <a:ext cx="4064000" cy="3644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457200"/>
            <a:ext cx="9144000" cy="533400"/>
          </a:xfrm>
        </p:spPr>
        <p:txBody>
          <a:bodyPr/>
          <a:lstStyle/>
          <a:p>
            <a:pPr algn="ctr"/>
            <a:r>
              <a:rPr lang="en-US" sz="3200" dirty="0"/>
              <a:t>Learning </a:t>
            </a:r>
            <a:r>
              <a:rPr lang="en-US" sz="3200" dirty="0" smtClean="0"/>
              <a:t>Outcomes: Metrics</a:t>
            </a:r>
            <a:endParaRPr lang="en-US" sz="3200" dirty="0"/>
          </a:p>
        </p:txBody>
      </p:sp>
      <p:sp>
        <p:nvSpPr>
          <p:cNvPr id="434180" name="Rectangle 4"/>
          <p:cNvSpPr>
            <a:spLocks noGrp="1" noChangeArrowheads="1"/>
          </p:cNvSpPr>
          <p:nvPr>
            <p:ph type="body" sz="half" idx="2"/>
          </p:nvPr>
        </p:nvSpPr>
        <p:spPr>
          <a:xfrm>
            <a:off x="914400" y="1524000"/>
            <a:ext cx="4572000" cy="5105400"/>
          </a:xfrm>
        </p:spPr>
        <p:txBody>
          <a:bodyPr/>
          <a:lstStyle/>
          <a:p>
            <a:pPr marL="0" indent="0">
              <a:buNone/>
            </a:pPr>
            <a:r>
              <a:rPr lang="en-US" sz="2400" dirty="0"/>
              <a:t>Use and choose metrics to keep in assessing product and process quality</a:t>
            </a:r>
            <a:r>
              <a:rPr lang="en-US" sz="2400" dirty="0" smtClean="0"/>
              <a:t>.</a:t>
            </a:r>
          </a:p>
          <a:p>
            <a:pPr marL="0" indent="0">
              <a:buNone/>
            </a:pPr>
            <a:endParaRPr lang="en-US" sz="2400" dirty="0"/>
          </a:p>
          <a:p>
            <a:pPr>
              <a:lnSpc>
                <a:spcPct val="90000"/>
              </a:lnSpc>
            </a:pPr>
            <a:r>
              <a:rPr lang="en-US" sz="2400" dirty="0"/>
              <a:t>Measurement discipline</a:t>
            </a:r>
          </a:p>
          <a:p>
            <a:pPr>
              <a:lnSpc>
                <a:spcPct val="90000"/>
              </a:lnSpc>
            </a:pPr>
            <a:r>
              <a:rPr lang="en-US" sz="2400" dirty="0"/>
              <a:t>Product and process metrics</a:t>
            </a:r>
          </a:p>
          <a:p>
            <a:pPr>
              <a:lnSpc>
                <a:spcPct val="90000"/>
              </a:lnSpc>
            </a:pPr>
            <a:r>
              <a:rPr lang="en-US" sz="2400" dirty="0"/>
              <a:t>Metrics programs</a:t>
            </a:r>
          </a:p>
        </p:txBody>
      </p:sp>
      <p:pic>
        <p:nvPicPr>
          <p:cNvPr id="5" name="Picture 2" descr="http://www.signal.army.mil/OLD/ocos/ac/Edition,%20Fall/Fall%2001/images/DATAFIG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62199"/>
            <a:ext cx="2857500" cy="2971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sz="3200" dirty="0" smtClean="0"/>
              <a:t>Agenda</a:t>
            </a:r>
            <a:endParaRPr lang="en-US" sz="3200" dirty="0"/>
          </a:p>
        </p:txBody>
      </p:sp>
      <p:sp>
        <p:nvSpPr>
          <p:cNvPr id="3" name="Content Placeholder 2"/>
          <p:cNvSpPr>
            <a:spLocks noGrp="1"/>
          </p:cNvSpPr>
          <p:nvPr>
            <p:ph idx="1"/>
          </p:nvPr>
        </p:nvSpPr>
        <p:spPr>
          <a:xfrm>
            <a:off x="457200" y="1066800"/>
            <a:ext cx="8229600" cy="5181600"/>
          </a:xfrm>
        </p:spPr>
        <p:txBody>
          <a:bodyPr/>
          <a:lstStyle/>
          <a:p>
            <a:pPr>
              <a:spcBef>
                <a:spcPts val="672"/>
              </a:spcBef>
              <a:buNone/>
            </a:pPr>
            <a:r>
              <a:rPr lang="en-US" sz="2800" dirty="0" smtClean="0">
                <a:solidFill>
                  <a:srgbClr val="800000"/>
                </a:solidFill>
              </a:rPr>
              <a:t>5:00pm </a:t>
            </a:r>
            <a:r>
              <a:rPr lang="en-US" sz="2800" dirty="0" smtClean="0"/>
              <a:t>– Introductions</a:t>
            </a:r>
          </a:p>
          <a:p>
            <a:pPr>
              <a:spcBef>
                <a:spcPts val="672"/>
              </a:spcBef>
            </a:pPr>
            <a:r>
              <a:rPr lang="en-US" sz="2800" dirty="0" smtClean="0"/>
              <a:t>Syllabus and schedule</a:t>
            </a:r>
          </a:p>
          <a:p>
            <a:pPr>
              <a:spcBef>
                <a:spcPts val="672"/>
              </a:spcBef>
            </a:pPr>
            <a:r>
              <a:rPr lang="en-US" sz="2800" dirty="0" smtClean="0"/>
              <a:t>Epic Software Quality Failures</a:t>
            </a:r>
          </a:p>
          <a:p>
            <a:pPr>
              <a:spcBef>
                <a:spcPts val="672"/>
              </a:spcBef>
            </a:pPr>
            <a:r>
              <a:rPr lang="en-US" dirty="0"/>
              <a:t>What is Software Quality and why Assure </a:t>
            </a:r>
            <a:r>
              <a:rPr lang="en-US" dirty="0" smtClean="0"/>
              <a:t>it?</a:t>
            </a:r>
          </a:p>
          <a:p>
            <a:pPr>
              <a:spcBef>
                <a:spcPts val="672"/>
              </a:spcBef>
            </a:pPr>
            <a:r>
              <a:rPr lang="en-US" dirty="0" smtClean="0"/>
              <a:t>Learning outcomes</a:t>
            </a:r>
          </a:p>
          <a:p>
            <a:pPr marL="0" indent="0">
              <a:spcBef>
                <a:spcPts val="672"/>
              </a:spcBef>
              <a:buNone/>
            </a:pPr>
            <a:r>
              <a:rPr lang="en-US" dirty="0" smtClean="0">
                <a:solidFill>
                  <a:srgbClr val="800000"/>
                </a:solidFill>
              </a:rPr>
              <a:t>6:45pm </a:t>
            </a:r>
            <a:r>
              <a:rPr lang="en-US" dirty="0" err="1">
                <a:solidFill>
                  <a:srgbClr val="800000"/>
                </a:solidFill>
              </a:rPr>
              <a:t>ish</a:t>
            </a:r>
            <a:r>
              <a:rPr lang="en-US" dirty="0">
                <a:solidFill>
                  <a:srgbClr val="800000"/>
                </a:solidFill>
              </a:rPr>
              <a:t> </a:t>
            </a:r>
            <a:r>
              <a:rPr lang="en-US" dirty="0"/>
              <a:t>– Break</a:t>
            </a:r>
          </a:p>
          <a:p>
            <a:pPr>
              <a:spcBef>
                <a:spcPts val="672"/>
              </a:spcBef>
            </a:pPr>
            <a:r>
              <a:rPr lang="en-US" sz="2800" dirty="0" smtClean="0"/>
              <a:t>Intro to Quality Assurance Concepts</a:t>
            </a:r>
          </a:p>
          <a:p>
            <a:pPr>
              <a:spcBef>
                <a:spcPts val="672"/>
              </a:spcBef>
            </a:pPr>
            <a:r>
              <a:rPr lang="en-US" sz="2800" dirty="0" smtClean="0"/>
              <a:t>Software Development Process Models</a:t>
            </a:r>
          </a:p>
          <a:p>
            <a:pPr marL="0" indent="0">
              <a:spcBef>
                <a:spcPts val="672"/>
              </a:spcBef>
              <a:buNone/>
            </a:pPr>
            <a:r>
              <a:rPr lang="en-US" dirty="0" smtClean="0">
                <a:solidFill>
                  <a:srgbClr val="800000"/>
                </a:solidFill>
              </a:rPr>
              <a:t>8:30pm </a:t>
            </a:r>
            <a:r>
              <a:rPr lang="en-US" dirty="0" err="1">
                <a:solidFill>
                  <a:srgbClr val="800000"/>
                </a:solidFill>
              </a:rPr>
              <a:t>ish</a:t>
            </a:r>
            <a:r>
              <a:rPr lang="en-US" dirty="0">
                <a:solidFill>
                  <a:srgbClr val="800000"/>
                </a:solidFill>
              </a:rPr>
              <a:t> </a:t>
            </a:r>
            <a:r>
              <a:rPr lang="en-US" dirty="0"/>
              <a:t>– </a:t>
            </a:r>
            <a:r>
              <a:rPr lang="en-US" dirty="0" smtClean="0"/>
              <a:t>Done!</a:t>
            </a:r>
            <a:endParaRPr lang="en-US" dirty="0"/>
          </a:p>
          <a:p>
            <a:pPr marL="0" indent="0">
              <a:spcBef>
                <a:spcPts val="672"/>
              </a:spcBef>
              <a:buNone/>
            </a:pP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457200"/>
            <a:ext cx="9144000" cy="533400"/>
          </a:xfrm>
        </p:spPr>
        <p:txBody>
          <a:bodyPr/>
          <a:lstStyle/>
          <a:p>
            <a:pPr algn="ctr"/>
            <a:r>
              <a:rPr lang="en-US" sz="3200" dirty="0"/>
              <a:t>Learning </a:t>
            </a:r>
            <a:r>
              <a:rPr lang="en-US" sz="3200" dirty="0" smtClean="0"/>
              <a:t>Outcomes: Testing</a:t>
            </a:r>
            <a:endParaRPr lang="en-US" sz="3200" dirty="0"/>
          </a:p>
        </p:txBody>
      </p:sp>
      <p:sp>
        <p:nvSpPr>
          <p:cNvPr id="434179" name="Rectangle 3"/>
          <p:cNvSpPr>
            <a:spLocks noGrp="1" noChangeArrowheads="1"/>
          </p:cNvSpPr>
          <p:nvPr>
            <p:ph type="body" sz="half" idx="1"/>
          </p:nvPr>
        </p:nvSpPr>
        <p:spPr>
          <a:xfrm>
            <a:off x="381000" y="1752600"/>
            <a:ext cx="4800600" cy="3200400"/>
          </a:xfrm>
        </p:spPr>
        <p:txBody>
          <a:bodyPr/>
          <a:lstStyle/>
          <a:p>
            <a:pPr lvl="0"/>
            <a:r>
              <a:rPr lang="en-US" dirty="0"/>
              <a:t>Set up and measure more complex systems type tests.</a:t>
            </a:r>
          </a:p>
          <a:p>
            <a:pPr marL="0" indent="0">
              <a:lnSpc>
                <a:spcPct val="90000"/>
              </a:lnSpc>
              <a:buNone/>
            </a:pPr>
            <a:endParaRPr lang="en-US" dirty="0"/>
          </a:p>
          <a:p>
            <a:r>
              <a:rPr lang="en-US" dirty="0" smtClean="0"/>
              <a:t>Performance Testing</a:t>
            </a:r>
          </a:p>
          <a:p>
            <a:r>
              <a:rPr lang="en-US" dirty="0" smtClean="0"/>
              <a:t>Availability Testing</a:t>
            </a:r>
          </a:p>
          <a:p>
            <a:r>
              <a:rPr lang="en-US" dirty="0" smtClean="0"/>
              <a:t>Localization </a:t>
            </a:r>
            <a:r>
              <a:rPr lang="en-US" dirty="0"/>
              <a:t>Testing</a:t>
            </a:r>
          </a:p>
          <a:p>
            <a:r>
              <a:rPr lang="en-US" dirty="0"/>
              <a:t>Usability Testing</a:t>
            </a:r>
          </a:p>
          <a:p>
            <a:r>
              <a:rPr lang="en-US" dirty="0"/>
              <a:t>Security Testing</a:t>
            </a:r>
          </a:p>
        </p:txBody>
      </p:sp>
      <p:pic>
        <p:nvPicPr>
          <p:cNvPr id="5" name="Picture 4"/>
          <p:cNvPicPr>
            <a:picLocks noChangeAspect="1"/>
          </p:cNvPicPr>
          <p:nvPr/>
        </p:nvPicPr>
        <p:blipFill>
          <a:blip r:embed="rId3"/>
          <a:stretch>
            <a:fillRect/>
          </a:stretch>
        </p:blipFill>
        <p:spPr>
          <a:xfrm>
            <a:off x="5202646" y="2819400"/>
            <a:ext cx="3624859" cy="2362200"/>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685800"/>
            <a:ext cx="9144000" cy="533400"/>
          </a:xfrm>
        </p:spPr>
        <p:txBody>
          <a:bodyPr/>
          <a:lstStyle/>
          <a:p>
            <a:pPr algn="ctr"/>
            <a:r>
              <a:rPr lang="en-US" sz="3200" dirty="0"/>
              <a:t>Learning </a:t>
            </a:r>
            <a:r>
              <a:rPr lang="en-US" sz="3200" dirty="0" smtClean="0"/>
              <a:t>Outcomes: Acceptance</a:t>
            </a:r>
            <a:endParaRPr lang="en-US" sz="3200" dirty="0"/>
          </a:p>
        </p:txBody>
      </p:sp>
      <p:sp>
        <p:nvSpPr>
          <p:cNvPr id="434179" name="Rectangle 3"/>
          <p:cNvSpPr>
            <a:spLocks noGrp="1" noChangeArrowheads="1"/>
          </p:cNvSpPr>
          <p:nvPr>
            <p:ph type="body" sz="half" idx="1"/>
          </p:nvPr>
        </p:nvSpPr>
        <p:spPr>
          <a:xfrm>
            <a:off x="457200" y="1752600"/>
            <a:ext cx="4572000" cy="3657600"/>
          </a:xfrm>
        </p:spPr>
        <p:txBody>
          <a:bodyPr/>
          <a:lstStyle/>
          <a:p>
            <a:pPr lvl="0"/>
            <a:r>
              <a:rPr lang="en-US" dirty="0"/>
              <a:t>Effectively verify customer satisfaction.</a:t>
            </a:r>
          </a:p>
          <a:p>
            <a:pPr marL="0" indent="0">
              <a:lnSpc>
                <a:spcPct val="90000"/>
              </a:lnSpc>
              <a:buNone/>
            </a:pPr>
            <a:endParaRPr lang="en-US" dirty="0"/>
          </a:p>
          <a:p>
            <a:pPr>
              <a:lnSpc>
                <a:spcPct val="90000"/>
              </a:lnSpc>
            </a:pPr>
            <a:r>
              <a:rPr lang="en-US" dirty="0" smtClean="0"/>
              <a:t>On-site and beta testing</a:t>
            </a:r>
          </a:p>
          <a:p>
            <a:pPr>
              <a:lnSpc>
                <a:spcPct val="90000"/>
              </a:lnSpc>
            </a:pPr>
            <a:r>
              <a:rPr lang="en-US" dirty="0" smtClean="0"/>
              <a:t>Customer surveys</a:t>
            </a:r>
          </a:p>
          <a:p>
            <a:pPr>
              <a:lnSpc>
                <a:spcPct val="90000"/>
              </a:lnSpc>
            </a:pPr>
            <a:r>
              <a:rPr lang="en-US" dirty="0" smtClean="0"/>
              <a:t>Analyzing data</a:t>
            </a:r>
            <a:endParaRPr lang="en-US" dirty="0"/>
          </a:p>
        </p:txBody>
      </p:sp>
      <p:pic>
        <p:nvPicPr>
          <p:cNvPr id="5" name="Picture 4"/>
          <p:cNvPicPr>
            <a:picLocks noChangeAspect="1"/>
          </p:cNvPicPr>
          <p:nvPr/>
        </p:nvPicPr>
        <p:blipFill>
          <a:blip r:embed="rId3"/>
          <a:stretch>
            <a:fillRect/>
          </a:stretch>
        </p:blipFill>
        <p:spPr>
          <a:xfrm>
            <a:off x="5867400" y="1676399"/>
            <a:ext cx="2800350" cy="4232267"/>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685800"/>
            <a:ext cx="9144000" cy="533400"/>
          </a:xfrm>
        </p:spPr>
        <p:txBody>
          <a:bodyPr/>
          <a:lstStyle/>
          <a:p>
            <a:pPr algn="ctr"/>
            <a:r>
              <a:rPr lang="en-US" sz="3200" dirty="0"/>
              <a:t>Learning </a:t>
            </a:r>
            <a:r>
              <a:rPr lang="en-US" sz="3200" dirty="0" smtClean="0"/>
              <a:t>Outcomes: Assessments</a:t>
            </a:r>
            <a:endParaRPr lang="en-US" sz="3200" dirty="0"/>
          </a:p>
        </p:txBody>
      </p:sp>
      <p:sp>
        <p:nvSpPr>
          <p:cNvPr id="434179" name="Rectangle 3"/>
          <p:cNvSpPr>
            <a:spLocks noGrp="1" noChangeArrowheads="1"/>
          </p:cNvSpPr>
          <p:nvPr>
            <p:ph type="body" sz="half" idx="1"/>
          </p:nvPr>
        </p:nvSpPr>
        <p:spPr>
          <a:xfrm>
            <a:off x="457200" y="1752600"/>
            <a:ext cx="4572000" cy="3657600"/>
          </a:xfrm>
        </p:spPr>
        <p:txBody>
          <a:bodyPr/>
          <a:lstStyle/>
          <a:p>
            <a:pPr lvl="0"/>
            <a:r>
              <a:rPr lang="en-US" sz="3200" dirty="0"/>
              <a:t>Conduct project-level assessments, software inspections and peer reviews.</a:t>
            </a:r>
          </a:p>
          <a:p>
            <a:pPr marL="0" indent="0">
              <a:lnSpc>
                <a:spcPct val="90000"/>
              </a:lnSpc>
              <a:buNone/>
            </a:pPr>
            <a:endParaRPr lang="en-US" sz="3200" dirty="0"/>
          </a:p>
          <a:p>
            <a:pPr>
              <a:lnSpc>
                <a:spcPct val="90000"/>
              </a:lnSpc>
            </a:pPr>
            <a:r>
              <a:rPr lang="en-US" sz="3200" dirty="0" smtClean="0"/>
              <a:t>Preparation</a:t>
            </a:r>
          </a:p>
          <a:p>
            <a:pPr>
              <a:lnSpc>
                <a:spcPct val="90000"/>
              </a:lnSpc>
            </a:pPr>
            <a:r>
              <a:rPr lang="en-US" sz="3200" dirty="0" smtClean="0"/>
              <a:t>Running them</a:t>
            </a:r>
          </a:p>
          <a:p>
            <a:pPr>
              <a:lnSpc>
                <a:spcPct val="90000"/>
              </a:lnSpc>
            </a:pPr>
            <a:r>
              <a:rPr lang="en-US" sz="3200" dirty="0" smtClean="0"/>
              <a:t>Evaluation</a:t>
            </a:r>
            <a:endParaRPr lang="en-US" sz="3200" dirty="0"/>
          </a:p>
        </p:txBody>
      </p:sp>
      <p:pic>
        <p:nvPicPr>
          <p:cNvPr id="158722" name="Picture 2" descr="http://www.signal.army.mil/OLD/ocos/ac/Edition,%20Fall/Fall%2001/images/DATAFIG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53129"/>
            <a:ext cx="2857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1" y="4800600"/>
            <a:ext cx="3048000" cy="923330"/>
          </a:xfrm>
          <a:prstGeom prst="rect">
            <a:avLst/>
          </a:prstGeom>
          <a:noFill/>
        </p:spPr>
        <p:txBody>
          <a:bodyPr wrap="square" rtlCol="0">
            <a:spAutoFit/>
          </a:bodyPr>
          <a:lstStyle/>
          <a:p>
            <a:r>
              <a:rPr lang="en-US" sz="1800" i="1" dirty="0" smtClean="0"/>
              <a:t>Above </a:t>
            </a:r>
            <a:r>
              <a:rPr lang="en-US" sz="1800" dirty="0" smtClean="0"/>
              <a:t>- The right stuff?  One process for use of metrics.</a:t>
            </a:r>
            <a:endParaRPr lang="en-US" sz="1800" dirty="0"/>
          </a:p>
        </p:txBody>
      </p:sp>
    </p:spTree>
    <p:extLst>
      <p:ext uri="{BB962C8B-B14F-4D97-AF65-F5344CB8AC3E}">
        <p14:creationId xmlns:p14="http://schemas.microsoft.com/office/powerpoint/2010/main" val="9318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685800"/>
            <a:ext cx="9144000" cy="533400"/>
          </a:xfrm>
        </p:spPr>
        <p:txBody>
          <a:bodyPr/>
          <a:lstStyle/>
          <a:p>
            <a:pPr algn="ctr"/>
            <a:r>
              <a:rPr lang="en-US" sz="3200" dirty="0"/>
              <a:t>Learning </a:t>
            </a:r>
            <a:r>
              <a:rPr lang="en-US" sz="3200" dirty="0" smtClean="0"/>
              <a:t>Outcomes: Making Change</a:t>
            </a:r>
            <a:endParaRPr lang="en-US" sz="3200" dirty="0"/>
          </a:p>
        </p:txBody>
      </p:sp>
      <p:sp>
        <p:nvSpPr>
          <p:cNvPr id="434179" name="Rectangle 3"/>
          <p:cNvSpPr>
            <a:spLocks noGrp="1" noChangeArrowheads="1"/>
          </p:cNvSpPr>
          <p:nvPr>
            <p:ph type="body" sz="half" idx="1"/>
          </p:nvPr>
        </p:nvSpPr>
        <p:spPr>
          <a:xfrm>
            <a:off x="457200" y="1752600"/>
            <a:ext cx="3200400" cy="3657600"/>
          </a:xfrm>
        </p:spPr>
        <p:txBody>
          <a:bodyPr/>
          <a:lstStyle/>
          <a:p>
            <a:pPr lvl="0"/>
            <a:r>
              <a:rPr lang="en-US" sz="2400" dirty="0"/>
              <a:t>Be able to recommend effective process improvement strategies.</a:t>
            </a:r>
          </a:p>
          <a:p>
            <a:pPr marL="0" indent="0">
              <a:lnSpc>
                <a:spcPct val="90000"/>
              </a:lnSpc>
              <a:buNone/>
            </a:pPr>
            <a:endParaRPr lang="en-US" sz="2400" dirty="0"/>
          </a:p>
          <a:p>
            <a:pPr>
              <a:lnSpc>
                <a:spcPct val="90000"/>
              </a:lnSpc>
            </a:pPr>
            <a:r>
              <a:rPr lang="en-US" sz="2400" dirty="0" smtClean="0"/>
              <a:t>Measuring maturity</a:t>
            </a:r>
          </a:p>
          <a:p>
            <a:pPr>
              <a:lnSpc>
                <a:spcPct val="90000"/>
              </a:lnSpc>
            </a:pPr>
            <a:r>
              <a:rPr lang="en-US" sz="2400" dirty="0" smtClean="0"/>
              <a:t>Measuring capability</a:t>
            </a:r>
          </a:p>
          <a:p>
            <a:pPr>
              <a:lnSpc>
                <a:spcPct val="90000"/>
              </a:lnSpc>
            </a:pPr>
            <a:r>
              <a:rPr lang="en-US" sz="2400" dirty="0" smtClean="0"/>
              <a:t>Staged vs continuous</a:t>
            </a:r>
            <a:endParaRPr lang="en-US" sz="2400" dirty="0"/>
          </a:p>
        </p:txBody>
      </p:sp>
      <p:pic>
        <p:nvPicPr>
          <p:cNvPr id="162818" name="Picture 2" descr="http://plpnetwork.com/wp-content/uploads/2010/12/change_a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62200"/>
            <a:ext cx="53054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822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sz="3200" dirty="0"/>
              <a:t>Course Textbook and Readings</a:t>
            </a:r>
          </a:p>
        </p:txBody>
      </p:sp>
      <p:sp>
        <p:nvSpPr>
          <p:cNvPr id="430083" name="Rectangle 3"/>
          <p:cNvSpPr>
            <a:spLocks noGrp="1" noChangeArrowheads="1"/>
          </p:cNvSpPr>
          <p:nvPr>
            <p:ph type="body" idx="1"/>
          </p:nvPr>
        </p:nvSpPr>
        <p:spPr>
          <a:xfrm>
            <a:off x="381000" y="1447800"/>
            <a:ext cx="6858000" cy="4876800"/>
          </a:xfrm>
        </p:spPr>
        <p:txBody>
          <a:bodyPr/>
          <a:lstStyle/>
          <a:p>
            <a:pPr>
              <a:lnSpc>
                <a:spcPct val="90000"/>
              </a:lnSpc>
            </a:pPr>
            <a:r>
              <a:rPr lang="en-US" dirty="0"/>
              <a:t>Required Textbook </a:t>
            </a:r>
            <a:endParaRPr lang="en-US" dirty="0" smtClean="0"/>
          </a:p>
          <a:p>
            <a:pPr lvl="1">
              <a:lnSpc>
                <a:spcPct val="90000"/>
              </a:lnSpc>
            </a:pPr>
            <a:r>
              <a:rPr lang="en-US" i="1" dirty="0" smtClean="0"/>
              <a:t>Metrics and Models in Software Quality Engineering,</a:t>
            </a:r>
            <a:r>
              <a:rPr lang="en-US" dirty="0" smtClean="0"/>
              <a:t> </a:t>
            </a:r>
            <a:r>
              <a:rPr lang="en-US" dirty="0"/>
              <a:t>by </a:t>
            </a:r>
            <a:r>
              <a:rPr lang="en-US" dirty="0" smtClean="0"/>
              <a:t>Stephen H. </a:t>
            </a:r>
            <a:r>
              <a:rPr lang="en-US" dirty="0" err="1" smtClean="0"/>
              <a:t>Kan</a:t>
            </a:r>
            <a:r>
              <a:rPr lang="en-US" dirty="0" smtClean="0"/>
              <a:t>, Addison-Wesley, 2003, </a:t>
            </a:r>
            <a:r>
              <a:rPr lang="en-US" dirty="0"/>
              <a:t>2nd edition, </a:t>
            </a:r>
            <a:r>
              <a:rPr lang="en-US" dirty="0" smtClean="0"/>
              <a:t/>
            </a:r>
            <a:br>
              <a:rPr lang="en-US" dirty="0" smtClean="0"/>
            </a:br>
            <a:r>
              <a:rPr lang="en-US" dirty="0" smtClean="0"/>
              <a:t>ISBN-10 0-201-72915-6.</a:t>
            </a:r>
            <a:br>
              <a:rPr lang="en-US" dirty="0" smtClean="0"/>
            </a:br>
            <a:endParaRPr lang="en-US" dirty="0" smtClean="0"/>
          </a:p>
          <a:p>
            <a:pPr>
              <a:lnSpc>
                <a:spcPct val="90000"/>
              </a:lnSpc>
            </a:pPr>
            <a:r>
              <a:rPr lang="en-US" dirty="0" smtClean="0"/>
              <a:t>Readings </a:t>
            </a:r>
            <a:r>
              <a:rPr lang="en-US" dirty="0"/>
              <a:t>will be</a:t>
            </a:r>
            <a:r>
              <a:rPr lang="en-US" dirty="0" smtClean="0"/>
              <a:t> assigned </a:t>
            </a:r>
            <a:br>
              <a:rPr lang="en-US" dirty="0" smtClean="0"/>
            </a:br>
            <a:r>
              <a:rPr lang="en-US" dirty="0" smtClean="0"/>
              <a:t>from </a:t>
            </a:r>
            <a:r>
              <a:rPr lang="en-US" dirty="0"/>
              <a:t>relevant papers</a:t>
            </a:r>
            <a:r>
              <a:rPr lang="en-US" dirty="0" smtClean="0"/>
              <a:t> </a:t>
            </a:r>
          </a:p>
          <a:p>
            <a:pPr lvl="1">
              <a:lnSpc>
                <a:spcPct val="90000"/>
              </a:lnSpc>
            </a:pPr>
            <a:r>
              <a:rPr lang="en-US" dirty="0" smtClean="0"/>
              <a:t>Case studies</a:t>
            </a:r>
          </a:p>
          <a:p>
            <a:pPr lvl="1">
              <a:lnSpc>
                <a:spcPct val="90000"/>
              </a:lnSpc>
            </a:pPr>
            <a:r>
              <a:rPr lang="en-US" dirty="0" smtClean="0"/>
              <a:t>Additional topics – e.g., software performance engineering</a:t>
            </a:r>
            <a:endParaRPr lang="en-US" dirty="0"/>
          </a:p>
        </p:txBody>
      </p:sp>
      <p:pic>
        <p:nvPicPr>
          <p:cNvPr id="5" name="Picture 2" descr="Stephen K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419350"/>
            <a:ext cx="17907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smtClean="0"/>
              <a:t>What is the difference between an error and a failure</a:t>
            </a:r>
            <a:r>
              <a:rPr lang="en-US" sz="3200" dirty="0" smtClean="0"/>
              <a:t>?</a:t>
            </a:r>
            <a:endParaRPr lang="en-US" sz="3200" dirty="0"/>
          </a:p>
        </p:txBody>
      </p:sp>
      <p:sp>
        <p:nvSpPr>
          <p:cNvPr id="3" name="Content Placeholder 2"/>
          <p:cNvSpPr>
            <a:spLocks noGrp="1"/>
          </p:cNvSpPr>
          <p:nvPr>
            <p:ph idx="1"/>
          </p:nvPr>
        </p:nvSpPr>
        <p:spPr>
          <a:xfrm>
            <a:off x="457200" y="1905000"/>
            <a:ext cx="5562600" cy="4495800"/>
          </a:xfrm>
        </p:spPr>
        <p:txBody>
          <a:bodyPr/>
          <a:lstStyle/>
          <a:p>
            <a:r>
              <a:rPr lang="en-US" dirty="0" smtClean="0"/>
              <a:t>Think for 30 seconds…</a:t>
            </a:r>
          </a:p>
          <a:p>
            <a:r>
              <a:rPr lang="en-US" dirty="0" smtClean="0"/>
              <a:t>Let’s discuss!</a:t>
            </a:r>
            <a:endParaRPr lang="en-US" dirty="0"/>
          </a:p>
        </p:txBody>
      </p:sp>
      <p:pic>
        <p:nvPicPr>
          <p:cNvPr id="4" name="Picture 3"/>
          <p:cNvPicPr>
            <a:picLocks noChangeAspect="1"/>
          </p:cNvPicPr>
          <p:nvPr/>
        </p:nvPicPr>
        <p:blipFill>
          <a:blip r:embed="rId3"/>
          <a:stretch>
            <a:fillRect/>
          </a:stretch>
        </p:blipFill>
        <p:spPr>
          <a:xfrm>
            <a:off x="6324600" y="1752600"/>
            <a:ext cx="2258476" cy="3121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Definitions</a:t>
            </a:r>
            <a:endParaRPr lang="en-US" dirty="0"/>
          </a:p>
        </p:txBody>
      </p:sp>
      <p:sp>
        <p:nvSpPr>
          <p:cNvPr id="3" name="Content Placeholder 2"/>
          <p:cNvSpPr>
            <a:spLocks noGrp="1"/>
          </p:cNvSpPr>
          <p:nvPr>
            <p:ph idx="1"/>
          </p:nvPr>
        </p:nvSpPr>
        <p:spPr/>
        <p:txBody>
          <a:bodyPr/>
          <a:lstStyle/>
          <a:p>
            <a:r>
              <a:rPr lang="en-US" dirty="0" smtClean="0"/>
              <a:t>Software </a:t>
            </a:r>
            <a:r>
              <a:rPr lang="en-US" dirty="0" smtClean="0">
                <a:solidFill>
                  <a:srgbClr val="800000"/>
                </a:solidFill>
              </a:rPr>
              <a:t>Error</a:t>
            </a:r>
            <a:r>
              <a:rPr lang="en-US" dirty="0" smtClean="0"/>
              <a:t> – an error that can be attributed to a defect in software.</a:t>
            </a:r>
            <a:r>
              <a:rPr lang="en-US" dirty="0"/>
              <a:t> </a:t>
            </a:r>
            <a:endParaRPr lang="en-US" dirty="0" smtClean="0"/>
          </a:p>
          <a:p>
            <a:pPr lvl="1"/>
            <a:r>
              <a:rPr lang="en-US" dirty="0" smtClean="0"/>
              <a:t>A </a:t>
            </a:r>
            <a:r>
              <a:rPr lang="en-US" dirty="0"/>
              <a:t>bug that can cause a failure or </a:t>
            </a:r>
            <a:r>
              <a:rPr lang="en-US" dirty="0" smtClean="0"/>
              <a:t>incorrect output.</a:t>
            </a:r>
          </a:p>
          <a:p>
            <a:pPr lvl="1"/>
            <a:r>
              <a:rPr lang="en-US" dirty="0" smtClean="0"/>
              <a:t>Defect – incorrect software or specification</a:t>
            </a:r>
            <a:br>
              <a:rPr lang="en-US" dirty="0" smtClean="0"/>
            </a:br>
            <a:endParaRPr lang="en-US" dirty="0" smtClean="0"/>
          </a:p>
          <a:p>
            <a:r>
              <a:rPr lang="en-US" dirty="0" smtClean="0"/>
              <a:t>Software </a:t>
            </a:r>
            <a:r>
              <a:rPr lang="en-US" dirty="0" smtClean="0">
                <a:solidFill>
                  <a:srgbClr val="800000"/>
                </a:solidFill>
              </a:rPr>
              <a:t>Failure</a:t>
            </a:r>
            <a:r>
              <a:rPr lang="en-US" dirty="0" smtClean="0"/>
              <a:t> – a abnormal or unexpected behavior in software that result in an undesirable situation.</a:t>
            </a:r>
          </a:p>
          <a:p>
            <a:endParaRPr lang="en-US" dirty="0"/>
          </a:p>
        </p:txBody>
      </p:sp>
    </p:spTree>
    <p:extLst>
      <p:ext uri="{BB962C8B-B14F-4D97-AF65-F5344CB8AC3E}">
        <p14:creationId xmlns:p14="http://schemas.microsoft.com/office/powerpoint/2010/main" val="2079964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Software Errors</a:t>
            </a:r>
            <a:endParaRPr lang="en-US" dirty="0"/>
          </a:p>
        </p:txBody>
      </p:sp>
      <p:sp>
        <p:nvSpPr>
          <p:cNvPr id="3" name="Content Placeholder 2"/>
          <p:cNvSpPr>
            <a:spLocks noGrp="1"/>
          </p:cNvSpPr>
          <p:nvPr>
            <p:ph idx="1"/>
          </p:nvPr>
        </p:nvSpPr>
        <p:spPr/>
        <p:txBody>
          <a:bodyPr/>
          <a:lstStyle/>
          <a:p>
            <a:r>
              <a:rPr lang="en-US" dirty="0" smtClean="0"/>
              <a:t>Faulty </a:t>
            </a:r>
            <a:r>
              <a:rPr lang="en-US" dirty="0"/>
              <a:t>requirements definition</a:t>
            </a:r>
          </a:p>
          <a:p>
            <a:r>
              <a:rPr lang="en-US" dirty="0" smtClean="0"/>
              <a:t>Client</a:t>
            </a:r>
            <a:r>
              <a:rPr lang="en-US" dirty="0"/>
              <a:t>-developer communication failures</a:t>
            </a:r>
          </a:p>
          <a:p>
            <a:r>
              <a:rPr lang="en-US" dirty="0" smtClean="0"/>
              <a:t>Deliberate </a:t>
            </a:r>
            <a:r>
              <a:rPr lang="en-US" dirty="0"/>
              <a:t>deviations from software requirements</a:t>
            </a:r>
          </a:p>
          <a:p>
            <a:r>
              <a:rPr lang="en-US" dirty="0" smtClean="0"/>
              <a:t>Logical </a:t>
            </a:r>
            <a:r>
              <a:rPr lang="en-US" dirty="0"/>
              <a:t>design errors</a:t>
            </a:r>
          </a:p>
          <a:p>
            <a:r>
              <a:rPr lang="en-US" dirty="0" smtClean="0"/>
              <a:t>Coding </a:t>
            </a:r>
            <a:r>
              <a:rPr lang="en-US" dirty="0"/>
              <a:t>errors</a:t>
            </a:r>
          </a:p>
          <a:p>
            <a:r>
              <a:rPr lang="en-US" dirty="0" smtClean="0"/>
              <a:t>Non</a:t>
            </a:r>
            <a:r>
              <a:rPr lang="en-US" dirty="0"/>
              <a:t>-compliance with </a:t>
            </a:r>
            <a:r>
              <a:rPr lang="en-US" dirty="0" smtClean="0"/>
              <a:t>specifications</a:t>
            </a:r>
            <a:endParaRPr lang="en-US" dirty="0"/>
          </a:p>
          <a:p>
            <a:r>
              <a:rPr lang="en-US" dirty="0" smtClean="0"/>
              <a:t>Shortcomings </a:t>
            </a:r>
            <a:r>
              <a:rPr lang="en-US" dirty="0"/>
              <a:t>of the testing process</a:t>
            </a:r>
          </a:p>
          <a:p>
            <a:r>
              <a:rPr lang="en-US" dirty="0" smtClean="0"/>
              <a:t>Procedure </a:t>
            </a:r>
            <a:r>
              <a:rPr lang="en-US" dirty="0"/>
              <a:t>errors</a:t>
            </a:r>
          </a:p>
          <a:p>
            <a:r>
              <a:rPr lang="en-US" dirty="0" smtClean="0"/>
              <a:t>Documentation </a:t>
            </a:r>
            <a:r>
              <a:rPr lang="en-US" dirty="0"/>
              <a:t>errors</a:t>
            </a:r>
          </a:p>
          <a:p>
            <a:endParaRPr lang="en-US" dirty="0"/>
          </a:p>
        </p:txBody>
      </p:sp>
    </p:spTree>
    <p:extLst>
      <p:ext uri="{BB962C8B-B14F-4D97-AF65-F5344CB8AC3E}">
        <p14:creationId xmlns:p14="http://schemas.microsoft.com/office/powerpoint/2010/main" val="40423671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dirty="0"/>
              <a:t>Software Related Failures</a:t>
            </a:r>
          </a:p>
        </p:txBody>
      </p:sp>
      <p:sp>
        <p:nvSpPr>
          <p:cNvPr id="564227" name="Rectangle 3"/>
          <p:cNvSpPr>
            <a:spLocks noGrp="1" noChangeArrowheads="1"/>
          </p:cNvSpPr>
          <p:nvPr>
            <p:ph type="body" idx="1"/>
          </p:nvPr>
        </p:nvSpPr>
        <p:spPr>
          <a:xfrm>
            <a:off x="457200" y="1066800"/>
            <a:ext cx="5105400" cy="4953000"/>
          </a:xfrm>
        </p:spPr>
        <p:txBody>
          <a:bodyPr/>
          <a:lstStyle/>
          <a:p>
            <a:pPr marL="381000" indent="-381000">
              <a:lnSpc>
                <a:spcPct val="90000"/>
              </a:lnSpc>
              <a:buFont typeface="Wingdings" charset="2"/>
              <a:buNone/>
            </a:pPr>
            <a:r>
              <a:rPr lang="en-US" dirty="0"/>
              <a:t>Programming errors</a:t>
            </a:r>
          </a:p>
          <a:p>
            <a:pPr marL="800100" lvl="1" indent="-342900">
              <a:lnSpc>
                <a:spcPct val="90000"/>
              </a:lnSpc>
            </a:pPr>
            <a:r>
              <a:rPr lang="en-US" sz="2000" dirty="0"/>
              <a:t>Errors such as incorrect storage size can be </a:t>
            </a:r>
            <a:r>
              <a:rPr lang="en-US" sz="2000" dirty="0" smtClean="0"/>
              <a:t>catastrophic</a:t>
            </a:r>
            <a:br>
              <a:rPr lang="en-US" sz="2000" dirty="0" smtClean="0"/>
            </a:br>
            <a:endParaRPr lang="en-US" sz="2000" dirty="0" smtClean="0"/>
          </a:p>
          <a:p>
            <a:pPr marL="381000" indent="-381000">
              <a:lnSpc>
                <a:spcPct val="90000"/>
              </a:lnSpc>
              <a:buFont typeface="Wingdings" charset="2"/>
              <a:buNone/>
            </a:pPr>
            <a:r>
              <a:rPr lang="en-US" dirty="0" smtClean="0"/>
              <a:t>Passive </a:t>
            </a:r>
            <a:r>
              <a:rPr lang="en-US" dirty="0"/>
              <a:t>failures</a:t>
            </a:r>
          </a:p>
          <a:p>
            <a:pPr marL="800100" lvl="1" indent="-342900">
              <a:lnSpc>
                <a:spcPct val="90000"/>
              </a:lnSpc>
            </a:pPr>
            <a:r>
              <a:rPr lang="en-US" sz="2000" dirty="0"/>
              <a:t>Software, node, and link failures can cut-off sub-</a:t>
            </a:r>
            <a:r>
              <a:rPr lang="en-US" sz="2000" dirty="0" smtClean="0"/>
              <a:t>systems</a:t>
            </a:r>
            <a:br>
              <a:rPr lang="en-US" sz="2000" dirty="0" smtClean="0"/>
            </a:br>
            <a:endParaRPr lang="en-US" sz="2000" dirty="0" smtClean="0"/>
          </a:p>
          <a:p>
            <a:pPr marL="381000" indent="-381000">
              <a:lnSpc>
                <a:spcPct val="90000"/>
              </a:lnSpc>
              <a:buFont typeface="Wingdings" charset="2"/>
              <a:buNone/>
            </a:pPr>
            <a:r>
              <a:rPr lang="en-US" dirty="0" smtClean="0"/>
              <a:t>Active </a:t>
            </a:r>
            <a:r>
              <a:rPr lang="en-US" dirty="0"/>
              <a:t>failures</a:t>
            </a:r>
          </a:p>
          <a:p>
            <a:pPr marL="800100" lvl="1" indent="-342900">
              <a:lnSpc>
                <a:spcPct val="90000"/>
              </a:lnSpc>
            </a:pPr>
            <a:r>
              <a:rPr lang="en-US" sz="2000" dirty="0"/>
              <a:t>Faulty software can interfere</a:t>
            </a:r>
            <a:r>
              <a:rPr lang="en-US" sz="2000" dirty="0" smtClean="0"/>
              <a:t> </a:t>
            </a:r>
            <a:br>
              <a:rPr lang="en-US" sz="2000" dirty="0" smtClean="0"/>
            </a:br>
            <a:r>
              <a:rPr lang="en-US" sz="2000" dirty="0" smtClean="0"/>
              <a:t>with </a:t>
            </a:r>
            <a:r>
              <a:rPr lang="en-US" sz="2000" dirty="0"/>
              <a:t>other sub-</a:t>
            </a:r>
            <a:r>
              <a:rPr lang="en-US" sz="2000" dirty="0" smtClean="0"/>
              <a:t>systems</a:t>
            </a:r>
            <a:br>
              <a:rPr lang="en-US" sz="2000" dirty="0" smtClean="0"/>
            </a:br>
            <a:endParaRPr lang="en-US" sz="2000" dirty="0" smtClean="0"/>
          </a:p>
          <a:p>
            <a:pPr marL="381000" indent="-381000">
              <a:lnSpc>
                <a:spcPct val="90000"/>
              </a:lnSpc>
              <a:buFont typeface="Wingdings" charset="2"/>
              <a:buNone/>
            </a:pPr>
            <a:r>
              <a:rPr lang="en-US" dirty="0" smtClean="0"/>
              <a:t>Byzantine </a:t>
            </a:r>
            <a:r>
              <a:rPr lang="en-US" dirty="0"/>
              <a:t>failures</a:t>
            </a:r>
          </a:p>
          <a:p>
            <a:pPr marL="800100" lvl="1" indent="-342900">
              <a:lnSpc>
                <a:spcPct val="90000"/>
              </a:lnSpc>
            </a:pPr>
            <a:r>
              <a:rPr lang="en-US" sz="2000" dirty="0"/>
              <a:t>Malicious agents can actively interfere with system </a:t>
            </a:r>
            <a:r>
              <a:rPr lang="en-US" sz="2000" dirty="0" smtClean="0"/>
              <a:t>operation</a:t>
            </a:r>
            <a:endParaRPr lang="en-US" sz="2000" dirty="0"/>
          </a:p>
        </p:txBody>
      </p:sp>
      <p:pic>
        <p:nvPicPr>
          <p:cNvPr id="7" name="Picture 6"/>
          <p:cNvPicPr>
            <a:picLocks noChangeAspect="1"/>
          </p:cNvPicPr>
          <p:nvPr/>
        </p:nvPicPr>
        <p:blipFill>
          <a:blip r:embed="rId3"/>
          <a:stretch>
            <a:fillRect/>
          </a:stretch>
        </p:blipFill>
        <p:spPr>
          <a:xfrm>
            <a:off x="5486400" y="1371600"/>
            <a:ext cx="3505200" cy="2691994"/>
          </a:xfrm>
          <a:prstGeom prst="rect">
            <a:avLst/>
          </a:prstGeom>
          <a:scene3d>
            <a:camera prst="orthographicFront"/>
            <a:lightRig rig="threePt" dir="t"/>
          </a:scene3d>
          <a:sp3d>
            <a:bevelT/>
          </a:sp3d>
        </p:spPr>
      </p:pic>
      <p:sp>
        <p:nvSpPr>
          <p:cNvPr id="8" name="TextBox 7"/>
          <p:cNvSpPr txBox="1"/>
          <p:nvPr/>
        </p:nvSpPr>
        <p:spPr>
          <a:xfrm>
            <a:off x="5527916" y="4168914"/>
            <a:ext cx="3530883" cy="707886"/>
          </a:xfrm>
          <a:prstGeom prst="rect">
            <a:avLst/>
          </a:prstGeom>
          <a:noFill/>
        </p:spPr>
        <p:txBody>
          <a:bodyPr wrap="none" rtlCol="0">
            <a:spAutoFit/>
          </a:bodyPr>
          <a:lstStyle/>
          <a:p>
            <a:r>
              <a:rPr lang="en-US" sz="2000" i="1" dirty="0" smtClean="0">
                <a:solidFill>
                  <a:srgbClr val="FF0000"/>
                </a:solidFill>
              </a:rPr>
              <a:t>Chinook Helicopter Accident:</a:t>
            </a:r>
            <a:br>
              <a:rPr lang="en-US" sz="2000" i="1" dirty="0" smtClean="0">
                <a:solidFill>
                  <a:srgbClr val="FF0000"/>
                </a:solidFill>
              </a:rPr>
            </a:br>
            <a:r>
              <a:rPr lang="en-US" sz="2000" i="1" dirty="0" smtClean="0">
                <a:solidFill>
                  <a:srgbClr val="FF0000"/>
                </a:solidFill>
              </a:rPr>
              <a:t>Cause </a:t>
            </a:r>
            <a:r>
              <a:rPr lang="en-US" sz="2000" i="1" dirty="0" smtClean="0">
                <a:solidFill>
                  <a:srgbClr val="FF0000"/>
                </a:solidFill>
                <a:sym typeface="Wingdings"/>
              </a:rPr>
              <a:t></a:t>
            </a:r>
            <a:r>
              <a:rPr lang="en-US" sz="2000" i="1" dirty="0" smtClean="0">
                <a:solidFill>
                  <a:srgbClr val="FF0000"/>
                </a:solidFill>
              </a:rPr>
              <a:t> software error</a:t>
            </a:r>
            <a:endParaRPr lang="en-US" sz="2000" i="1" dirty="0">
              <a:solidFill>
                <a:srgbClr val="FF0000"/>
              </a:solidFill>
            </a:endParaRPr>
          </a:p>
        </p:txBody>
      </p:sp>
      <p:sp>
        <p:nvSpPr>
          <p:cNvPr id="6" name="TextBox 5"/>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4227">
                                            <p:txEl>
                                              <p:pRg st="2" end="2"/>
                                            </p:txEl>
                                          </p:spTgt>
                                        </p:tgtEl>
                                        <p:attrNameLst>
                                          <p:attrName>style.visibility</p:attrName>
                                        </p:attrNameLst>
                                      </p:cBhvr>
                                      <p:to>
                                        <p:strVal val="visible"/>
                                      </p:to>
                                    </p:set>
                                    <p:animEffect transition="in" filter="fade">
                                      <p:cBhvr>
                                        <p:cTn id="7" dur="1000"/>
                                        <p:tgtEl>
                                          <p:spTgt spid="56422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4227">
                                            <p:txEl>
                                              <p:pRg st="3" end="3"/>
                                            </p:txEl>
                                          </p:spTgt>
                                        </p:tgtEl>
                                        <p:attrNameLst>
                                          <p:attrName>style.visibility</p:attrName>
                                        </p:attrNameLst>
                                      </p:cBhvr>
                                      <p:to>
                                        <p:strVal val="visible"/>
                                      </p:to>
                                    </p:set>
                                    <p:animEffect transition="in" filter="fade">
                                      <p:cBhvr>
                                        <p:cTn id="10" dur="1000"/>
                                        <p:tgtEl>
                                          <p:spTgt spid="56422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4227">
                                            <p:txEl>
                                              <p:pRg st="4" end="4"/>
                                            </p:txEl>
                                          </p:spTgt>
                                        </p:tgtEl>
                                        <p:attrNameLst>
                                          <p:attrName>style.visibility</p:attrName>
                                        </p:attrNameLst>
                                      </p:cBhvr>
                                      <p:to>
                                        <p:strVal val="visible"/>
                                      </p:to>
                                    </p:set>
                                    <p:animEffect transition="in" filter="fade">
                                      <p:cBhvr>
                                        <p:cTn id="15" dur="1000"/>
                                        <p:tgtEl>
                                          <p:spTgt spid="56422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4227">
                                            <p:txEl>
                                              <p:pRg st="5" end="5"/>
                                            </p:txEl>
                                          </p:spTgt>
                                        </p:tgtEl>
                                        <p:attrNameLst>
                                          <p:attrName>style.visibility</p:attrName>
                                        </p:attrNameLst>
                                      </p:cBhvr>
                                      <p:to>
                                        <p:strVal val="visible"/>
                                      </p:to>
                                    </p:set>
                                    <p:animEffect transition="in" filter="fade">
                                      <p:cBhvr>
                                        <p:cTn id="18" dur="1000"/>
                                        <p:tgtEl>
                                          <p:spTgt spid="56422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4227">
                                            <p:txEl>
                                              <p:pRg st="6" end="6"/>
                                            </p:txEl>
                                          </p:spTgt>
                                        </p:tgtEl>
                                        <p:attrNameLst>
                                          <p:attrName>style.visibility</p:attrName>
                                        </p:attrNameLst>
                                      </p:cBhvr>
                                      <p:to>
                                        <p:strVal val="visible"/>
                                      </p:to>
                                    </p:set>
                                    <p:animEffect transition="in" filter="fade">
                                      <p:cBhvr>
                                        <p:cTn id="23" dur="1000"/>
                                        <p:tgtEl>
                                          <p:spTgt spid="56422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4227">
                                            <p:txEl>
                                              <p:pRg st="7" end="7"/>
                                            </p:txEl>
                                          </p:spTgt>
                                        </p:tgtEl>
                                        <p:attrNameLst>
                                          <p:attrName>style.visibility</p:attrName>
                                        </p:attrNameLst>
                                      </p:cBhvr>
                                      <p:to>
                                        <p:strVal val="visible"/>
                                      </p:to>
                                    </p:set>
                                    <p:animEffect transition="in" filter="fade">
                                      <p:cBhvr>
                                        <p:cTn id="26" dur="1000"/>
                                        <p:tgtEl>
                                          <p:spTgt spid="56422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09600"/>
            <a:ext cx="8229600" cy="609600"/>
          </a:xfrm>
        </p:spPr>
        <p:txBody>
          <a:bodyPr/>
          <a:lstStyle/>
          <a:p>
            <a:r>
              <a:rPr lang="en-US" dirty="0" smtClean="0"/>
              <a:t>Defects Injected Early, but </a:t>
            </a:r>
            <a:br>
              <a:rPr lang="en-US" dirty="0" smtClean="0"/>
            </a:br>
            <a:r>
              <a:rPr lang="en-US" dirty="0" smtClean="0"/>
              <a:t>				Discovered Late</a:t>
            </a:r>
            <a:endParaRPr lang="en-US" dirty="0"/>
          </a:p>
        </p:txBody>
      </p:sp>
      <p:sp>
        <p:nvSpPr>
          <p:cNvPr id="10243" name="Rectangle 3"/>
          <p:cNvSpPr>
            <a:spLocks noGrp="1" noChangeArrowheads="1"/>
          </p:cNvSpPr>
          <p:nvPr>
            <p:ph type="body" idx="1"/>
          </p:nvPr>
        </p:nvSpPr>
        <p:spPr>
          <a:xfrm>
            <a:off x="457200" y="1524000"/>
            <a:ext cx="8229600" cy="4876800"/>
          </a:xfrm>
        </p:spPr>
        <p:txBody>
          <a:bodyPr/>
          <a:lstStyle/>
          <a:p>
            <a:pPr>
              <a:spcBef>
                <a:spcPts val="1872"/>
              </a:spcBef>
            </a:pPr>
            <a:r>
              <a:rPr lang="en-US" dirty="0" smtClean="0"/>
              <a:t>A</a:t>
            </a:r>
            <a:r>
              <a:rPr lang="en-US" sz="2800" dirty="0" smtClean="0"/>
              <a:t>ddress wrong needs</a:t>
            </a:r>
          </a:p>
          <a:p>
            <a:pPr>
              <a:spcBef>
                <a:spcPts val="1872"/>
              </a:spcBef>
            </a:pPr>
            <a:r>
              <a:rPr lang="en-US" dirty="0" smtClean="0"/>
              <a:t>S</a:t>
            </a:r>
            <a:r>
              <a:rPr lang="en-US" sz="2800" dirty="0" smtClean="0"/>
              <a:t>pecify </a:t>
            </a:r>
            <a:r>
              <a:rPr lang="en-US" sz="2800" dirty="0"/>
              <a:t>incorrect behavior</a:t>
            </a:r>
            <a:endParaRPr lang="en-US" sz="2800" dirty="0" smtClean="0"/>
          </a:p>
          <a:p>
            <a:pPr>
              <a:spcBef>
                <a:spcPts val="1872"/>
              </a:spcBef>
            </a:pPr>
            <a:r>
              <a:rPr lang="en-US" dirty="0" smtClean="0"/>
              <a:t>Technically flawed </a:t>
            </a:r>
            <a:r>
              <a:rPr lang="en-US" sz="2800" dirty="0" smtClean="0"/>
              <a:t>Design </a:t>
            </a:r>
            <a:br>
              <a:rPr lang="en-US" sz="2800" dirty="0" smtClean="0"/>
            </a:br>
            <a:r>
              <a:rPr lang="en-US" sz="2800" dirty="0" smtClean="0"/>
              <a:t>and Implementation</a:t>
            </a:r>
          </a:p>
          <a:p>
            <a:pPr>
              <a:spcBef>
                <a:spcPts val="1872"/>
              </a:spcBef>
            </a:pPr>
            <a:r>
              <a:rPr lang="en-US" sz="2800" dirty="0"/>
              <a:t>Test plans</a:t>
            </a:r>
            <a:r>
              <a:rPr lang="en-US" sz="2800" dirty="0" smtClean="0"/>
              <a:t> miss </a:t>
            </a:r>
            <a:br>
              <a:rPr lang="en-US" sz="2800" dirty="0" smtClean="0"/>
            </a:br>
            <a:r>
              <a:rPr lang="en-US" sz="2800" dirty="0" smtClean="0"/>
              <a:t>functionality</a:t>
            </a:r>
          </a:p>
          <a:p>
            <a:pPr marL="0" indent="0">
              <a:spcBef>
                <a:spcPts val="1872"/>
              </a:spcBef>
              <a:buNone/>
            </a:pPr>
            <a:r>
              <a:rPr lang="en-US" sz="2800" i="1" dirty="0">
                <a:solidFill>
                  <a:srgbClr val="CC0000"/>
                </a:solidFill>
              </a:rPr>
              <a:t>The later these problems are found, the more likely they are to cause the project to fail</a:t>
            </a:r>
          </a:p>
          <a:p>
            <a:pPr lvl="1">
              <a:spcBef>
                <a:spcPts val="1872"/>
              </a:spcBef>
            </a:pPr>
            <a:endParaRPr lang="en-US" sz="2400" dirty="0"/>
          </a:p>
        </p:txBody>
      </p:sp>
      <p:sp>
        <p:nvSpPr>
          <p:cNvPr id="6" name="Footer Placeholder 4"/>
          <p:cNvSpPr>
            <a:spLocks noGrp="1"/>
          </p:cNvSpPr>
          <p:nvPr>
            <p:ph type="ftr" sz="quarter" idx="11"/>
          </p:nvPr>
        </p:nvSpPr>
        <p:spPr>
          <a:xfrm>
            <a:off x="5486400" y="6248400"/>
            <a:ext cx="2895600" cy="457200"/>
          </a:xfr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b="1" dirty="0" err="1" smtClean="0">
                <a:solidFill>
                  <a:srgbClr val="800000"/>
                </a:solidFill>
                <a:latin typeface="+mn-lt"/>
              </a:rPr>
              <a:t>http://www.stellman-greene.com</a:t>
            </a:r>
            <a:endParaRPr lang="en-US" b="1" dirty="0" smtClean="0">
              <a:solidFill>
                <a:srgbClr val="800000"/>
              </a:solidFill>
              <a:latin typeface="+mn-lt"/>
            </a:endParaRPr>
          </a:p>
        </p:txBody>
      </p:sp>
      <p:pic>
        <p:nvPicPr>
          <p:cNvPr id="7" name="Picture 6"/>
          <p:cNvPicPr>
            <a:picLocks noChangeAspect="1"/>
          </p:cNvPicPr>
          <p:nvPr/>
        </p:nvPicPr>
        <p:blipFill>
          <a:blip r:embed="rId3"/>
          <a:stretch>
            <a:fillRect/>
          </a:stretch>
        </p:blipFill>
        <p:spPr>
          <a:xfrm>
            <a:off x="5464544" y="1701800"/>
            <a:ext cx="3603256" cy="3098800"/>
          </a:xfrm>
          <a:prstGeom prst="rect">
            <a:avLst/>
          </a:prstGeom>
          <a:scene3d>
            <a:camera prst="orthographicFront"/>
            <a:lightRig rig="threePt" dir="t"/>
          </a:scene3d>
          <a:sp3d>
            <a:bevelT/>
          </a:sp3d>
        </p:spPr>
      </p:pic>
      <p:sp>
        <p:nvSpPr>
          <p:cNvPr id="2" name="TextBox 1"/>
          <p:cNvSpPr txBox="1"/>
          <p:nvPr/>
        </p:nvSpPr>
        <p:spPr>
          <a:xfrm>
            <a:off x="381000" y="6396335"/>
            <a:ext cx="4532010" cy="461665"/>
          </a:xfrm>
          <a:prstGeom prst="rect">
            <a:avLst/>
          </a:prstGeom>
          <a:noFill/>
        </p:spPr>
        <p:txBody>
          <a:bodyPr wrap="none" rtlCol="0">
            <a:spAutoFit/>
          </a:bodyPr>
          <a:lstStyle/>
          <a:p>
            <a:r>
              <a:rPr lang="en-US" dirty="0" smtClean="0"/>
              <a:t>Our perspective, as developers!</a:t>
            </a:r>
            <a:endParaRPr lang="en-US" dirty="0"/>
          </a:p>
        </p:txBody>
      </p:sp>
      <p:sp>
        <p:nvSpPr>
          <p:cNvPr id="8" name="TextBox 7"/>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Let’s get to know each other…</a:t>
            </a:r>
            <a:endParaRPr lang="en-US" sz="3200" dirty="0"/>
          </a:p>
        </p:txBody>
      </p:sp>
      <p:sp>
        <p:nvSpPr>
          <p:cNvPr id="3" name="Content Placeholder 2"/>
          <p:cNvSpPr>
            <a:spLocks noGrp="1"/>
          </p:cNvSpPr>
          <p:nvPr>
            <p:ph idx="1"/>
          </p:nvPr>
        </p:nvSpPr>
        <p:spPr>
          <a:xfrm>
            <a:off x="457200" y="1371600"/>
            <a:ext cx="8229600" cy="5029200"/>
          </a:xfrm>
        </p:spPr>
        <p:txBody>
          <a:bodyPr/>
          <a:lstStyle/>
          <a:p>
            <a:r>
              <a:rPr lang="en-US" dirty="0" smtClean="0"/>
              <a:t>Lived where?</a:t>
            </a:r>
          </a:p>
          <a:p>
            <a:r>
              <a:rPr lang="en-US" dirty="0" smtClean="0"/>
              <a:t>Interests?</a:t>
            </a:r>
          </a:p>
          <a:p>
            <a:r>
              <a:rPr lang="en-US" dirty="0" smtClean="0"/>
              <a:t>Schools?</a:t>
            </a:r>
          </a:p>
          <a:p>
            <a:r>
              <a:rPr lang="en-US" dirty="0" smtClean="0"/>
              <a:t>Jobs held?</a:t>
            </a:r>
            <a:br>
              <a:rPr lang="en-US" dirty="0" smtClean="0"/>
            </a:br>
            <a:endParaRPr lang="en-US" dirty="0" smtClean="0"/>
          </a:p>
          <a:p>
            <a:r>
              <a:rPr lang="en-US" dirty="0" smtClean="0"/>
              <a:t>What’s the thing I like to </a:t>
            </a:r>
            <a:br>
              <a:rPr lang="en-US" dirty="0" smtClean="0"/>
            </a:br>
            <a:r>
              <a:rPr lang="en-US" dirty="0" smtClean="0"/>
              <a:t>do the most in the Spring?</a:t>
            </a:r>
          </a:p>
        </p:txBody>
      </p:sp>
      <p:pic>
        <p:nvPicPr>
          <p:cNvPr id="155650" name="Picture 2" descr="http://www.brockpest.com/wp-content/uploads/2012/03/family-spring-ga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3429000"/>
            <a:ext cx="3476625" cy="2524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609600"/>
          </a:xfrm>
        </p:spPr>
        <p:txBody>
          <a:bodyPr/>
          <a:lstStyle/>
          <a:p>
            <a:r>
              <a:rPr lang="en-US" dirty="0" smtClean="0"/>
              <a:t>Poor Programming Habits and </a:t>
            </a:r>
            <a:br>
              <a:rPr lang="en-US" dirty="0" smtClean="0"/>
            </a:br>
            <a:r>
              <a:rPr lang="en-US" dirty="0" smtClean="0"/>
              <a:t>No Accountability for Work</a:t>
            </a:r>
            <a:endParaRPr lang="en-US" dirty="0"/>
          </a:p>
        </p:txBody>
      </p:sp>
      <p:sp>
        <p:nvSpPr>
          <p:cNvPr id="11267" name="Rectangle 3"/>
          <p:cNvSpPr>
            <a:spLocks noGrp="1" noChangeArrowheads="1"/>
          </p:cNvSpPr>
          <p:nvPr>
            <p:ph type="body" idx="1"/>
          </p:nvPr>
        </p:nvSpPr>
        <p:spPr>
          <a:xfrm>
            <a:off x="457200" y="1676400"/>
            <a:ext cx="8305800" cy="4724400"/>
          </a:xfrm>
        </p:spPr>
        <p:txBody>
          <a:bodyPr/>
          <a:lstStyle/>
          <a:p>
            <a:pPr>
              <a:lnSpc>
                <a:spcPct val="90000"/>
              </a:lnSpc>
            </a:pPr>
            <a:r>
              <a:rPr lang="en-US" sz="2800" dirty="0" smtClean="0"/>
              <a:t>Poor control </a:t>
            </a:r>
            <a:r>
              <a:rPr lang="en-US" sz="2800" dirty="0"/>
              <a:t>of</a:t>
            </a:r>
            <a:r>
              <a:rPr lang="en-US" sz="2800" dirty="0" smtClean="0"/>
              <a:t> source code </a:t>
            </a:r>
            <a:br>
              <a:rPr lang="en-US" sz="2800" dirty="0" smtClean="0"/>
            </a:br>
            <a:r>
              <a:rPr lang="en-US" sz="2800" dirty="0" smtClean="0"/>
              <a:t>and other artifacts</a:t>
            </a:r>
            <a:br>
              <a:rPr lang="en-US" sz="2800" dirty="0" smtClean="0"/>
            </a:br>
            <a:endParaRPr lang="en-US" sz="2800" dirty="0" smtClean="0"/>
          </a:p>
          <a:p>
            <a:pPr>
              <a:lnSpc>
                <a:spcPct val="90000"/>
              </a:lnSpc>
            </a:pPr>
            <a:r>
              <a:rPr lang="en-US" sz="2800" dirty="0" smtClean="0"/>
              <a:t>Write-Only Code</a:t>
            </a:r>
            <a:br>
              <a:rPr lang="en-US" sz="2800" dirty="0" smtClean="0"/>
            </a:br>
            <a:endParaRPr lang="en-US" sz="2800" dirty="0" smtClean="0"/>
          </a:p>
          <a:p>
            <a:pPr>
              <a:lnSpc>
                <a:spcPct val="90000"/>
              </a:lnSpc>
            </a:pPr>
            <a:r>
              <a:rPr lang="en-US" sz="2800" dirty="0" smtClean="0"/>
              <a:t>Poor test cases</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pPr marL="0" indent="0">
              <a:lnSpc>
                <a:spcPct val="90000"/>
              </a:lnSpc>
              <a:buNone/>
            </a:pPr>
            <a:r>
              <a:rPr lang="en-US" sz="2800" i="1" dirty="0">
                <a:solidFill>
                  <a:srgbClr val="CC0000"/>
                </a:solidFill>
              </a:rPr>
              <a:t>The team does not have a good sense of the overall health of the </a:t>
            </a:r>
            <a:r>
              <a:rPr lang="en-US" sz="2800" i="1" dirty="0" smtClean="0">
                <a:solidFill>
                  <a:srgbClr val="CC0000"/>
                </a:solidFill>
              </a:rPr>
              <a:t>project</a:t>
            </a:r>
            <a:endParaRPr lang="en-US" sz="2800" i="1" dirty="0">
              <a:solidFill>
                <a:srgbClr val="CC0000"/>
              </a:solidFill>
            </a:endParaRPr>
          </a:p>
        </p:txBody>
      </p:sp>
      <p:pic>
        <p:nvPicPr>
          <p:cNvPr id="6" name="Picture 5"/>
          <p:cNvPicPr>
            <a:picLocks noChangeAspect="1"/>
          </p:cNvPicPr>
          <p:nvPr/>
        </p:nvPicPr>
        <p:blipFill>
          <a:blip r:embed="rId3"/>
          <a:srcRect l="7310" t="5647" r="7310" b="14118"/>
          <a:stretch>
            <a:fillRect/>
          </a:stretch>
        </p:blipFill>
        <p:spPr>
          <a:xfrm>
            <a:off x="5943600" y="1706865"/>
            <a:ext cx="2776224" cy="3377057"/>
          </a:xfrm>
          <a:prstGeom prst="rect">
            <a:avLst/>
          </a:prstGeom>
          <a:scene3d>
            <a:camera prst="orthographicFront"/>
            <a:lightRig rig="threePt" dir="t"/>
          </a:scene3d>
          <a:sp3d>
            <a:bevelT/>
          </a:sp3d>
        </p:spPr>
      </p:pic>
      <p:sp>
        <p:nvSpPr>
          <p:cNvPr id="7" name="Footer Placeholder 4"/>
          <p:cNvSpPr>
            <a:spLocks noGrp="1"/>
          </p:cNvSpPr>
          <p:nvPr>
            <p:ph type="ftr" sz="quarter" idx="11"/>
          </p:nvPr>
        </p:nvSpPr>
        <p:spPr>
          <a:xfrm>
            <a:off x="5410200" y="6400800"/>
            <a:ext cx="2895600" cy="457200"/>
          </a:xfr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b="1" dirty="0" err="1" smtClean="0">
                <a:solidFill>
                  <a:srgbClr val="800000"/>
                </a:solidFill>
                <a:latin typeface="+mn-lt"/>
              </a:rPr>
              <a:t>http://www.stellman-greene.com</a:t>
            </a:r>
            <a:endParaRPr lang="en-US" b="1" dirty="0" smtClean="0">
              <a:solidFill>
                <a:srgbClr val="800000"/>
              </a:solidFill>
              <a:latin typeface="+mn-lt"/>
            </a:endParaRPr>
          </a:p>
          <a:p>
            <a:r>
              <a:rPr lang="en-US" b="1" dirty="0" err="1" smtClean="0">
                <a:solidFill>
                  <a:srgbClr val="800000"/>
                </a:solidFill>
                <a:latin typeface="+mn-lt"/>
              </a:rPr>
              <a:t>geeksarsexy.net</a:t>
            </a:r>
            <a:endParaRPr lang="en-US" b="1" dirty="0" smtClean="0">
              <a:solidFill>
                <a:srgbClr val="800000"/>
              </a:solidFill>
              <a:latin typeface="+mn-lt"/>
            </a:endParaRPr>
          </a:p>
        </p:txBody>
      </p:sp>
      <p:sp>
        <p:nvSpPr>
          <p:cNvPr id="8" name="TextBox 7"/>
          <p:cNvSpPr txBox="1"/>
          <p:nvPr/>
        </p:nvSpPr>
        <p:spPr>
          <a:xfrm>
            <a:off x="381000" y="6396335"/>
            <a:ext cx="3482877" cy="461665"/>
          </a:xfrm>
          <a:prstGeom prst="rect">
            <a:avLst/>
          </a:prstGeom>
          <a:noFill/>
        </p:spPr>
        <p:txBody>
          <a:bodyPr wrap="none" rtlCol="0">
            <a:spAutoFit/>
          </a:bodyPr>
          <a:lstStyle/>
          <a:p>
            <a:r>
              <a:rPr lang="en-US" dirty="0" smtClean="0"/>
              <a:t>Our boss’s perspective?</a:t>
            </a:r>
            <a:endParaRPr lang="en-US" dirty="0"/>
          </a:p>
        </p:txBody>
      </p:sp>
      <p:sp>
        <p:nvSpPr>
          <p:cNvPr id="9" name="TextBox 8"/>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8229600" cy="609600"/>
          </a:xfrm>
        </p:spPr>
        <p:txBody>
          <a:bodyPr/>
          <a:lstStyle/>
          <a:p>
            <a:r>
              <a:rPr lang="en-US" dirty="0" smtClean="0"/>
              <a:t>Managers trying to test quality into the software</a:t>
            </a:r>
            <a:endParaRPr lang="en-US" dirty="0"/>
          </a:p>
        </p:txBody>
      </p:sp>
      <p:sp>
        <p:nvSpPr>
          <p:cNvPr id="12291" name="Rectangle 3"/>
          <p:cNvSpPr>
            <a:spLocks noGrp="1" noChangeArrowheads="1"/>
          </p:cNvSpPr>
          <p:nvPr>
            <p:ph type="body" idx="1"/>
          </p:nvPr>
        </p:nvSpPr>
        <p:spPr>
          <a:xfrm>
            <a:off x="457200" y="2057400"/>
            <a:ext cx="4572000" cy="4343400"/>
          </a:xfrm>
        </p:spPr>
        <p:txBody>
          <a:bodyPr/>
          <a:lstStyle/>
          <a:p>
            <a:pPr>
              <a:lnSpc>
                <a:spcPct val="90000"/>
              </a:lnSpc>
            </a:pPr>
            <a:r>
              <a:rPr lang="en-US" dirty="0" smtClean="0"/>
              <a:t>A</a:t>
            </a:r>
            <a:r>
              <a:rPr lang="en-US" sz="2800" dirty="0" smtClean="0"/>
              <a:t>ssumes testers </a:t>
            </a:r>
            <a:r>
              <a:rPr lang="en-US" sz="2800" dirty="0"/>
              <a:t>will catch all of the </a:t>
            </a:r>
            <a:r>
              <a:rPr lang="en-US" sz="2800" dirty="0" smtClean="0"/>
              <a:t>defects</a:t>
            </a:r>
            <a:br>
              <a:rPr lang="en-US" sz="2800" dirty="0" smtClean="0"/>
            </a:br>
            <a:endParaRPr lang="en-US" sz="2800" dirty="0" smtClean="0"/>
          </a:p>
          <a:p>
            <a:pPr>
              <a:lnSpc>
                <a:spcPct val="90000"/>
              </a:lnSpc>
            </a:pPr>
            <a:r>
              <a:rPr lang="en-US" sz="2800" dirty="0" smtClean="0"/>
              <a:t>When </a:t>
            </a:r>
            <a:r>
              <a:rPr lang="en-US" sz="2800" dirty="0"/>
              <a:t>testers miss defects, everyone blames them for not being </a:t>
            </a:r>
            <a:r>
              <a:rPr lang="en-US" sz="2800" dirty="0" smtClean="0"/>
              <a:t>perfect</a:t>
            </a:r>
            <a:endParaRPr lang="en-US" sz="2800" dirty="0"/>
          </a:p>
        </p:txBody>
      </p:sp>
      <p:sp>
        <p:nvSpPr>
          <p:cNvPr id="6" name="Footer Placeholder 4"/>
          <p:cNvSpPr>
            <a:spLocks noGrp="1"/>
          </p:cNvSpPr>
          <p:nvPr>
            <p:ph type="ftr" sz="quarter" idx="11"/>
          </p:nvPr>
        </p:nvSpPr>
        <p:spPr>
          <a:xfrm>
            <a:off x="6096000" y="6172200"/>
            <a:ext cx="2895600" cy="457200"/>
          </a:xfrm>
          <a:noFill/>
          <a:ln w="9525">
            <a:noFill/>
            <a:miter lim="800000"/>
            <a:headEnd/>
            <a:tailEnd/>
          </a:ln>
          <a:effectLst/>
        </p:spPr>
        <p:txBody>
          <a:bodyPr vert="horz" wrap="square" lIns="91440" tIns="45720" rIns="91440" bIns="45720" numCol="1" anchor="b" anchorCtr="0" compatLnSpc="1">
            <a:prstTxWarp prst="textNoShape">
              <a:avLst/>
            </a:prstTxWarp>
          </a:bodyPr>
          <a:lstStyle/>
          <a:p>
            <a:r>
              <a:rPr lang="en-US" b="1" dirty="0" err="1" smtClean="0">
                <a:solidFill>
                  <a:srgbClr val="800000"/>
                </a:solidFill>
                <a:latin typeface="+mn-lt"/>
              </a:rPr>
              <a:t>http://www.stellman-greene.com</a:t>
            </a:r>
            <a:endParaRPr lang="en-US" b="1" dirty="0" smtClean="0">
              <a:solidFill>
                <a:srgbClr val="800000"/>
              </a:solidFill>
              <a:latin typeface="+mn-lt"/>
            </a:endParaRPr>
          </a:p>
        </p:txBody>
      </p:sp>
      <p:pic>
        <p:nvPicPr>
          <p:cNvPr id="8" name="Picture 7"/>
          <p:cNvPicPr>
            <a:picLocks noChangeAspect="1"/>
          </p:cNvPicPr>
          <p:nvPr/>
        </p:nvPicPr>
        <p:blipFill>
          <a:blip r:embed="rId3"/>
          <a:srcRect l="7200" t="3850" r="2880"/>
          <a:stretch>
            <a:fillRect/>
          </a:stretch>
        </p:blipFill>
        <p:spPr>
          <a:xfrm>
            <a:off x="4781620" y="1511324"/>
            <a:ext cx="4362380" cy="3489123"/>
          </a:xfrm>
          <a:prstGeom prst="rect">
            <a:avLst/>
          </a:prstGeom>
        </p:spPr>
      </p:pic>
      <p:sp>
        <p:nvSpPr>
          <p:cNvPr id="7" name="TextBox 6"/>
          <p:cNvSpPr txBox="1"/>
          <p:nvPr/>
        </p:nvSpPr>
        <p:spPr>
          <a:xfrm>
            <a:off x="381000" y="6396335"/>
            <a:ext cx="5900974" cy="461665"/>
          </a:xfrm>
          <a:prstGeom prst="rect">
            <a:avLst/>
          </a:prstGeom>
          <a:noFill/>
        </p:spPr>
        <p:txBody>
          <a:bodyPr wrap="none" rtlCol="0">
            <a:spAutoFit/>
          </a:bodyPr>
          <a:lstStyle/>
          <a:p>
            <a:r>
              <a:rPr lang="en-US" dirty="0" smtClean="0"/>
              <a:t>Always blame the last guy who touched it!</a:t>
            </a:r>
            <a:endParaRPr lang="en-US" dirty="0"/>
          </a:p>
        </p:txBody>
      </p:sp>
      <p:sp>
        <p:nvSpPr>
          <p:cNvPr id="9" name="TextBox 8"/>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609600"/>
          </a:xfrm>
        </p:spPr>
        <p:txBody>
          <a:bodyPr/>
          <a:lstStyle/>
          <a:p>
            <a:r>
              <a:rPr lang="en-US" dirty="0" smtClean="0"/>
              <a:t>What does software quality have to do with productivity?</a:t>
            </a:r>
            <a:endParaRPr lang="en-US" dirty="0"/>
          </a:p>
        </p:txBody>
      </p:sp>
      <p:sp>
        <p:nvSpPr>
          <p:cNvPr id="3" name="Content Placeholder 2"/>
          <p:cNvSpPr>
            <a:spLocks noGrp="1"/>
          </p:cNvSpPr>
          <p:nvPr>
            <p:ph idx="1"/>
          </p:nvPr>
        </p:nvSpPr>
        <p:spPr>
          <a:xfrm>
            <a:off x="457200" y="1676400"/>
            <a:ext cx="5943600" cy="4724400"/>
          </a:xfrm>
        </p:spPr>
        <p:txBody>
          <a:bodyPr/>
          <a:lstStyle/>
          <a:p>
            <a:r>
              <a:rPr lang="en-US" dirty="0" smtClean="0"/>
              <a:t>Think 15 seconds </a:t>
            </a:r>
          </a:p>
          <a:p>
            <a:r>
              <a:rPr lang="en-US" dirty="0" smtClean="0"/>
              <a:t>Let’s discuss!</a:t>
            </a:r>
            <a:endParaRPr lang="en-US" dirty="0"/>
          </a:p>
        </p:txBody>
      </p:sp>
      <p:pic>
        <p:nvPicPr>
          <p:cNvPr id="4" name="Picture 3"/>
          <p:cNvPicPr>
            <a:picLocks noChangeAspect="1"/>
          </p:cNvPicPr>
          <p:nvPr/>
        </p:nvPicPr>
        <p:blipFill>
          <a:blip r:embed="rId3"/>
          <a:stretch>
            <a:fillRect/>
          </a:stretch>
        </p:blipFill>
        <p:spPr>
          <a:xfrm>
            <a:off x="6324600" y="1752600"/>
            <a:ext cx="2258476" cy="3121025"/>
          </a:xfrm>
          <a:prstGeom prst="rect">
            <a:avLst/>
          </a:prstGeom>
        </p:spPr>
      </p:pic>
      <p:sp>
        <p:nvSpPr>
          <p:cNvPr id="5" name="TextBox 4"/>
          <p:cNvSpPr txBox="1"/>
          <p:nvPr/>
        </p:nvSpPr>
        <p:spPr>
          <a:xfrm>
            <a:off x="381000" y="6396335"/>
            <a:ext cx="5225085" cy="461665"/>
          </a:xfrm>
          <a:prstGeom prst="rect">
            <a:avLst/>
          </a:prstGeom>
          <a:noFill/>
        </p:spPr>
        <p:txBody>
          <a:bodyPr wrap="none" rtlCol="0">
            <a:spAutoFit/>
          </a:bodyPr>
          <a:lstStyle/>
          <a:p>
            <a:r>
              <a:rPr lang="en-US" dirty="0" smtClean="0"/>
              <a:t>Your managers will like this question!</a:t>
            </a:r>
            <a:endParaRPr lang="en-US" dirty="0"/>
          </a:p>
        </p:txBody>
      </p:sp>
      <p:sp>
        <p:nvSpPr>
          <p:cNvPr id="6" name="TextBox 5"/>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609600"/>
          </a:xfrm>
        </p:spPr>
        <p:txBody>
          <a:bodyPr/>
          <a:lstStyle/>
          <a:p>
            <a:r>
              <a:rPr lang="en-US" dirty="0"/>
              <a:t>I</a:t>
            </a:r>
            <a:r>
              <a:rPr lang="en-US" dirty="0" smtClean="0"/>
              <a:t>t’s Tuesday… are we productive yet?</a:t>
            </a:r>
            <a:endParaRPr lang="en-US" dirty="0"/>
          </a:p>
        </p:txBody>
      </p:sp>
      <p:pic>
        <p:nvPicPr>
          <p:cNvPr id="7" name="Picture 6"/>
          <p:cNvPicPr>
            <a:picLocks noChangeAspect="1"/>
          </p:cNvPicPr>
          <p:nvPr/>
        </p:nvPicPr>
        <p:blipFill>
          <a:blip r:embed="rId2"/>
          <a:stretch>
            <a:fillRect/>
          </a:stretch>
        </p:blipFill>
        <p:spPr>
          <a:xfrm>
            <a:off x="1066800" y="1397000"/>
            <a:ext cx="7086433" cy="4318000"/>
          </a:xfrm>
          <a:prstGeom prst="rect">
            <a:avLst/>
          </a:prstGeom>
        </p:spPr>
      </p:pic>
    </p:spTree>
    <p:extLst>
      <p:ext uri="{BB962C8B-B14F-4D97-AF65-F5344CB8AC3E}">
        <p14:creationId xmlns:p14="http://schemas.microsoft.com/office/powerpoint/2010/main" val="3437190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381000" y="381000"/>
            <a:ext cx="8229600" cy="609600"/>
          </a:xfrm>
        </p:spPr>
        <p:txBody>
          <a:bodyPr/>
          <a:lstStyle/>
          <a:p>
            <a:r>
              <a:rPr lang="en-US" dirty="0" smtClean="0"/>
              <a:t>Thirty-eight Years </a:t>
            </a:r>
            <a:r>
              <a:rPr lang="en-US" dirty="0"/>
              <a:t>of Progress</a:t>
            </a:r>
          </a:p>
        </p:txBody>
      </p:sp>
      <p:sp>
        <p:nvSpPr>
          <p:cNvPr id="344067" name="Rectangle 3"/>
          <p:cNvSpPr>
            <a:spLocks noGrp="1" noChangeArrowheads="1"/>
          </p:cNvSpPr>
          <p:nvPr>
            <p:ph type="body" idx="1"/>
          </p:nvPr>
        </p:nvSpPr>
        <p:spPr>
          <a:xfrm>
            <a:off x="457200" y="5334000"/>
            <a:ext cx="8229600" cy="914400"/>
          </a:xfrm>
        </p:spPr>
        <p:txBody>
          <a:bodyPr/>
          <a:lstStyle/>
          <a:p>
            <a:pPr marL="0" indent="0">
              <a:buNone/>
            </a:pPr>
            <a:r>
              <a:rPr lang="en-US" dirty="0"/>
              <a:t>We have better Software and Productivity… </a:t>
            </a:r>
            <a:br>
              <a:rPr lang="en-US" dirty="0"/>
            </a:br>
            <a:r>
              <a:rPr lang="en-US" dirty="0"/>
              <a:t>but, we are not keeping pace with demand!</a:t>
            </a:r>
          </a:p>
        </p:txBody>
      </p:sp>
      <p:pic>
        <p:nvPicPr>
          <p:cNvPr id="344074" name="Picture 10" descr="j0292020"/>
          <p:cNvPicPr>
            <a:picLocks noChangeAspect="1" noChangeArrowheads="1"/>
          </p:cNvPicPr>
          <p:nvPr/>
        </p:nvPicPr>
        <p:blipFill>
          <a:blip r:embed="rId3"/>
          <a:srcRect/>
          <a:stretch>
            <a:fillRect/>
          </a:stretch>
        </p:blipFill>
        <p:spPr bwMode="auto">
          <a:xfrm>
            <a:off x="971550" y="3289300"/>
            <a:ext cx="933450" cy="887413"/>
          </a:xfrm>
          <a:prstGeom prst="rect">
            <a:avLst/>
          </a:prstGeom>
          <a:noFill/>
          <a:ln w="9525">
            <a:noFill/>
            <a:miter lim="800000"/>
            <a:headEnd/>
            <a:tailEnd/>
          </a:ln>
        </p:spPr>
      </p:pic>
      <p:sp>
        <p:nvSpPr>
          <p:cNvPr id="344075" name="AutoShape 11"/>
          <p:cNvSpPr>
            <a:spLocks noChangeArrowheads="1"/>
          </p:cNvSpPr>
          <p:nvPr/>
        </p:nvSpPr>
        <p:spPr bwMode="auto">
          <a:xfrm flipH="1">
            <a:off x="76200" y="3103563"/>
            <a:ext cx="914400" cy="762000"/>
          </a:xfrm>
          <a:prstGeom prst="cloudCallout">
            <a:avLst>
              <a:gd name="adj1" fmla="val -68579"/>
              <a:gd name="adj2" fmla="val 27287"/>
            </a:avLst>
          </a:prstGeom>
          <a:noFill/>
          <a:ln w="9525">
            <a:solidFill>
              <a:schemeClr val="tx1"/>
            </a:solidFill>
            <a:round/>
            <a:headEnd/>
            <a:tailEnd/>
          </a:ln>
          <a:effectLst/>
        </p:spPr>
        <p:txBody>
          <a:bodyPr>
            <a:prstTxWarp prst="textNoShape">
              <a:avLst/>
            </a:prstTxWarp>
          </a:bodyPr>
          <a:lstStyle/>
          <a:p>
            <a:pPr algn="ctr"/>
            <a:endParaRPr lang="en-US" sz="1800"/>
          </a:p>
        </p:txBody>
      </p:sp>
      <p:pic>
        <p:nvPicPr>
          <p:cNvPr id="344076" name="Picture 12" descr="pe01661_"/>
          <p:cNvPicPr>
            <a:picLocks noChangeAspect="1" noChangeArrowheads="1"/>
          </p:cNvPicPr>
          <p:nvPr/>
        </p:nvPicPr>
        <p:blipFill>
          <a:blip r:embed="rId4"/>
          <a:srcRect/>
          <a:stretch>
            <a:fillRect/>
          </a:stretch>
        </p:blipFill>
        <p:spPr bwMode="auto">
          <a:xfrm>
            <a:off x="228600" y="3103563"/>
            <a:ext cx="612775" cy="696912"/>
          </a:xfrm>
          <a:prstGeom prst="rect">
            <a:avLst/>
          </a:prstGeom>
          <a:noFill/>
          <a:ln w="9525">
            <a:noFill/>
            <a:miter lim="800000"/>
            <a:headEnd/>
            <a:tailEnd/>
          </a:ln>
        </p:spPr>
      </p:pic>
      <p:sp>
        <p:nvSpPr>
          <p:cNvPr id="344077" name="Rectangle 13"/>
          <p:cNvSpPr>
            <a:spLocks noChangeArrowheads="1"/>
          </p:cNvSpPr>
          <p:nvPr/>
        </p:nvSpPr>
        <p:spPr bwMode="auto">
          <a:xfrm>
            <a:off x="76200" y="4130675"/>
            <a:ext cx="2062163" cy="517525"/>
          </a:xfrm>
          <a:prstGeom prst="rect">
            <a:avLst/>
          </a:prstGeom>
          <a:noFill/>
          <a:ln w="9525">
            <a:noFill/>
            <a:miter lim="800000"/>
            <a:headEnd/>
            <a:tailEnd/>
          </a:ln>
          <a:effectLst/>
        </p:spPr>
        <p:txBody>
          <a:bodyPr wrap="none">
            <a:prstTxWarp prst="textNoShape">
              <a:avLst/>
            </a:prstTxWarp>
            <a:spAutoFit/>
          </a:bodyPr>
          <a:lstStyle/>
          <a:p>
            <a:r>
              <a:rPr lang="en-US" sz="1400"/>
              <a:t>Software Programmers</a:t>
            </a:r>
          </a:p>
          <a:p>
            <a:r>
              <a:rPr lang="en-US" sz="1400"/>
              <a:t>(Database, Algorithm...)</a:t>
            </a:r>
          </a:p>
        </p:txBody>
      </p:sp>
      <p:sp>
        <p:nvSpPr>
          <p:cNvPr id="344078" name="mainfrm"/>
          <p:cNvSpPr>
            <a:spLocks noChangeAspect="1" noEditPoints="1" noChangeArrowheads="1"/>
          </p:cNvSpPr>
          <p:nvPr/>
        </p:nvSpPr>
        <p:spPr bwMode="auto">
          <a:xfrm>
            <a:off x="1905000" y="3136900"/>
            <a:ext cx="1014413" cy="1014413"/>
          </a:xfrm>
          <a:custGeom>
            <a:avLst/>
            <a:gdLst>
              <a:gd name="T0" fmla="*/ 0 w 21600"/>
              <a:gd name="T1" fmla="*/ 0 h 21600"/>
              <a:gd name="T2" fmla="*/ 10800 w 21600"/>
              <a:gd name="T3" fmla="*/ 0 h 21600"/>
              <a:gd name="T4" fmla="*/ 21600 w 21600"/>
              <a:gd name="T5" fmla="*/ 0 h 21600"/>
              <a:gd name="T6" fmla="*/ 21600 w 21600"/>
              <a:gd name="T7" fmla="*/ 10800 h 21600"/>
              <a:gd name="T8" fmla="*/ 20603 w 21600"/>
              <a:gd name="T9" fmla="*/ 21600 h 21600"/>
              <a:gd name="T10" fmla="*/ 10800 w 21600"/>
              <a:gd name="T11" fmla="*/ 21600 h 21600"/>
              <a:gd name="T12" fmla="*/ 1163 w 21600"/>
              <a:gd name="T13" fmla="*/ 21600 h 21600"/>
              <a:gd name="T14" fmla="*/ 0 w 21600"/>
              <a:gd name="T15" fmla="*/ 10800 h 21600"/>
              <a:gd name="T16" fmla="*/ 332 w 21600"/>
              <a:gd name="T17" fmla="*/ 22174 h 21600"/>
              <a:gd name="T18" fmla="*/ 21579 w 21600"/>
              <a:gd name="T19" fmla="*/ 27914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344079" name="AutoShape 15"/>
          <p:cNvSpPr>
            <a:spLocks noChangeArrowheads="1"/>
          </p:cNvSpPr>
          <p:nvPr/>
        </p:nvSpPr>
        <p:spPr bwMode="auto">
          <a:xfrm>
            <a:off x="2438400" y="3449638"/>
            <a:ext cx="228600" cy="228600"/>
          </a:xfrm>
          <a:prstGeom prst="flowChartMagneticTape">
            <a:avLst/>
          </a:prstGeom>
          <a:solidFill>
            <a:srgbClr val="FFFFCC"/>
          </a:solidFill>
          <a:ln w="9525">
            <a:solidFill>
              <a:schemeClr val="tx1"/>
            </a:solidFill>
            <a:miter lim="800000"/>
            <a:headEnd/>
            <a:tailEnd/>
          </a:ln>
          <a:effectLst/>
        </p:spPr>
        <p:txBody>
          <a:bodyPr wrap="none" anchor="ctr">
            <a:prstTxWarp prst="textNoShape">
              <a:avLst/>
            </a:prstTxWarp>
          </a:bodyPr>
          <a:lstStyle/>
          <a:p>
            <a:endParaRPr lang="en-US"/>
          </a:p>
        </p:txBody>
      </p:sp>
      <p:sp>
        <p:nvSpPr>
          <p:cNvPr id="344080" name="AutoShape 16"/>
          <p:cNvSpPr>
            <a:spLocks noChangeArrowheads="1"/>
          </p:cNvSpPr>
          <p:nvPr/>
        </p:nvSpPr>
        <p:spPr bwMode="auto">
          <a:xfrm>
            <a:off x="2438400" y="375443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DDDDD"/>
          </a:solidFill>
          <a:ln w="9525">
            <a:solidFill>
              <a:schemeClr val="tx1"/>
            </a:solidFill>
            <a:round/>
            <a:headEnd/>
            <a:tailEnd/>
          </a:ln>
          <a:effectLst/>
        </p:spPr>
        <p:txBody>
          <a:bodyPr wrap="none" anchor="ctr">
            <a:prstTxWarp prst="textNoShape">
              <a:avLst/>
            </a:prstTxWarp>
          </a:bodyPr>
          <a:lstStyle/>
          <a:p>
            <a:endParaRPr lang="en-US"/>
          </a:p>
        </p:txBody>
      </p:sp>
      <p:sp>
        <p:nvSpPr>
          <p:cNvPr id="344081" name="AutoShape 17"/>
          <p:cNvSpPr>
            <a:spLocks noChangeArrowheads="1"/>
          </p:cNvSpPr>
          <p:nvPr/>
        </p:nvSpPr>
        <p:spPr bwMode="auto">
          <a:xfrm>
            <a:off x="2438400" y="344963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DDDDDD"/>
          </a:solidFill>
          <a:ln w="9525">
            <a:solidFill>
              <a:schemeClr val="tx1"/>
            </a:solidFill>
            <a:round/>
            <a:headEnd/>
            <a:tailEnd/>
          </a:ln>
          <a:effectLst/>
        </p:spPr>
        <p:txBody>
          <a:bodyPr wrap="none" anchor="ctr">
            <a:prstTxWarp prst="textNoShape">
              <a:avLst/>
            </a:prstTxWarp>
          </a:bodyPr>
          <a:lstStyle/>
          <a:p>
            <a:endParaRPr lang="en-US"/>
          </a:p>
        </p:txBody>
      </p:sp>
      <p:sp>
        <p:nvSpPr>
          <p:cNvPr id="344082" name="Line 18"/>
          <p:cNvSpPr>
            <a:spLocks noChangeShapeType="1"/>
          </p:cNvSpPr>
          <p:nvPr/>
        </p:nvSpPr>
        <p:spPr bwMode="auto">
          <a:xfrm>
            <a:off x="2667000" y="3678238"/>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4084" name="Rectangle 20"/>
          <p:cNvSpPr>
            <a:spLocks noChangeArrowheads="1"/>
          </p:cNvSpPr>
          <p:nvPr/>
        </p:nvSpPr>
        <p:spPr bwMode="auto">
          <a:xfrm>
            <a:off x="0" y="1981200"/>
            <a:ext cx="4348163" cy="1155700"/>
          </a:xfrm>
          <a:prstGeom prst="rect">
            <a:avLst/>
          </a:prstGeom>
          <a:noFill/>
          <a:ln w="9525">
            <a:noFill/>
            <a:miter lim="800000"/>
            <a:headEnd/>
            <a:tailEnd/>
          </a:ln>
          <a:effectLst/>
        </p:spPr>
        <p:txBody>
          <a:bodyPr wrap="none">
            <a:prstTxWarp prst="textNoShape">
              <a:avLst/>
            </a:prstTxWarp>
            <a:spAutoFit/>
          </a:bodyPr>
          <a:lstStyle/>
          <a:p>
            <a:r>
              <a:rPr lang="en-US" sz="1400" b="1"/>
              <a:t>Structured Design </a:t>
            </a:r>
            <a:r>
              <a:rPr lang="en-US" sz="1400"/>
              <a:t>(Data flow, modules, …)</a:t>
            </a:r>
          </a:p>
          <a:p>
            <a:r>
              <a:rPr lang="en-US" sz="1400" b="1"/>
              <a:t>Computing</a:t>
            </a:r>
            <a:r>
              <a:rPr lang="en-US" sz="1400"/>
              <a:t> = Centralized</a:t>
            </a:r>
          </a:p>
          <a:p>
            <a:r>
              <a:rPr lang="en-US" sz="1400" b="1"/>
              <a:t>Systems</a:t>
            </a:r>
            <a:r>
              <a:rPr lang="en-US" sz="1400"/>
              <a:t> = Standalone; </a:t>
            </a:r>
            <a:r>
              <a:rPr lang="en-US" sz="1400" b="1"/>
              <a:t>Large</a:t>
            </a:r>
            <a:r>
              <a:rPr lang="en-US" sz="1400"/>
              <a:t> = </a:t>
            </a:r>
            <a:r>
              <a:rPr lang="en-US" sz="1400">
                <a:sym typeface="Arial" charset="0"/>
              </a:rPr>
              <a:t>~</a:t>
            </a:r>
            <a:r>
              <a:rPr lang="en-US" sz="1400"/>
              <a:t>100K SLOC</a:t>
            </a:r>
          </a:p>
          <a:p>
            <a:r>
              <a:rPr lang="en-US" sz="1400" b="1"/>
              <a:t>Change focus</a:t>
            </a:r>
            <a:r>
              <a:rPr lang="en-US" sz="1400"/>
              <a:t> = Source Code</a:t>
            </a:r>
          </a:p>
          <a:p>
            <a:r>
              <a:rPr lang="en-US" sz="1400" b="1"/>
              <a:t>Trade-offs</a:t>
            </a:r>
            <a:r>
              <a:rPr lang="en-US" sz="1400"/>
              <a:t> = Efficiency (Memory, processing time…)</a:t>
            </a:r>
          </a:p>
        </p:txBody>
      </p:sp>
      <p:sp>
        <p:nvSpPr>
          <p:cNvPr id="344085" name="AutoShape 21"/>
          <p:cNvSpPr>
            <a:spLocks noChangeArrowheads="1"/>
          </p:cNvSpPr>
          <p:nvPr/>
        </p:nvSpPr>
        <p:spPr bwMode="auto">
          <a:xfrm>
            <a:off x="76200" y="1524000"/>
            <a:ext cx="4191000" cy="609600"/>
          </a:xfrm>
          <a:prstGeom prst="rightArrow">
            <a:avLst>
              <a:gd name="adj1" fmla="val 53648"/>
              <a:gd name="adj2" fmla="val 94022"/>
            </a:avLst>
          </a:prstGeom>
          <a:gradFill rotWithShape="1">
            <a:gsLst>
              <a:gs pos="0">
                <a:schemeClr val="accent1"/>
              </a:gs>
              <a:gs pos="100000">
                <a:schemeClr val="accent1">
                  <a:gamma/>
                  <a:tint val="27451"/>
                  <a:invGamma/>
                </a:schemeClr>
              </a:gs>
            </a:gsLst>
            <a:lin ang="0" scaled="1"/>
          </a:gradFill>
          <a:ln w="9525">
            <a:solidFill>
              <a:schemeClr val="tx1"/>
            </a:solidFill>
            <a:miter lim="800000"/>
            <a:headEnd/>
            <a:tailEnd/>
          </a:ln>
          <a:effectLst/>
        </p:spPr>
        <p:txBody>
          <a:bodyPr wrap="none" anchor="ctr">
            <a:prstTxWarp prst="textNoShape">
              <a:avLst/>
            </a:prstTxWarp>
          </a:bodyPr>
          <a:lstStyle/>
          <a:p>
            <a:endParaRPr lang="en-US"/>
          </a:p>
        </p:txBody>
      </p:sp>
      <p:sp>
        <p:nvSpPr>
          <p:cNvPr id="344086" name="Text Box 22"/>
          <p:cNvSpPr txBox="1">
            <a:spLocks noChangeArrowheads="1"/>
          </p:cNvSpPr>
          <p:nvPr/>
        </p:nvSpPr>
        <p:spPr bwMode="auto">
          <a:xfrm>
            <a:off x="0" y="1644650"/>
            <a:ext cx="636588" cy="336550"/>
          </a:xfrm>
          <a:prstGeom prst="rect">
            <a:avLst/>
          </a:prstGeom>
          <a:noFill/>
          <a:ln w="9525">
            <a:noFill/>
            <a:miter lim="800000"/>
            <a:headEnd/>
            <a:tailEnd/>
          </a:ln>
          <a:effectLst/>
        </p:spPr>
        <p:txBody>
          <a:bodyPr wrap="none">
            <a:prstTxWarp prst="textNoShape">
              <a:avLst/>
            </a:prstTxWarp>
            <a:spAutoFit/>
          </a:bodyPr>
          <a:lstStyle/>
          <a:p>
            <a:r>
              <a:rPr lang="en-US" sz="1600" b="1" i="1">
                <a:solidFill>
                  <a:schemeClr val="bg1"/>
                </a:solidFill>
              </a:rPr>
              <a:t>1976</a:t>
            </a:r>
          </a:p>
        </p:txBody>
      </p:sp>
      <p:grpSp>
        <p:nvGrpSpPr>
          <p:cNvPr id="2" name="Group 25"/>
          <p:cNvGrpSpPr>
            <a:grpSpLocks/>
          </p:cNvGrpSpPr>
          <p:nvPr/>
        </p:nvGrpSpPr>
        <p:grpSpPr bwMode="auto">
          <a:xfrm>
            <a:off x="3962400" y="1447800"/>
            <a:ext cx="5192713" cy="3276600"/>
            <a:chOff x="2496" y="912"/>
            <a:chExt cx="3271" cy="2064"/>
          </a:xfrm>
        </p:grpSpPr>
        <p:pic>
          <p:nvPicPr>
            <p:cNvPr id="344068" name="Picture 4" descr="j0291984"/>
            <p:cNvPicPr>
              <a:picLocks noChangeAspect="1" noChangeArrowheads="1"/>
            </p:cNvPicPr>
            <p:nvPr/>
          </p:nvPicPr>
          <p:blipFill>
            <a:blip r:embed="rId5"/>
            <a:srcRect/>
            <a:stretch>
              <a:fillRect/>
            </a:stretch>
          </p:blipFill>
          <p:spPr bwMode="auto">
            <a:xfrm>
              <a:off x="4992" y="1822"/>
              <a:ext cx="455" cy="482"/>
            </a:xfrm>
            <a:prstGeom prst="rect">
              <a:avLst/>
            </a:prstGeom>
            <a:noFill/>
            <a:ln w="9525">
              <a:noFill/>
              <a:miter lim="800000"/>
              <a:headEnd/>
              <a:tailEnd/>
            </a:ln>
          </p:spPr>
        </p:pic>
        <p:pic>
          <p:nvPicPr>
            <p:cNvPr id="344069" name="Picture 5" descr="j0292020"/>
            <p:cNvPicPr>
              <a:picLocks noChangeAspect="1" noChangeArrowheads="1"/>
            </p:cNvPicPr>
            <p:nvPr/>
          </p:nvPicPr>
          <p:blipFill>
            <a:blip r:embed="rId3"/>
            <a:srcRect/>
            <a:stretch>
              <a:fillRect/>
            </a:stretch>
          </p:blipFill>
          <p:spPr bwMode="auto">
            <a:xfrm>
              <a:off x="3792" y="1872"/>
              <a:ext cx="588" cy="559"/>
            </a:xfrm>
            <a:prstGeom prst="rect">
              <a:avLst/>
            </a:prstGeom>
            <a:noFill/>
            <a:ln w="9525">
              <a:noFill/>
              <a:miter lim="800000"/>
              <a:headEnd/>
              <a:tailEnd/>
            </a:ln>
          </p:spPr>
        </p:pic>
        <p:pic>
          <p:nvPicPr>
            <p:cNvPr id="344070" name="Picture 6" descr="j0301252"/>
            <p:cNvPicPr>
              <a:picLocks noChangeAspect="1" noChangeArrowheads="1"/>
            </p:cNvPicPr>
            <p:nvPr/>
          </p:nvPicPr>
          <p:blipFill>
            <a:blip r:embed="rId6"/>
            <a:srcRect/>
            <a:stretch>
              <a:fillRect/>
            </a:stretch>
          </p:blipFill>
          <p:spPr bwMode="auto">
            <a:xfrm>
              <a:off x="5088" y="2291"/>
              <a:ext cx="576" cy="493"/>
            </a:xfrm>
            <a:prstGeom prst="rect">
              <a:avLst/>
            </a:prstGeom>
            <a:noFill/>
            <a:ln w="9525">
              <a:noFill/>
              <a:miter lim="800000"/>
              <a:headEnd/>
              <a:tailEnd/>
            </a:ln>
          </p:spPr>
        </p:pic>
        <p:pic>
          <p:nvPicPr>
            <p:cNvPr id="344071" name="Picture 7" descr="bd19903_"/>
            <p:cNvPicPr>
              <a:picLocks noChangeAspect="1" noChangeArrowheads="1"/>
            </p:cNvPicPr>
            <p:nvPr/>
          </p:nvPicPr>
          <p:blipFill>
            <a:blip r:embed="rId7"/>
            <a:srcRect/>
            <a:stretch>
              <a:fillRect/>
            </a:stretch>
          </p:blipFill>
          <p:spPr bwMode="auto">
            <a:xfrm>
              <a:off x="4347" y="1809"/>
              <a:ext cx="789" cy="735"/>
            </a:xfrm>
            <a:prstGeom prst="rect">
              <a:avLst/>
            </a:prstGeom>
            <a:noFill/>
            <a:ln w="9525">
              <a:noFill/>
              <a:miter lim="800000"/>
              <a:headEnd/>
              <a:tailEnd/>
            </a:ln>
          </p:spPr>
        </p:pic>
        <p:sp>
          <p:nvSpPr>
            <p:cNvPr id="344072" name="Rectangle 8"/>
            <p:cNvSpPr>
              <a:spLocks noChangeArrowheads="1"/>
            </p:cNvSpPr>
            <p:nvPr/>
          </p:nvSpPr>
          <p:spPr bwMode="auto">
            <a:xfrm>
              <a:off x="2778" y="2516"/>
              <a:ext cx="2938" cy="460"/>
            </a:xfrm>
            <a:prstGeom prst="rect">
              <a:avLst/>
            </a:prstGeom>
            <a:noFill/>
            <a:ln w="9525">
              <a:noFill/>
              <a:miter lim="800000"/>
              <a:headEnd/>
              <a:tailEnd/>
            </a:ln>
            <a:effectLst/>
          </p:spPr>
          <p:txBody>
            <a:bodyPr wrap="none">
              <a:prstTxWarp prst="textNoShape">
                <a:avLst/>
              </a:prstTxWarp>
              <a:spAutoFit/>
            </a:bodyPr>
            <a:lstStyle/>
            <a:p>
              <a:r>
                <a:rPr lang="en-US" sz="1400"/>
                <a:t>Software Disciplines </a:t>
              </a:r>
              <a:r>
                <a:rPr lang="en-US" sz="1200"/>
                <a:t>(Database, HCI, Web...)</a:t>
              </a:r>
            </a:p>
            <a:p>
              <a:r>
                <a:rPr lang="en-US" sz="1400"/>
                <a:t>Computer Disciplines </a:t>
              </a:r>
              <a:r>
                <a:rPr lang="en-US" sz="1200"/>
                <a:t>(Network, Embedded, Sensors...)</a:t>
              </a:r>
            </a:p>
            <a:p>
              <a:r>
                <a:rPr lang="en-US" sz="1400"/>
                <a:t>Application Domain Disciplines </a:t>
              </a:r>
              <a:r>
                <a:rPr lang="en-US" sz="1200"/>
                <a:t>(Business Mgt., Aerospace...)</a:t>
              </a:r>
            </a:p>
          </p:txBody>
        </p:sp>
        <p:pic>
          <p:nvPicPr>
            <p:cNvPr id="344073" name="Picture 9"/>
            <p:cNvPicPr>
              <a:picLocks noChangeAspect="1" noChangeArrowheads="1"/>
            </p:cNvPicPr>
            <p:nvPr/>
          </p:nvPicPr>
          <p:blipFill>
            <a:blip r:embed="rId8"/>
            <a:srcRect b="6905"/>
            <a:stretch>
              <a:fillRect/>
            </a:stretch>
          </p:blipFill>
          <p:spPr bwMode="auto">
            <a:xfrm>
              <a:off x="3072" y="1810"/>
              <a:ext cx="610" cy="686"/>
            </a:xfrm>
            <a:prstGeom prst="rect">
              <a:avLst/>
            </a:prstGeom>
            <a:noFill/>
            <a:ln w="9525">
              <a:solidFill>
                <a:schemeClr val="tx2"/>
              </a:solidFill>
              <a:miter lim="800000"/>
              <a:headEnd/>
              <a:tailEnd/>
            </a:ln>
            <a:effectLst/>
          </p:spPr>
        </p:pic>
        <p:sp>
          <p:nvSpPr>
            <p:cNvPr id="344083" name="Rectangle 19"/>
            <p:cNvSpPr>
              <a:spLocks noChangeArrowheads="1"/>
            </p:cNvSpPr>
            <p:nvPr/>
          </p:nvSpPr>
          <p:spPr bwMode="auto">
            <a:xfrm>
              <a:off x="2832" y="962"/>
              <a:ext cx="2935" cy="862"/>
            </a:xfrm>
            <a:prstGeom prst="rect">
              <a:avLst/>
            </a:prstGeom>
            <a:noFill/>
            <a:ln w="9525">
              <a:noFill/>
              <a:miter lim="800000"/>
              <a:headEnd/>
              <a:tailEnd/>
            </a:ln>
            <a:effectLst/>
          </p:spPr>
          <p:txBody>
            <a:bodyPr wrap="none">
              <a:prstTxWarp prst="textNoShape">
                <a:avLst/>
              </a:prstTxWarp>
              <a:spAutoFit/>
            </a:bodyPr>
            <a:lstStyle/>
            <a:p>
              <a:r>
                <a:rPr lang="en-US" sz="1400" b="1" dirty="0"/>
                <a:t>Engineering Design </a:t>
              </a:r>
              <a:r>
                <a:rPr lang="en-US" sz="1400" dirty="0"/>
                <a:t>(Inter/Multidisciplinary, Optimize…)</a:t>
              </a:r>
            </a:p>
            <a:p>
              <a:r>
                <a:rPr lang="en-US" sz="1400" b="1" dirty="0"/>
                <a:t>&amp; Human Centered Design </a:t>
              </a:r>
              <a:r>
                <a:rPr lang="en-US" sz="1400" dirty="0"/>
                <a:t>(Usability, Customer…)</a:t>
              </a:r>
            </a:p>
            <a:p>
              <a:r>
                <a:rPr lang="en-US" sz="1400" b="1" dirty="0"/>
                <a:t>Computing</a:t>
              </a:r>
              <a:r>
                <a:rPr lang="en-US" sz="1400" dirty="0"/>
                <a:t> = Pervasive</a:t>
              </a:r>
            </a:p>
            <a:p>
              <a:r>
                <a:rPr lang="en-US" sz="1400" b="1" dirty="0"/>
                <a:t>Systems</a:t>
              </a:r>
              <a:r>
                <a:rPr lang="en-US" sz="1400" dirty="0"/>
                <a:t> = Distributed; </a:t>
              </a:r>
              <a:r>
                <a:rPr lang="en-US" sz="1400" b="1" dirty="0"/>
                <a:t>Large</a:t>
              </a:r>
              <a:r>
                <a:rPr lang="en-US" sz="1400" dirty="0"/>
                <a:t> = ~10M SLOC</a:t>
              </a:r>
              <a:endParaRPr lang="en-US" sz="1000" dirty="0"/>
            </a:p>
            <a:p>
              <a:r>
                <a:rPr lang="en-US" sz="1400" b="1" dirty="0"/>
                <a:t>Change Focus</a:t>
              </a:r>
              <a:r>
                <a:rPr lang="en-US" sz="1400" dirty="0"/>
                <a:t> = Architecture</a:t>
              </a:r>
            </a:p>
            <a:p>
              <a:r>
                <a:rPr lang="en-US" sz="1400" b="1" dirty="0"/>
                <a:t>Trade-Offs </a:t>
              </a:r>
              <a:r>
                <a:rPr lang="en-US" sz="1400" dirty="0"/>
                <a:t>= Effectiveness (Product-Line, Change…)</a:t>
              </a:r>
            </a:p>
          </p:txBody>
        </p:sp>
        <p:sp>
          <p:nvSpPr>
            <p:cNvPr id="344087" name="Text Box 23"/>
            <p:cNvSpPr txBox="1">
              <a:spLocks noChangeArrowheads="1"/>
            </p:cNvSpPr>
            <p:nvPr/>
          </p:nvSpPr>
          <p:spPr bwMode="auto">
            <a:xfrm>
              <a:off x="2496" y="912"/>
              <a:ext cx="403" cy="213"/>
            </a:xfrm>
            <a:prstGeom prst="rect">
              <a:avLst/>
            </a:prstGeom>
            <a:noFill/>
            <a:ln w="9525">
              <a:noFill/>
              <a:miter lim="800000"/>
              <a:headEnd/>
              <a:tailEnd/>
            </a:ln>
            <a:effectLst/>
          </p:spPr>
          <p:txBody>
            <a:bodyPr wrap="none">
              <a:prstTxWarp prst="textNoShape">
                <a:avLst/>
              </a:prstTxWarp>
              <a:spAutoFit/>
            </a:bodyPr>
            <a:lstStyle/>
            <a:p>
              <a:r>
                <a:rPr lang="en-US" sz="1600" b="1" i="1" dirty="0" smtClean="0"/>
                <a:t>2014</a:t>
              </a:r>
              <a:endParaRPr lang="en-US" sz="1600" b="1" i="1" dirty="0"/>
            </a:p>
          </p:txBody>
        </p:sp>
      </p:grpSp>
      <p:sp>
        <p:nvSpPr>
          <p:cNvPr id="25" name="TextBox 2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4067">
                                            <p:txEl>
                                              <p:pRg st="0" end="0"/>
                                            </p:txEl>
                                          </p:spTgt>
                                        </p:tgtEl>
                                        <p:attrNameLst>
                                          <p:attrName>style.visibility</p:attrName>
                                        </p:attrNameLst>
                                      </p:cBhvr>
                                      <p:to>
                                        <p:strVal val="visible"/>
                                      </p:to>
                                    </p:set>
                                    <p:anim calcmode="lin" valueType="num">
                                      <p:cBhvr additive="base">
                                        <p:cTn id="12" dur="500" fill="hold"/>
                                        <p:tgtEl>
                                          <p:spTgt spid="3440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44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381000" y="609600"/>
            <a:ext cx="7772400" cy="533400"/>
          </a:xfrm>
        </p:spPr>
        <p:txBody>
          <a:bodyPr/>
          <a:lstStyle/>
          <a:p>
            <a:r>
              <a:rPr lang="en-US" dirty="0" smtClean="0"/>
              <a:t>Provocative </a:t>
            </a:r>
            <a:r>
              <a:rPr lang="en-US" dirty="0"/>
              <a:t>Statements on Software Engineering</a:t>
            </a:r>
          </a:p>
        </p:txBody>
      </p:sp>
      <p:sp>
        <p:nvSpPr>
          <p:cNvPr id="381955" name="Rectangle 3"/>
          <p:cNvSpPr>
            <a:spLocks noGrp="1" noChangeArrowheads="1"/>
          </p:cNvSpPr>
          <p:nvPr>
            <p:ph type="body" idx="1"/>
          </p:nvPr>
        </p:nvSpPr>
        <p:spPr>
          <a:xfrm>
            <a:off x="457200" y="1371600"/>
            <a:ext cx="8153400" cy="5029200"/>
          </a:xfrm>
        </p:spPr>
        <p:txBody>
          <a:bodyPr/>
          <a:lstStyle/>
          <a:p>
            <a:pPr>
              <a:spcBef>
                <a:spcPts val="1272"/>
              </a:spcBef>
            </a:pPr>
            <a:r>
              <a:rPr lang="en-US" sz="2400" dirty="0"/>
              <a:t>Software Engineering’s time has </a:t>
            </a:r>
            <a:r>
              <a:rPr lang="en-US" sz="2400" dirty="0" smtClean="0"/>
              <a:t>come and gone.</a:t>
            </a:r>
            <a:br>
              <a:rPr lang="en-US" sz="2400" dirty="0" smtClean="0"/>
            </a:br>
            <a:r>
              <a:rPr lang="en-US" sz="1600" dirty="0" smtClean="0"/>
              <a:t>(see notes, </a:t>
            </a:r>
            <a:r>
              <a:rPr lang="en-US" sz="1600" i="1" dirty="0" smtClean="0"/>
              <a:t>below</a:t>
            </a:r>
            <a:r>
              <a:rPr lang="en-US" sz="1600" dirty="0" smtClean="0"/>
              <a:t>)</a:t>
            </a:r>
            <a:r>
              <a:rPr lang="en-US" sz="2400" dirty="0" smtClean="0"/>
              <a:t>					</a:t>
            </a:r>
            <a:r>
              <a:rPr lang="en-US" sz="1600" i="1" dirty="0" smtClean="0">
                <a:solidFill>
                  <a:srgbClr val="800000"/>
                </a:solidFill>
              </a:rPr>
              <a:t>Tom </a:t>
            </a:r>
            <a:r>
              <a:rPr lang="en-US" sz="1600" i="1" dirty="0">
                <a:solidFill>
                  <a:srgbClr val="800000"/>
                </a:solidFill>
              </a:rPr>
              <a:t>DeMarco</a:t>
            </a:r>
            <a:endParaRPr lang="en-US" sz="2400" i="1" dirty="0">
              <a:solidFill>
                <a:srgbClr val="800000"/>
              </a:solidFill>
            </a:endParaRPr>
          </a:p>
          <a:p>
            <a:pPr>
              <a:spcBef>
                <a:spcPts val="1272"/>
              </a:spcBef>
            </a:pPr>
            <a:r>
              <a:rPr lang="en-US" sz="2400" dirty="0"/>
              <a:t>Software engineering isn’t engineering. </a:t>
            </a:r>
          </a:p>
          <a:p>
            <a:pPr lvl="1" algn="r">
              <a:spcBef>
                <a:spcPts val="1272"/>
              </a:spcBef>
              <a:buClr>
                <a:schemeClr val="accent1"/>
              </a:buClr>
              <a:buSzTx/>
              <a:buFont typeface="Wingdings" charset="2"/>
              <a:buNone/>
            </a:pPr>
            <a:r>
              <a:rPr lang="en-US" sz="1600" i="1" dirty="0">
                <a:solidFill>
                  <a:srgbClr val="800000"/>
                </a:solidFill>
              </a:rPr>
              <a:t>Peter Denning</a:t>
            </a:r>
          </a:p>
          <a:p>
            <a:pPr>
              <a:spcBef>
                <a:spcPts val="1272"/>
              </a:spcBef>
            </a:pPr>
            <a:r>
              <a:rPr lang="en-US" sz="2400" dirty="0"/>
              <a:t>Many advancements now measurable - we have come a long way, but there is still much to do </a:t>
            </a:r>
            <a:r>
              <a:rPr lang="en-US" sz="2400" dirty="0" smtClean="0"/>
              <a:t>						</a:t>
            </a:r>
            <a:r>
              <a:rPr lang="en-US" sz="1600" i="1" dirty="0" smtClean="0">
                <a:solidFill>
                  <a:srgbClr val="800000"/>
                </a:solidFill>
              </a:rPr>
              <a:t>Barry </a:t>
            </a:r>
            <a:r>
              <a:rPr lang="en-US" sz="1600" i="1" dirty="0">
                <a:solidFill>
                  <a:srgbClr val="800000"/>
                </a:solidFill>
              </a:rPr>
              <a:t>Boehm</a:t>
            </a:r>
          </a:p>
          <a:p>
            <a:pPr>
              <a:spcBef>
                <a:spcPts val="1272"/>
              </a:spcBef>
            </a:pPr>
            <a:r>
              <a:rPr lang="en-US" sz="2400" dirty="0"/>
              <a:t>Social problems complicate technical ones -- adoption of new tools hampered by business and management </a:t>
            </a:r>
            <a:r>
              <a:rPr lang="en-US" sz="2400" dirty="0" smtClean="0"/>
              <a:t>objectives		</a:t>
            </a:r>
            <a:r>
              <a:rPr lang="en-US" sz="1600" i="1" dirty="0" smtClean="0">
                <a:solidFill>
                  <a:srgbClr val="800000"/>
                </a:solidFill>
              </a:rPr>
              <a:t>Bob </a:t>
            </a:r>
            <a:r>
              <a:rPr lang="en-US" sz="1600" i="1" dirty="0">
                <a:solidFill>
                  <a:srgbClr val="800000"/>
                </a:solidFill>
              </a:rPr>
              <a:t>Glass</a:t>
            </a:r>
          </a:p>
        </p:txBody>
      </p:sp>
      <p:sp>
        <p:nvSpPr>
          <p:cNvPr id="4" name="TextBox 3"/>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2082194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anim calcmode="lin" valueType="num">
                                      <p:cBhvr additive="base">
                                        <p:cTn id="7" dur="500" fill="hold"/>
                                        <p:tgtEl>
                                          <p:spTgt spid="3819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195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1955">
                                            <p:txEl>
                                              <p:pRg st="2" end="2"/>
                                            </p:txEl>
                                          </p:spTgt>
                                        </p:tgtEl>
                                        <p:attrNameLst>
                                          <p:attrName>style.visibility</p:attrName>
                                        </p:attrNameLst>
                                      </p:cBhvr>
                                      <p:to>
                                        <p:strVal val="visible"/>
                                      </p:to>
                                    </p:set>
                                    <p:anim calcmode="lin" valueType="num">
                                      <p:cBhvr additive="base">
                                        <p:cTn id="11" dur="500" fill="hold"/>
                                        <p:tgtEl>
                                          <p:spTgt spid="3819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19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1955">
                                            <p:txEl>
                                              <p:pRg st="3" end="3"/>
                                            </p:txEl>
                                          </p:spTgt>
                                        </p:tgtEl>
                                        <p:attrNameLst>
                                          <p:attrName>style.visibility</p:attrName>
                                        </p:attrNameLst>
                                      </p:cBhvr>
                                      <p:to>
                                        <p:strVal val="visible"/>
                                      </p:to>
                                    </p:set>
                                    <p:anim calcmode="lin" valueType="num">
                                      <p:cBhvr additive="base">
                                        <p:cTn id="17" dur="500" fill="hold"/>
                                        <p:tgtEl>
                                          <p:spTgt spid="3819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19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1955">
                                            <p:txEl>
                                              <p:pRg st="4" end="4"/>
                                            </p:txEl>
                                          </p:spTgt>
                                        </p:tgtEl>
                                        <p:attrNameLst>
                                          <p:attrName>style.visibility</p:attrName>
                                        </p:attrNameLst>
                                      </p:cBhvr>
                                      <p:to>
                                        <p:strVal val="visible"/>
                                      </p:to>
                                    </p:set>
                                    <p:anim calcmode="lin" valueType="num">
                                      <p:cBhvr additive="base">
                                        <p:cTn id="23" dur="500" fill="hold"/>
                                        <p:tgtEl>
                                          <p:spTgt spid="3819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19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381000" y="381000"/>
            <a:ext cx="8229600" cy="609600"/>
          </a:xfrm>
        </p:spPr>
        <p:txBody>
          <a:bodyPr/>
          <a:lstStyle/>
          <a:p>
            <a:r>
              <a:rPr lang="en-US" sz="3200"/>
              <a:t>Hardware View of Productivity Gap</a:t>
            </a:r>
          </a:p>
        </p:txBody>
      </p:sp>
      <p:sp>
        <p:nvSpPr>
          <p:cNvPr id="422916" name="Line 4"/>
          <p:cNvSpPr>
            <a:spLocks noChangeShapeType="1"/>
          </p:cNvSpPr>
          <p:nvPr/>
        </p:nvSpPr>
        <p:spPr bwMode="auto">
          <a:xfrm flipH="1">
            <a:off x="1633538" y="5181600"/>
            <a:ext cx="5621337" cy="3175"/>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17" name="Line 5"/>
          <p:cNvSpPr>
            <a:spLocks noChangeShapeType="1"/>
          </p:cNvSpPr>
          <p:nvPr/>
        </p:nvSpPr>
        <p:spPr bwMode="auto">
          <a:xfrm flipH="1">
            <a:off x="1633538" y="2586037"/>
            <a:ext cx="5621337" cy="4763"/>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18" name="Line 6"/>
          <p:cNvSpPr>
            <a:spLocks noChangeShapeType="1"/>
          </p:cNvSpPr>
          <p:nvPr/>
        </p:nvSpPr>
        <p:spPr bwMode="auto">
          <a:xfrm flipH="1">
            <a:off x="1633538" y="4530725"/>
            <a:ext cx="5621337" cy="3175"/>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19" name="Line 7"/>
          <p:cNvSpPr>
            <a:spLocks noChangeShapeType="1"/>
          </p:cNvSpPr>
          <p:nvPr/>
        </p:nvSpPr>
        <p:spPr bwMode="auto">
          <a:xfrm flipH="1">
            <a:off x="1633538" y="3883025"/>
            <a:ext cx="5621337" cy="3175"/>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20" name="Line 8"/>
          <p:cNvSpPr>
            <a:spLocks noChangeShapeType="1"/>
          </p:cNvSpPr>
          <p:nvPr/>
        </p:nvSpPr>
        <p:spPr bwMode="auto">
          <a:xfrm flipH="1">
            <a:off x="1633538" y="3235325"/>
            <a:ext cx="5621337" cy="3175"/>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21" name="Line 9"/>
          <p:cNvSpPr>
            <a:spLocks noChangeShapeType="1"/>
          </p:cNvSpPr>
          <p:nvPr/>
        </p:nvSpPr>
        <p:spPr bwMode="auto">
          <a:xfrm flipH="1">
            <a:off x="1633538" y="1938337"/>
            <a:ext cx="5621337" cy="3175"/>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22922" name="Line 10"/>
          <p:cNvSpPr>
            <a:spLocks noChangeShapeType="1"/>
          </p:cNvSpPr>
          <p:nvPr/>
        </p:nvSpPr>
        <p:spPr bwMode="auto">
          <a:xfrm flipV="1">
            <a:off x="1633538" y="1700212"/>
            <a:ext cx="5340350" cy="3524250"/>
          </a:xfrm>
          <a:prstGeom prst="line">
            <a:avLst/>
          </a:prstGeom>
          <a:noFill/>
          <a:ln w="381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2923" name="Line 11"/>
          <p:cNvSpPr>
            <a:spLocks noChangeShapeType="1"/>
          </p:cNvSpPr>
          <p:nvPr/>
        </p:nvSpPr>
        <p:spPr bwMode="auto">
          <a:xfrm flipV="1">
            <a:off x="1617663" y="3654425"/>
            <a:ext cx="5635625" cy="1570037"/>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2924" name="Rectangle 12"/>
          <p:cNvSpPr>
            <a:spLocks noChangeArrowheads="1"/>
          </p:cNvSpPr>
          <p:nvPr/>
        </p:nvSpPr>
        <p:spPr bwMode="auto">
          <a:xfrm>
            <a:off x="1633538" y="1716087"/>
            <a:ext cx="5621337" cy="384651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tx1"/>
                </a:solidFill>
              </a14:hiddenFill>
            </a:ext>
          </a:extLst>
        </p:spPr>
        <p:txBody>
          <a:bodyPr/>
          <a:lstStyle/>
          <a:p>
            <a:endParaRPr lang="en-US"/>
          </a:p>
        </p:txBody>
      </p:sp>
      <p:sp>
        <p:nvSpPr>
          <p:cNvPr id="422925" name="Rectangle 13"/>
          <p:cNvSpPr>
            <a:spLocks noChangeArrowheads="1"/>
          </p:cNvSpPr>
          <p:nvPr/>
        </p:nvSpPr>
        <p:spPr bwMode="auto">
          <a:xfrm>
            <a:off x="1211263" y="5033962"/>
            <a:ext cx="292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1K</a:t>
            </a:r>
            <a:endParaRPr lang="en-US" sz="1800" b="1"/>
          </a:p>
        </p:txBody>
      </p:sp>
      <p:sp>
        <p:nvSpPr>
          <p:cNvPr id="422926" name="Rectangle 14"/>
          <p:cNvSpPr>
            <a:spLocks noChangeArrowheads="1"/>
          </p:cNvSpPr>
          <p:nvPr/>
        </p:nvSpPr>
        <p:spPr bwMode="auto">
          <a:xfrm>
            <a:off x="1131888" y="4370387"/>
            <a:ext cx="419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10K</a:t>
            </a:r>
            <a:endParaRPr lang="en-US" sz="1800" b="1"/>
          </a:p>
        </p:txBody>
      </p:sp>
      <p:sp>
        <p:nvSpPr>
          <p:cNvPr id="422927" name="Rectangle 15"/>
          <p:cNvSpPr>
            <a:spLocks noChangeArrowheads="1"/>
          </p:cNvSpPr>
          <p:nvPr/>
        </p:nvSpPr>
        <p:spPr bwMode="auto">
          <a:xfrm>
            <a:off x="957263" y="3744912"/>
            <a:ext cx="546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100K</a:t>
            </a:r>
            <a:endParaRPr lang="en-US" sz="1800" b="1"/>
          </a:p>
        </p:txBody>
      </p:sp>
      <p:sp>
        <p:nvSpPr>
          <p:cNvPr id="422928" name="Rectangle 16"/>
          <p:cNvSpPr>
            <a:spLocks noChangeArrowheads="1"/>
          </p:cNvSpPr>
          <p:nvPr/>
        </p:nvSpPr>
        <p:spPr bwMode="auto">
          <a:xfrm>
            <a:off x="1185863" y="3076575"/>
            <a:ext cx="3175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1M</a:t>
            </a:r>
            <a:endParaRPr lang="en-US" sz="1800" b="1"/>
          </a:p>
        </p:txBody>
      </p:sp>
      <p:sp>
        <p:nvSpPr>
          <p:cNvPr id="422929" name="Rectangle 17"/>
          <p:cNvSpPr>
            <a:spLocks noChangeArrowheads="1"/>
          </p:cNvSpPr>
          <p:nvPr/>
        </p:nvSpPr>
        <p:spPr bwMode="auto">
          <a:xfrm>
            <a:off x="1109663" y="2493962"/>
            <a:ext cx="4445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10M</a:t>
            </a:r>
            <a:endParaRPr lang="en-US" sz="1800" b="1"/>
          </a:p>
        </p:txBody>
      </p:sp>
      <p:sp>
        <p:nvSpPr>
          <p:cNvPr id="422930" name="Rectangle 18"/>
          <p:cNvSpPr>
            <a:spLocks noChangeArrowheads="1"/>
          </p:cNvSpPr>
          <p:nvPr/>
        </p:nvSpPr>
        <p:spPr bwMode="auto">
          <a:xfrm>
            <a:off x="927100" y="1825625"/>
            <a:ext cx="5715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algn="r" eaLnBrk="1" hangingPunct="1">
              <a:lnSpc>
                <a:spcPct val="93000"/>
              </a:lnSpc>
              <a:spcBef>
                <a:spcPct val="50000"/>
              </a:spcBef>
              <a:buClr>
                <a:schemeClr val="hlink"/>
              </a:buClr>
              <a:buFont typeface="Wingdings" charset="0"/>
              <a:buNone/>
            </a:pPr>
            <a:r>
              <a:rPr lang="en-US" sz="1800" b="1">
                <a:latin typeface="Times Ten Roman" charset="0"/>
              </a:rPr>
              <a:t>100M</a:t>
            </a:r>
            <a:endParaRPr lang="en-US" sz="1800" b="1"/>
          </a:p>
        </p:txBody>
      </p:sp>
      <p:sp>
        <p:nvSpPr>
          <p:cNvPr id="422931" name="Text Box 19"/>
          <p:cNvSpPr txBox="1">
            <a:spLocks noChangeArrowheads="1"/>
          </p:cNvSpPr>
          <p:nvPr/>
        </p:nvSpPr>
        <p:spPr bwMode="auto">
          <a:xfrm rot="-5400000">
            <a:off x="-489743" y="3675856"/>
            <a:ext cx="2527300"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5763" indent="-385763">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3000"/>
              </a:lnSpc>
              <a:spcBef>
                <a:spcPct val="50000"/>
              </a:spcBef>
              <a:buClr>
                <a:schemeClr val="hlink"/>
              </a:buClr>
              <a:buFont typeface="Wingdings" charset="0"/>
              <a:buNone/>
            </a:pPr>
            <a:r>
              <a:rPr lang="en-US" sz="2000" b="1">
                <a:solidFill>
                  <a:srgbClr val="0066FF"/>
                </a:solidFill>
              </a:rPr>
              <a:t>Logic Gates/Device</a:t>
            </a:r>
          </a:p>
        </p:txBody>
      </p:sp>
      <p:sp>
        <p:nvSpPr>
          <p:cNvPr id="422932" name="Rectangle 20"/>
          <p:cNvSpPr>
            <a:spLocks noChangeArrowheads="1"/>
          </p:cNvSpPr>
          <p:nvPr/>
        </p:nvSpPr>
        <p:spPr bwMode="auto">
          <a:xfrm>
            <a:off x="7356475" y="1806575"/>
            <a:ext cx="6985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1000M</a:t>
            </a:r>
            <a:endParaRPr lang="en-US" sz="1800" b="1"/>
          </a:p>
        </p:txBody>
      </p:sp>
      <p:sp>
        <p:nvSpPr>
          <p:cNvPr id="422933" name="Rectangle 21"/>
          <p:cNvSpPr>
            <a:spLocks noChangeArrowheads="1"/>
          </p:cNvSpPr>
          <p:nvPr/>
        </p:nvSpPr>
        <p:spPr bwMode="auto">
          <a:xfrm>
            <a:off x="7356475" y="2390775"/>
            <a:ext cx="5715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100M</a:t>
            </a:r>
            <a:endParaRPr lang="en-US" sz="1800" b="1"/>
          </a:p>
        </p:txBody>
      </p:sp>
      <p:sp>
        <p:nvSpPr>
          <p:cNvPr id="422934" name="Rectangle 22"/>
          <p:cNvSpPr>
            <a:spLocks noChangeArrowheads="1"/>
          </p:cNvSpPr>
          <p:nvPr/>
        </p:nvSpPr>
        <p:spPr bwMode="auto">
          <a:xfrm>
            <a:off x="7356475" y="3076575"/>
            <a:ext cx="4445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10M</a:t>
            </a:r>
            <a:endParaRPr lang="en-US" sz="1800" b="1"/>
          </a:p>
        </p:txBody>
      </p:sp>
      <p:sp>
        <p:nvSpPr>
          <p:cNvPr id="422935" name="Rectangle 23"/>
          <p:cNvSpPr>
            <a:spLocks noChangeArrowheads="1"/>
          </p:cNvSpPr>
          <p:nvPr/>
        </p:nvSpPr>
        <p:spPr bwMode="auto">
          <a:xfrm>
            <a:off x="7356475" y="3702050"/>
            <a:ext cx="317500" cy="2555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1M</a:t>
            </a:r>
            <a:endParaRPr lang="en-US" sz="1800" b="1"/>
          </a:p>
        </p:txBody>
      </p:sp>
      <p:sp>
        <p:nvSpPr>
          <p:cNvPr id="422936" name="Rectangle 24"/>
          <p:cNvSpPr>
            <a:spLocks noChangeArrowheads="1"/>
          </p:cNvSpPr>
          <p:nvPr/>
        </p:nvSpPr>
        <p:spPr bwMode="auto">
          <a:xfrm>
            <a:off x="7356475" y="4389437"/>
            <a:ext cx="546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100K</a:t>
            </a:r>
            <a:endParaRPr lang="en-US" sz="1800" b="1"/>
          </a:p>
        </p:txBody>
      </p:sp>
      <p:sp>
        <p:nvSpPr>
          <p:cNvPr id="422937" name="Rectangle 25"/>
          <p:cNvSpPr>
            <a:spLocks noChangeArrowheads="1"/>
          </p:cNvSpPr>
          <p:nvPr/>
        </p:nvSpPr>
        <p:spPr bwMode="auto">
          <a:xfrm>
            <a:off x="7356475" y="5033962"/>
            <a:ext cx="4191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385763" indent="-385763" eaLnBrk="1" hangingPunct="1">
              <a:lnSpc>
                <a:spcPct val="93000"/>
              </a:lnSpc>
              <a:spcBef>
                <a:spcPct val="50000"/>
              </a:spcBef>
              <a:buClr>
                <a:schemeClr val="hlink"/>
              </a:buClr>
              <a:buFont typeface="Wingdings" charset="0"/>
              <a:buNone/>
            </a:pPr>
            <a:r>
              <a:rPr lang="en-US" sz="1800" b="1">
                <a:latin typeface="Times Ten Roman" charset="0"/>
              </a:rPr>
              <a:t>10K</a:t>
            </a:r>
            <a:endParaRPr lang="en-US" sz="1800" b="1"/>
          </a:p>
        </p:txBody>
      </p:sp>
      <p:sp>
        <p:nvSpPr>
          <p:cNvPr id="422938" name="Text Box 26"/>
          <p:cNvSpPr txBox="1">
            <a:spLocks noChangeArrowheads="1"/>
          </p:cNvSpPr>
          <p:nvPr/>
        </p:nvSpPr>
        <p:spPr bwMode="auto">
          <a:xfrm rot="-5400000">
            <a:off x="6656387" y="3349625"/>
            <a:ext cx="3471863"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5763" indent="-385763">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3000"/>
              </a:lnSpc>
              <a:spcBef>
                <a:spcPct val="50000"/>
              </a:spcBef>
              <a:buClr>
                <a:schemeClr val="hlink"/>
              </a:buClr>
              <a:buFont typeface="Wingdings" charset="0"/>
              <a:buNone/>
            </a:pPr>
            <a:r>
              <a:rPr lang="en-US" sz="2000" b="1">
                <a:solidFill>
                  <a:srgbClr val="FF0000"/>
                </a:solidFill>
              </a:rPr>
              <a:t>Gates/Month in Application</a:t>
            </a:r>
          </a:p>
        </p:txBody>
      </p:sp>
      <p:sp>
        <p:nvSpPr>
          <p:cNvPr id="422939" name="Line 27"/>
          <p:cNvSpPr>
            <a:spLocks noChangeShapeType="1"/>
          </p:cNvSpPr>
          <p:nvPr/>
        </p:nvSpPr>
        <p:spPr bwMode="auto">
          <a:xfrm>
            <a:off x="5526088" y="2693987"/>
            <a:ext cx="0" cy="1479550"/>
          </a:xfrm>
          <a:prstGeom prst="line">
            <a:avLst/>
          </a:prstGeom>
          <a:noFill/>
          <a:ln w="381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422940" name="Text Box 28"/>
          <p:cNvSpPr txBox="1">
            <a:spLocks noChangeArrowheads="1"/>
          </p:cNvSpPr>
          <p:nvPr/>
        </p:nvSpPr>
        <p:spPr bwMode="auto">
          <a:xfrm>
            <a:off x="5562600" y="2667000"/>
            <a:ext cx="1688536" cy="86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85763" indent="-385763">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3000"/>
              </a:lnSpc>
              <a:buClr>
                <a:schemeClr val="hlink"/>
              </a:buClr>
              <a:buFont typeface="Wingdings" charset="0"/>
              <a:buNone/>
            </a:pPr>
            <a:r>
              <a:rPr lang="en-US" sz="1800" b="1" i="1" dirty="0">
                <a:solidFill>
                  <a:srgbClr val="660066"/>
                </a:solidFill>
              </a:rPr>
              <a:t>Development</a:t>
            </a:r>
          </a:p>
          <a:p>
            <a:pPr eaLnBrk="1" hangingPunct="1">
              <a:lnSpc>
                <a:spcPct val="93000"/>
              </a:lnSpc>
              <a:buClr>
                <a:schemeClr val="hlink"/>
              </a:buClr>
              <a:buFont typeface="Wingdings" charset="0"/>
              <a:buNone/>
            </a:pPr>
            <a:r>
              <a:rPr lang="en-US" sz="1800" b="1" i="1" dirty="0">
                <a:solidFill>
                  <a:srgbClr val="660066"/>
                </a:solidFill>
              </a:rPr>
              <a:t>Productivity</a:t>
            </a:r>
          </a:p>
          <a:p>
            <a:pPr eaLnBrk="1" hangingPunct="1">
              <a:lnSpc>
                <a:spcPct val="93000"/>
              </a:lnSpc>
              <a:buClr>
                <a:schemeClr val="hlink"/>
              </a:buClr>
              <a:buFont typeface="Wingdings" charset="0"/>
              <a:buNone/>
            </a:pPr>
            <a:r>
              <a:rPr lang="en-US" sz="1800" b="1" i="1" dirty="0">
                <a:solidFill>
                  <a:srgbClr val="660066"/>
                </a:solidFill>
              </a:rPr>
              <a:t>Gap</a:t>
            </a:r>
          </a:p>
        </p:txBody>
      </p:sp>
      <p:sp>
        <p:nvSpPr>
          <p:cNvPr id="422942" name="Rectangle 30"/>
          <p:cNvSpPr>
            <a:spLocks noChangeArrowheads="1"/>
          </p:cNvSpPr>
          <p:nvPr/>
        </p:nvSpPr>
        <p:spPr bwMode="auto">
          <a:xfrm>
            <a:off x="6172200" y="1319212"/>
            <a:ext cx="1722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Clr>
                <a:schemeClr val="accent1"/>
              </a:buClr>
              <a:buSzPct val="75000"/>
              <a:buFont typeface="Wingdings" charset="0"/>
              <a:buNone/>
            </a:pPr>
            <a:r>
              <a:rPr lang="en-US" sz="2000" b="1">
                <a:solidFill>
                  <a:srgbClr val="000066"/>
                </a:solidFill>
              </a:rPr>
              <a:t>Moore</a:t>
            </a:r>
            <a:r>
              <a:rPr lang="ja-JP" altLang="en-US" sz="2000" b="1">
                <a:solidFill>
                  <a:srgbClr val="000066"/>
                </a:solidFill>
                <a:latin typeface="Arial"/>
              </a:rPr>
              <a:t>’</a:t>
            </a:r>
            <a:r>
              <a:rPr lang="en-US" sz="2000" b="1">
                <a:solidFill>
                  <a:srgbClr val="000066"/>
                </a:solidFill>
              </a:rPr>
              <a:t>s Law</a:t>
            </a:r>
          </a:p>
        </p:txBody>
      </p:sp>
    </p:spTree>
    <p:extLst>
      <p:ext uri="{BB962C8B-B14F-4D97-AF65-F5344CB8AC3E}">
        <p14:creationId xmlns:p14="http://schemas.microsoft.com/office/powerpoint/2010/main" val="1281763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0" y="2514600"/>
            <a:ext cx="3810000" cy="3810000"/>
          </a:xfrm>
          <a:prstGeom prst="rect">
            <a:avLst/>
          </a:prstGeom>
        </p:spPr>
      </p:pic>
      <p:sp>
        <p:nvSpPr>
          <p:cNvPr id="343042" name="Rectangle 2"/>
          <p:cNvSpPr>
            <a:spLocks noGrp="1" noChangeArrowheads="1"/>
          </p:cNvSpPr>
          <p:nvPr>
            <p:ph type="title"/>
          </p:nvPr>
        </p:nvSpPr>
        <p:spPr>
          <a:xfrm>
            <a:off x="381000" y="381000"/>
            <a:ext cx="8229600" cy="533400"/>
          </a:xfrm>
        </p:spPr>
        <p:txBody>
          <a:bodyPr/>
          <a:lstStyle/>
          <a:p>
            <a:r>
              <a:rPr lang="en-US" sz="3200"/>
              <a:t>Software System Landscape</a:t>
            </a:r>
          </a:p>
        </p:txBody>
      </p:sp>
      <p:sp>
        <p:nvSpPr>
          <p:cNvPr id="343043" name="Rectangle 3"/>
          <p:cNvSpPr>
            <a:spLocks noGrp="1" noChangeArrowheads="1"/>
          </p:cNvSpPr>
          <p:nvPr>
            <p:ph type="body" idx="1"/>
          </p:nvPr>
        </p:nvSpPr>
        <p:spPr>
          <a:xfrm>
            <a:off x="381000" y="1219200"/>
            <a:ext cx="8610600" cy="5029200"/>
          </a:xfrm>
        </p:spPr>
        <p:txBody>
          <a:bodyPr/>
          <a:lstStyle/>
          <a:p>
            <a:pPr>
              <a:lnSpc>
                <a:spcPct val="90000"/>
              </a:lnSpc>
            </a:pPr>
            <a:r>
              <a:rPr lang="en-US" dirty="0"/>
              <a:t>Littered with lots of new stuff </a:t>
            </a:r>
          </a:p>
          <a:p>
            <a:pPr lvl="1">
              <a:lnSpc>
                <a:spcPct val="90000"/>
              </a:lnSpc>
            </a:pPr>
            <a:r>
              <a:rPr lang="en-US" dirty="0"/>
              <a:t>Self-Aware/Healing Systems, Web </a:t>
            </a:r>
            <a:r>
              <a:rPr lang="en-US" dirty="0" smtClean="0"/>
              <a:t>Apps, </a:t>
            </a:r>
            <a:r>
              <a:rPr lang="en-US" dirty="0"/>
              <a:t>Service-Oriented Architectures, Ubiquitous Computing</a:t>
            </a:r>
            <a:r>
              <a:rPr lang="en-US" dirty="0" smtClean="0"/>
              <a:t>…</a:t>
            </a:r>
            <a:br>
              <a:rPr lang="en-US" dirty="0" smtClean="0"/>
            </a:br>
            <a:endParaRPr lang="en-US" dirty="0"/>
          </a:p>
          <a:p>
            <a:pPr>
              <a:lnSpc>
                <a:spcPct val="90000"/>
              </a:lnSpc>
            </a:pPr>
            <a:r>
              <a:rPr lang="en-US" dirty="0"/>
              <a:t>It’s Big and Connected</a:t>
            </a:r>
          </a:p>
          <a:p>
            <a:pPr lvl="1">
              <a:lnSpc>
                <a:spcPct val="90000"/>
              </a:lnSpc>
            </a:pPr>
            <a:r>
              <a:rPr lang="en-US" dirty="0"/>
              <a:t>Lots of Components Distributed across </a:t>
            </a:r>
            <a:r>
              <a:rPr lang="en-US" dirty="0" smtClean="0"/>
              <a:t>Net</a:t>
            </a:r>
            <a:br>
              <a:rPr lang="en-US" dirty="0" smtClean="0"/>
            </a:br>
            <a:endParaRPr lang="en-US" dirty="0"/>
          </a:p>
          <a:p>
            <a:pPr>
              <a:lnSpc>
                <a:spcPct val="90000"/>
              </a:lnSpc>
            </a:pPr>
            <a:r>
              <a:rPr lang="en-US" dirty="0" smtClean="0"/>
              <a:t>It’s </a:t>
            </a:r>
            <a:r>
              <a:rPr lang="en-US" dirty="0"/>
              <a:t>Complex</a:t>
            </a:r>
          </a:p>
          <a:p>
            <a:pPr lvl="1">
              <a:lnSpc>
                <a:spcPct val="90000"/>
              </a:lnSpc>
            </a:pPr>
            <a:r>
              <a:rPr lang="en-US" dirty="0"/>
              <a:t>T</a:t>
            </a:r>
            <a:r>
              <a:rPr lang="en-US" dirty="0" smtClean="0"/>
              <a:t>he </a:t>
            </a:r>
            <a:r>
              <a:rPr lang="en-US" dirty="0"/>
              <a:t>number and intricacy of </a:t>
            </a:r>
            <a:r>
              <a:rPr lang="en-US" dirty="0" smtClean="0"/>
              <a:t/>
            </a:r>
            <a:br>
              <a:rPr lang="en-US" dirty="0" smtClean="0"/>
            </a:br>
            <a:r>
              <a:rPr lang="en-US" dirty="0" smtClean="0"/>
              <a:t>the interactions</a:t>
            </a:r>
            <a:br>
              <a:rPr lang="en-US" dirty="0" smtClean="0"/>
            </a:br>
            <a:endParaRPr lang="en-US" dirty="0"/>
          </a:p>
          <a:p>
            <a:pPr>
              <a:lnSpc>
                <a:spcPct val="90000"/>
              </a:lnSpc>
            </a:pPr>
            <a:r>
              <a:rPr lang="en-US" dirty="0" smtClean="0"/>
              <a:t>Can’t </a:t>
            </a:r>
            <a:r>
              <a:rPr lang="en-US" dirty="0"/>
              <a:t>fit it all in the engineer’s head!</a:t>
            </a:r>
          </a:p>
        </p:txBody>
      </p:sp>
      <p:sp>
        <p:nvSpPr>
          <p:cNvPr id="5" name="TextBox 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454440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43">
                                            <p:txEl>
                                              <p:pRg st="2" end="2"/>
                                            </p:txEl>
                                          </p:spTgt>
                                        </p:tgtEl>
                                        <p:attrNameLst>
                                          <p:attrName>style.visibility</p:attrName>
                                        </p:attrNameLst>
                                      </p:cBhvr>
                                      <p:to>
                                        <p:strVal val="visible"/>
                                      </p:to>
                                    </p:set>
                                    <p:anim calcmode="lin" valueType="num">
                                      <p:cBhvr additive="base">
                                        <p:cTn id="7"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3043">
                                            <p:txEl>
                                              <p:pRg st="3" end="3"/>
                                            </p:txEl>
                                          </p:spTgt>
                                        </p:tgtEl>
                                        <p:attrNameLst>
                                          <p:attrName>style.visibility</p:attrName>
                                        </p:attrNameLst>
                                      </p:cBhvr>
                                      <p:to>
                                        <p:strVal val="visible"/>
                                      </p:to>
                                    </p:set>
                                    <p:anim calcmode="lin" valueType="num">
                                      <p:cBhvr additive="base">
                                        <p:cTn id="11"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3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3043">
                                            <p:txEl>
                                              <p:pRg st="4" end="4"/>
                                            </p:txEl>
                                          </p:spTgt>
                                        </p:tgtEl>
                                        <p:attrNameLst>
                                          <p:attrName>style.visibility</p:attrName>
                                        </p:attrNameLst>
                                      </p:cBhvr>
                                      <p:to>
                                        <p:strVal val="visible"/>
                                      </p:to>
                                    </p:set>
                                    <p:anim calcmode="lin" valueType="num">
                                      <p:cBhvr additive="base">
                                        <p:cTn id="17"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304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43043">
                                            <p:txEl>
                                              <p:pRg st="5" end="5"/>
                                            </p:txEl>
                                          </p:spTgt>
                                        </p:tgtEl>
                                        <p:attrNameLst>
                                          <p:attrName>style.visibility</p:attrName>
                                        </p:attrNameLst>
                                      </p:cBhvr>
                                      <p:to>
                                        <p:strVal val="visible"/>
                                      </p:to>
                                    </p:set>
                                    <p:anim calcmode="lin" valueType="num">
                                      <p:cBhvr additive="base">
                                        <p:cTn id="21"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43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43043">
                                            <p:txEl>
                                              <p:pRg st="6" end="6"/>
                                            </p:txEl>
                                          </p:spTgt>
                                        </p:tgtEl>
                                        <p:attrNameLst>
                                          <p:attrName>style.visibility</p:attrName>
                                        </p:attrNameLst>
                                      </p:cBhvr>
                                      <p:to>
                                        <p:strVal val="visible"/>
                                      </p:to>
                                    </p:set>
                                    <p:anim calcmode="lin" valueType="num">
                                      <p:cBhvr additive="base">
                                        <p:cTn id="27" dur="500" fill="hold"/>
                                        <p:tgtEl>
                                          <p:spTgt spid="34304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30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t="11112" r="35532" b="8889"/>
          <a:stretch/>
        </p:blipFill>
        <p:spPr>
          <a:xfrm>
            <a:off x="6324600" y="441960"/>
            <a:ext cx="2660904" cy="3291840"/>
          </a:xfrm>
          <a:prstGeom prst="rect">
            <a:avLst/>
          </a:prstGeom>
        </p:spPr>
      </p:pic>
      <p:sp>
        <p:nvSpPr>
          <p:cNvPr id="424962" name="Rectangle 2"/>
          <p:cNvSpPr>
            <a:spLocks noGrp="1" noChangeArrowheads="1"/>
          </p:cNvSpPr>
          <p:nvPr>
            <p:ph type="title"/>
          </p:nvPr>
        </p:nvSpPr>
        <p:spPr>
          <a:xfrm>
            <a:off x="457200" y="381000"/>
            <a:ext cx="8229600" cy="533400"/>
          </a:xfrm>
        </p:spPr>
        <p:txBody>
          <a:bodyPr/>
          <a:lstStyle/>
          <a:p>
            <a:r>
              <a:rPr lang="en-US"/>
              <a:t>Productivity</a:t>
            </a:r>
          </a:p>
        </p:txBody>
      </p:sp>
      <p:sp>
        <p:nvSpPr>
          <p:cNvPr id="424963" name="Rectangle 3"/>
          <p:cNvSpPr>
            <a:spLocks noGrp="1" noChangeArrowheads="1"/>
          </p:cNvSpPr>
          <p:nvPr>
            <p:ph type="body" idx="1"/>
          </p:nvPr>
        </p:nvSpPr>
        <p:spPr>
          <a:xfrm>
            <a:off x="457200" y="1143000"/>
            <a:ext cx="8458200" cy="5029200"/>
          </a:xfrm>
        </p:spPr>
        <p:txBody>
          <a:bodyPr/>
          <a:lstStyle/>
          <a:p>
            <a:r>
              <a:rPr lang="en-US" dirty="0"/>
              <a:t>Typically expressed as a ratio of</a:t>
            </a:r>
            <a:r>
              <a:rPr lang="en-US" dirty="0" smtClean="0"/>
              <a:t> </a:t>
            </a:r>
            <a:br>
              <a:rPr lang="en-US" dirty="0" smtClean="0"/>
            </a:br>
            <a:r>
              <a:rPr lang="en-US" dirty="0" smtClean="0"/>
              <a:t>		</a:t>
            </a:r>
            <a:r>
              <a:rPr lang="en-US" dirty="0" smtClean="0">
                <a:solidFill>
                  <a:srgbClr val="008000"/>
                </a:solidFill>
              </a:rPr>
              <a:t>Outputs</a:t>
            </a:r>
            <a:r>
              <a:rPr lang="en-US" dirty="0" smtClean="0"/>
              <a:t> </a:t>
            </a:r>
            <a:r>
              <a:rPr lang="en-US" dirty="0"/>
              <a:t>/ </a:t>
            </a:r>
            <a:r>
              <a:rPr lang="en-US" dirty="0">
                <a:solidFill>
                  <a:srgbClr val="800000"/>
                </a:solidFill>
              </a:rPr>
              <a:t>Inputs</a:t>
            </a:r>
          </a:p>
          <a:p>
            <a:pPr lvl="1"/>
            <a:r>
              <a:rPr lang="en-US" dirty="0"/>
              <a:t>E.g., Function Points / Staff Month</a:t>
            </a:r>
          </a:p>
          <a:p>
            <a:pPr lvl="1"/>
            <a:r>
              <a:rPr lang="en-US" dirty="0"/>
              <a:t>Assumes </a:t>
            </a:r>
            <a:r>
              <a:rPr lang="en-US" dirty="0" smtClean="0"/>
              <a:t>units </a:t>
            </a:r>
            <a:r>
              <a:rPr lang="en-US" dirty="0"/>
              <a:t>of output </a:t>
            </a:r>
            <a:r>
              <a:rPr lang="en-US" dirty="0" smtClean="0"/>
              <a:t>&amp; input are </a:t>
            </a:r>
            <a:br>
              <a:rPr lang="en-US" dirty="0" smtClean="0"/>
            </a:br>
            <a:r>
              <a:rPr lang="en-US" dirty="0" smtClean="0"/>
              <a:t>known</a:t>
            </a:r>
            <a:r>
              <a:rPr lang="en-US" dirty="0"/>
              <a:t>, consistent, </a:t>
            </a:r>
            <a:r>
              <a:rPr lang="en-US" dirty="0" smtClean="0"/>
              <a:t>&amp; unambiguous</a:t>
            </a:r>
            <a:endParaRPr lang="en-US" dirty="0"/>
          </a:p>
          <a:p>
            <a:pPr lvl="1"/>
            <a:r>
              <a:rPr lang="en-US" dirty="0"/>
              <a:t>Assumes they are continuous and </a:t>
            </a:r>
            <a:r>
              <a:rPr lang="en-US" dirty="0" smtClean="0"/>
              <a:t>linear</a:t>
            </a:r>
            <a:br>
              <a:rPr lang="en-US" dirty="0" smtClean="0"/>
            </a:br>
            <a:endParaRPr lang="en-US" dirty="0" smtClean="0"/>
          </a:p>
          <a:p>
            <a:r>
              <a:rPr lang="en-US" dirty="0"/>
              <a:t>A</a:t>
            </a:r>
            <a:r>
              <a:rPr lang="en-US" dirty="0" smtClean="0"/>
              <a:t>lso a </a:t>
            </a:r>
            <a:r>
              <a:rPr lang="en-US" dirty="0"/>
              <a:t>function of </a:t>
            </a:r>
            <a:r>
              <a:rPr lang="en-US" dirty="0" smtClean="0"/>
              <a:t>quality</a:t>
            </a:r>
            <a:br>
              <a:rPr lang="en-US" dirty="0" smtClean="0"/>
            </a:br>
            <a:endParaRPr lang="en-US" dirty="0" smtClean="0"/>
          </a:p>
          <a:p>
            <a:r>
              <a:rPr lang="en-US" dirty="0"/>
              <a:t>Business productivity </a:t>
            </a:r>
            <a:r>
              <a:rPr lang="en-US" dirty="0" smtClean="0"/>
              <a:t>viewed </a:t>
            </a:r>
            <a:r>
              <a:rPr lang="en-US" dirty="0"/>
              <a:t>as Utility/</a:t>
            </a:r>
            <a:r>
              <a:rPr lang="en-US" dirty="0" smtClean="0"/>
              <a:t>Cost</a:t>
            </a:r>
            <a:endParaRPr lang="en-US" dirty="0"/>
          </a:p>
        </p:txBody>
      </p:sp>
      <p:sp>
        <p:nvSpPr>
          <p:cNvPr id="5" name="TextBox 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24804423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96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496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381000" y="228600"/>
            <a:ext cx="8763000" cy="838200"/>
          </a:xfrm>
        </p:spPr>
        <p:txBody>
          <a:bodyPr/>
          <a:lstStyle/>
          <a:p>
            <a:r>
              <a:rPr lang="en-US" sz="2800"/>
              <a:t>Software Productivity’s Greatest Increases</a:t>
            </a:r>
          </a:p>
        </p:txBody>
      </p:sp>
      <p:sp>
        <p:nvSpPr>
          <p:cNvPr id="392195" name="Rectangle 3"/>
          <p:cNvSpPr>
            <a:spLocks noGrp="1" noChangeArrowheads="1"/>
          </p:cNvSpPr>
          <p:nvPr>
            <p:ph type="body" idx="1"/>
          </p:nvPr>
        </p:nvSpPr>
        <p:spPr>
          <a:xfrm>
            <a:off x="533400" y="1219200"/>
            <a:ext cx="8153400" cy="5638800"/>
          </a:xfrm>
        </p:spPr>
        <p:txBody>
          <a:bodyPr/>
          <a:lstStyle/>
          <a:p>
            <a:pPr marL="533400" indent="-533400">
              <a:buFont typeface="Arial" charset="0"/>
              <a:buAutoNum type="arabicPeriod"/>
            </a:pPr>
            <a:r>
              <a:rPr lang="en-US" sz="2800" dirty="0">
                <a:solidFill>
                  <a:srgbClr val="008000"/>
                </a:solidFill>
              </a:rPr>
              <a:t>Abstraction</a:t>
            </a:r>
            <a:r>
              <a:rPr lang="en-US" sz="2800" dirty="0"/>
              <a:t> Higher </a:t>
            </a:r>
            <a:br>
              <a:rPr lang="en-US" sz="2800" dirty="0"/>
            </a:br>
            <a:r>
              <a:rPr lang="en-US" sz="2800" dirty="0"/>
              <a:t>Level Models </a:t>
            </a:r>
            <a:br>
              <a:rPr lang="en-US" sz="2800" dirty="0"/>
            </a:br>
            <a:r>
              <a:rPr lang="en-US" sz="2800" dirty="0"/>
              <a:t>(Languages)</a:t>
            </a:r>
            <a:br>
              <a:rPr lang="en-US" sz="2800" dirty="0"/>
            </a:br>
            <a:endParaRPr lang="en-US" sz="2800" dirty="0"/>
          </a:p>
          <a:p>
            <a:pPr marL="533400" indent="-533400">
              <a:buFont typeface="Arial" charset="0"/>
              <a:buAutoNum type="arabicPeriod"/>
            </a:pPr>
            <a:r>
              <a:rPr lang="en-US" sz="2800" dirty="0">
                <a:solidFill>
                  <a:srgbClr val="0000FF"/>
                </a:solidFill>
              </a:rPr>
              <a:t>Reuse</a:t>
            </a:r>
            <a:r>
              <a:rPr lang="en-US" sz="2800" dirty="0"/>
              <a:t> (levels)</a:t>
            </a:r>
            <a:br>
              <a:rPr lang="en-US" sz="2800" dirty="0"/>
            </a:br>
            <a:endParaRPr lang="en-US" sz="2800" dirty="0"/>
          </a:p>
          <a:p>
            <a:pPr marL="533400" indent="-533400">
              <a:buFont typeface="Arial" charset="0"/>
              <a:buAutoNum type="arabicPeriod"/>
            </a:pPr>
            <a:r>
              <a:rPr lang="en-US" sz="2800" dirty="0"/>
              <a:t>Software </a:t>
            </a:r>
            <a:r>
              <a:rPr lang="en-US" sz="2800" dirty="0">
                <a:solidFill>
                  <a:srgbClr val="CC0000"/>
                </a:solidFill>
              </a:rPr>
              <a:t>Process</a:t>
            </a:r>
            <a:r>
              <a:rPr lang="en-US" sz="2800" dirty="0"/>
              <a:t> (types/maturity)</a:t>
            </a:r>
            <a:br>
              <a:rPr lang="en-US" sz="2800" dirty="0"/>
            </a:br>
            <a:endParaRPr lang="en-US" sz="2800" dirty="0"/>
          </a:p>
          <a:p>
            <a:pPr marL="533400" indent="-533400">
              <a:buFont typeface="Arial" charset="0"/>
              <a:buAutoNum type="arabicPeriod"/>
            </a:pPr>
            <a:r>
              <a:rPr lang="en-US" sz="2800" dirty="0">
                <a:solidFill>
                  <a:srgbClr val="FF6600"/>
                </a:solidFill>
              </a:rPr>
              <a:t>Automation</a:t>
            </a:r>
            <a:r>
              <a:rPr lang="en-US" sz="2800" dirty="0"/>
              <a:t> - (cobbler’s children)</a:t>
            </a:r>
          </a:p>
        </p:txBody>
      </p:sp>
      <p:pic>
        <p:nvPicPr>
          <p:cNvPr id="3" name="Picture 2"/>
          <p:cNvPicPr>
            <a:picLocks noChangeAspect="1"/>
          </p:cNvPicPr>
          <p:nvPr/>
        </p:nvPicPr>
        <p:blipFill>
          <a:blip r:embed="rId3"/>
          <a:stretch>
            <a:fillRect/>
          </a:stretch>
        </p:blipFill>
        <p:spPr>
          <a:xfrm>
            <a:off x="5302608" y="1226625"/>
            <a:ext cx="3536592" cy="2659575"/>
          </a:xfrm>
          <a:prstGeom prst="rect">
            <a:avLst/>
          </a:prstGeom>
          <a:scene3d>
            <a:camera prst="orthographicFront"/>
            <a:lightRig rig="threePt" dir="t"/>
          </a:scene3d>
          <a:sp3d>
            <a:bevelT/>
          </a:sp3d>
        </p:spPr>
      </p:pic>
      <p:sp>
        <p:nvSpPr>
          <p:cNvPr id="5" name="TextBox 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1308912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2195">
                                            <p:txEl>
                                              <p:pRg st="1" end="1"/>
                                            </p:txEl>
                                          </p:spTgt>
                                        </p:tgtEl>
                                        <p:attrNameLst>
                                          <p:attrName>style.visibility</p:attrName>
                                        </p:attrNameLst>
                                      </p:cBhvr>
                                      <p:to>
                                        <p:strVal val="visible"/>
                                      </p:to>
                                    </p:set>
                                    <p:anim calcmode="lin" valueType="num">
                                      <p:cBhvr additive="base">
                                        <p:cTn id="7"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2195">
                                            <p:txEl>
                                              <p:pRg st="2" end="2"/>
                                            </p:txEl>
                                          </p:spTgt>
                                        </p:tgtEl>
                                        <p:attrNameLst>
                                          <p:attrName>style.visibility</p:attrName>
                                        </p:attrNameLst>
                                      </p:cBhvr>
                                      <p:to>
                                        <p:strVal val="visible"/>
                                      </p:to>
                                    </p:set>
                                    <p:anim calcmode="lin" valueType="num">
                                      <p:cBhvr additive="base">
                                        <p:cTn id="13"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2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2195">
                                            <p:txEl>
                                              <p:pRg st="3" end="3"/>
                                            </p:txEl>
                                          </p:spTgt>
                                        </p:tgtEl>
                                        <p:attrNameLst>
                                          <p:attrName>style.visibility</p:attrName>
                                        </p:attrNameLst>
                                      </p:cBhvr>
                                      <p:to>
                                        <p:strVal val="visible"/>
                                      </p:to>
                                    </p:set>
                                    <p:anim calcmode="lin" valueType="num">
                                      <p:cBhvr additive="base">
                                        <p:cTn id="19" dur="500" fill="hold"/>
                                        <p:tgtEl>
                                          <p:spTgt spid="392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2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6" descr="daytonT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4249"/>
            <a:ext cx="7848600" cy="65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7"/>
          <p:cNvSpPr>
            <a:spLocks noChangeArrowheads="1"/>
          </p:cNvSpPr>
          <p:nvPr/>
        </p:nvSpPr>
        <p:spPr bwMode="auto">
          <a:xfrm>
            <a:off x="304800" y="76200"/>
            <a:ext cx="3429000" cy="23622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13316" name="Text Box 11"/>
          <p:cNvSpPr txBox="1">
            <a:spLocks noChangeArrowheads="1"/>
          </p:cNvSpPr>
          <p:nvPr/>
        </p:nvSpPr>
        <p:spPr bwMode="auto">
          <a:xfrm>
            <a:off x="228600" y="473075"/>
            <a:ext cx="350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4000">
                <a:solidFill>
                  <a:schemeClr val="accent2"/>
                </a:solidFill>
                <a:latin typeface="Garamond" pitchFamily="18" charset="0"/>
              </a:rPr>
              <a:t>Where I live and work - 3 places!</a:t>
            </a:r>
          </a:p>
        </p:txBody>
      </p:sp>
      <p:sp>
        <p:nvSpPr>
          <p:cNvPr id="13317" name="Rounded Rectangular Callout 1"/>
          <p:cNvSpPr>
            <a:spLocks noChangeArrowheads="1"/>
          </p:cNvSpPr>
          <p:nvPr/>
        </p:nvSpPr>
        <p:spPr bwMode="auto">
          <a:xfrm>
            <a:off x="1066800" y="3810000"/>
            <a:ext cx="1752600" cy="381000"/>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200" dirty="0" smtClean="0">
                <a:solidFill>
                  <a:schemeClr val="bg1"/>
                </a:solidFill>
              </a:rPr>
              <a:t>Undergrad Classes</a:t>
            </a:r>
            <a:endParaRPr lang="en-US" altLang="en-US" sz="1200" dirty="0">
              <a:solidFill>
                <a:schemeClr val="bg1"/>
              </a:solidFill>
            </a:endParaRPr>
          </a:p>
        </p:txBody>
      </p:sp>
      <p:sp>
        <p:nvSpPr>
          <p:cNvPr id="13318" name="Rounded Rectangular Callout 5"/>
          <p:cNvSpPr>
            <a:spLocks noChangeArrowheads="1"/>
          </p:cNvSpPr>
          <p:nvPr/>
        </p:nvSpPr>
        <p:spPr bwMode="auto">
          <a:xfrm>
            <a:off x="8001000" y="2971800"/>
            <a:ext cx="990600" cy="381000"/>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200" dirty="0">
                <a:solidFill>
                  <a:schemeClr val="bg1"/>
                </a:solidFill>
              </a:rPr>
              <a:t>Weekends</a:t>
            </a:r>
          </a:p>
        </p:txBody>
      </p:sp>
      <p:sp>
        <p:nvSpPr>
          <p:cNvPr id="13319" name="Rounded Rectangular Callout 6"/>
          <p:cNvSpPr>
            <a:spLocks noChangeArrowheads="1"/>
          </p:cNvSpPr>
          <p:nvPr/>
        </p:nvSpPr>
        <p:spPr bwMode="auto">
          <a:xfrm>
            <a:off x="3733800" y="2819400"/>
            <a:ext cx="1066800" cy="381000"/>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200" dirty="0">
                <a:solidFill>
                  <a:schemeClr val="bg1"/>
                </a:solidFill>
              </a:rPr>
              <a:t>Grad Class</a:t>
            </a:r>
          </a:p>
        </p:txBody>
      </p:sp>
    </p:spTree>
    <p:extLst>
      <p:ext uri="{BB962C8B-B14F-4D97-AF65-F5344CB8AC3E}">
        <p14:creationId xmlns:p14="http://schemas.microsoft.com/office/powerpoint/2010/main" val="26481244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Abstraction</a:t>
            </a:r>
            <a:endParaRPr lang="en-US" dirty="0"/>
          </a:p>
        </p:txBody>
      </p:sp>
      <p:sp>
        <p:nvSpPr>
          <p:cNvPr id="3" name="Content Placeholder 2"/>
          <p:cNvSpPr>
            <a:spLocks noGrp="1"/>
          </p:cNvSpPr>
          <p:nvPr>
            <p:ph idx="1"/>
          </p:nvPr>
        </p:nvSpPr>
        <p:spPr>
          <a:xfrm>
            <a:off x="457200" y="1219200"/>
            <a:ext cx="8229600" cy="5181600"/>
          </a:xfrm>
        </p:spPr>
        <p:txBody>
          <a:bodyPr/>
          <a:lstStyle/>
          <a:p>
            <a:pPr marL="0" indent="0">
              <a:buNone/>
            </a:pPr>
            <a:r>
              <a:rPr lang="en-US" i="1" dirty="0" smtClean="0">
                <a:solidFill>
                  <a:srgbClr val="800000"/>
                </a:solidFill>
              </a:rPr>
              <a:t>General Purpose Languages</a:t>
            </a:r>
          </a:p>
          <a:p>
            <a:r>
              <a:rPr lang="en-US" dirty="0" smtClean="0"/>
              <a:t>Micro Code – bit by bit</a:t>
            </a:r>
          </a:p>
          <a:p>
            <a:r>
              <a:rPr lang="en-US" dirty="0" smtClean="0"/>
              <a:t>Assembly Code – register by register</a:t>
            </a:r>
          </a:p>
          <a:p>
            <a:r>
              <a:rPr lang="en-US" dirty="0" smtClean="0"/>
              <a:t>Early Procedural </a:t>
            </a:r>
            <a:r>
              <a:rPr lang="en-US" dirty="0"/>
              <a:t>L</a:t>
            </a:r>
            <a:r>
              <a:rPr lang="en-US" dirty="0" smtClean="0"/>
              <a:t>anguages (e.g., Fortran)</a:t>
            </a:r>
          </a:p>
          <a:p>
            <a:pPr lvl="1"/>
            <a:r>
              <a:rPr lang="en-US" dirty="0" smtClean="0"/>
              <a:t>Decision by decision, </a:t>
            </a:r>
            <a:br>
              <a:rPr lang="en-US" dirty="0" smtClean="0"/>
            </a:br>
            <a:r>
              <a:rPr lang="en-US" dirty="0" smtClean="0"/>
              <a:t>Computation by computation</a:t>
            </a:r>
          </a:p>
          <a:p>
            <a:r>
              <a:rPr lang="en-US" dirty="0" smtClean="0"/>
              <a:t>Object-Oriented Languages</a:t>
            </a:r>
          </a:p>
          <a:p>
            <a:pPr lvl="1"/>
            <a:r>
              <a:rPr lang="en-US" dirty="0"/>
              <a:t>O</a:t>
            </a:r>
            <a:r>
              <a:rPr lang="en-US" dirty="0" smtClean="0"/>
              <a:t>bject by object, class by class, …</a:t>
            </a:r>
            <a:br>
              <a:rPr lang="en-US" dirty="0" smtClean="0"/>
            </a:br>
            <a:endParaRPr lang="en-US" dirty="0" smtClean="0"/>
          </a:p>
          <a:p>
            <a:pPr marL="0" indent="0">
              <a:buNone/>
            </a:pPr>
            <a:r>
              <a:rPr lang="en-US" i="1" dirty="0" smtClean="0">
                <a:solidFill>
                  <a:srgbClr val="000090"/>
                </a:solidFill>
              </a:rPr>
              <a:t>Domain Specific Languages ?</a:t>
            </a:r>
          </a:p>
          <a:p>
            <a:pPr marL="0" indent="0">
              <a:buNone/>
            </a:pPr>
            <a:r>
              <a:rPr lang="en-US" i="1" dirty="0" smtClean="0">
                <a:solidFill>
                  <a:srgbClr val="660066"/>
                </a:solidFill>
              </a:rPr>
              <a:t>Architecture Description Languages ?</a:t>
            </a:r>
          </a:p>
        </p:txBody>
      </p:sp>
      <p:pic>
        <p:nvPicPr>
          <p:cNvPr id="4" name="Picture 3"/>
          <p:cNvPicPr>
            <a:picLocks noChangeAspect="1"/>
          </p:cNvPicPr>
          <p:nvPr/>
        </p:nvPicPr>
        <p:blipFill>
          <a:blip r:embed="rId3"/>
          <a:stretch>
            <a:fillRect/>
          </a:stretch>
        </p:blipFill>
        <p:spPr>
          <a:xfrm>
            <a:off x="6477000" y="3429000"/>
            <a:ext cx="2400300" cy="2408301"/>
          </a:xfrm>
          <a:prstGeom prst="rect">
            <a:avLst/>
          </a:prstGeom>
          <a:scene3d>
            <a:camera prst="orthographicFront"/>
            <a:lightRig rig="threePt" dir="t"/>
          </a:scene3d>
          <a:sp3d>
            <a:bevelT/>
          </a:sp3d>
        </p:spPr>
      </p:pic>
      <p:sp>
        <p:nvSpPr>
          <p:cNvPr id="5" name="TextBox 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2332515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381000" y="381000"/>
            <a:ext cx="8229600" cy="533400"/>
          </a:xfrm>
        </p:spPr>
        <p:txBody>
          <a:bodyPr/>
          <a:lstStyle/>
          <a:p>
            <a:r>
              <a:rPr lang="en-US" dirty="0"/>
              <a:t>Software Reuse Effectiveness</a:t>
            </a:r>
          </a:p>
        </p:txBody>
      </p:sp>
      <p:sp>
        <p:nvSpPr>
          <p:cNvPr id="400387" name="Line 3"/>
          <p:cNvSpPr>
            <a:spLocks noChangeShapeType="1"/>
          </p:cNvSpPr>
          <p:nvPr/>
        </p:nvSpPr>
        <p:spPr bwMode="auto">
          <a:xfrm>
            <a:off x="4540251" y="1312863"/>
            <a:ext cx="0" cy="4722812"/>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400388" name="Line 4"/>
          <p:cNvSpPr>
            <a:spLocks noChangeShapeType="1"/>
          </p:cNvSpPr>
          <p:nvPr/>
        </p:nvSpPr>
        <p:spPr bwMode="auto">
          <a:xfrm>
            <a:off x="882651" y="3521075"/>
            <a:ext cx="6858000" cy="0"/>
          </a:xfrm>
          <a:prstGeom prst="line">
            <a:avLst/>
          </a:prstGeom>
          <a:noFill/>
          <a:ln w="12700">
            <a:solidFill>
              <a:schemeClr val="tx1"/>
            </a:solidFill>
            <a:prstDash val="dash"/>
            <a:round/>
            <a:headEnd type="none" w="sm" len="sm"/>
            <a:tailEnd type="none" w="sm" len="sm"/>
          </a:ln>
          <a:effectLst/>
        </p:spPr>
        <p:txBody>
          <a:bodyPr wrap="none" anchor="ctr">
            <a:prstTxWarp prst="textNoShape">
              <a:avLst/>
            </a:prstTxWarp>
          </a:bodyPr>
          <a:lstStyle/>
          <a:p>
            <a:endParaRPr lang="en-US"/>
          </a:p>
        </p:txBody>
      </p:sp>
      <p:sp>
        <p:nvSpPr>
          <p:cNvPr id="400389" name="Rectangle 5"/>
          <p:cNvSpPr>
            <a:spLocks noChangeArrowheads="1"/>
          </p:cNvSpPr>
          <p:nvPr/>
        </p:nvSpPr>
        <p:spPr bwMode="auto">
          <a:xfrm rot="16200000">
            <a:off x="-815180" y="3164681"/>
            <a:ext cx="2911475" cy="519113"/>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b="1"/>
              <a:t>Reuse Leverage</a:t>
            </a:r>
          </a:p>
        </p:txBody>
      </p:sp>
      <p:sp>
        <p:nvSpPr>
          <p:cNvPr id="400390" name="Rectangle 6"/>
          <p:cNvSpPr>
            <a:spLocks noChangeArrowheads="1"/>
          </p:cNvSpPr>
          <p:nvPr/>
        </p:nvSpPr>
        <p:spPr bwMode="auto">
          <a:xfrm>
            <a:off x="3168651" y="5943600"/>
            <a:ext cx="2732088"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b="1" dirty="0"/>
              <a:t>Effort to Reuse</a:t>
            </a:r>
          </a:p>
        </p:txBody>
      </p:sp>
      <p:sp>
        <p:nvSpPr>
          <p:cNvPr id="400391" name="Line 7"/>
          <p:cNvSpPr>
            <a:spLocks noChangeShapeType="1"/>
          </p:cNvSpPr>
          <p:nvPr/>
        </p:nvSpPr>
        <p:spPr bwMode="auto">
          <a:xfrm flipV="1">
            <a:off x="882651" y="1235075"/>
            <a:ext cx="0" cy="4800600"/>
          </a:xfrm>
          <a:prstGeom prst="line">
            <a:avLst/>
          </a:prstGeom>
          <a:noFill/>
          <a:ln w="76200">
            <a:solidFill>
              <a:srgbClr val="800000"/>
            </a:solidFill>
            <a:round/>
            <a:headEnd type="none" w="sm" len="sm"/>
            <a:tailEnd type="stealth" w="med" len="med"/>
          </a:ln>
          <a:effectLst/>
        </p:spPr>
        <p:txBody>
          <a:bodyPr wrap="none" anchor="ctr">
            <a:prstTxWarp prst="textNoShape">
              <a:avLst/>
            </a:prstTxWarp>
          </a:bodyPr>
          <a:lstStyle/>
          <a:p>
            <a:endParaRPr lang="en-US"/>
          </a:p>
        </p:txBody>
      </p:sp>
      <p:sp>
        <p:nvSpPr>
          <p:cNvPr id="400392" name="Line 8"/>
          <p:cNvSpPr>
            <a:spLocks noChangeShapeType="1"/>
          </p:cNvSpPr>
          <p:nvPr/>
        </p:nvSpPr>
        <p:spPr bwMode="auto">
          <a:xfrm flipV="1">
            <a:off x="849314" y="6019800"/>
            <a:ext cx="7577137" cy="15875"/>
          </a:xfrm>
          <a:prstGeom prst="line">
            <a:avLst/>
          </a:prstGeom>
          <a:noFill/>
          <a:ln w="76200">
            <a:solidFill>
              <a:srgbClr val="800000"/>
            </a:solidFill>
            <a:round/>
            <a:headEnd type="none" w="sm" len="sm"/>
            <a:tailEnd type="stealth" w="med" len="med"/>
          </a:ln>
          <a:effectLst/>
        </p:spPr>
        <p:txBody>
          <a:bodyPr wrap="none" anchor="ctr">
            <a:prstTxWarp prst="textNoShape">
              <a:avLst/>
            </a:prstTxWarp>
          </a:bodyPr>
          <a:lstStyle/>
          <a:p>
            <a:endParaRPr lang="en-US"/>
          </a:p>
        </p:txBody>
      </p:sp>
      <p:sp>
        <p:nvSpPr>
          <p:cNvPr id="400393" name="Rectangle 9"/>
          <p:cNvSpPr>
            <a:spLocks noChangeArrowheads="1"/>
          </p:cNvSpPr>
          <p:nvPr/>
        </p:nvSpPr>
        <p:spPr bwMode="auto">
          <a:xfrm>
            <a:off x="4083051" y="3232150"/>
            <a:ext cx="1030288"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i="1">
                <a:solidFill>
                  <a:srgbClr val="FF6600"/>
                </a:solidFill>
              </a:rPr>
              <a:t>Design</a:t>
            </a:r>
          </a:p>
          <a:p>
            <a:r>
              <a:rPr lang="en-US" sz="2000" b="1" i="1">
                <a:solidFill>
                  <a:srgbClr val="FF6600"/>
                </a:solidFill>
              </a:rPr>
              <a:t>Reuse</a:t>
            </a:r>
          </a:p>
        </p:txBody>
      </p:sp>
      <p:sp>
        <p:nvSpPr>
          <p:cNvPr id="400394" name="Rectangle 10"/>
          <p:cNvSpPr>
            <a:spLocks noChangeArrowheads="1"/>
          </p:cNvSpPr>
          <p:nvPr/>
        </p:nvSpPr>
        <p:spPr bwMode="auto">
          <a:xfrm>
            <a:off x="3090864" y="3978275"/>
            <a:ext cx="2287587"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Component-Base</a:t>
            </a:r>
            <a:br>
              <a:rPr lang="en-US" sz="2000" b="1"/>
            </a:br>
            <a:r>
              <a:rPr lang="en-US" sz="2000" b="1"/>
              <a:t>Development</a:t>
            </a:r>
          </a:p>
        </p:txBody>
      </p:sp>
      <p:sp>
        <p:nvSpPr>
          <p:cNvPr id="400395" name="Rectangle 11"/>
          <p:cNvSpPr>
            <a:spLocks noChangeArrowheads="1"/>
          </p:cNvSpPr>
          <p:nvPr/>
        </p:nvSpPr>
        <p:spPr bwMode="auto">
          <a:xfrm>
            <a:off x="1111251" y="4876800"/>
            <a:ext cx="1257300"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Program</a:t>
            </a:r>
          </a:p>
          <a:p>
            <a:r>
              <a:rPr lang="en-US" sz="2000" b="1"/>
              <a:t>Libraries</a:t>
            </a:r>
          </a:p>
        </p:txBody>
      </p:sp>
      <p:sp>
        <p:nvSpPr>
          <p:cNvPr id="400396" name="Rectangle 12"/>
          <p:cNvSpPr>
            <a:spLocks noChangeArrowheads="1"/>
          </p:cNvSpPr>
          <p:nvPr/>
        </p:nvSpPr>
        <p:spPr bwMode="auto">
          <a:xfrm>
            <a:off x="7054851" y="1066800"/>
            <a:ext cx="1566863"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Application</a:t>
            </a:r>
          </a:p>
          <a:p>
            <a:r>
              <a:rPr lang="en-US" sz="2000" b="1"/>
              <a:t>Generators</a:t>
            </a:r>
          </a:p>
        </p:txBody>
      </p:sp>
      <p:sp>
        <p:nvSpPr>
          <p:cNvPr id="400397" name="Rectangle 13"/>
          <p:cNvSpPr>
            <a:spLocks noChangeArrowheads="1"/>
          </p:cNvSpPr>
          <p:nvPr/>
        </p:nvSpPr>
        <p:spPr bwMode="auto">
          <a:xfrm>
            <a:off x="5073651" y="1387475"/>
            <a:ext cx="1143000"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Product</a:t>
            </a:r>
            <a:br>
              <a:rPr lang="en-US" sz="2000" b="1"/>
            </a:br>
            <a:r>
              <a:rPr lang="en-US" sz="2000" b="1"/>
              <a:t>Lines</a:t>
            </a:r>
          </a:p>
        </p:txBody>
      </p:sp>
      <p:sp>
        <p:nvSpPr>
          <p:cNvPr id="400398" name="Rectangle 14"/>
          <p:cNvSpPr>
            <a:spLocks noChangeArrowheads="1"/>
          </p:cNvSpPr>
          <p:nvPr/>
        </p:nvSpPr>
        <p:spPr bwMode="auto">
          <a:xfrm>
            <a:off x="5835651" y="1828800"/>
            <a:ext cx="1116013"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i="1">
                <a:solidFill>
                  <a:srgbClr val="336633"/>
                </a:solidFill>
              </a:rPr>
              <a:t>Domain</a:t>
            </a:r>
          </a:p>
          <a:p>
            <a:r>
              <a:rPr lang="en-US" sz="2000" b="1" i="1">
                <a:solidFill>
                  <a:srgbClr val="336633"/>
                </a:solidFill>
              </a:rPr>
              <a:t>Reuse</a:t>
            </a:r>
          </a:p>
        </p:txBody>
      </p:sp>
      <p:sp>
        <p:nvSpPr>
          <p:cNvPr id="400399" name="Rectangle 15"/>
          <p:cNvSpPr>
            <a:spLocks noChangeArrowheads="1"/>
          </p:cNvSpPr>
          <p:nvPr/>
        </p:nvSpPr>
        <p:spPr bwMode="auto">
          <a:xfrm>
            <a:off x="6599239" y="2225675"/>
            <a:ext cx="1751012"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Configurable</a:t>
            </a:r>
          </a:p>
          <a:p>
            <a:r>
              <a:rPr lang="en-US" sz="2000" b="1"/>
              <a:t>Applications</a:t>
            </a:r>
          </a:p>
        </p:txBody>
      </p:sp>
      <p:sp>
        <p:nvSpPr>
          <p:cNvPr id="400400" name="Rectangle 16"/>
          <p:cNvSpPr>
            <a:spLocks noChangeArrowheads="1"/>
          </p:cNvSpPr>
          <p:nvPr/>
        </p:nvSpPr>
        <p:spPr bwMode="auto">
          <a:xfrm>
            <a:off x="2222501" y="4511675"/>
            <a:ext cx="946150"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i="1">
                <a:solidFill>
                  <a:srgbClr val="FF0000"/>
                </a:solidFill>
              </a:rPr>
              <a:t>Code</a:t>
            </a:r>
          </a:p>
          <a:p>
            <a:r>
              <a:rPr lang="en-US" sz="2000" b="1" i="1">
                <a:solidFill>
                  <a:srgbClr val="FF0000"/>
                </a:solidFill>
              </a:rPr>
              <a:t>Reuse</a:t>
            </a:r>
          </a:p>
        </p:txBody>
      </p:sp>
      <p:sp>
        <p:nvSpPr>
          <p:cNvPr id="400401" name="Rectangle 17"/>
          <p:cNvSpPr>
            <a:spLocks noChangeArrowheads="1"/>
          </p:cNvSpPr>
          <p:nvPr/>
        </p:nvSpPr>
        <p:spPr bwMode="auto">
          <a:xfrm>
            <a:off x="4845051" y="2743200"/>
            <a:ext cx="1228725" cy="3968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Services</a:t>
            </a:r>
          </a:p>
        </p:txBody>
      </p:sp>
      <p:sp>
        <p:nvSpPr>
          <p:cNvPr id="400402" name="Rectangle 18"/>
          <p:cNvSpPr>
            <a:spLocks noChangeArrowheads="1"/>
          </p:cNvSpPr>
          <p:nvPr/>
        </p:nvSpPr>
        <p:spPr bwMode="auto">
          <a:xfrm>
            <a:off x="1949451" y="3140075"/>
            <a:ext cx="1497013"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COTS</a:t>
            </a:r>
          </a:p>
          <a:p>
            <a:r>
              <a:rPr lang="en-US" sz="2000" b="1"/>
              <a:t>Integration</a:t>
            </a:r>
          </a:p>
        </p:txBody>
      </p:sp>
      <p:sp>
        <p:nvSpPr>
          <p:cNvPr id="400403" name="Rectangle 19"/>
          <p:cNvSpPr>
            <a:spLocks noChangeArrowheads="1"/>
          </p:cNvSpPr>
          <p:nvPr/>
        </p:nvSpPr>
        <p:spPr bwMode="auto">
          <a:xfrm>
            <a:off x="3244851" y="2682875"/>
            <a:ext cx="1200150" cy="7016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b="1"/>
              <a:t>Design</a:t>
            </a:r>
          </a:p>
          <a:p>
            <a:r>
              <a:rPr lang="en-US" sz="2000" b="1"/>
              <a:t>Patterns</a:t>
            </a:r>
          </a:p>
        </p:txBody>
      </p:sp>
    </p:spTree>
    <p:extLst>
      <p:ext uri="{BB962C8B-B14F-4D97-AF65-F5344CB8AC3E}">
        <p14:creationId xmlns:p14="http://schemas.microsoft.com/office/powerpoint/2010/main" val="14277878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527050" y="361950"/>
            <a:ext cx="8616950" cy="476250"/>
          </a:xfrm>
        </p:spPr>
        <p:txBody>
          <a:bodyPr/>
          <a:lstStyle/>
          <a:p>
            <a:r>
              <a:rPr lang="en-US" dirty="0"/>
              <a:t>Process </a:t>
            </a:r>
            <a:r>
              <a:rPr lang="en-US" dirty="0" smtClean="0"/>
              <a:t>Maturity Levels</a:t>
            </a:r>
            <a:endParaRPr lang="en-US" dirty="0"/>
          </a:p>
        </p:txBody>
      </p:sp>
      <p:grpSp>
        <p:nvGrpSpPr>
          <p:cNvPr id="2" name="Group 3"/>
          <p:cNvGrpSpPr>
            <a:grpSpLocks/>
          </p:cNvGrpSpPr>
          <p:nvPr/>
        </p:nvGrpSpPr>
        <p:grpSpPr bwMode="auto">
          <a:xfrm>
            <a:off x="1614488" y="4692650"/>
            <a:ext cx="7380287" cy="1687513"/>
            <a:chOff x="1125" y="3206"/>
            <a:chExt cx="4710" cy="1077"/>
          </a:xfrm>
        </p:grpSpPr>
        <p:grpSp>
          <p:nvGrpSpPr>
            <p:cNvPr id="3" name="Group 4"/>
            <p:cNvGrpSpPr>
              <a:grpSpLocks/>
            </p:cNvGrpSpPr>
            <p:nvPr/>
          </p:nvGrpSpPr>
          <p:grpSpPr bwMode="auto">
            <a:xfrm>
              <a:off x="1125" y="3206"/>
              <a:ext cx="2208" cy="778"/>
              <a:chOff x="1125" y="3206"/>
              <a:chExt cx="2208" cy="778"/>
            </a:xfrm>
          </p:grpSpPr>
          <p:sp>
            <p:nvSpPr>
              <p:cNvPr id="1362949" name="AutoShape 5"/>
              <p:cNvSpPr>
                <a:spLocks noChangeArrowheads="1"/>
              </p:cNvSpPr>
              <p:nvPr/>
            </p:nvSpPr>
            <p:spPr bwMode="auto">
              <a:xfrm>
                <a:off x="1749" y="3264"/>
                <a:ext cx="1152" cy="720"/>
              </a:xfrm>
              <a:prstGeom prst="irregularSeal2">
                <a:avLst/>
              </a:prstGeom>
              <a:solidFill>
                <a:srgbClr val="AD6900"/>
              </a:solidFill>
              <a:ln w="28575">
                <a:solidFill>
                  <a:schemeClr val="tx1"/>
                </a:solidFill>
                <a:miter lim="800000"/>
                <a:headEnd type="none" w="sm" len="sm"/>
                <a:tailEnd type="none" w="sm" len="sm"/>
              </a:ln>
              <a:effectLst/>
            </p:spPr>
            <p:txBody>
              <a:bodyPr wrap="none" lIns="90260" tIns="45130" rIns="90260" bIns="45130" anchor="ctr">
                <a:prstTxWarp prst="textNoShape">
                  <a:avLst/>
                </a:prstTxWarp>
              </a:bodyPr>
              <a:lstStyle/>
              <a:p>
                <a:pPr algn="ctr" defTabSz="903288"/>
                <a:r>
                  <a:rPr lang="en-US" sz="1600" b="1">
                    <a:latin typeface="Arial" charset="0"/>
                  </a:rPr>
                  <a:t>Process</a:t>
                </a:r>
              </a:p>
            </p:txBody>
          </p:sp>
          <p:sp>
            <p:nvSpPr>
              <p:cNvPr id="1362950" name="Line 6"/>
              <p:cNvSpPr>
                <a:spLocks noChangeShapeType="1"/>
              </p:cNvSpPr>
              <p:nvPr/>
            </p:nvSpPr>
            <p:spPr bwMode="auto">
              <a:xfrm>
                <a:off x="1125" y="3686"/>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51" name="Line 7"/>
              <p:cNvSpPr>
                <a:spLocks noChangeShapeType="1"/>
              </p:cNvSpPr>
              <p:nvPr/>
            </p:nvSpPr>
            <p:spPr bwMode="auto">
              <a:xfrm>
                <a:off x="2709" y="3638"/>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52" name="WordArt 8"/>
              <p:cNvSpPr>
                <a:spLocks noChangeArrowheads="1" noChangeShapeType="1" noTextEdit="1"/>
              </p:cNvSpPr>
              <p:nvPr/>
            </p:nvSpPr>
            <p:spPr bwMode="auto">
              <a:xfrm>
                <a:off x="3141" y="3206"/>
                <a:ext cx="174" cy="408"/>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a:t>
                </a:r>
              </a:p>
            </p:txBody>
          </p:sp>
          <p:sp>
            <p:nvSpPr>
              <p:cNvPr id="1362953" name="WordArt 9"/>
              <p:cNvSpPr>
                <a:spLocks noChangeArrowheads="1" noChangeShapeType="1" noTextEdit="1"/>
              </p:cNvSpPr>
              <p:nvPr/>
            </p:nvSpPr>
            <p:spPr bwMode="auto">
              <a:xfrm>
                <a:off x="1125" y="3410"/>
                <a:ext cx="46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Input</a:t>
                </a:r>
              </a:p>
            </p:txBody>
          </p:sp>
        </p:grpSp>
        <p:sp>
          <p:nvSpPr>
            <p:cNvPr id="1362954" name="Text Box 10"/>
            <p:cNvSpPr txBox="1">
              <a:spLocks noChangeArrowheads="1"/>
            </p:cNvSpPr>
            <p:nvPr/>
          </p:nvSpPr>
          <p:spPr bwMode="auto">
            <a:xfrm>
              <a:off x="3765" y="3254"/>
              <a:ext cx="2070" cy="1029"/>
            </a:xfrm>
            <a:prstGeom prst="rect">
              <a:avLst/>
            </a:prstGeom>
            <a:noFill/>
            <a:ln w="12700">
              <a:noFill/>
              <a:miter lim="800000"/>
              <a:headEnd type="none" w="sm" len="sm"/>
              <a:tailEnd type="none" w="sm" len="sm"/>
            </a:ln>
            <a:effectLst/>
          </p:spPr>
          <p:txBody>
            <a:bodyPr lIns="90260" tIns="45130" rIns="90260" bIns="45130">
              <a:prstTxWarp prst="textNoShape">
                <a:avLst/>
              </a:prstTxWarp>
              <a:spAutoFit/>
            </a:bodyPr>
            <a:lstStyle/>
            <a:p>
              <a:pPr marL="346075" indent="-346075" defTabSz="903288">
                <a:buClr>
                  <a:schemeClr val="accent2"/>
                </a:buClr>
                <a:buFont typeface="ZapfDingbats" pitchFamily="82" charset="2"/>
                <a:buNone/>
              </a:pPr>
              <a:r>
                <a:rPr lang="en-US" sz="2000" b="1">
                  <a:solidFill>
                    <a:schemeClr val="tx2"/>
                  </a:solidFill>
                  <a:latin typeface="Arial" charset="0"/>
                </a:rPr>
                <a:t>Ad hoc</a:t>
              </a:r>
              <a:endParaRPr lang="en-US" sz="2000" b="1">
                <a:latin typeface="Arial" charset="0"/>
              </a:endParaRPr>
            </a:p>
            <a:p>
              <a:pPr marL="346075" indent="-346075" defTabSz="903288">
                <a:buClr>
                  <a:schemeClr val="accent2"/>
                </a:buClr>
                <a:buFont typeface="ZapfDingbats" pitchFamily="82" charset="2"/>
                <a:buChar char="s"/>
              </a:pPr>
              <a:r>
                <a:rPr lang="en-US" sz="2000" b="1">
                  <a:latin typeface="Arial" charset="0"/>
                </a:rPr>
                <a:t>High variability/Low predictability</a:t>
              </a:r>
            </a:p>
            <a:p>
              <a:pPr marL="346075" indent="-346075" defTabSz="903288">
                <a:buClr>
                  <a:schemeClr val="accent2"/>
                </a:buClr>
                <a:buFont typeface="ZapfDingbats" pitchFamily="82" charset="2"/>
                <a:buChar char="s"/>
              </a:pPr>
              <a:r>
                <a:rPr lang="en-US" sz="2000" b="1">
                  <a:latin typeface="Arial" charset="0"/>
                </a:rPr>
                <a:t>Heroes =&gt; Success</a:t>
              </a:r>
            </a:p>
            <a:p>
              <a:pPr marL="346075" indent="-346075" defTabSz="903288">
                <a:buClr>
                  <a:schemeClr val="accent2"/>
                </a:buClr>
                <a:buFont typeface="ZapfDingbats" pitchFamily="82" charset="2"/>
                <a:buChar char="s"/>
              </a:pPr>
              <a:r>
                <a:rPr lang="en-US" sz="2000" b="1">
                  <a:latin typeface="Arial" charset="0"/>
                </a:rPr>
                <a:t>High Risk</a:t>
              </a:r>
            </a:p>
          </p:txBody>
        </p:sp>
      </p:grpSp>
      <p:grpSp>
        <p:nvGrpSpPr>
          <p:cNvPr id="4" name="Group 11"/>
          <p:cNvGrpSpPr>
            <a:grpSpLocks/>
          </p:cNvGrpSpPr>
          <p:nvPr/>
        </p:nvGrpSpPr>
        <p:grpSpPr bwMode="auto">
          <a:xfrm>
            <a:off x="1763713" y="2895600"/>
            <a:ext cx="7562850" cy="1917700"/>
            <a:chOff x="1125" y="1848"/>
            <a:chExt cx="4827" cy="1223"/>
          </a:xfrm>
        </p:grpSpPr>
        <p:sp>
          <p:nvSpPr>
            <p:cNvPr id="1362956" name="Rectangle 12"/>
            <p:cNvSpPr>
              <a:spLocks noChangeArrowheads="1"/>
            </p:cNvSpPr>
            <p:nvPr/>
          </p:nvSpPr>
          <p:spPr bwMode="auto">
            <a:xfrm>
              <a:off x="1749" y="1992"/>
              <a:ext cx="960" cy="624"/>
            </a:xfrm>
            <a:prstGeom prst="rect">
              <a:avLst/>
            </a:prstGeom>
            <a:solidFill>
              <a:schemeClr val="accent1"/>
            </a:solidFill>
            <a:ln w="28575">
              <a:solidFill>
                <a:schemeClr val="tx1"/>
              </a:solidFill>
              <a:miter lim="800000"/>
              <a:headEnd type="none" w="sm" len="sm"/>
              <a:tailEnd type="none" w="sm" len="sm"/>
            </a:ln>
            <a:effectLst/>
          </p:spPr>
          <p:txBody>
            <a:bodyPr wrap="none" lIns="90260" tIns="45130" rIns="90260" bIns="45130" anchor="ctr">
              <a:prstTxWarp prst="textNoShape">
                <a:avLst/>
              </a:prstTxWarp>
            </a:bodyPr>
            <a:lstStyle/>
            <a:p>
              <a:pPr algn="ctr" defTabSz="903288"/>
              <a:r>
                <a:rPr lang="en-US" sz="1600" b="1">
                  <a:latin typeface="Arial" charset="0"/>
                </a:rPr>
                <a:t>Process</a:t>
              </a:r>
            </a:p>
          </p:txBody>
        </p:sp>
        <p:sp>
          <p:nvSpPr>
            <p:cNvPr id="1362957" name="Line 13"/>
            <p:cNvSpPr>
              <a:spLocks noChangeShapeType="1"/>
            </p:cNvSpPr>
            <p:nvPr/>
          </p:nvSpPr>
          <p:spPr bwMode="auto">
            <a:xfrm>
              <a:off x="1125" y="2316"/>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58" name="Line 14"/>
            <p:cNvSpPr>
              <a:spLocks noChangeShapeType="1"/>
            </p:cNvSpPr>
            <p:nvPr/>
          </p:nvSpPr>
          <p:spPr bwMode="auto">
            <a:xfrm>
              <a:off x="2709" y="2328"/>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59" name="WordArt 15"/>
            <p:cNvSpPr>
              <a:spLocks noChangeArrowheads="1" noChangeShapeType="1" noTextEdit="1"/>
            </p:cNvSpPr>
            <p:nvPr/>
          </p:nvSpPr>
          <p:spPr bwMode="auto">
            <a:xfrm>
              <a:off x="2997" y="2088"/>
              <a:ext cx="600"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Output</a:t>
              </a:r>
            </a:p>
          </p:txBody>
        </p:sp>
        <p:sp>
          <p:nvSpPr>
            <p:cNvPr id="1362960" name="WordArt 16"/>
            <p:cNvSpPr>
              <a:spLocks noChangeArrowheads="1" noChangeShapeType="1" noTextEdit="1"/>
            </p:cNvSpPr>
            <p:nvPr/>
          </p:nvSpPr>
          <p:spPr bwMode="auto">
            <a:xfrm>
              <a:off x="1125" y="2040"/>
              <a:ext cx="46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Input</a:t>
              </a:r>
            </a:p>
          </p:txBody>
        </p:sp>
        <p:sp>
          <p:nvSpPr>
            <p:cNvPr id="1362961" name="Text Box 17"/>
            <p:cNvSpPr txBox="1">
              <a:spLocks noChangeArrowheads="1"/>
            </p:cNvSpPr>
            <p:nvPr/>
          </p:nvSpPr>
          <p:spPr bwMode="auto">
            <a:xfrm>
              <a:off x="3761" y="1848"/>
              <a:ext cx="2191" cy="1223"/>
            </a:xfrm>
            <a:prstGeom prst="rect">
              <a:avLst/>
            </a:prstGeom>
            <a:noFill/>
            <a:ln w="12700">
              <a:noFill/>
              <a:miter lim="800000"/>
              <a:headEnd type="none" w="sm" len="sm"/>
              <a:tailEnd type="none" w="sm" len="sm"/>
            </a:ln>
            <a:effectLst/>
          </p:spPr>
          <p:txBody>
            <a:bodyPr lIns="90260" tIns="45130" rIns="90260" bIns="45130">
              <a:prstTxWarp prst="textNoShape">
                <a:avLst/>
              </a:prstTxWarp>
              <a:spAutoFit/>
            </a:bodyPr>
            <a:lstStyle/>
            <a:p>
              <a:pPr marL="346075" indent="-346075" defTabSz="903288">
                <a:buClr>
                  <a:schemeClr val="accent2"/>
                </a:buClr>
                <a:buFont typeface="ZapfDingbats" pitchFamily="82" charset="2"/>
                <a:buNone/>
              </a:pPr>
              <a:r>
                <a:rPr lang="en-US" sz="2000" b="1">
                  <a:solidFill>
                    <a:schemeClr val="tx2"/>
                  </a:solidFill>
                  <a:latin typeface="Arial" charset="0"/>
                </a:rPr>
                <a:t>Repeatable</a:t>
              </a:r>
              <a:endParaRPr lang="en-US" sz="2000" b="1">
                <a:latin typeface="Arial" charset="0"/>
              </a:endParaRPr>
            </a:p>
            <a:p>
              <a:pPr marL="346075" indent="-346075" defTabSz="903288">
                <a:buClr>
                  <a:schemeClr val="accent2"/>
                </a:buClr>
                <a:buFont typeface="ZapfDingbats" pitchFamily="82" charset="2"/>
                <a:buChar char="s"/>
              </a:pPr>
              <a:r>
                <a:rPr lang="en-US" sz="2000" b="1">
                  <a:latin typeface="Arial" charset="0"/>
                </a:rPr>
                <a:t>Project metrics focus</a:t>
              </a:r>
            </a:p>
            <a:p>
              <a:pPr marL="346075" indent="-346075" defTabSz="903288">
                <a:buClr>
                  <a:schemeClr val="accent2"/>
                </a:buClr>
                <a:buFont typeface="ZapfDingbats" pitchFamily="82" charset="2"/>
                <a:buChar char="s"/>
              </a:pPr>
              <a:r>
                <a:rPr lang="en-US" sz="2000" b="1">
                  <a:latin typeface="Arial" charset="0"/>
                </a:rPr>
                <a:t>Low variability/Medium predictability</a:t>
              </a:r>
            </a:p>
            <a:p>
              <a:pPr marL="346075" indent="-346075" defTabSz="903288">
                <a:buClr>
                  <a:schemeClr val="accent2"/>
                </a:buClr>
                <a:buFont typeface="ZapfDingbats" pitchFamily="82" charset="2"/>
                <a:buChar char="s"/>
              </a:pPr>
              <a:r>
                <a:rPr lang="en-US" sz="2000" b="1">
                  <a:latin typeface="Arial" charset="0"/>
                </a:rPr>
                <a:t>PM =&gt; Success</a:t>
              </a:r>
            </a:p>
            <a:p>
              <a:pPr marL="346075" indent="-346075" defTabSz="903288">
                <a:buClr>
                  <a:schemeClr val="accent2"/>
                </a:buClr>
                <a:buFont typeface="ZapfDingbats" pitchFamily="82" charset="2"/>
                <a:buChar char="s"/>
              </a:pPr>
              <a:r>
                <a:rPr lang="en-US" sz="2000" b="1">
                  <a:latin typeface="Arial" charset="0"/>
                </a:rPr>
                <a:t>Medium-High Risk</a:t>
              </a:r>
            </a:p>
          </p:txBody>
        </p:sp>
      </p:grpSp>
      <p:grpSp>
        <p:nvGrpSpPr>
          <p:cNvPr id="5" name="Group 18"/>
          <p:cNvGrpSpPr>
            <a:grpSpLocks/>
          </p:cNvGrpSpPr>
          <p:nvPr/>
        </p:nvGrpSpPr>
        <p:grpSpPr bwMode="auto">
          <a:xfrm>
            <a:off x="1619250" y="1054100"/>
            <a:ext cx="7375525" cy="1612900"/>
            <a:chOff x="1128" y="720"/>
            <a:chExt cx="4707" cy="1029"/>
          </a:xfrm>
        </p:grpSpPr>
        <p:sp>
          <p:nvSpPr>
            <p:cNvPr id="1362963" name="Rectangle 19"/>
            <p:cNvSpPr>
              <a:spLocks noChangeArrowheads="1"/>
            </p:cNvSpPr>
            <p:nvPr/>
          </p:nvSpPr>
          <p:spPr bwMode="auto">
            <a:xfrm>
              <a:off x="1752" y="816"/>
              <a:ext cx="960" cy="624"/>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2964" name="Line 20"/>
            <p:cNvSpPr>
              <a:spLocks noChangeShapeType="1"/>
            </p:cNvSpPr>
            <p:nvPr/>
          </p:nvSpPr>
          <p:spPr bwMode="auto">
            <a:xfrm>
              <a:off x="1128" y="1140"/>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65" name="Line 21"/>
            <p:cNvSpPr>
              <a:spLocks noChangeShapeType="1"/>
            </p:cNvSpPr>
            <p:nvPr/>
          </p:nvSpPr>
          <p:spPr bwMode="auto">
            <a:xfrm>
              <a:off x="2712" y="1152"/>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2966" name="WordArt 22"/>
            <p:cNvSpPr>
              <a:spLocks noChangeArrowheads="1" noChangeShapeType="1" noTextEdit="1"/>
            </p:cNvSpPr>
            <p:nvPr/>
          </p:nvSpPr>
          <p:spPr bwMode="auto">
            <a:xfrm>
              <a:off x="3000" y="912"/>
              <a:ext cx="600"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Output</a:t>
              </a:r>
            </a:p>
          </p:txBody>
        </p:sp>
        <p:sp>
          <p:nvSpPr>
            <p:cNvPr id="1362967" name="WordArt 23"/>
            <p:cNvSpPr>
              <a:spLocks noChangeArrowheads="1" noChangeShapeType="1" noTextEdit="1"/>
            </p:cNvSpPr>
            <p:nvPr/>
          </p:nvSpPr>
          <p:spPr bwMode="auto">
            <a:xfrm>
              <a:off x="1128" y="864"/>
              <a:ext cx="46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Input</a:t>
              </a:r>
            </a:p>
          </p:txBody>
        </p:sp>
        <p:sp>
          <p:nvSpPr>
            <p:cNvPr id="1362968" name="Rectangle 24"/>
            <p:cNvSpPr>
              <a:spLocks noChangeArrowheads="1"/>
            </p:cNvSpPr>
            <p:nvPr/>
          </p:nvSpPr>
          <p:spPr bwMode="auto">
            <a:xfrm>
              <a:off x="1896" y="912"/>
              <a:ext cx="144" cy="96"/>
            </a:xfrm>
            <a:prstGeom prst="rect">
              <a:avLst/>
            </a:prstGeom>
            <a:solidFill>
              <a:schemeClr val="tx2"/>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2969" name="Rectangle 25"/>
            <p:cNvSpPr>
              <a:spLocks noChangeArrowheads="1"/>
            </p:cNvSpPr>
            <p:nvPr/>
          </p:nvSpPr>
          <p:spPr bwMode="auto">
            <a:xfrm>
              <a:off x="2136" y="1056"/>
              <a:ext cx="144" cy="96"/>
            </a:xfrm>
            <a:prstGeom prst="rect">
              <a:avLst/>
            </a:prstGeom>
            <a:solidFill>
              <a:schemeClr val="tx2"/>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2970" name="Rectangle 26"/>
            <p:cNvSpPr>
              <a:spLocks noChangeArrowheads="1"/>
            </p:cNvSpPr>
            <p:nvPr/>
          </p:nvSpPr>
          <p:spPr bwMode="auto">
            <a:xfrm>
              <a:off x="2376" y="1200"/>
              <a:ext cx="144" cy="96"/>
            </a:xfrm>
            <a:prstGeom prst="rect">
              <a:avLst/>
            </a:prstGeom>
            <a:solidFill>
              <a:schemeClr val="tx2"/>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cxnSp>
          <p:nvCxnSpPr>
            <p:cNvPr id="1362971" name="AutoShape 27"/>
            <p:cNvCxnSpPr>
              <a:cxnSpLocks noChangeShapeType="1"/>
              <a:stCxn id="1362964" idx="1"/>
              <a:endCxn id="1362968" idx="1"/>
            </p:cNvCxnSpPr>
            <p:nvPr/>
          </p:nvCxnSpPr>
          <p:spPr bwMode="auto">
            <a:xfrm rot="5400000" flipH="1" flipV="1">
              <a:off x="1729" y="983"/>
              <a:ext cx="189" cy="144"/>
            </a:xfrm>
            <a:prstGeom prst="bentConnector4">
              <a:avLst>
                <a:gd name="adj1" fmla="val 2116"/>
                <a:gd name="adj2" fmla="val 50000"/>
              </a:avLst>
            </a:prstGeom>
            <a:noFill/>
            <a:ln w="12700">
              <a:solidFill>
                <a:schemeClr val="tx1"/>
              </a:solidFill>
              <a:miter lim="800000"/>
              <a:headEnd type="none" w="sm" len="sm"/>
              <a:tailEnd type="triangle" w="sm" len="sm"/>
            </a:ln>
            <a:effectLst/>
          </p:spPr>
        </p:cxnSp>
        <p:cxnSp>
          <p:nvCxnSpPr>
            <p:cNvPr id="1362972" name="AutoShape 28"/>
            <p:cNvCxnSpPr>
              <a:cxnSpLocks noChangeShapeType="1"/>
              <a:stCxn id="1362968" idx="3"/>
              <a:endCxn id="1362969" idx="1"/>
            </p:cNvCxnSpPr>
            <p:nvPr/>
          </p:nvCxnSpPr>
          <p:spPr bwMode="auto">
            <a:xfrm>
              <a:off x="2040" y="960"/>
              <a:ext cx="96" cy="144"/>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2973" name="AutoShape 29"/>
            <p:cNvCxnSpPr>
              <a:cxnSpLocks noChangeShapeType="1"/>
              <a:stCxn id="1362969" idx="3"/>
              <a:endCxn id="1362970" idx="1"/>
            </p:cNvCxnSpPr>
            <p:nvPr/>
          </p:nvCxnSpPr>
          <p:spPr bwMode="auto">
            <a:xfrm>
              <a:off x="2280" y="1104"/>
              <a:ext cx="96" cy="144"/>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2974" name="AutoShape 30"/>
            <p:cNvCxnSpPr>
              <a:cxnSpLocks noChangeShapeType="1"/>
              <a:stCxn id="1362970" idx="3"/>
              <a:endCxn id="1362965" idx="0"/>
            </p:cNvCxnSpPr>
            <p:nvPr/>
          </p:nvCxnSpPr>
          <p:spPr bwMode="auto">
            <a:xfrm flipV="1">
              <a:off x="2520" y="1143"/>
              <a:ext cx="192" cy="105"/>
            </a:xfrm>
            <a:prstGeom prst="bentConnector4">
              <a:avLst>
                <a:gd name="adj1" fmla="val 50000"/>
                <a:gd name="adj2" fmla="val 103806"/>
              </a:avLst>
            </a:prstGeom>
            <a:noFill/>
            <a:ln w="12700">
              <a:solidFill>
                <a:schemeClr val="tx1"/>
              </a:solidFill>
              <a:miter lim="800000"/>
              <a:headEnd type="none" w="sm" len="sm"/>
              <a:tailEnd type="triangle" w="sm" len="sm"/>
            </a:ln>
            <a:effectLst/>
          </p:spPr>
        </p:cxnSp>
        <p:cxnSp>
          <p:nvCxnSpPr>
            <p:cNvPr id="1362975" name="AutoShape 31"/>
            <p:cNvCxnSpPr>
              <a:cxnSpLocks noChangeShapeType="1"/>
              <a:stCxn id="1362968" idx="3"/>
              <a:endCxn id="1362970" idx="0"/>
            </p:cNvCxnSpPr>
            <p:nvPr/>
          </p:nvCxnSpPr>
          <p:spPr bwMode="auto">
            <a:xfrm>
              <a:off x="2040" y="960"/>
              <a:ext cx="408" cy="240"/>
            </a:xfrm>
            <a:prstGeom prst="bentConnector2">
              <a:avLst/>
            </a:prstGeom>
            <a:noFill/>
            <a:ln w="12700">
              <a:solidFill>
                <a:schemeClr val="tx1"/>
              </a:solidFill>
              <a:miter lim="800000"/>
              <a:headEnd type="none" w="sm" len="sm"/>
              <a:tailEnd type="triangle" w="sm" len="sm"/>
            </a:ln>
            <a:effectLst/>
          </p:spPr>
        </p:cxnSp>
        <p:sp>
          <p:nvSpPr>
            <p:cNvPr id="1362976" name="Text Box 32"/>
            <p:cNvSpPr txBox="1">
              <a:spLocks noChangeArrowheads="1"/>
            </p:cNvSpPr>
            <p:nvPr/>
          </p:nvSpPr>
          <p:spPr bwMode="auto">
            <a:xfrm>
              <a:off x="3761" y="720"/>
              <a:ext cx="2074" cy="1029"/>
            </a:xfrm>
            <a:prstGeom prst="rect">
              <a:avLst/>
            </a:prstGeom>
            <a:noFill/>
            <a:ln w="12700">
              <a:noFill/>
              <a:miter lim="800000"/>
              <a:headEnd type="none" w="sm" len="sm"/>
              <a:tailEnd type="none" w="sm" len="sm"/>
            </a:ln>
            <a:effectLst/>
          </p:spPr>
          <p:txBody>
            <a:bodyPr lIns="90260" tIns="45130" rIns="90260" bIns="45130">
              <a:prstTxWarp prst="textNoShape">
                <a:avLst/>
              </a:prstTxWarp>
              <a:spAutoFit/>
            </a:bodyPr>
            <a:lstStyle/>
            <a:p>
              <a:pPr marL="346075" indent="-346075" defTabSz="903288">
                <a:buClr>
                  <a:schemeClr val="accent2"/>
                </a:buClr>
                <a:buFont typeface="ZapfDingbats" pitchFamily="82" charset="2"/>
                <a:buNone/>
              </a:pPr>
              <a:r>
                <a:rPr lang="en-US" sz="2000" b="1" dirty="0">
                  <a:solidFill>
                    <a:schemeClr val="tx2"/>
                  </a:solidFill>
                  <a:latin typeface="Arial" charset="0"/>
                </a:rPr>
                <a:t>Defined</a:t>
              </a:r>
              <a:endParaRPr lang="en-US" sz="2000" b="1" dirty="0">
                <a:latin typeface="Arial" charset="0"/>
              </a:endParaRPr>
            </a:p>
            <a:p>
              <a:pPr marL="346075" indent="-346075" defTabSz="903288">
                <a:buClr>
                  <a:schemeClr val="accent2"/>
                </a:buClr>
                <a:buFont typeface="ZapfDingbats" pitchFamily="82" charset="2"/>
                <a:buChar char="s"/>
              </a:pPr>
              <a:r>
                <a:rPr lang="en-US" sz="2000" b="1" dirty="0">
                  <a:latin typeface="Arial" charset="0"/>
                </a:rPr>
                <a:t>Process metrics focus</a:t>
              </a:r>
            </a:p>
            <a:p>
              <a:pPr marL="346075" indent="-346075" defTabSz="903288">
                <a:buClr>
                  <a:schemeClr val="accent2"/>
                </a:buClr>
                <a:buFont typeface="ZapfDingbats" pitchFamily="82" charset="2"/>
                <a:buChar char="s"/>
              </a:pPr>
              <a:r>
                <a:rPr lang="en-US" sz="2000" b="1" dirty="0">
                  <a:latin typeface="Arial" charset="0"/>
                </a:rPr>
                <a:t>High predictability</a:t>
              </a:r>
            </a:p>
            <a:p>
              <a:pPr marL="346075" indent="-346075" defTabSz="903288">
                <a:buClr>
                  <a:schemeClr val="accent2"/>
                </a:buClr>
                <a:buFont typeface="ZapfDingbats" pitchFamily="82" charset="2"/>
                <a:buChar char="s"/>
              </a:pPr>
              <a:r>
                <a:rPr lang="en-US" sz="2000" b="1" dirty="0">
                  <a:latin typeface="Arial" charset="0"/>
                </a:rPr>
                <a:t>Process =&gt; Success</a:t>
              </a:r>
            </a:p>
            <a:p>
              <a:pPr marL="346075" indent="-346075" defTabSz="903288">
                <a:buClr>
                  <a:schemeClr val="accent2"/>
                </a:buClr>
                <a:buFont typeface="ZapfDingbats" pitchFamily="82" charset="2"/>
                <a:buChar char="s"/>
              </a:pPr>
              <a:r>
                <a:rPr lang="en-US" sz="2000" b="1" dirty="0">
                  <a:latin typeface="Arial" charset="0"/>
                </a:rPr>
                <a:t>Medium Risk</a:t>
              </a:r>
            </a:p>
          </p:txBody>
        </p:sp>
      </p:grpSp>
      <p:sp>
        <p:nvSpPr>
          <p:cNvPr id="1362977" name="WordArt 33"/>
          <p:cNvSpPr>
            <a:spLocks noChangeArrowheads="1" noChangeShapeType="1" noTextEdit="1"/>
          </p:cNvSpPr>
          <p:nvPr/>
        </p:nvSpPr>
        <p:spPr bwMode="auto">
          <a:xfrm>
            <a:off x="152400" y="942975"/>
            <a:ext cx="1203325" cy="527050"/>
          </a:xfrm>
          <a:prstGeom prst="rect">
            <a:avLst/>
          </a:prstGeom>
        </p:spPr>
        <p:txBody>
          <a:bodyPr wrap="none" fromWordArt="1">
            <a:prstTxWarp prst="textPlain">
              <a:avLst>
                <a:gd name="adj" fmla="val 50000"/>
              </a:avLst>
            </a:prstTxWarp>
          </a:bodyPr>
          <a:lstStyle/>
          <a:p>
            <a:pPr algn="ctr"/>
            <a:r>
              <a:rPr lang="en-US" sz="2800" i="1" kern="10" dirty="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Maturity</a:t>
            </a:r>
          </a:p>
          <a:p>
            <a:pPr algn="ctr"/>
            <a:r>
              <a:rPr lang="en-US" sz="2800" i="1" kern="10" dirty="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Level</a:t>
            </a:r>
          </a:p>
        </p:txBody>
      </p:sp>
      <p:sp>
        <p:nvSpPr>
          <p:cNvPr id="1362978" name="WordArt 34"/>
          <p:cNvSpPr>
            <a:spLocks noChangeArrowheads="1" noChangeShapeType="1" noTextEdit="1"/>
          </p:cNvSpPr>
          <p:nvPr/>
        </p:nvSpPr>
        <p:spPr bwMode="auto">
          <a:xfrm>
            <a:off x="377825" y="5348288"/>
            <a:ext cx="525463" cy="4889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1</a:t>
            </a:r>
          </a:p>
        </p:txBody>
      </p:sp>
      <p:sp>
        <p:nvSpPr>
          <p:cNvPr id="1362979" name="WordArt 35"/>
          <p:cNvSpPr>
            <a:spLocks noChangeArrowheads="1" noChangeShapeType="1" noTextEdit="1"/>
          </p:cNvSpPr>
          <p:nvPr/>
        </p:nvSpPr>
        <p:spPr bwMode="auto">
          <a:xfrm>
            <a:off x="377825" y="3257550"/>
            <a:ext cx="525463" cy="4889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2</a:t>
            </a:r>
          </a:p>
        </p:txBody>
      </p:sp>
      <p:sp>
        <p:nvSpPr>
          <p:cNvPr id="1362980" name="WordArt 36"/>
          <p:cNvSpPr>
            <a:spLocks noChangeArrowheads="1" noChangeShapeType="1" noTextEdit="1"/>
          </p:cNvSpPr>
          <p:nvPr/>
        </p:nvSpPr>
        <p:spPr bwMode="auto">
          <a:xfrm>
            <a:off x="377825" y="1655763"/>
            <a:ext cx="525463" cy="4889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3</a:t>
            </a:r>
          </a:p>
        </p:txBody>
      </p:sp>
      <p:sp>
        <p:nvSpPr>
          <p:cNvPr id="37" name="TextBox 36"/>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1592252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384175" y="361950"/>
            <a:ext cx="7889875" cy="476250"/>
          </a:xfrm>
        </p:spPr>
        <p:txBody>
          <a:bodyPr/>
          <a:lstStyle/>
          <a:p>
            <a:r>
              <a:rPr lang="en-US" dirty="0"/>
              <a:t>More Traction at Upper levels...</a:t>
            </a:r>
          </a:p>
        </p:txBody>
      </p:sp>
      <p:sp>
        <p:nvSpPr>
          <p:cNvPr id="1363971" name="WordArt 3"/>
          <p:cNvSpPr>
            <a:spLocks noChangeArrowheads="1" noChangeShapeType="1" noTextEdit="1"/>
          </p:cNvSpPr>
          <p:nvPr/>
        </p:nvSpPr>
        <p:spPr bwMode="auto">
          <a:xfrm>
            <a:off x="301625" y="5378450"/>
            <a:ext cx="525463" cy="4889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4</a:t>
            </a:r>
          </a:p>
        </p:txBody>
      </p:sp>
      <p:sp>
        <p:nvSpPr>
          <p:cNvPr id="1363972" name="WordArt 4"/>
          <p:cNvSpPr>
            <a:spLocks noChangeArrowheads="1" noChangeShapeType="1" noTextEdit="1"/>
          </p:cNvSpPr>
          <p:nvPr/>
        </p:nvSpPr>
        <p:spPr bwMode="auto">
          <a:xfrm>
            <a:off x="301625" y="2486025"/>
            <a:ext cx="525463" cy="4889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5</a:t>
            </a:r>
          </a:p>
        </p:txBody>
      </p:sp>
      <p:grpSp>
        <p:nvGrpSpPr>
          <p:cNvPr id="2" name="Group 5"/>
          <p:cNvGrpSpPr>
            <a:grpSpLocks/>
          </p:cNvGrpSpPr>
          <p:nvPr/>
        </p:nvGrpSpPr>
        <p:grpSpPr bwMode="auto">
          <a:xfrm>
            <a:off x="1354138" y="4213225"/>
            <a:ext cx="7789862" cy="2222500"/>
            <a:chOff x="864" y="2688"/>
            <a:chExt cx="4971" cy="1418"/>
          </a:xfrm>
        </p:grpSpPr>
        <p:sp>
          <p:nvSpPr>
            <p:cNvPr id="1363974" name="Rectangle 6"/>
            <p:cNvSpPr>
              <a:spLocks noChangeArrowheads="1"/>
            </p:cNvSpPr>
            <p:nvPr/>
          </p:nvSpPr>
          <p:spPr bwMode="auto">
            <a:xfrm>
              <a:off x="1488" y="2880"/>
              <a:ext cx="1513" cy="1008"/>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3975" name="Line 7"/>
            <p:cNvSpPr>
              <a:spLocks noChangeShapeType="1"/>
            </p:cNvSpPr>
            <p:nvPr/>
          </p:nvSpPr>
          <p:spPr bwMode="auto">
            <a:xfrm>
              <a:off x="864" y="3360"/>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3976" name="Line 8"/>
            <p:cNvSpPr>
              <a:spLocks noChangeShapeType="1"/>
            </p:cNvSpPr>
            <p:nvPr/>
          </p:nvSpPr>
          <p:spPr bwMode="auto">
            <a:xfrm>
              <a:off x="3001" y="3216"/>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3977" name="WordArt 9"/>
            <p:cNvSpPr>
              <a:spLocks noChangeArrowheads="1" noChangeShapeType="1" noTextEdit="1"/>
            </p:cNvSpPr>
            <p:nvPr/>
          </p:nvSpPr>
          <p:spPr bwMode="auto">
            <a:xfrm>
              <a:off x="3289" y="2976"/>
              <a:ext cx="600"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Output</a:t>
              </a:r>
            </a:p>
          </p:txBody>
        </p:sp>
        <p:sp>
          <p:nvSpPr>
            <p:cNvPr id="1363978" name="WordArt 10"/>
            <p:cNvSpPr>
              <a:spLocks noChangeArrowheads="1" noChangeShapeType="1" noTextEdit="1"/>
            </p:cNvSpPr>
            <p:nvPr/>
          </p:nvSpPr>
          <p:spPr bwMode="auto">
            <a:xfrm>
              <a:off x="912" y="3084"/>
              <a:ext cx="46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Input</a:t>
              </a:r>
            </a:p>
          </p:txBody>
        </p:sp>
        <p:sp>
          <p:nvSpPr>
            <p:cNvPr id="1363979" name="Rectangle 11"/>
            <p:cNvSpPr>
              <a:spLocks noChangeArrowheads="1"/>
            </p:cNvSpPr>
            <p:nvPr/>
          </p:nvSpPr>
          <p:spPr bwMode="auto">
            <a:xfrm>
              <a:off x="2016" y="3216"/>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3980" name="Rectangle 12"/>
            <p:cNvSpPr>
              <a:spLocks noChangeArrowheads="1"/>
            </p:cNvSpPr>
            <p:nvPr/>
          </p:nvSpPr>
          <p:spPr bwMode="auto">
            <a:xfrm>
              <a:off x="2304" y="3408"/>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3981" name="Rectangle 13"/>
            <p:cNvSpPr>
              <a:spLocks noChangeArrowheads="1"/>
            </p:cNvSpPr>
            <p:nvPr/>
          </p:nvSpPr>
          <p:spPr bwMode="auto">
            <a:xfrm>
              <a:off x="2640" y="3552"/>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cxnSp>
          <p:nvCxnSpPr>
            <p:cNvPr id="1363982" name="AutoShape 14"/>
            <p:cNvCxnSpPr>
              <a:cxnSpLocks noChangeShapeType="1"/>
              <a:stCxn id="1363979" idx="3"/>
              <a:endCxn id="1363980" idx="1"/>
            </p:cNvCxnSpPr>
            <p:nvPr/>
          </p:nvCxnSpPr>
          <p:spPr bwMode="auto">
            <a:xfrm>
              <a:off x="2160" y="3264"/>
              <a:ext cx="144" cy="192"/>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3983" name="AutoShape 15"/>
            <p:cNvCxnSpPr>
              <a:cxnSpLocks noChangeShapeType="1"/>
              <a:stCxn id="1363980" idx="3"/>
              <a:endCxn id="1363981" idx="1"/>
            </p:cNvCxnSpPr>
            <p:nvPr/>
          </p:nvCxnSpPr>
          <p:spPr bwMode="auto">
            <a:xfrm>
              <a:off x="2448" y="3456"/>
              <a:ext cx="192" cy="144"/>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3984" name="AutoShape 16"/>
            <p:cNvCxnSpPr>
              <a:cxnSpLocks noChangeShapeType="1"/>
              <a:stCxn id="1363981" idx="3"/>
              <a:endCxn id="1363976" idx="0"/>
            </p:cNvCxnSpPr>
            <p:nvPr/>
          </p:nvCxnSpPr>
          <p:spPr bwMode="auto">
            <a:xfrm flipV="1">
              <a:off x="2784" y="3207"/>
              <a:ext cx="217" cy="393"/>
            </a:xfrm>
            <a:prstGeom prst="bentConnector4">
              <a:avLst>
                <a:gd name="adj1" fmla="val 49769"/>
                <a:gd name="adj2" fmla="val 102287"/>
              </a:avLst>
            </a:prstGeom>
            <a:noFill/>
            <a:ln w="12700">
              <a:solidFill>
                <a:schemeClr val="tx1"/>
              </a:solidFill>
              <a:miter lim="800000"/>
              <a:headEnd type="none" w="sm" len="sm"/>
              <a:tailEnd type="triangle" w="sm" len="sm"/>
            </a:ln>
            <a:effectLst/>
          </p:spPr>
        </p:cxnSp>
        <p:sp>
          <p:nvSpPr>
            <p:cNvPr id="1363985" name="Text Box 17"/>
            <p:cNvSpPr txBox="1">
              <a:spLocks noChangeArrowheads="1"/>
            </p:cNvSpPr>
            <p:nvPr/>
          </p:nvSpPr>
          <p:spPr bwMode="auto">
            <a:xfrm>
              <a:off x="4005" y="2688"/>
              <a:ext cx="1830" cy="1418"/>
            </a:xfrm>
            <a:prstGeom prst="rect">
              <a:avLst/>
            </a:prstGeom>
            <a:noFill/>
            <a:ln w="12700">
              <a:noFill/>
              <a:miter lim="800000"/>
              <a:headEnd type="none" w="sm" len="sm"/>
              <a:tailEnd type="none" w="sm" len="sm"/>
            </a:ln>
            <a:effectLst/>
          </p:spPr>
          <p:txBody>
            <a:bodyPr lIns="90260" tIns="45130" rIns="90260" bIns="45130">
              <a:prstTxWarp prst="textNoShape">
                <a:avLst/>
              </a:prstTxWarp>
              <a:spAutoFit/>
            </a:bodyPr>
            <a:lstStyle/>
            <a:p>
              <a:pPr marL="346075" indent="-346075" defTabSz="903288">
                <a:buClr>
                  <a:schemeClr val="accent2"/>
                </a:buClr>
                <a:buFont typeface="ZapfDingbats" pitchFamily="82" charset="2"/>
                <a:buNone/>
              </a:pPr>
              <a:r>
                <a:rPr lang="en-US" sz="2000" b="1">
                  <a:solidFill>
                    <a:schemeClr val="tx2"/>
                  </a:solidFill>
                  <a:latin typeface="Arial" charset="0"/>
                </a:rPr>
                <a:t>Managed</a:t>
              </a:r>
              <a:endParaRPr lang="en-US" sz="2000" b="1">
                <a:latin typeface="Arial" charset="0"/>
              </a:endParaRPr>
            </a:p>
            <a:p>
              <a:pPr marL="346075" indent="-346075" defTabSz="903288">
                <a:buClr>
                  <a:schemeClr val="accent2"/>
                </a:buClr>
                <a:buFont typeface="ZapfDingbats" pitchFamily="82" charset="2"/>
                <a:buChar char="s"/>
              </a:pPr>
              <a:r>
                <a:rPr lang="en-US" sz="2000" b="1">
                  <a:latin typeface="Arial" charset="0"/>
                </a:rPr>
                <a:t>Product and Process metrics</a:t>
              </a:r>
            </a:p>
            <a:p>
              <a:pPr marL="346075" indent="-346075" defTabSz="903288">
                <a:buClr>
                  <a:schemeClr val="accent2"/>
                </a:buClr>
                <a:buFont typeface="ZapfDingbats" pitchFamily="82" charset="2"/>
                <a:buChar char="s"/>
              </a:pPr>
              <a:r>
                <a:rPr lang="en-US" sz="2000" b="1">
                  <a:latin typeface="Arial" charset="0"/>
                </a:rPr>
                <a:t>High predictability</a:t>
              </a:r>
            </a:p>
            <a:p>
              <a:pPr marL="346075" indent="-346075" defTabSz="903288">
                <a:buClr>
                  <a:schemeClr val="accent2"/>
                </a:buClr>
                <a:buFont typeface="ZapfDingbats" pitchFamily="82" charset="2"/>
                <a:buChar char="s"/>
              </a:pPr>
              <a:r>
                <a:rPr lang="en-US" sz="2000" b="1">
                  <a:latin typeface="Arial" charset="0"/>
                </a:rPr>
                <a:t>Managed Process </a:t>
              </a:r>
              <a:br>
                <a:rPr lang="en-US" sz="2000" b="1">
                  <a:latin typeface="Arial" charset="0"/>
                </a:rPr>
              </a:br>
              <a:r>
                <a:rPr lang="en-US" sz="2000" b="1">
                  <a:latin typeface="Arial" charset="0"/>
                </a:rPr>
                <a:t>=&gt; Success</a:t>
              </a:r>
            </a:p>
            <a:p>
              <a:pPr marL="346075" indent="-346075" defTabSz="903288">
                <a:buClr>
                  <a:schemeClr val="accent2"/>
                </a:buClr>
                <a:buFont typeface="ZapfDingbats" pitchFamily="82" charset="2"/>
                <a:buChar char="s"/>
              </a:pPr>
              <a:r>
                <a:rPr lang="en-US" sz="2000" b="1">
                  <a:latin typeface="Arial" charset="0"/>
                </a:rPr>
                <a:t>Low-Medium Risk</a:t>
              </a:r>
            </a:p>
          </p:txBody>
        </p:sp>
        <p:sp>
          <p:nvSpPr>
            <p:cNvPr id="1363986" name="Rectangle 18"/>
            <p:cNvSpPr>
              <a:spLocks noChangeArrowheads="1"/>
            </p:cNvSpPr>
            <p:nvPr/>
          </p:nvSpPr>
          <p:spPr bwMode="auto">
            <a:xfrm>
              <a:off x="1728" y="2976"/>
              <a:ext cx="192" cy="144"/>
            </a:xfrm>
            <a:prstGeom prst="rect">
              <a:avLst/>
            </a:prstGeom>
            <a:solidFill>
              <a:srgbClr val="FFFFCC"/>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cxnSp>
          <p:nvCxnSpPr>
            <p:cNvPr id="1363987" name="AutoShape 19"/>
            <p:cNvCxnSpPr>
              <a:cxnSpLocks noChangeShapeType="1"/>
              <a:stCxn id="1363974" idx="1"/>
              <a:endCxn id="1363986" idx="1"/>
            </p:cNvCxnSpPr>
            <p:nvPr/>
          </p:nvCxnSpPr>
          <p:spPr bwMode="auto">
            <a:xfrm rot="10800000" flipH="1">
              <a:off x="1479" y="3048"/>
              <a:ext cx="249" cy="336"/>
            </a:xfrm>
            <a:prstGeom prst="bentConnector3">
              <a:avLst>
                <a:gd name="adj1" fmla="val 55421"/>
              </a:avLst>
            </a:prstGeom>
            <a:noFill/>
            <a:ln w="12700">
              <a:solidFill>
                <a:schemeClr val="tx1"/>
              </a:solidFill>
              <a:miter lim="800000"/>
              <a:headEnd type="none" w="sm" len="sm"/>
              <a:tailEnd type="triangle" w="sm" len="sm"/>
            </a:ln>
            <a:effectLst/>
          </p:spPr>
        </p:cxnSp>
        <p:cxnSp>
          <p:nvCxnSpPr>
            <p:cNvPr id="1363988" name="AutoShape 20"/>
            <p:cNvCxnSpPr>
              <a:cxnSpLocks noChangeShapeType="1"/>
              <a:stCxn id="1363986" idx="3"/>
              <a:endCxn id="1363979" idx="0"/>
            </p:cNvCxnSpPr>
            <p:nvPr/>
          </p:nvCxnSpPr>
          <p:spPr bwMode="auto">
            <a:xfrm>
              <a:off x="1920" y="3048"/>
              <a:ext cx="168" cy="168"/>
            </a:xfrm>
            <a:prstGeom prst="bentConnector2">
              <a:avLst/>
            </a:prstGeom>
            <a:noFill/>
            <a:ln w="12700">
              <a:solidFill>
                <a:schemeClr val="tx1"/>
              </a:solidFill>
              <a:miter lim="800000"/>
              <a:headEnd type="none" w="sm" len="sm"/>
              <a:tailEnd type="triangle" w="sm" len="sm"/>
            </a:ln>
            <a:effectLst/>
          </p:spPr>
        </p:cxnSp>
        <p:cxnSp>
          <p:nvCxnSpPr>
            <p:cNvPr id="1363989" name="AutoShape 21"/>
            <p:cNvCxnSpPr>
              <a:cxnSpLocks noChangeShapeType="1"/>
              <a:stCxn id="1363986" idx="3"/>
              <a:endCxn id="1363980" idx="0"/>
            </p:cNvCxnSpPr>
            <p:nvPr/>
          </p:nvCxnSpPr>
          <p:spPr bwMode="auto">
            <a:xfrm>
              <a:off x="1920" y="3048"/>
              <a:ext cx="456" cy="360"/>
            </a:xfrm>
            <a:prstGeom prst="bentConnector2">
              <a:avLst/>
            </a:prstGeom>
            <a:noFill/>
            <a:ln w="12700">
              <a:solidFill>
                <a:schemeClr val="tx1"/>
              </a:solidFill>
              <a:miter lim="800000"/>
              <a:headEnd type="none" w="sm" len="sm"/>
              <a:tailEnd type="triangle" w="sm" len="sm"/>
            </a:ln>
            <a:effectLst/>
          </p:spPr>
        </p:cxnSp>
        <p:cxnSp>
          <p:nvCxnSpPr>
            <p:cNvPr id="1363990" name="AutoShape 22"/>
            <p:cNvCxnSpPr>
              <a:cxnSpLocks noChangeShapeType="1"/>
              <a:stCxn id="1363986" idx="3"/>
              <a:endCxn id="1363981" idx="0"/>
            </p:cNvCxnSpPr>
            <p:nvPr/>
          </p:nvCxnSpPr>
          <p:spPr bwMode="auto">
            <a:xfrm>
              <a:off x="1920" y="3048"/>
              <a:ext cx="792" cy="504"/>
            </a:xfrm>
            <a:prstGeom prst="bentConnector2">
              <a:avLst/>
            </a:prstGeom>
            <a:noFill/>
            <a:ln w="12700">
              <a:solidFill>
                <a:schemeClr val="tx1"/>
              </a:solidFill>
              <a:miter lim="800000"/>
              <a:headEnd type="none" w="sm" len="sm"/>
              <a:tailEnd type="triangle" w="sm" len="sm"/>
            </a:ln>
            <a:effectLst/>
          </p:spPr>
        </p:cxnSp>
        <p:cxnSp>
          <p:nvCxnSpPr>
            <p:cNvPr id="1363991" name="AutoShape 23"/>
            <p:cNvCxnSpPr>
              <a:cxnSpLocks noChangeShapeType="1"/>
              <a:stCxn id="1363981" idx="3"/>
              <a:endCxn id="1363986" idx="1"/>
            </p:cNvCxnSpPr>
            <p:nvPr/>
          </p:nvCxnSpPr>
          <p:spPr bwMode="auto">
            <a:xfrm flipH="1" flipV="1">
              <a:off x="1728" y="3048"/>
              <a:ext cx="1056" cy="552"/>
            </a:xfrm>
            <a:prstGeom prst="bentConnector5">
              <a:avLst>
                <a:gd name="adj1" fmla="val -5588"/>
                <a:gd name="adj2" fmla="val -26454"/>
                <a:gd name="adj3" fmla="val 110602"/>
              </a:avLst>
            </a:prstGeom>
            <a:noFill/>
            <a:ln w="12700">
              <a:solidFill>
                <a:schemeClr val="tx1"/>
              </a:solidFill>
              <a:miter lim="800000"/>
              <a:headEnd type="none" w="sm" len="sm"/>
              <a:tailEnd type="triangle" w="sm" len="sm"/>
            </a:ln>
            <a:effectLst/>
          </p:spPr>
        </p:cxnSp>
        <p:cxnSp>
          <p:nvCxnSpPr>
            <p:cNvPr id="1363992" name="AutoShape 24"/>
            <p:cNvCxnSpPr>
              <a:cxnSpLocks noChangeShapeType="1"/>
              <a:stCxn id="1363975" idx="1"/>
              <a:endCxn id="1363979" idx="1"/>
            </p:cNvCxnSpPr>
            <p:nvPr/>
          </p:nvCxnSpPr>
          <p:spPr bwMode="auto">
            <a:xfrm rot="5400000" flipH="1" flipV="1">
              <a:off x="1699" y="3053"/>
              <a:ext cx="105" cy="528"/>
            </a:xfrm>
            <a:prstGeom prst="bentConnector4">
              <a:avLst>
                <a:gd name="adj1" fmla="val 101903"/>
                <a:gd name="adj2" fmla="val 50000"/>
              </a:avLst>
            </a:prstGeom>
            <a:noFill/>
            <a:ln w="12700">
              <a:solidFill>
                <a:schemeClr val="tx1"/>
              </a:solidFill>
              <a:miter lim="800000"/>
              <a:headEnd type="none" w="sm" len="sm"/>
              <a:tailEnd type="triangle" w="sm" len="sm"/>
            </a:ln>
            <a:effectLst/>
          </p:spPr>
        </p:cxnSp>
        <p:cxnSp>
          <p:nvCxnSpPr>
            <p:cNvPr id="1363993" name="AutoShape 25"/>
            <p:cNvCxnSpPr>
              <a:cxnSpLocks noChangeShapeType="1"/>
              <a:stCxn id="1363980" idx="3"/>
              <a:endCxn id="1363986" idx="1"/>
            </p:cNvCxnSpPr>
            <p:nvPr/>
          </p:nvCxnSpPr>
          <p:spPr bwMode="auto">
            <a:xfrm flipH="1" flipV="1">
              <a:off x="1728" y="3048"/>
              <a:ext cx="720" cy="408"/>
            </a:xfrm>
            <a:prstGeom prst="bentConnector5">
              <a:avLst>
                <a:gd name="adj1" fmla="val -13889"/>
                <a:gd name="adj2" fmla="val -71324"/>
                <a:gd name="adj3" fmla="val 115556"/>
              </a:avLst>
            </a:prstGeom>
            <a:noFill/>
            <a:ln w="12700">
              <a:solidFill>
                <a:schemeClr val="tx1"/>
              </a:solidFill>
              <a:miter lim="800000"/>
              <a:headEnd type="none" w="sm" len="sm"/>
              <a:tailEnd type="triangle" w="sm" len="sm"/>
            </a:ln>
            <a:effectLst/>
          </p:spPr>
        </p:cxnSp>
        <p:cxnSp>
          <p:nvCxnSpPr>
            <p:cNvPr id="1363994" name="AutoShape 26"/>
            <p:cNvCxnSpPr>
              <a:cxnSpLocks noChangeShapeType="1"/>
              <a:stCxn id="1363979" idx="3"/>
              <a:endCxn id="1363986" idx="1"/>
            </p:cNvCxnSpPr>
            <p:nvPr/>
          </p:nvCxnSpPr>
          <p:spPr bwMode="auto">
            <a:xfrm flipH="1" flipV="1">
              <a:off x="1728" y="3048"/>
              <a:ext cx="432" cy="216"/>
            </a:xfrm>
            <a:prstGeom prst="bentConnector5">
              <a:avLst>
                <a:gd name="adj1" fmla="val -15509"/>
                <a:gd name="adj2" fmla="val -224074"/>
                <a:gd name="adj3" fmla="val 123380"/>
              </a:avLst>
            </a:prstGeom>
            <a:noFill/>
            <a:ln w="12700">
              <a:solidFill>
                <a:schemeClr val="tx1"/>
              </a:solidFill>
              <a:miter lim="800000"/>
              <a:headEnd type="none" w="sm" len="sm"/>
              <a:tailEnd type="triangle" w="sm" len="sm"/>
            </a:ln>
            <a:effectLst/>
          </p:spPr>
        </p:cxnSp>
      </p:grpSp>
      <p:grpSp>
        <p:nvGrpSpPr>
          <p:cNvPr id="3" name="Group 27"/>
          <p:cNvGrpSpPr>
            <a:grpSpLocks/>
          </p:cNvGrpSpPr>
          <p:nvPr/>
        </p:nvGrpSpPr>
        <p:grpSpPr bwMode="auto">
          <a:xfrm>
            <a:off x="1279525" y="1055688"/>
            <a:ext cx="7864475" cy="2747962"/>
            <a:chOff x="816" y="576"/>
            <a:chExt cx="5019" cy="1754"/>
          </a:xfrm>
        </p:grpSpPr>
        <p:sp>
          <p:nvSpPr>
            <p:cNvPr id="1363996" name="Rectangle 28"/>
            <p:cNvSpPr>
              <a:spLocks noChangeArrowheads="1"/>
            </p:cNvSpPr>
            <p:nvPr/>
          </p:nvSpPr>
          <p:spPr bwMode="auto">
            <a:xfrm>
              <a:off x="1440" y="1034"/>
              <a:ext cx="1513" cy="1008"/>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3997" name="Line 29"/>
            <p:cNvSpPr>
              <a:spLocks noChangeShapeType="1"/>
            </p:cNvSpPr>
            <p:nvPr/>
          </p:nvSpPr>
          <p:spPr bwMode="auto">
            <a:xfrm>
              <a:off x="816" y="1514"/>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3998" name="Line 30"/>
            <p:cNvSpPr>
              <a:spLocks noChangeShapeType="1"/>
            </p:cNvSpPr>
            <p:nvPr/>
          </p:nvSpPr>
          <p:spPr bwMode="auto">
            <a:xfrm>
              <a:off x="2953" y="1370"/>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3999" name="WordArt 31"/>
            <p:cNvSpPr>
              <a:spLocks noChangeArrowheads="1" noChangeShapeType="1" noTextEdit="1"/>
            </p:cNvSpPr>
            <p:nvPr/>
          </p:nvSpPr>
          <p:spPr bwMode="auto">
            <a:xfrm>
              <a:off x="3241" y="1130"/>
              <a:ext cx="600"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Output</a:t>
              </a:r>
            </a:p>
          </p:txBody>
        </p:sp>
        <p:sp>
          <p:nvSpPr>
            <p:cNvPr id="1364000" name="WordArt 32"/>
            <p:cNvSpPr>
              <a:spLocks noChangeArrowheads="1" noChangeShapeType="1" noTextEdit="1"/>
            </p:cNvSpPr>
            <p:nvPr/>
          </p:nvSpPr>
          <p:spPr bwMode="auto">
            <a:xfrm>
              <a:off x="864" y="1238"/>
              <a:ext cx="46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Input</a:t>
              </a:r>
            </a:p>
          </p:txBody>
        </p:sp>
        <p:sp>
          <p:nvSpPr>
            <p:cNvPr id="1364001" name="Rectangle 33"/>
            <p:cNvSpPr>
              <a:spLocks noChangeArrowheads="1"/>
            </p:cNvSpPr>
            <p:nvPr/>
          </p:nvSpPr>
          <p:spPr bwMode="auto">
            <a:xfrm>
              <a:off x="1968" y="1370"/>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4002" name="Rectangle 34"/>
            <p:cNvSpPr>
              <a:spLocks noChangeArrowheads="1"/>
            </p:cNvSpPr>
            <p:nvPr/>
          </p:nvSpPr>
          <p:spPr bwMode="auto">
            <a:xfrm>
              <a:off x="2256" y="1562"/>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1364003" name="Rectangle 35"/>
            <p:cNvSpPr>
              <a:spLocks noChangeArrowheads="1"/>
            </p:cNvSpPr>
            <p:nvPr/>
          </p:nvSpPr>
          <p:spPr bwMode="auto">
            <a:xfrm>
              <a:off x="2592" y="1706"/>
              <a:ext cx="144" cy="96"/>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cxnSp>
          <p:nvCxnSpPr>
            <p:cNvPr id="1364004" name="AutoShape 36"/>
            <p:cNvCxnSpPr>
              <a:cxnSpLocks noChangeShapeType="1"/>
              <a:stCxn id="1364001" idx="3"/>
              <a:endCxn id="1364002" idx="1"/>
            </p:cNvCxnSpPr>
            <p:nvPr/>
          </p:nvCxnSpPr>
          <p:spPr bwMode="auto">
            <a:xfrm>
              <a:off x="2112" y="1418"/>
              <a:ext cx="144" cy="192"/>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4005" name="AutoShape 37"/>
            <p:cNvCxnSpPr>
              <a:cxnSpLocks noChangeShapeType="1"/>
              <a:stCxn id="1364002" idx="3"/>
              <a:endCxn id="1364003" idx="1"/>
            </p:cNvCxnSpPr>
            <p:nvPr/>
          </p:nvCxnSpPr>
          <p:spPr bwMode="auto">
            <a:xfrm>
              <a:off x="2400" y="1610"/>
              <a:ext cx="192" cy="144"/>
            </a:xfrm>
            <a:prstGeom prst="bentConnector3">
              <a:avLst>
                <a:gd name="adj1" fmla="val 50000"/>
              </a:avLst>
            </a:prstGeom>
            <a:noFill/>
            <a:ln w="12700">
              <a:solidFill>
                <a:schemeClr val="tx1"/>
              </a:solidFill>
              <a:miter lim="800000"/>
              <a:headEnd type="none" w="sm" len="sm"/>
              <a:tailEnd type="triangle" w="sm" len="sm"/>
            </a:ln>
            <a:effectLst/>
          </p:spPr>
        </p:cxnSp>
        <p:cxnSp>
          <p:nvCxnSpPr>
            <p:cNvPr id="1364006" name="AutoShape 38"/>
            <p:cNvCxnSpPr>
              <a:cxnSpLocks noChangeShapeType="1"/>
              <a:stCxn id="1364003" idx="3"/>
              <a:endCxn id="1363998" idx="0"/>
            </p:cNvCxnSpPr>
            <p:nvPr/>
          </p:nvCxnSpPr>
          <p:spPr bwMode="auto">
            <a:xfrm flipV="1">
              <a:off x="2736" y="1361"/>
              <a:ext cx="217" cy="393"/>
            </a:xfrm>
            <a:prstGeom prst="bentConnector4">
              <a:avLst>
                <a:gd name="adj1" fmla="val 49769"/>
                <a:gd name="adj2" fmla="val 102287"/>
              </a:avLst>
            </a:prstGeom>
            <a:noFill/>
            <a:ln w="12700">
              <a:solidFill>
                <a:schemeClr val="tx1"/>
              </a:solidFill>
              <a:miter lim="800000"/>
              <a:headEnd type="none" w="sm" len="sm"/>
              <a:tailEnd type="triangle" w="sm" len="sm"/>
            </a:ln>
            <a:effectLst/>
          </p:spPr>
        </p:cxnSp>
        <p:sp>
          <p:nvSpPr>
            <p:cNvPr id="1364007" name="Text Box 39"/>
            <p:cNvSpPr txBox="1">
              <a:spLocks noChangeArrowheads="1"/>
            </p:cNvSpPr>
            <p:nvPr/>
          </p:nvSpPr>
          <p:spPr bwMode="auto">
            <a:xfrm>
              <a:off x="3957" y="842"/>
              <a:ext cx="1878" cy="1225"/>
            </a:xfrm>
            <a:prstGeom prst="rect">
              <a:avLst/>
            </a:prstGeom>
            <a:noFill/>
            <a:ln w="12700">
              <a:noFill/>
              <a:miter lim="800000"/>
              <a:headEnd type="none" w="sm" len="sm"/>
              <a:tailEnd type="none" w="sm" len="sm"/>
            </a:ln>
            <a:effectLst/>
          </p:spPr>
          <p:txBody>
            <a:bodyPr lIns="90260" tIns="45130" rIns="90260" bIns="45130">
              <a:prstTxWarp prst="textNoShape">
                <a:avLst/>
              </a:prstTxWarp>
              <a:spAutoFit/>
            </a:bodyPr>
            <a:lstStyle/>
            <a:p>
              <a:pPr marL="346075" indent="-346075" defTabSz="903288">
                <a:buClr>
                  <a:schemeClr val="accent2"/>
                </a:buClr>
                <a:buFont typeface="ZapfDingbats" pitchFamily="82" charset="2"/>
                <a:buNone/>
              </a:pPr>
              <a:r>
                <a:rPr lang="en-US" sz="2000" b="1">
                  <a:solidFill>
                    <a:schemeClr val="tx2"/>
                  </a:solidFill>
                  <a:latin typeface="Arial" charset="0"/>
                </a:rPr>
                <a:t>Optimized (Incorporated)</a:t>
              </a:r>
              <a:endParaRPr lang="en-US" sz="2000" b="1">
                <a:latin typeface="Arial" charset="0"/>
              </a:endParaRPr>
            </a:p>
            <a:p>
              <a:pPr marL="346075" indent="-346075" defTabSz="903288">
                <a:buClr>
                  <a:schemeClr val="accent2"/>
                </a:buClr>
                <a:buFont typeface="ZapfDingbats" pitchFamily="82" charset="2"/>
                <a:buChar char="s"/>
              </a:pPr>
              <a:r>
                <a:rPr lang="en-US" sz="2000" b="1">
                  <a:latin typeface="Arial" charset="0"/>
                </a:rPr>
                <a:t>Value metrics</a:t>
              </a:r>
            </a:p>
            <a:p>
              <a:pPr marL="346075" indent="-346075" defTabSz="903288">
                <a:buClr>
                  <a:schemeClr val="accent2"/>
                </a:buClr>
                <a:buFont typeface="ZapfDingbats" pitchFamily="82" charset="2"/>
                <a:buChar char="s"/>
              </a:pPr>
              <a:r>
                <a:rPr lang="en-US" sz="2000" b="1">
                  <a:latin typeface="Arial" charset="0"/>
                </a:rPr>
                <a:t>High predictability</a:t>
              </a:r>
            </a:p>
            <a:p>
              <a:pPr marL="346075" indent="-346075" defTabSz="903288">
                <a:buClr>
                  <a:schemeClr val="accent2"/>
                </a:buClr>
                <a:buFont typeface="ZapfDingbats" pitchFamily="82" charset="2"/>
                <a:buChar char="s"/>
              </a:pPr>
              <a:r>
                <a:rPr lang="en-US" sz="2000" b="1">
                  <a:latin typeface="Arial" charset="0"/>
                </a:rPr>
                <a:t>Agility =&gt; Success</a:t>
              </a:r>
            </a:p>
            <a:p>
              <a:pPr marL="346075" indent="-346075" defTabSz="903288">
                <a:buClr>
                  <a:schemeClr val="accent2"/>
                </a:buClr>
                <a:buFont typeface="ZapfDingbats" pitchFamily="82" charset="2"/>
                <a:buChar char="s"/>
              </a:pPr>
              <a:r>
                <a:rPr lang="en-US" sz="2000" b="1">
                  <a:latin typeface="Arial" charset="0"/>
                </a:rPr>
                <a:t>Low Risk</a:t>
              </a:r>
            </a:p>
          </p:txBody>
        </p:sp>
        <p:cxnSp>
          <p:nvCxnSpPr>
            <p:cNvPr id="1364008" name="AutoShape 40"/>
            <p:cNvCxnSpPr>
              <a:cxnSpLocks noChangeShapeType="1"/>
              <a:endCxn id="1363996" idx="0"/>
            </p:cNvCxnSpPr>
            <p:nvPr/>
          </p:nvCxnSpPr>
          <p:spPr bwMode="auto">
            <a:xfrm>
              <a:off x="1093" y="842"/>
              <a:ext cx="1104" cy="183"/>
            </a:xfrm>
            <a:prstGeom prst="bentConnector2">
              <a:avLst/>
            </a:prstGeom>
            <a:noFill/>
            <a:ln w="28575">
              <a:solidFill>
                <a:schemeClr val="tx1"/>
              </a:solidFill>
              <a:miter lim="800000"/>
              <a:headEnd type="none" w="sm" len="sm"/>
              <a:tailEnd type="triangle" w="med" len="med"/>
            </a:ln>
            <a:effectLst/>
          </p:spPr>
        </p:cxnSp>
        <p:sp>
          <p:nvSpPr>
            <p:cNvPr id="1364009" name="WordArt 41"/>
            <p:cNvSpPr>
              <a:spLocks noChangeArrowheads="1" noChangeShapeType="1" noTextEdit="1"/>
            </p:cNvSpPr>
            <p:nvPr/>
          </p:nvSpPr>
          <p:spPr bwMode="auto">
            <a:xfrm>
              <a:off x="1056" y="576"/>
              <a:ext cx="1033" cy="170"/>
            </a:xfrm>
            <a:prstGeom prst="rect">
              <a:avLst/>
            </a:prstGeom>
          </p:spPr>
          <p:txBody>
            <a:bodyPr wrap="none" fromWordArt="1">
              <a:prstTxWarp prst="textPlain">
                <a:avLst>
                  <a:gd name="adj" fmla="val 50000"/>
                </a:avLst>
              </a:prstTxWarp>
            </a:bodyPr>
            <a:lstStyle/>
            <a:p>
              <a:pPr algn="ctr"/>
              <a:r>
                <a:rPr lang="en-US" sz="16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Direction</a:t>
              </a:r>
            </a:p>
          </p:txBody>
        </p:sp>
        <p:sp>
          <p:nvSpPr>
            <p:cNvPr id="1364010" name="Rectangle 42"/>
            <p:cNvSpPr>
              <a:spLocks noChangeArrowheads="1"/>
            </p:cNvSpPr>
            <p:nvPr/>
          </p:nvSpPr>
          <p:spPr bwMode="auto">
            <a:xfrm>
              <a:off x="1680" y="1130"/>
              <a:ext cx="192" cy="144"/>
            </a:xfrm>
            <a:prstGeom prst="rect">
              <a:avLst/>
            </a:prstGeom>
            <a:solidFill>
              <a:srgbClr val="FFFFCC"/>
            </a:solidFill>
            <a:ln w="12700">
              <a:solidFill>
                <a:schemeClr val="tx1"/>
              </a:solidFill>
              <a:miter lim="800000"/>
              <a:headEnd type="none" w="sm" len="sm"/>
              <a:tailEnd type="none" w="sm" len="sm"/>
            </a:ln>
            <a:effectLst/>
          </p:spPr>
          <p:txBody>
            <a:bodyPr wrap="none" anchor="ctr">
              <a:prstTxWarp prst="textNoShape">
                <a:avLst/>
              </a:prstTxWarp>
            </a:bodyPr>
            <a:lstStyle/>
            <a:p>
              <a:endParaRPr lang="en-US"/>
            </a:p>
          </p:txBody>
        </p:sp>
        <p:cxnSp>
          <p:nvCxnSpPr>
            <p:cNvPr id="1364011" name="AutoShape 43"/>
            <p:cNvCxnSpPr>
              <a:cxnSpLocks noChangeShapeType="1"/>
              <a:stCxn id="1363996" idx="0"/>
              <a:endCxn id="1364010" idx="0"/>
            </p:cNvCxnSpPr>
            <p:nvPr/>
          </p:nvCxnSpPr>
          <p:spPr bwMode="auto">
            <a:xfrm rot="16200000" flipH="1" flipV="1">
              <a:off x="1934" y="867"/>
              <a:ext cx="105" cy="421"/>
            </a:xfrm>
            <a:prstGeom prst="bentConnector3">
              <a:avLst>
                <a:gd name="adj1" fmla="val 53329"/>
              </a:avLst>
            </a:prstGeom>
            <a:noFill/>
            <a:ln w="12700">
              <a:solidFill>
                <a:schemeClr val="tx1"/>
              </a:solidFill>
              <a:miter lim="800000"/>
              <a:headEnd type="none" w="sm" len="sm"/>
              <a:tailEnd type="triangle" w="sm" len="sm"/>
            </a:ln>
            <a:effectLst/>
          </p:spPr>
        </p:cxnSp>
        <p:cxnSp>
          <p:nvCxnSpPr>
            <p:cNvPr id="1364012" name="AutoShape 44"/>
            <p:cNvCxnSpPr>
              <a:cxnSpLocks noChangeShapeType="1"/>
              <a:stCxn id="1363996" idx="1"/>
              <a:endCxn id="1364010" idx="1"/>
            </p:cNvCxnSpPr>
            <p:nvPr/>
          </p:nvCxnSpPr>
          <p:spPr bwMode="auto">
            <a:xfrm rot="10800000" flipH="1">
              <a:off x="1431" y="1202"/>
              <a:ext cx="249" cy="336"/>
            </a:xfrm>
            <a:prstGeom prst="bentConnector3">
              <a:avLst>
                <a:gd name="adj1" fmla="val 55421"/>
              </a:avLst>
            </a:prstGeom>
            <a:noFill/>
            <a:ln w="12700">
              <a:solidFill>
                <a:schemeClr val="tx1"/>
              </a:solidFill>
              <a:miter lim="800000"/>
              <a:headEnd type="none" w="sm" len="sm"/>
              <a:tailEnd type="triangle" w="sm" len="sm"/>
            </a:ln>
            <a:effectLst/>
          </p:spPr>
        </p:cxnSp>
        <p:cxnSp>
          <p:nvCxnSpPr>
            <p:cNvPr id="1364013" name="AutoShape 45"/>
            <p:cNvCxnSpPr>
              <a:cxnSpLocks noChangeShapeType="1"/>
              <a:stCxn id="1364010" idx="3"/>
              <a:endCxn id="1364001" idx="0"/>
            </p:cNvCxnSpPr>
            <p:nvPr/>
          </p:nvCxnSpPr>
          <p:spPr bwMode="auto">
            <a:xfrm>
              <a:off x="1872" y="1202"/>
              <a:ext cx="168" cy="168"/>
            </a:xfrm>
            <a:prstGeom prst="bentConnector2">
              <a:avLst/>
            </a:prstGeom>
            <a:noFill/>
            <a:ln w="12700">
              <a:solidFill>
                <a:schemeClr val="tx1"/>
              </a:solidFill>
              <a:miter lim="800000"/>
              <a:headEnd type="none" w="sm" len="sm"/>
              <a:tailEnd type="triangle" w="sm" len="sm"/>
            </a:ln>
            <a:effectLst/>
          </p:spPr>
        </p:cxnSp>
        <p:cxnSp>
          <p:nvCxnSpPr>
            <p:cNvPr id="1364014" name="AutoShape 46"/>
            <p:cNvCxnSpPr>
              <a:cxnSpLocks noChangeShapeType="1"/>
              <a:stCxn id="1364010" idx="3"/>
              <a:endCxn id="1364002" idx="0"/>
            </p:cNvCxnSpPr>
            <p:nvPr/>
          </p:nvCxnSpPr>
          <p:spPr bwMode="auto">
            <a:xfrm>
              <a:off x="1872" y="1202"/>
              <a:ext cx="456" cy="360"/>
            </a:xfrm>
            <a:prstGeom prst="bentConnector2">
              <a:avLst/>
            </a:prstGeom>
            <a:noFill/>
            <a:ln w="12700">
              <a:solidFill>
                <a:schemeClr val="tx1"/>
              </a:solidFill>
              <a:miter lim="800000"/>
              <a:headEnd type="none" w="sm" len="sm"/>
              <a:tailEnd type="triangle" w="sm" len="sm"/>
            </a:ln>
            <a:effectLst/>
          </p:spPr>
        </p:cxnSp>
        <p:cxnSp>
          <p:nvCxnSpPr>
            <p:cNvPr id="1364015" name="AutoShape 47"/>
            <p:cNvCxnSpPr>
              <a:cxnSpLocks noChangeShapeType="1"/>
              <a:stCxn id="1364010" idx="3"/>
              <a:endCxn id="1364003" idx="0"/>
            </p:cNvCxnSpPr>
            <p:nvPr/>
          </p:nvCxnSpPr>
          <p:spPr bwMode="auto">
            <a:xfrm>
              <a:off x="1872" y="1202"/>
              <a:ext cx="792" cy="504"/>
            </a:xfrm>
            <a:prstGeom prst="bentConnector2">
              <a:avLst/>
            </a:prstGeom>
            <a:noFill/>
            <a:ln w="12700">
              <a:solidFill>
                <a:schemeClr val="tx1"/>
              </a:solidFill>
              <a:miter lim="800000"/>
              <a:headEnd type="none" w="sm" len="sm"/>
              <a:tailEnd type="triangle" w="sm" len="sm"/>
            </a:ln>
            <a:effectLst/>
          </p:spPr>
        </p:cxnSp>
        <p:cxnSp>
          <p:nvCxnSpPr>
            <p:cNvPr id="1364016" name="AutoShape 48"/>
            <p:cNvCxnSpPr>
              <a:cxnSpLocks noChangeShapeType="1"/>
              <a:stCxn id="1364003" idx="3"/>
              <a:endCxn id="1364010" idx="1"/>
            </p:cNvCxnSpPr>
            <p:nvPr/>
          </p:nvCxnSpPr>
          <p:spPr bwMode="auto">
            <a:xfrm flipH="1" flipV="1">
              <a:off x="1680" y="1202"/>
              <a:ext cx="1056" cy="552"/>
            </a:xfrm>
            <a:prstGeom prst="bentConnector5">
              <a:avLst>
                <a:gd name="adj1" fmla="val -5588"/>
                <a:gd name="adj2" fmla="val -24639"/>
                <a:gd name="adj3" fmla="val 110602"/>
              </a:avLst>
            </a:prstGeom>
            <a:noFill/>
            <a:ln w="12700">
              <a:solidFill>
                <a:schemeClr val="tx1"/>
              </a:solidFill>
              <a:miter lim="800000"/>
              <a:headEnd type="none" w="sm" len="sm"/>
              <a:tailEnd type="triangle" w="sm" len="sm"/>
            </a:ln>
            <a:effectLst/>
          </p:spPr>
        </p:cxnSp>
        <p:cxnSp>
          <p:nvCxnSpPr>
            <p:cNvPr id="1364017" name="AutoShape 49"/>
            <p:cNvCxnSpPr>
              <a:cxnSpLocks noChangeShapeType="1"/>
              <a:stCxn id="1363997" idx="1"/>
              <a:endCxn id="1364001" idx="1"/>
            </p:cNvCxnSpPr>
            <p:nvPr/>
          </p:nvCxnSpPr>
          <p:spPr bwMode="auto">
            <a:xfrm rot="5400000" flipH="1" flipV="1">
              <a:off x="1651" y="1207"/>
              <a:ext cx="105" cy="528"/>
            </a:xfrm>
            <a:prstGeom prst="bentConnector4">
              <a:avLst>
                <a:gd name="adj1" fmla="val 101903"/>
                <a:gd name="adj2" fmla="val 50000"/>
              </a:avLst>
            </a:prstGeom>
            <a:noFill/>
            <a:ln w="12700">
              <a:solidFill>
                <a:schemeClr val="tx1"/>
              </a:solidFill>
              <a:miter lim="800000"/>
              <a:headEnd type="none" w="sm" len="sm"/>
              <a:tailEnd type="triangle" w="sm" len="sm"/>
            </a:ln>
            <a:effectLst/>
          </p:spPr>
        </p:cxnSp>
        <p:cxnSp>
          <p:nvCxnSpPr>
            <p:cNvPr id="1364018" name="AutoShape 50"/>
            <p:cNvCxnSpPr>
              <a:cxnSpLocks noChangeShapeType="1"/>
              <a:stCxn id="1364002" idx="3"/>
              <a:endCxn id="1364010" idx="1"/>
            </p:cNvCxnSpPr>
            <p:nvPr/>
          </p:nvCxnSpPr>
          <p:spPr bwMode="auto">
            <a:xfrm flipH="1" flipV="1">
              <a:off x="1680" y="1202"/>
              <a:ext cx="720" cy="408"/>
            </a:xfrm>
            <a:prstGeom prst="bentConnector5">
              <a:avLst>
                <a:gd name="adj1" fmla="val -13889"/>
                <a:gd name="adj2" fmla="val -71324"/>
                <a:gd name="adj3" fmla="val 115556"/>
              </a:avLst>
            </a:prstGeom>
            <a:noFill/>
            <a:ln w="12700">
              <a:solidFill>
                <a:schemeClr val="tx1"/>
              </a:solidFill>
              <a:miter lim="800000"/>
              <a:headEnd type="none" w="sm" len="sm"/>
              <a:tailEnd type="triangle" w="sm" len="sm"/>
            </a:ln>
            <a:effectLst/>
          </p:spPr>
        </p:cxnSp>
        <p:cxnSp>
          <p:nvCxnSpPr>
            <p:cNvPr id="1364019" name="AutoShape 51"/>
            <p:cNvCxnSpPr>
              <a:cxnSpLocks noChangeShapeType="1"/>
              <a:stCxn id="1364001" idx="3"/>
              <a:endCxn id="1364010" idx="1"/>
            </p:cNvCxnSpPr>
            <p:nvPr/>
          </p:nvCxnSpPr>
          <p:spPr bwMode="auto">
            <a:xfrm flipH="1" flipV="1">
              <a:off x="1680" y="1202"/>
              <a:ext cx="432" cy="216"/>
            </a:xfrm>
            <a:prstGeom prst="bentConnector5">
              <a:avLst>
                <a:gd name="adj1" fmla="val -15509"/>
                <a:gd name="adj2" fmla="val -224074"/>
                <a:gd name="adj3" fmla="val 123380"/>
              </a:avLst>
            </a:prstGeom>
            <a:noFill/>
            <a:ln w="12700">
              <a:solidFill>
                <a:schemeClr val="tx1"/>
              </a:solidFill>
              <a:miter lim="800000"/>
              <a:headEnd type="none" w="sm" len="sm"/>
              <a:tailEnd type="triangle" w="sm" len="sm"/>
            </a:ln>
            <a:effectLst/>
          </p:spPr>
        </p:cxnSp>
        <p:cxnSp>
          <p:nvCxnSpPr>
            <p:cNvPr id="1364020" name="AutoShape 52"/>
            <p:cNvCxnSpPr>
              <a:cxnSpLocks noChangeShapeType="1"/>
              <a:endCxn id="1363996" idx="2"/>
            </p:cNvCxnSpPr>
            <p:nvPr/>
          </p:nvCxnSpPr>
          <p:spPr bwMode="auto">
            <a:xfrm flipV="1">
              <a:off x="1104" y="2051"/>
              <a:ext cx="1093" cy="279"/>
            </a:xfrm>
            <a:prstGeom prst="bentConnector2">
              <a:avLst/>
            </a:prstGeom>
            <a:noFill/>
            <a:ln w="28575">
              <a:solidFill>
                <a:schemeClr val="tx1"/>
              </a:solidFill>
              <a:miter lim="800000"/>
              <a:headEnd type="none" w="sm" len="sm"/>
              <a:tailEnd type="triangle" w="med" len="med"/>
            </a:ln>
            <a:effectLst/>
          </p:spPr>
        </p:cxnSp>
        <p:sp>
          <p:nvSpPr>
            <p:cNvPr id="1364021" name="WordArt 53"/>
            <p:cNvSpPr>
              <a:spLocks noChangeArrowheads="1" noChangeShapeType="1" noTextEdit="1"/>
            </p:cNvSpPr>
            <p:nvPr/>
          </p:nvSpPr>
          <p:spPr bwMode="auto">
            <a:xfrm>
              <a:off x="1104" y="2112"/>
              <a:ext cx="1033" cy="170"/>
            </a:xfrm>
            <a:prstGeom prst="rect">
              <a:avLst/>
            </a:prstGeom>
          </p:spPr>
          <p:txBody>
            <a:bodyPr wrap="none" fromWordArt="1">
              <a:prstTxWarp prst="textPlain">
                <a:avLst>
                  <a:gd name="adj" fmla="val 50000"/>
                </a:avLst>
              </a:prstTxWarp>
            </a:bodyPr>
            <a:lstStyle/>
            <a:p>
              <a:pPr algn="ctr"/>
              <a:r>
                <a:rPr lang="en-US" sz="16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Resource</a:t>
              </a:r>
            </a:p>
          </p:txBody>
        </p:sp>
        <p:cxnSp>
          <p:nvCxnSpPr>
            <p:cNvPr id="1364022" name="AutoShape 54"/>
            <p:cNvCxnSpPr>
              <a:cxnSpLocks noChangeShapeType="1"/>
              <a:stCxn id="1363996" idx="2"/>
              <a:endCxn id="1364003" idx="2"/>
            </p:cNvCxnSpPr>
            <p:nvPr/>
          </p:nvCxnSpPr>
          <p:spPr bwMode="auto">
            <a:xfrm rot="5400000" flipH="1" flipV="1">
              <a:off x="2306" y="1693"/>
              <a:ext cx="249" cy="467"/>
            </a:xfrm>
            <a:prstGeom prst="bentConnector3">
              <a:avLst>
                <a:gd name="adj1" fmla="val 37347"/>
              </a:avLst>
            </a:prstGeom>
            <a:noFill/>
            <a:ln w="12700">
              <a:solidFill>
                <a:schemeClr val="tx1"/>
              </a:solidFill>
              <a:miter lim="800000"/>
              <a:headEnd type="none" w="sm" len="sm"/>
              <a:tailEnd type="triangle" w="sm" len="sm"/>
            </a:ln>
            <a:effectLst/>
          </p:spPr>
        </p:cxnSp>
        <p:cxnSp>
          <p:nvCxnSpPr>
            <p:cNvPr id="1364023" name="AutoShape 55"/>
            <p:cNvCxnSpPr>
              <a:cxnSpLocks noChangeShapeType="1"/>
              <a:stCxn id="1363996" idx="2"/>
              <a:endCxn id="1364001" idx="2"/>
            </p:cNvCxnSpPr>
            <p:nvPr/>
          </p:nvCxnSpPr>
          <p:spPr bwMode="auto">
            <a:xfrm rot="16200000" flipV="1">
              <a:off x="1826" y="1680"/>
              <a:ext cx="585" cy="157"/>
            </a:xfrm>
            <a:prstGeom prst="bentConnector3">
              <a:avLst>
                <a:gd name="adj1" fmla="val 16065"/>
              </a:avLst>
            </a:prstGeom>
            <a:noFill/>
            <a:ln w="12700">
              <a:solidFill>
                <a:schemeClr val="tx1"/>
              </a:solidFill>
              <a:miter lim="800000"/>
              <a:headEnd type="none" w="sm" len="sm"/>
              <a:tailEnd type="triangle" w="sm" len="sm"/>
            </a:ln>
            <a:effectLst/>
          </p:spPr>
        </p:cxnSp>
        <p:cxnSp>
          <p:nvCxnSpPr>
            <p:cNvPr id="1364024" name="AutoShape 56"/>
            <p:cNvCxnSpPr>
              <a:cxnSpLocks noChangeShapeType="1"/>
              <a:stCxn id="1363996" idx="2"/>
              <a:endCxn id="1364002" idx="2"/>
            </p:cNvCxnSpPr>
            <p:nvPr/>
          </p:nvCxnSpPr>
          <p:spPr bwMode="auto">
            <a:xfrm rot="5400000" flipH="1" flipV="1">
              <a:off x="2066" y="1789"/>
              <a:ext cx="393" cy="131"/>
            </a:xfrm>
            <a:prstGeom prst="bentConnector3">
              <a:avLst>
                <a:gd name="adj1" fmla="val 24171"/>
              </a:avLst>
            </a:prstGeom>
            <a:noFill/>
            <a:ln w="12700">
              <a:solidFill>
                <a:schemeClr val="tx1"/>
              </a:solidFill>
              <a:miter lim="800000"/>
              <a:headEnd type="none" w="sm" len="sm"/>
              <a:tailEnd type="triangle" w="sm" len="sm"/>
            </a:ln>
            <a:effectLst/>
          </p:spPr>
        </p:cxnSp>
        <p:cxnSp>
          <p:nvCxnSpPr>
            <p:cNvPr id="1364025" name="AutoShape 57"/>
            <p:cNvCxnSpPr>
              <a:cxnSpLocks noChangeShapeType="1"/>
              <a:stCxn id="1363996" idx="2"/>
              <a:endCxn id="1364010" idx="2"/>
            </p:cNvCxnSpPr>
            <p:nvPr/>
          </p:nvCxnSpPr>
          <p:spPr bwMode="auto">
            <a:xfrm rot="16200000" flipV="1">
              <a:off x="1598" y="1452"/>
              <a:ext cx="777" cy="421"/>
            </a:xfrm>
            <a:prstGeom prst="bentConnector3">
              <a:avLst>
                <a:gd name="adj1" fmla="val 11968"/>
              </a:avLst>
            </a:prstGeom>
            <a:noFill/>
            <a:ln w="12700">
              <a:solidFill>
                <a:schemeClr val="tx1"/>
              </a:solidFill>
              <a:miter lim="800000"/>
              <a:headEnd type="none" w="sm" len="sm"/>
              <a:tailEnd type="triangle" w="sm" len="sm"/>
            </a:ln>
            <a:effectLst/>
          </p:spPr>
        </p:cxnSp>
        <p:sp>
          <p:nvSpPr>
            <p:cNvPr id="1364026" name="Line 58"/>
            <p:cNvSpPr>
              <a:spLocks noChangeShapeType="1"/>
            </p:cNvSpPr>
            <p:nvPr/>
          </p:nvSpPr>
          <p:spPr bwMode="auto">
            <a:xfrm>
              <a:off x="2976" y="1706"/>
              <a:ext cx="624" cy="0"/>
            </a:xfrm>
            <a:prstGeom prst="line">
              <a:avLst/>
            </a:prstGeom>
            <a:noFill/>
            <a:ln w="28575">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1364027" name="WordArt 59"/>
            <p:cNvSpPr>
              <a:spLocks noChangeArrowheads="1" noChangeShapeType="1" noTextEdit="1"/>
            </p:cNvSpPr>
            <p:nvPr/>
          </p:nvSpPr>
          <p:spPr bwMode="auto">
            <a:xfrm>
              <a:off x="2976" y="1754"/>
              <a:ext cx="912" cy="228"/>
            </a:xfrm>
            <a:prstGeom prst="rect">
              <a:avLst/>
            </a:prstGeom>
          </p:spPr>
          <p:txBody>
            <a:bodyPr wrap="none" fromWordArt="1">
              <a:prstTxWarp prst="textPlain">
                <a:avLst>
                  <a:gd name="adj" fmla="val 50000"/>
                </a:avLst>
              </a:prstTxWarp>
            </a:bodyPr>
            <a:lstStyle/>
            <a:p>
              <a:pPr algn="ctr"/>
              <a:r>
                <a:rPr lang="en-US" sz="20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Performance</a:t>
              </a:r>
            </a:p>
          </p:txBody>
        </p:sp>
      </p:grpSp>
      <p:sp>
        <p:nvSpPr>
          <p:cNvPr id="1364028" name="WordArt 60"/>
          <p:cNvSpPr>
            <a:spLocks noChangeArrowheads="1" noChangeShapeType="1" noTextEdit="1"/>
          </p:cNvSpPr>
          <p:nvPr/>
        </p:nvSpPr>
        <p:spPr bwMode="auto">
          <a:xfrm>
            <a:off x="100013" y="1017588"/>
            <a:ext cx="1203325" cy="527050"/>
          </a:xfrm>
          <a:prstGeom prst="rect">
            <a:avLst/>
          </a:prstGeom>
        </p:spPr>
        <p:txBody>
          <a:bodyPr wrap="none" fromWordArt="1">
            <a:prstTxWarp prst="textPlain">
              <a:avLst>
                <a:gd name="adj" fmla="val 50000"/>
              </a:avLst>
            </a:prstTxWarp>
          </a:bodyPr>
          <a:lstStyle/>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Maturity</a:t>
            </a:r>
          </a:p>
          <a:p>
            <a:pPr algn="ctr"/>
            <a:r>
              <a:rPr lang="en-US" sz="2800" i="1" kern="10">
                <a:ln w="9525">
                  <a:solidFill>
                    <a:srgbClr val="000000"/>
                  </a:solidFill>
                  <a:round/>
                  <a:headEnd type="none" w="sm" len="sm"/>
                  <a:tailEnd type="none" w="sm" len="sm"/>
                </a:ln>
                <a:solidFill>
                  <a:srgbClr val="FFFFFF"/>
                </a:solidFill>
                <a:effectLst>
                  <a:outerShdw blurRad="63500" dist="38099" dir="2700000" algn="ctr" rotWithShape="0">
                    <a:srgbClr val="000000">
                      <a:alpha val="74998"/>
                    </a:srgbClr>
                  </a:outerShdw>
                </a:effectLst>
                <a:latin typeface="Arial Black"/>
                <a:ea typeface="Arial Black"/>
                <a:cs typeface="Arial Black"/>
              </a:rPr>
              <a:t>Level</a:t>
            </a:r>
          </a:p>
        </p:txBody>
      </p:sp>
      <p:sp>
        <p:nvSpPr>
          <p:cNvPr id="61" name="TextBox 60"/>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1578191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4000" y="1905000"/>
            <a:ext cx="5080000" cy="3810000"/>
          </a:xfrm>
          <a:prstGeom prst="rect">
            <a:avLst/>
          </a:prstGeom>
        </p:spPr>
      </p:pic>
      <p:sp>
        <p:nvSpPr>
          <p:cNvPr id="465922" name="Rectangle 2"/>
          <p:cNvSpPr>
            <a:spLocks noGrp="1" noChangeArrowheads="1"/>
          </p:cNvSpPr>
          <p:nvPr>
            <p:ph type="title"/>
          </p:nvPr>
        </p:nvSpPr>
        <p:spPr>
          <a:xfrm>
            <a:off x="457200" y="457200"/>
            <a:ext cx="8534400" cy="609600"/>
          </a:xfrm>
        </p:spPr>
        <p:txBody>
          <a:bodyPr/>
          <a:lstStyle/>
          <a:p>
            <a:r>
              <a:rPr lang="en-US" dirty="0" smtClean="0"/>
              <a:t>Some Factors </a:t>
            </a:r>
            <a:r>
              <a:rPr lang="en-US" dirty="0" smtClean="0"/>
              <a:t>Affecting </a:t>
            </a:r>
            <a:r>
              <a:rPr lang="en-US" dirty="0"/>
              <a:t>Productivity</a:t>
            </a:r>
          </a:p>
        </p:txBody>
      </p:sp>
      <p:sp>
        <p:nvSpPr>
          <p:cNvPr id="465923" name="Rectangle 3"/>
          <p:cNvSpPr>
            <a:spLocks noGrp="1" noChangeArrowheads="1"/>
          </p:cNvSpPr>
          <p:nvPr>
            <p:ph type="body" idx="1"/>
          </p:nvPr>
        </p:nvSpPr>
        <p:spPr>
          <a:xfrm>
            <a:off x="457200" y="1143000"/>
            <a:ext cx="7772400" cy="5410200"/>
          </a:xfrm>
        </p:spPr>
        <p:txBody>
          <a:bodyPr/>
          <a:lstStyle/>
          <a:p>
            <a:r>
              <a:rPr lang="en-US" dirty="0"/>
              <a:t>Abstraction level of </a:t>
            </a:r>
            <a:r>
              <a:rPr lang="en-US" dirty="0" smtClean="0"/>
              <a:t>Language/Reasoning</a:t>
            </a:r>
            <a:endParaRPr lang="en-US" dirty="0"/>
          </a:p>
          <a:p>
            <a:r>
              <a:rPr lang="en-US" dirty="0"/>
              <a:t>Application Domain Experience</a:t>
            </a:r>
          </a:p>
          <a:p>
            <a:r>
              <a:rPr lang="en-US" dirty="0"/>
              <a:t>Common understanding of </a:t>
            </a:r>
            <a:r>
              <a:rPr lang="en-US" dirty="0" smtClean="0"/>
              <a:t/>
            </a:r>
            <a:br>
              <a:rPr lang="en-US" dirty="0" smtClean="0"/>
            </a:br>
            <a:r>
              <a:rPr lang="en-US" dirty="0" smtClean="0"/>
              <a:t>problem</a:t>
            </a:r>
            <a:r>
              <a:rPr lang="en-US" dirty="0"/>
              <a:t>/solution</a:t>
            </a:r>
          </a:p>
          <a:p>
            <a:r>
              <a:rPr lang="en-US" dirty="0" smtClean="0">
                <a:solidFill>
                  <a:srgbClr val="800000"/>
                </a:solidFill>
              </a:rPr>
              <a:t>Quality</a:t>
            </a:r>
          </a:p>
          <a:p>
            <a:r>
              <a:rPr lang="en-US" dirty="0" smtClean="0"/>
              <a:t>Process</a:t>
            </a:r>
            <a:endParaRPr lang="en-US" dirty="0"/>
          </a:p>
          <a:p>
            <a:r>
              <a:rPr lang="en-US" dirty="0" smtClean="0"/>
              <a:t>Project</a:t>
            </a:r>
            <a:endParaRPr lang="en-US" dirty="0"/>
          </a:p>
          <a:p>
            <a:r>
              <a:rPr lang="en-US" dirty="0"/>
              <a:t>Technology support</a:t>
            </a:r>
          </a:p>
          <a:p>
            <a:r>
              <a:rPr lang="en-US" dirty="0"/>
              <a:t>Development environment</a:t>
            </a:r>
          </a:p>
        </p:txBody>
      </p:sp>
    </p:spTree>
    <p:extLst>
      <p:ext uri="{BB962C8B-B14F-4D97-AF65-F5344CB8AC3E}">
        <p14:creationId xmlns:p14="http://schemas.microsoft.com/office/powerpoint/2010/main" val="8606693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 Enhancement</a:t>
            </a:r>
            <a:endParaRPr lang="en-US" dirty="0"/>
          </a:p>
        </p:txBody>
      </p:sp>
      <p:pic>
        <p:nvPicPr>
          <p:cNvPr id="4" name="Picture 3"/>
          <p:cNvPicPr>
            <a:picLocks noChangeAspect="1"/>
          </p:cNvPicPr>
          <p:nvPr/>
        </p:nvPicPr>
        <p:blipFill rotWithShape="1">
          <a:blip r:embed="rId3"/>
          <a:srcRect b="3386"/>
          <a:stretch/>
        </p:blipFill>
        <p:spPr>
          <a:xfrm>
            <a:off x="2058124" y="1042416"/>
            <a:ext cx="5257076" cy="5282184"/>
          </a:xfrm>
          <a:prstGeom prst="rect">
            <a:avLst/>
          </a:prstGeom>
        </p:spPr>
      </p:pic>
    </p:spTree>
    <p:extLst>
      <p:ext uri="{BB962C8B-B14F-4D97-AF65-F5344CB8AC3E}">
        <p14:creationId xmlns:p14="http://schemas.microsoft.com/office/powerpoint/2010/main" val="3112373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a:xfrm>
            <a:off x="381000" y="609600"/>
            <a:ext cx="8610600" cy="533400"/>
          </a:xfrm>
        </p:spPr>
        <p:txBody>
          <a:bodyPr/>
          <a:lstStyle/>
          <a:p>
            <a:r>
              <a:rPr lang="en-US" dirty="0"/>
              <a:t>Software Engineering is about</a:t>
            </a:r>
            <a:r>
              <a:rPr lang="en-US" dirty="0" smtClean="0"/>
              <a:t> </a:t>
            </a:r>
            <a:br>
              <a:rPr lang="en-US" dirty="0" smtClean="0"/>
            </a:br>
            <a:r>
              <a:rPr lang="en-US" dirty="0" smtClean="0"/>
              <a:t>Scale and </a:t>
            </a:r>
            <a:r>
              <a:rPr lang="en-US" b="1" i="1" dirty="0">
                <a:solidFill>
                  <a:srgbClr val="0000FF"/>
                </a:solidFill>
              </a:rPr>
              <a:t>Quality</a:t>
            </a:r>
          </a:p>
        </p:txBody>
      </p:sp>
      <p:sp>
        <p:nvSpPr>
          <p:cNvPr id="1395715" name="Rectangle 3"/>
          <p:cNvSpPr>
            <a:spLocks noGrp="1" noChangeArrowheads="1"/>
          </p:cNvSpPr>
          <p:nvPr>
            <p:ph type="body" idx="1"/>
          </p:nvPr>
        </p:nvSpPr>
        <p:spPr>
          <a:xfrm>
            <a:off x="457200" y="1447800"/>
            <a:ext cx="8305800" cy="5181600"/>
          </a:xfrm>
        </p:spPr>
        <p:txBody>
          <a:bodyPr/>
          <a:lstStyle/>
          <a:p>
            <a:r>
              <a:rPr lang="en-US" dirty="0"/>
              <a:t>People have done projects for a long </a:t>
            </a:r>
            <a:r>
              <a:rPr lang="en-US" dirty="0" smtClean="0"/>
              <a:t>time and all of them deal with quality issues</a:t>
            </a:r>
          </a:p>
          <a:p>
            <a:pPr lvl="1"/>
            <a:r>
              <a:rPr lang="en-US" dirty="0" smtClean="0"/>
              <a:t>e.g., Buildings, Boats, Planes</a:t>
            </a:r>
          </a:p>
          <a:p>
            <a:pPr lvl="1"/>
            <a:r>
              <a:rPr lang="en-US" dirty="0" smtClean="0"/>
              <a:t>Computers</a:t>
            </a:r>
            <a:r>
              <a:rPr lang="en-US" dirty="0"/>
              <a:t>, Communication systems, Software</a:t>
            </a:r>
            <a:r>
              <a:rPr lang="en-US" dirty="0" smtClean="0"/>
              <a:t>…</a:t>
            </a:r>
            <a:br>
              <a:rPr lang="en-US" dirty="0" smtClean="0"/>
            </a:br>
            <a:endParaRPr lang="en-US" dirty="0"/>
          </a:p>
          <a:p>
            <a:r>
              <a:rPr lang="en-US" dirty="0"/>
              <a:t>Their experience has been recorded in </a:t>
            </a:r>
            <a:r>
              <a:rPr lang="en-US" dirty="0">
                <a:solidFill>
                  <a:srgbClr val="CC0000"/>
                </a:solidFill>
              </a:rPr>
              <a:t>process models</a:t>
            </a:r>
            <a:r>
              <a:rPr lang="en-US" dirty="0"/>
              <a:t> that </a:t>
            </a:r>
            <a:r>
              <a:rPr lang="en-US" dirty="0" smtClean="0"/>
              <a:t>have quality assurance</a:t>
            </a:r>
            <a:br>
              <a:rPr lang="en-US" dirty="0" smtClean="0"/>
            </a:br>
            <a:endParaRPr lang="en-US" dirty="0" smtClean="0"/>
          </a:p>
          <a:p>
            <a:r>
              <a:rPr lang="en-US" dirty="0" smtClean="0"/>
              <a:t>Quality assurance, control, management are cross-life cycle activities that govern the </a:t>
            </a:r>
            <a:r>
              <a:rPr lang="en-US" dirty="0" smtClean="0">
                <a:solidFill>
                  <a:srgbClr val="FF0000"/>
                </a:solidFill>
              </a:rPr>
              <a:t>quality production of purposeful products</a:t>
            </a:r>
            <a:endParaRPr lang="en-US" dirty="0">
              <a:solidFill>
                <a:srgbClr val="FF0000"/>
              </a:solidFill>
            </a:endParaRPr>
          </a:p>
        </p:txBody>
      </p:sp>
      <p:sp>
        <p:nvSpPr>
          <p:cNvPr id="4" name="TextBox 3"/>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57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57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Grp="1" noChangeArrowheads="1"/>
          </p:cNvSpPr>
          <p:nvPr>
            <p:ph type="title"/>
          </p:nvPr>
        </p:nvSpPr>
        <p:spPr>
          <a:xfrm>
            <a:off x="457200" y="390525"/>
            <a:ext cx="8534400" cy="600075"/>
          </a:xfrm>
        </p:spPr>
        <p:txBody>
          <a:bodyPr/>
          <a:lstStyle/>
          <a:p>
            <a:r>
              <a:rPr lang="en-US" dirty="0" smtClean="0"/>
              <a:t>Quality </a:t>
            </a:r>
            <a:r>
              <a:rPr lang="en-US" dirty="0" smtClean="0">
                <a:sym typeface="Wingdings"/>
              </a:rPr>
              <a:t></a:t>
            </a:r>
            <a:r>
              <a:rPr lang="en-US" dirty="0" smtClean="0"/>
              <a:t> Cross</a:t>
            </a:r>
            <a:r>
              <a:rPr lang="en-US" dirty="0"/>
              <a:t>-Life-Cycle </a:t>
            </a:r>
            <a:r>
              <a:rPr lang="en-US" dirty="0" smtClean="0"/>
              <a:t>Activity</a:t>
            </a:r>
            <a:endParaRPr lang="en-US" dirty="0"/>
          </a:p>
        </p:txBody>
      </p:sp>
      <p:sp>
        <p:nvSpPr>
          <p:cNvPr id="1370115" name="Rectangle 3"/>
          <p:cNvSpPr>
            <a:spLocks noGrp="1" noChangeArrowheads="1"/>
          </p:cNvSpPr>
          <p:nvPr>
            <p:ph type="body" idx="1"/>
          </p:nvPr>
        </p:nvSpPr>
        <p:spPr>
          <a:xfrm>
            <a:off x="381000" y="1295400"/>
            <a:ext cx="5562600" cy="4876800"/>
          </a:xfrm>
          <a:noFill/>
          <a:ln/>
        </p:spPr>
        <p:txBody>
          <a:bodyPr lIns="90487" tIns="44450" rIns="90487" bIns="44450"/>
          <a:lstStyle/>
          <a:p>
            <a:r>
              <a:rPr lang="en-US" dirty="0" smtClean="0"/>
              <a:t>SQA is one of the Cross</a:t>
            </a:r>
            <a:r>
              <a:rPr lang="en-US" dirty="0"/>
              <a:t>-Life-Cycle Activities </a:t>
            </a:r>
            <a:r>
              <a:rPr lang="en-US" dirty="0" smtClean="0"/>
              <a:t>used </a:t>
            </a:r>
            <a:r>
              <a:rPr lang="en-US" dirty="0"/>
              <a:t>to </a:t>
            </a:r>
            <a:r>
              <a:rPr lang="en-US" dirty="0">
                <a:solidFill>
                  <a:srgbClr val="CC0000"/>
                </a:solidFill>
              </a:rPr>
              <a:t>gate</a:t>
            </a:r>
            <a:r>
              <a:rPr lang="en-US" dirty="0"/>
              <a:t> or </a:t>
            </a:r>
            <a:r>
              <a:rPr lang="en-US" dirty="0">
                <a:solidFill>
                  <a:srgbClr val="CC0000"/>
                </a:solidFill>
              </a:rPr>
              <a:t>control</a:t>
            </a:r>
            <a:r>
              <a:rPr lang="en-US" dirty="0"/>
              <a:t> the life cycle </a:t>
            </a:r>
            <a:r>
              <a:rPr lang="en-US" dirty="0" smtClean="0"/>
              <a:t>for </a:t>
            </a:r>
            <a:r>
              <a:rPr lang="en-US" dirty="0"/>
              <a:t>better flow and throughput</a:t>
            </a:r>
          </a:p>
          <a:p>
            <a:pPr lvl="1"/>
            <a:r>
              <a:rPr lang="en-US" dirty="0" smtClean="0">
                <a:solidFill>
                  <a:srgbClr val="CC0000"/>
                </a:solidFill>
              </a:rPr>
              <a:t>Software Quality Assurance</a:t>
            </a:r>
          </a:p>
          <a:p>
            <a:pPr lvl="2"/>
            <a:r>
              <a:rPr lang="en-US" dirty="0" smtClean="0"/>
              <a:t>e.g., Testing, formal technical reviews, inspections, audits, …</a:t>
            </a:r>
          </a:p>
          <a:p>
            <a:pPr lvl="1"/>
            <a:r>
              <a:rPr lang="en-US" dirty="0" smtClean="0"/>
              <a:t>Software </a:t>
            </a:r>
            <a:r>
              <a:rPr lang="en-US" dirty="0"/>
              <a:t>configuration management</a:t>
            </a:r>
          </a:p>
          <a:p>
            <a:pPr lvl="1"/>
            <a:r>
              <a:rPr lang="en-US" dirty="0" smtClean="0"/>
              <a:t>Software project management</a:t>
            </a:r>
          </a:p>
          <a:p>
            <a:pPr lvl="1"/>
            <a:r>
              <a:rPr lang="en-US" dirty="0" smtClean="0"/>
              <a:t>…</a:t>
            </a:r>
            <a:endParaRPr lang="en-US" dirty="0"/>
          </a:p>
          <a:p>
            <a:pPr lvl="1"/>
            <a:endParaRPr lang="en-US" dirty="0"/>
          </a:p>
        </p:txBody>
      </p:sp>
      <p:graphicFrame>
        <p:nvGraphicFramePr>
          <p:cNvPr id="4" name="Diagram 3"/>
          <p:cNvGraphicFramePr/>
          <p:nvPr>
            <p:extLst>
              <p:ext uri="{D42A27DB-BD31-4B8C-83A1-F6EECF244321}">
                <p14:modId xmlns:p14="http://schemas.microsoft.com/office/powerpoint/2010/main" val="3001260489"/>
              </p:ext>
            </p:extLst>
          </p:nvPr>
        </p:nvGraphicFramePr>
        <p:xfrm>
          <a:off x="4800600" y="1676400"/>
          <a:ext cx="40591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85800" y="6400800"/>
            <a:ext cx="5968301" cy="461665"/>
          </a:xfrm>
          <a:prstGeom prst="rect">
            <a:avLst/>
          </a:prstGeom>
          <a:noFill/>
        </p:spPr>
        <p:txBody>
          <a:bodyPr wrap="none" rtlCol="0">
            <a:spAutoFit/>
          </a:bodyPr>
          <a:lstStyle/>
          <a:p>
            <a:r>
              <a:rPr lang="en-US" dirty="0" smtClean="0"/>
              <a:t>More about life cycles in the next slide set!</a:t>
            </a:r>
            <a:endParaRPr lang="en-US" dirty="0"/>
          </a:p>
        </p:txBody>
      </p:sp>
      <p:sp>
        <p:nvSpPr>
          <p:cNvPr id="6" name="TextBox 5"/>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2"/>
          <p:cNvSpPr>
            <a:spLocks noGrp="1" noChangeArrowheads="1"/>
          </p:cNvSpPr>
          <p:nvPr>
            <p:ph type="title"/>
          </p:nvPr>
        </p:nvSpPr>
        <p:spPr>
          <a:xfrm>
            <a:off x="381000" y="304800"/>
            <a:ext cx="8229600" cy="685800"/>
          </a:xfrm>
        </p:spPr>
        <p:txBody>
          <a:bodyPr/>
          <a:lstStyle/>
          <a:p>
            <a:r>
              <a:rPr lang="en-US" sz="3000" dirty="0" smtClean="0"/>
              <a:t>Standard 12207 </a:t>
            </a:r>
            <a:r>
              <a:rPr lang="en-US" sz="3000" dirty="0"/>
              <a:t>Development Process</a:t>
            </a:r>
          </a:p>
        </p:txBody>
      </p:sp>
      <p:sp>
        <p:nvSpPr>
          <p:cNvPr id="1442819" name="Rectangle 3"/>
          <p:cNvSpPr>
            <a:spLocks noChangeArrowheads="1"/>
          </p:cNvSpPr>
          <p:nvPr/>
        </p:nvSpPr>
        <p:spPr bwMode="auto">
          <a:xfrm>
            <a:off x="165100" y="1001712"/>
            <a:ext cx="8839200" cy="266700"/>
          </a:xfrm>
          <a:prstGeom prst="rect">
            <a:avLst/>
          </a:prstGeom>
          <a:solidFill>
            <a:srgbClr val="FFFFCC"/>
          </a:solidFill>
          <a:ln w="12700">
            <a:solidFill>
              <a:schemeClr val="tx1"/>
            </a:solidFill>
            <a:miter lim="800000"/>
            <a:headEnd/>
            <a:tailEnd/>
          </a:ln>
          <a:effectLst/>
        </p:spPr>
        <p:txBody>
          <a:bodyPr lIns="90488" tIns="44450" rIns="90488" bIns="44450">
            <a:prstTxWarp prst="textNoShape">
              <a:avLst/>
            </a:prstTxWarp>
            <a:spAutoFit/>
          </a:bodyPr>
          <a:lstStyle/>
          <a:p>
            <a:pPr marL="285750" indent="-285750" algn="ctr">
              <a:lnSpc>
                <a:spcPct val="90000"/>
              </a:lnSpc>
              <a:spcBef>
                <a:spcPct val="50000"/>
              </a:spcBef>
              <a:buClr>
                <a:schemeClr val="tx2"/>
              </a:buClr>
            </a:pPr>
            <a:r>
              <a:rPr lang="en-US" sz="1200" b="1">
                <a:latin typeface="Arial" charset="0"/>
              </a:rPr>
              <a:t>Process Implementation Activity</a:t>
            </a:r>
          </a:p>
        </p:txBody>
      </p:sp>
      <p:grpSp>
        <p:nvGrpSpPr>
          <p:cNvPr id="2" name="Group 4"/>
          <p:cNvGrpSpPr>
            <a:grpSpLocks/>
          </p:cNvGrpSpPr>
          <p:nvPr/>
        </p:nvGrpSpPr>
        <p:grpSpPr bwMode="auto">
          <a:xfrm>
            <a:off x="77788" y="5473700"/>
            <a:ext cx="8877300" cy="850900"/>
            <a:chOff x="49" y="3510"/>
            <a:chExt cx="5592" cy="536"/>
          </a:xfrm>
        </p:grpSpPr>
        <p:sp>
          <p:nvSpPr>
            <p:cNvPr id="1442821" name="Rectangle 5"/>
            <p:cNvSpPr>
              <a:spLocks noChangeArrowheads="1"/>
            </p:cNvSpPr>
            <p:nvPr/>
          </p:nvSpPr>
          <p:spPr bwMode="auto">
            <a:xfrm>
              <a:off x="73" y="3510"/>
              <a:ext cx="5568" cy="168"/>
            </a:xfrm>
            <a:prstGeom prst="rect">
              <a:avLst/>
            </a:prstGeom>
            <a:solidFill>
              <a:srgbClr val="C0FEF9"/>
            </a:solidFill>
            <a:ln w="12700">
              <a:solidFill>
                <a:srgbClr val="FF0000"/>
              </a:solidFill>
              <a:miter lim="800000"/>
              <a:headEnd/>
              <a:tailEnd/>
            </a:ln>
            <a:effectLst/>
          </p:spPr>
          <p:txBody>
            <a:bodyPr lIns="90488" tIns="44450" rIns="90488" bIns="44450">
              <a:prstTxWarp prst="textNoShape">
                <a:avLst/>
              </a:prstTxWarp>
              <a:spAutoFit/>
            </a:bodyPr>
            <a:lstStyle/>
            <a:p>
              <a:pPr marL="285750" indent="-285750" algn="ctr">
                <a:lnSpc>
                  <a:spcPct val="90000"/>
                </a:lnSpc>
                <a:spcBef>
                  <a:spcPct val="50000"/>
                </a:spcBef>
                <a:buClr>
                  <a:schemeClr val="tx2"/>
                </a:buClr>
              </a:pPr>
              <a:r>
                <a:rPr lang="en-US" sz="1200" b="1" dirty="0">
                  <a:latin typeface="Arial" charset="0"/>
                </a:rPr>
                <a:t>Supporting Processes: Documentation, CM, </a:t>
              </a:r>
              <a:r>
                <a:rPr lang="en-US" sz="1200" b="1" dirty="0">
                  <a:solidFill>
                    <a:srgbClr val="FF0000"/>
                  </a:solidFill>
                  <a:latin typeface="Arial" charset="0"/>
                </a:rPr>
                <a:t>QA, Verification, Validation, Joint Review, Audit, Problem resolution</a:t>
              </a:r>
            </a:p>
          </p:txBody>
        </p:sp>
        <p:sp>
          <p:nvSpPr>
            <p:cNvPr id="1442822" name="Rectangle 6"/>
            <p:cNvSpPr>
              <a:spLocks noChangeArrowheads="1"/>
            </p:cNvSpPr>
            <p:nvPr/>
          </p:nvSpPr>
          <p:spPr bwMode="auto">
            <a:xfrm>
              <a:off x="49" y="3878"/>
              <a:ext cx="5568" cy="168"/>
            </a:xfrm>
            <a:prstGeom prst="rect">
              <a:avLst/>
            </a:prstGeom>
            <a:solidFill>
              <a:srgbClr val="C0FEF9"/>
            </a:solidFill>
            <a:ln w="12700">
              <a:solidFill>
                <a:schemeClr val="tx1"/>
              </a:solidFill>
              <a:miter lim="800000"/>
              <a:headEnd/>
              <a:tailEnd/>
            </a:ln>
            <a:effectLst/>
          </p:spPr>
          <p:txBody>
            <a:bodyPr lIns="90488" tIns="44450" rIns="90488" bIns="44450">
              <a:prstTxWarp prst="textNoShape">
                <a:avLst/>
              </a:prstTxWarp>
              <a:spAutoFit/>
            </a:bodyPr>
            <a:lstStyle/>
            <a:p>
              <a:pPr marL="285750" indent="-285750">
                <a:lnSpc>
                  <a:spcPct val="90000"/>
                </a:lnSpc>
                <a:spcBef>
                  <a:spcPct val="50000"/>
                </a:spcBef>
                <a:buClr>
                  <a:schemeClr val="tx2"/>
                </a:buClr>
              </a:pPr>
              <a:r>
                <a:rPr lang="en-US" sz="1200" b="1">
                  <a:latin typeface="Arial" charset="0"/>
                </a:rPr>
                <a:t>          Organizational Processes: Management, Infrastructure, Improvement, Training</a:t>
              </a:r>
            </a:p>
          </p:txBody>
        </p:sp>
      </p:grpSp>
      <p:grpSp>
        <p:nvGrpSpPr>
          <p:cNvPr id="3" name="Group 7"/>
          <p:cNvGrpSpPr>
            <a:grpSpLocks/>
          </p:cNvGrpSpPr>
          <p:nvPr/>
        </p:nvGrpSpPr>
        <p:grpSpPr bwMode="auto">
          <a:xfrm>
            <a:off x="6503988" y="1995487"/>
            <a:ext cx="2468562" cy="2801938"/>
            <a:chOff x="4097" y="1319"/>
            <a:chExt cx="1555" cy="1765"/>
          </a:xfrm>
        </p:grpSpPr>
        <p:sp>
          <p:nvSpPr>
            <p:cNvPr id="1442824" name="Rectangle 8"/>
            <p:cNvSpPr>
              <a:spLocks noChangeArrowheads="1"/>
            </p:cNvSpPr>
            <p:nvPr/>
          </p:nvSpPr>
          <p:spPr bwMode="auto">
            <a:xfrm>
              <a:off x="4445" y="1850"/>
              <a:ext cx="642" cy="376"/>
            </a:xfrm>
            <a:prstGeom prst="rect">
              <a:avLst/>
            </a:prstGeom>
            <a:solidFill>
              <a:srgbClr val="FFFF00"/>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dirty="0">
                  <a:latin typeface="Arial" charset="0"/>
                </a:rPr>
                <a:t>System</a:t>
              </a:r>
              <a:br>
                <a:rPr lang="en-US" sz="1200" b="1" dirty="0">
                  <a:latin typeface="Arial" charset="0"/>
                </a:rPr>
              </a:br>
              <a:r>
                <a:rPr lang="en-US" sz="1200" b="1" dirty="0" err="1">
                  <a:latin typeface="Arial" charset="0"/>
                </a:rPr>
                <a:t>Qual</a:t>
              </a:r>
              <a:r>
                <a:rPr lang="en-US" sz="1200" b="1" dirty="0">
                  <a:latin typeface="Arial" charset="0"/>
                </a:rPr>
                <a:t> </a:t>
              </a:r>
              <a:br>
                <a:rPr lang="en-US" sz="1200" b="1" dirty="0">
                  <a:latin typeface="Arial" charset="0"/>
                </a:rPr>
              </a:br>
              <a:r>
                <a:rPr lang="en-US" sz="1200" b="1" dirty="0">
                  <a:latin typeface="Arial" charset="0"/>
                </a:rPr>
                <a:t>Test</a:t>
              </a:r>
            </a:p>
          </p:txBody>
        </p:sp>
        <p:sp>
          <p:nvSpPr>
            <p:cNvPr id="1442825" name="Rectangle 9"/>
            <p:cNvSpPr>
              <a:spLocks noChangeArrowheads="1"/>
            </p:cNvSpPr>
            <p:nvPr/>
          </p:nvSpPr>
          <p:spPr bwMode="auto">
            <a:xfrm>
              <a:off x="4097" y="1989"/>
              <a:ext cx="630"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ctr">
                <a:lnSpc>
                  <a:spcPct val="90000"/>
                </a:lnSpc>
                <a:spcBef>
                  <a:spcPct val="50000"/>
                </a:spcBef>
                <a:buClr>
                  <a:schemeClr val="tx2"/>
                </a:buClr>
              </a:pPr>
              <a:r>
                <a:rPr lang="en-US" sz="1200" b="1">
                  <a:latin typeface="Arial" charset="0"/>
                </a:rPr>
                <a:t>System Integra-tion</a:t>
              </a:r>
            </a:p>
          </p:txBody>
        </p:sp>
        <p:sp>
          <p:nvSpPr>
            <p:cNvPr id="1442826" name="Rectangle 10"/>
            <p:cNvSpPr>
              <a:spLocks noChangeArrowheads="1"/>
            </p:cNvSpPr>
            <p:nvPr/>
          </p:nvSpPr>
          <p:spPr bwMode="auto">
            <a:xfrm>
              <a:off x="4978" y="1319"/>
              <a:ext cx="674" cy="272"/>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nSpc>
                  <a:spcPct val="90000"/>
                </a:lnSpc>
                <a:spcBef>
                  <a:spcPct val="50000"/>
                </a:spcBef>
                <a:buClr>
                  <a:schemeClr val="tx2"/>
                </a:buClr>
              </a:pPr>
              <a:r>
                <a:rPr lang="en-US" sz="1200" b="1">
                  <a:latin typeface="Arial" charset="0"/>
                </a:rPr>
                <a:t>Software Installation</a:t>
              </a:r>
            </a:p>
          </p:txBody>
        </p:sp>
        <p:sp>
          <p:nvSpPr>
            <p:cNvPr id="1442827" name="Rectangle 11"/>
            <p:cNvSpPr>
              <a:spLocks noChangeArrowheads="1"/>
            </p:cNvSpPr>
            <p:nvPr/>
          </p:nvSpPr>
          <p:spPr bwMode="auto">
            <a:xfrm>
              <a:off x="4930" y="2708"/>
              <a:ext cx="664"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nSpc>
                  <a:spcPct val="90000"/>
                </a:lnSpc>
                <a:spcBef>
                  <a:spcPct val="50000"/>
                </a:spcBef>
                <a:buClr>
                  <a:schemeClr val="tx2"/>
                </a:buClr>
              </a:pPr>
              <a:r>
                <a:rPr lang="en-US" sz="1200" b="1">
                  <a:latin typeface="Arial" charset="0"/>
                </a:rPr>
                <a:t>Software Acceptance Support</a:t>
              </a:r>
            </a:p>
          </p:txBody>
        </p:sp>
        <p:sp>
          <p:nvSpPr>
            <p:cNvPr id="1442828" name="Line 12"/>
            <p:cNvSpPr>
              <a:spLocks noChangeShapeType="1"/>
            </p:cNvSpPr>
            <p:nvPr/>
          </p:nvSpPr>
          <p:spPr bwMode="auto">
            <a:xfrm flipH="1">
              <a:off x="4780" y="1441"/>
              <a:ext cx="191"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442829" name="Line 13"/>
            <p:cNvSpPr>
              <a:spLocks noChangeShapeType="1"/>
            </p:cNvSpPr>
            <p:nvPr/>
          </p:nvSpPr>
          <p:spPr bwMode="auto">
            <a:xfrm flipH="1">
              <a:off x="4786" y="2898"/>
              <a:ext cx="147"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442830" name="Line 14"/>
            <p:cNvSpPr>
              <a:spLocks noChangeShapeType="1"/>
            </p:cNvSpPr>
            <p:nvPr/>
          </p:nvSpPr>
          <p:spPr bwMode="auto">
            <a:xfrm>
              <a:off x="4783" y="1450"/>
              <a:ext cx="0" cy="38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42831" name="Line 15"/>
            <p:cNvSpPr>
              <a:spLocks noChangeShapeType="1"/>
            </p:cNvSpPr>
            <p:nvPr/>
          </p:nvSpPr>
          <p:spPr bwMode="auto">
            <a:xfrm>
              <a:off x="4783" y="2226"/>
              <a:ext cx="0" cy="679"/>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68263" y="1377950"/>
            <a:ext cx="6116637" cy="3359150"/>
            <a:chOff x="43" y="930"/>
            <a:chExt cx="3853" cy="2116"/>
          </a:xfrm>
        </p:grpSpPr>
        <p:sp>
          <p:nvSpPr>
            <p:cNvPr id="1442833" name="Rectangle 17"/>
            <p:cNvSpPr>
              <a:spLocks noChangeArrowheads="1"/>
            </p:cNvSpPr>
            <p:nvPr/>
          </p:nvSpPr>
          <p:spPr bwMode="auto">
            <a:xfrm>
              <a:off x="731" y="1367"/>
              <a:ext cx="856"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i="1">
                  <a:latin typeface="Arial" charset="0"/>
                </a:rPr>
                <a:t>Software Item 1:</a:t>
              </a:r>
            </a:p>
          </p:txBody>
        </p:sp>
        <p:sp>
          <p:nvSpPr>
            <p:cNvPr id="1442834" name="Line 18"/>
            <p:cNvSpPr>
              <a:spLocks noChangeShapeType="1"/>
            </p:cNvSpPr>
            <p:nvPr/>
          </p:nvSpPr>
          <p:spPr bwMode="auto">
            <a:xfrm flipH="1">
              <a:off x="499" y="2586"/>
              <a:ext cx="349"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442835" name="Rectangle 19"/>
            <p:cNvSpPr>
              <a:spLocks noChangeArrowheads="1"/>
            </p:cNvSpPr>
            <p:nvPr/>
          </p:nvSpPr>
          <p:spPr bwMode="auto">
            <a:xfrm>
              <a:off x="141" y="2387"/>
              <a:ext cx="574" cy="393"/>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Sys Arch</a:t>
              </a:r>
              <a:br>
                <a:rPr lang="en-US" sz="1200" b="1">
                  <a:latin typeface="Arial" charset="0"/>
                </a:rPr>
              </a:br>
              <a:r>
                <a:rPr lang="en-US" sz="1200" b="1">
                  <a:latin typeface="Arial" charset="0"/>
                </a:rPr>
                <a:t>Design</a:t>
              </a:r>
              <a:r>
                <a:rPr lang="en-US" sz="1400" b="1">
                  <a:latin typeface="Arial" charset="0"/>
                </a:rPr>
                <a:t/>
              </a:r>
              <a:br>
                <a:rPr lang="en-US" sz="1400" b="1">
                  <a:latin typeface="Arial" charset="0"/>
                </a:rPr>
              </a:br>
              <a:endParaRPr lang="en-US" sz="1400" b="1">
                <a:latin typeface="Arial" charset="0"/>
              </a:endParaRPr>
            </a:p>
          </p:txBody>
        </p:sp>
        <p:sp>
          <p:nvSpPr>
            <p:cNvPr id="1442836" name="Rectangle 20"/>
            <p:cNvSpPr>
              <a:spLocks noChangeArrowheads="1"/>
            </p:cNvSpPr>
            <p:nvPr/>
          </p:nvSpPr>
          <p:spPr bwMode="auto">
            <a:xfrm>
              <a:off x="43" y="2670"/>
              <a:ext cx="520"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ctr">
                <a:lnSpc>
                  <a:spcPct val="90000"/>
                </a:lnSpc>
                <a:spcBef>
                  <a:spcPct val="50000"/>
                </a:spcBef>
                <a:buClr>
                  <a:schemeClr val="tx2"/>
                </a:buClr>
              </a:pPr>
              <a:r>
                <a:rPr lang="en-US" sz="1200" b="1" dirty="0">
                  <a:latin typeface="Arial" charset="0"/>
                </a:rPr>
                <a:t>System </a:t>
              </a:r>
              <a:r>
                <a:rPr lang="en-US" sz="1200" b="1" dirty="0" err="1">
                  <a:latin typeface="Arial" charset="0"/>
                </a:rPr>
                <a:t>Reqts</a:t>
              </a:r>
              <a:r>
                <a:rPr lang="en-US" sz="1200" b="1" dirty="0">
                  <a:latin typeface="Arial" charset="0"/>
                </a:rPr>
                <a:t> Analysis</a:t>
              </a:r>
            </a:p>
          </p:txBody>
        </p:sp>
        <p:sp>
          <p:nvSpPr>
            <p:cNvPr id="1442837" name="Line 21"/>
            <p:cNvSpPr>
              <a:spLocks noChangeShapeType="1"/>
            </p:cNvSpPr>
            <p:nvPr/>
          </p:nvSpPr>
          <p:spPr bwMode="auto">
            <a:xfrm>
              <a:off x="841" y="1932"/>
              <a:ext cx="0" cy="64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42838" name="Line 22"/>
            <p:cNvSpPr>
              <a:spLocks noChangeShapeType="1"/>
            </p:cNvSpPr>
            <p:nvPr/>
          </p:nvSpPr>
          <p:spPr bwMode="auto">
            <a:xfrm flipH="1">
              <a:off x="3569" y="1147"/>
              <a:ext cx="327"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grpSp>
          <p:nvGrpSpPr>
            <p:cNvPr id="5" name="Group 23"/>
            <p:cNvGrpSpPr>
              <a:grpSpLocks/>
            </p:cNvGrpSpPr>
            <p:nvPr/>
          </p:nvGrpSpPr>
          <p:grpSpPr bwMode="auto">
            <a:xfrm>
              <a:off x="979" y="930"/>
              <a:ext cx="2674" cy="1153"/>
              <a:chOff x="979" y="930"/>
              <a:chExt cx="2674" cy="1153"/>
            </a:xfrm>
          </p:grpSpPr>
          <p:sp>
            <p:nvSpPr>
              <p:cNvPr id="1442840" name="Rectangle 24"/>
              <p:cNvSpPr>
                <a:spLocks noChangeArrowheads="1"/>
              </p:cNvSpPr>
              <p:nvPr/>
            </p:nvSpPr>
            <p:spPr bwMode="auto">
              <a:xfrm>
                <a:off x="3106" y="930"/>
                <a:ext cx="547" cy="376"/>
              </a:xfrm>
              <a:prstGeom prst="rect">
                <a:avLst/>
              </a:prstGeom>
              <a:solidFill>
                <a:srgbClr val="FFFF00"/>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dirty="0">
                    <a:latin typeface="Arial" charset="0"/>
                  </a:rPr>
                  <a:t>Software</a:t>
                </a:r>
                <a:br>
                  <a:rPr lang="en-US" sz="1200" b="1" dirty="0">
                    <a:latin typeface="Arial" charset="0"/>
                  </a:rPr>
                </a:br>
                <a:r>
                  <a:rPr lang="en-US" sz="1200" b="1" dirty="0" err="1">
                    <a:latin typeface="Arial" charset="0"/>
                  </a:rPr>
                  <a:t>Qual</a:t>
                </a:r>
                <a:r>
                  <a:rPr lang="en-US" sz="1200" b="1" dirty="0">
                    <a:latin typeface="Arial" charset="0"/>
                  </a:rPr>
                  <a:t> Test</a:t>
                </a:r>
              </a:p>
            </p:txBody>
          </p:sp>
          <p:sp>
            <p:nvSpPr>
              <p:cNvPr id="1442841" name="Rectangle 25"/>
              <p:cNvSpPr>
                <a:spLocks noChangeArrowheads="1"/>
              </p:cNvSpPr>
              <p:nvPr/>
            </p:nvSpPr>
            <p:spPr bwMode="auto">
              <a:xfrm>
                <a:off x="2685" y="1085"/>
                <a:ext cx="631"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a:t>
                </a:r>
                <a:br>
                  <a:rPr lang="en-US" sz="1200" b="1">
                    <a:latin typeface="Arial" charset="0"/>
                  </a:rPr>
                </a:br>
                <a:r>
                  <a:rPr lang="en-US" sz="1200" b="1">
                    <a:latin typeface="Arial" charset="0"/>
                  </a:rPr>
                  <a:t>Integra- tion</a:t>
                </a:r>
              </a:p>
            </p:txBody>
          </p:sp>
          <p:sp>
            <p:nvSpPr>
              <p:cNvPr id="1442842" name="Rectangle 26"/>
              <p:cNvSpPr>
                <a:spLocks noChangeArrowheads="1"/>
              </p:cNvSpPr>
              <p:nvPr/>
            </p:nvSpPr>
            <p:spPr bwMode="auto">
              <a:xfrm>
                <a:off x="2265" y="1246"/>
                <a:ext cx="586" cy="376"/>
              </a:xfrm>
              <a:prstGeom prst="rect">
                <a:avLst/>
              </a:prstGeom>
              <a:solidFill>
                <a:srgbClr val="FFFF00"/>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Code</a:t>
                </a:r>
                <a:br>
                  <a:rPr lang="en-US" sz="1200" b="1">
                    <a:latin typeface="Arial" charset="0"/>
                  </a:rPr>
                </a:br>
                <a:r>
                  <a:rPr lang="en-US" sz="1200" b="1">
                    <a:latin typeface="Arial" charset="0"/>
                  </a:rPr>
                  <a:t> &amp; Test</a:t>
                </a:r>
              </a:p>
            </p:txBody>
          </p:sp>
          <p:sp>
            <p:nvSpPr>
              <p:cNvPr id="1442843" name="Rectangle 27"/>
              <p:cNvSpPr>
                <a:spLocks noChangeArrowheads="1"/>
              </p:cNvSpPr>
              <p:nvPr/>
            </p:nvSpPr>
            <p:spPr bwMode="auto">
              <a:xfrm>
                <a:off x="1814" y="1428"/>
                <a:ext cx="621"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Detailed Design</a:t>
                </a:r>
              </a:p>
            </p:txBody>
          </p:sp>
          <p:sp>
            <p:nvSpPr>
              <p:cNvPr id="1442844" name="Rectangle 28"/>
              <p:cNvSpPr>
                <a:spLocks noChangeArrowheads="1"/>
              </p:cNvSpPr>
              <p:nvPr/>
            </p:nvSpPr>
            <p:spPr bwMode="auto">
              <a:xfrm>
                <a:off x="1335" y="1554"/>
                <a:ext cx="620"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Arch.</a:t>
                </a:r>
                <a:br>
                  <a:rPr lang="en-US" sz="1200" b="1">
                    <a:latin typeface="Arial" charset="0"/>
                  </a:rPr>
                </a:br>
                <a:r>
                  <a:rPr lang="en-US" sz="1200" b="1">
                    <a:latin typeface="Arial" charset="0"/>
                  </a:rPr>
                  <a:t>Design</a:t>
                </a:r>
              </a:p>
            </p:txBody>
          </p:sp>
          <p:sp>
            <p:nvSpPr>
              <p:cNvPr id="1442845" name="Rectangle 29"/>
              <p:cNvSpPr>
                <a:spLocks noChangeArrowheads="1"/>
              </p:cNvSpPr>
              <p:nvPr/>
            </p:nvSpPr>
            <p:spPr bwMode="auto">
              <a:xfrm>
                <a:off x="979" y="1707"/>
                <a:ext cx="568"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dirty="0">
                    <a:latin typeface="Arial" charset="0"/>
                  </a:rPr>
                  <a:t>Software </a:t>
                </a:r>
                <a:r>
                  <a:rPr lang="en-US" sz="1200" b="1" dirty="0" err="1">
                    <a:latin typeface="Arial" charset="0"/>
                  </a:rPr>
                  <a:t>Reqts</a:t>
                </a:r>
                <a:r>
                  <a:rPr lang="en-US" sz="1200" b="1" dirty="0">
                    <a:latin typeface="Arial" charset="0"/>
                  </a:rPr>
                  <a:t>.</a:t>
                </a:r>
                <a:br>
                  <a:rPr lang="en-US" sz="1200" b="1" dirty="0">
                    <a:latin typeface="Arial" charset="0"/>
                  </a:rPr>
                </a:br>
                <a:r>
                  <a:rPr lang="en-US" sz="1200" b="1" dirty="0">
                    <a:latin typeface="Arial" charset="0"/>
                  </a:rPr>
                  <a:t>Analysis</a:t>
                </a:r>
              </a:p>
            </p:txBody>
          </p:sp>
        </p:grpSp>
        <p:sp>
          <p:nvSpPr>
            <p:cNvPr id="1442846" name="Line 30"/>
            <p:cNvSpPr>
              <a:spLocks noChangeShapeType="1"/>
            </p:cNvSpPr>
            <p:nvPr/>
          </p:nvSpPr>
          <p:spPr bwMode="auto">
            <a:xfrm flipH="1">
              <a:off x="838" y="1926"/>
              <a:ext cx="152"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grpSp>
      <p:grpSp>
        <p:nvGrpSpPr>
          <p:cNvPr id="6" name="Group 31"/>
          <p:cNvGrpSpPr>
            <a:grpSpLocks/>
          </p:cNvGrpSpPr>
          <p:nvPr/>
        </p:nvGrpSpPr>
        <p:grpSpPr bwMode="auto">
          <a:xfrm>
            <a:off x="274638" y="1285875"/>
            <a:ext cx="8461375" cy="4737100"/>
            <a:chOff x="173" y="872"/>
            <a:chExt cx="5330" cy="2984"/>
          </a:xfrm>
        </p:grpSpPr>
        <p:sp>
          <p:nvSpPr>
            <p:cNvPr id="1442848" name="Rectangle 32"/>
            <p:cNvSpPr>
              <a:spLocks noChangeArrowheads="1"/>
            </p:cNvSpPr>
            <p:nvPr/>
          </p:nvSpPr>
          <p:spPr bwMode="auto">
            <a:xfrm>
              <a:off x="173" y="3088"/>
              <a:ext cx="311"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SRS</a:t>
              </a:r>
            </a:p>
          </p:txBody>
        </p:sp>
        <p:sp>
          <p:nvSpPr>
            <p:cNvPr id="1442849" name="Rectangle 33"/>
            <p:cNvSpPr>
              <a:spLocks noChangeArrowheads="1"/>
            </p:cNvSpPr>
            <p:nvPr/>
          </p:nvSpPr>
          <p:spPr bwMode="auto">
            <a:xfrm>
              <a:off x="181" y="2216"/>
              <a:ext cx="455"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SARAD</a:t>
              </a:r>
            </a:p>
          </p:txBody>
        </p:sp>
        <p:sp>
          <p:nvSpPr>
            <p:cNvPr id="1442850" name="Rectangle 34"/>
            <p:cNvSpPr>
              <a:spLocks noChangeArrowheads="1"/>
            </p:cNvSpPr>
            <p:nvPr/>
          </p:nvSpPr>
          <p:spPr bwMode="auto">
            <a:xfrm>
              <a:off x="933" y="2096"/>
              <a:ext cx="578"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SRD, UDD</a:t>
              </a:r>
            </a:p>
          </p:txBody>
        </p:sp>
        <p:sp>
          <p:nvSpPr>
            <p:cNvPr id="1442851" name="Rectangle 35"/>
            <p:cNvSpPr>
              <a:spLocks noChangeArrowheads="1"/>
            </p:cNvSpPr>
            <p:nvPr/>
          </p:nvSpPr>
          <p:spPr bwMode="auto">
            <a:xfrm>
              <a:off x="1517" y="1976"/>
              <a:ext cx="1197"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SAD, SIDD, DBDD, T/VP</a:t>
              </a:r>
            </a:p>
          </p:txBody>
        </p:sp>
        <p:sp>
          <p:nvSpPr>
            <p:cNvPr id="1442852" name="Rectangle 36"/>
            <p:cNvSpPr>
              <a:spLocks noChangeArrowheads="1"/>
            </p:cNvSpPr>
            <p:nvPr/>
          </p:nvSpPr>
          <p:spPr bwMode="auto">
            <a:xfrm>
              <a:off x="2053" y="1824"/>
              <a:ext cx="578"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SRD, UDD</a:t>
              </a:r>
            </a:p>
          </p:txBody>
        </p:sp>
        <p:sp>
          <p:nvSpPr>
            <p:cNvPr id="1442853" name="Rectangle 37"/>
            <p:cNvSpPr>
              <a:spLocks noChangeArrowheads="1"/>
            </p:cNvSpPr>
            <p:nvPr/>
          </p:nvSpPr>
          <p:spPr bwMode="auto">
            <a:xfrm>
              <a:off x="2461" y="1648"/>
              <a:ext cx="1266"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EOCR, SCR,T/VPr, T/VRR</a:t>
              </a:r>
            </a:p>
          </p:txBody>
        </p:sp>
        <p:sp>
          <p:nvSpPr>
            <p:cNvPr id="1442854" name="Rectangle 38"/>
            <p:cNvSpPr>
              <a:spLocks noChangeArrowheads="1"/>
            </p:cNvSpPr>
            <p:nvPr/>
          </p:nvSpPr>
          <p:spPr bwMode="auto">
            <a:xfrm>
              <a:off x="3013" y="1456"/>
              <a:ext cx="546"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SIP,T/VPr</a:t>
              </a:r>
            </a:p>
          </p:txBody>
        </p:sp>
        <p:sp>
          <p:nvSpPr>
            <p:cNvPr id="1442855" name="Rectangle 39"/>
            <p:cNvSpPr>
              <a:spLocks noChangeArrowheads="1"/>
            </p:cNvSpPr>
            <p:nvPr/>
          </p:nvSpPr>
          <p:spPr bwMode="auto">
            <a:xfrm>
              <a:off x="4125" y="2376"/>
              <a:ext cx="402" cy="293"/>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T/VPr</a:t>
              </a:r>
            </a:p>
            <a:p>
              <a:pPr marL="285750" indent="-285750">
                <a:lnSpc>
                  <a:spcPct val="90000"/>
                </a:lnSpc>
                <a:spcBef>
                  <a:spcPct val="25000"/>
                </a:spcBef>
                <a:buClr>
                  <a:schemeClr val="tx2"/>
                </a:buClr>
              </a:pPr>
              <a:r>
                <a:rPr lang="en-US" sz="1200" b="1">
                  <a:latin typeface="Arial" charset="0"/>
                </a:rPr>
                <a:t>T/VRR</a:t>
              </a:r>
            </a:p>
          </p:txBody>
        </p:sp>
        <p:sp>
          <p:nvSpPr>
            <p:cNvPr id="1442856" name="Rectangle 40"/>
            <p:cNvSpPr>
              <a:spLocks noChangeArrowheads="1"/>
            </p:cNvSpPr>
            <p:nvPr/>
          </p:nvSpPr>
          <p:spPr bwMode="auto">
            <a:xfrm>
              <a:off x="5077" y="1896"/>
              <a:ext cx="402" cy="293"/>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T/VRR</a:t>
              </a:r>
            </a:p>
            <a:p>
              <a:pPr marL="285750" indent="-285750">
                <a:lnSpc>
                  <a:spcPct val="90000"/>
                </a:lnSpc>
                <a:spcBef>
                  <a:spcPct val="25000"/>
                </a:spcBef>
                <a:buClr>
                  <a:schemeClr val="tx2"/>
                </a:buClr>
              </a:pPr>
              <a:r>
                <a:rPr lang="en-US" sz="1200" b="1">
                  <a:latin typeface="Arial" charset="0"/>
                </a:rPr>
                <a:t>SCR</a:t>
              </a:r>
            </a:p>
          </p:txBody>
        </p:sp>
        <p:sp>
          <p:nvSpPr>
            <p:cNvPr id="1442857" name="Rectangle 41"/>
            <p:cNvSpPr>
              <a:spLocks noChangeArrowheads="1"/>
            </p:cNvSpPr>
            <p:nvPr/>
          </p:nvSpPr>
          <p:spPr bwMode="auto">
            <a:xfrm>
              <a:off x="5101" y="3104"/>
              <a:ext cx="402" cy="293"/>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T/VRR</a:t>
              </a:r>
            </a:p>
            <a:p>
              <a:pPr marL="285750" indent="-285750">
                <a:lnSpc>
                  <a:spcPct val="90000"/>
                </a:lnSpc>
                <a:spcBef>
                  <a:spcPct val="25000"/>
                </a:spcBef>
                <a:buClr>
                  <a:schemeClr val="tx2"/>
                </a:buClr>
              </a:pPr>
              <a:r>
                <a:rPr lang="en-US" sz="1200" b="1">
                  <a:latin typeface="Arial" charset="0"/>
                </a:rPr>
                <a:t>SCR</a:t>
              </a:r>
            </a:p>
          </p:txBody>
        </p:sp>
        <p:sp>
          <p:nvSpPr>
            <p:cNvPr id="1442858" name="Rectangle 42"/>
            <p:cNvSpPr>
              <a:spLocks noChangeArrowheads="1"/>
            </p:cNvSpPr>
            <p:nvPr/>
          </p:nvSpPr>
          <p:spPr bwMode="auto">
            <a:xfrm>
              <a:off x="3301" y="1304"/>
              <a:ext cx="658"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SCR, T/VRR</a:t>
              </a:r>
            </a:p>
          </p:txBody>
        </p:sp>
        <p:sp>
          <p:nvSpPr>
            <p:cNvPr id="1442859" name="Rectangle 43"/>
            <p:cNvSpPr>
              <a:spLocks noChangeArrowheads="1"/>
            </p:cNvSpPr>
            <p:nvPr/>
          </p:nvSpPr>
          <p:spPr bwMode="auto">
            <a:xfrm>
              <a:off x="173" y="872"/>
              <a:ext cx="631"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a:latin typeface="Arial" charset="0"/>
                </a:rPr>
                <a:t>DPP, SDSD</a:t>
              </a:r>
            </a:p>
          </p:txBody>
        </p:sp>
        <p:sp>
          <p:nvSpPr>
            <p:cNvPr id="1442860" name="Rectangle 44"/>
            <p:cNvSpPr>
              <a:spLocks noChangeArrowheads="1"/>
            </p:cNvSpPr>
            <p:nvPr/>
          </p:nvSpPr>
          <p:spPr bwMode="auto">
            <a:xfrm>
              <a:off x="1965" y="3696"/>
              <a:ext cx="2402"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dirty="0">
                  <a:latin typeface="Arial" charset="0"/>
                </a:rPr>
                <a:t>SCMP, SCMR, SCIR, SQAP, SQAR, SVRR, PR/PRR</a:t>
              </a:r>
            </a:p>
          </p:txBody>
        </p:sp>
      </p:grpSp>
      <p:grpSp>
        <p:nvGrpSpPr>
          <p:cNvPr id="7" name="Group 45"/>
          <p:cNvGrpSpPr>
            <a:grpSpLocks/>
          </p:cNvGrpSpPr>
          <p:nvPr/>
        </p:nvGrpSpPr>
        <p:grpSpPr bwMode="auto">
          <a:xfrm>
            <a:off x="1335088" y="1730375"/>
            <a:ext cx="5173662" cy="3092450"/>
            <a:chOff x="841" y="1152"/>
            <a:chExt cx="3259" cy="1948"/>
          </a:xfrm>
        </p:grpSpPr>
        <p:sp>
          <p:nvSpPr>
            <p:cNvPr id="1442862" name="Line 46"/>
            <p:cNvSpPr>
              <a:spLocks noChangeShapeType="1"/>
            </p:cNvSpPr>
            <p:nvPr/>
          </p:nvSpPr>
          <p:spPr bwMode="auto">
            <a:xfrm flipH="1">
              <a:off x="3891" y="2171"/>
              <a:ext cx="209"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442863" name="Line 47"/>
            <p:cNvSpPr>
              <a:spLocks noChangeShapeType="1"/>
            </p:cNvSpPr>
            <p:nvPr/>
          </p:nvSpPr>
          <p:spPr bwMode="auto">
            <a:xfrm>
              <a:off x="3898" y="1152"/>
              <a:ext cx="0" cy="10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8" name="Group 48"/>
            <p:cNvGrpSpPr>
              <a:grpSpLocks/>
            </p:cNvGrpSpPr>
            <p:nvPr/>
          </p:nvGrpSpPr>
          <p:grpSpPr bwMode="auto">
            <a:xfrm>
              <a:off x="841" y="1947"/>
              <a:ext cx="3073" cy="1153"/>
              <a:chOff x="841" y="1947"/>
              <a:chExt cx="3073" cy="1153"/>
            </a:xfrm>
          </p:grpSpPr>
          <p:sp>
            <p:nvSpPr>
              <p:cNvPr id="1442865" name="Line 49"/>
              <p:cNvSpPr>
                <a:spLocks noChangeShapeType="1"/>
              </p:cNvSpPr>
              <p:nvPr/>
            </p:nvSpPr>
            <p:spPr bwMode="auto">
              <a:xfrm flipH="1">
                <a:off x="3705" y="2171"/>
                <a:ext cx="209"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9" name="Group 50"/>
              <p:cNvGrpSpPr>
                <a:grpSpLocks/>
              </p:cNvGrpSpPr>
              <p:nvPr/>
            </p:nvGrpSpPr>
            <p:grpSpPr bwMode="auto">
              <a:xfrm>
                <a:off x="844" y="1947"/>
                <a:ext cx="2956" cy="1153"/>
                <a:chOff x="844" y="1947"/>
                <a:chExt cx="2956" cy="1153"/>
              </a:xfrm>
            </p:grpSpPr>
            <p:grpSp>
              <p:nvGrpSpPr>
                <p:cNvPr id="10" name="Group 51"/>
                <p:cNvGrpSpPr>
                  <a:grpSpLocks/>
                </p:cNvGrpSpPr>
                <p:nvPr/>
              </p:nvGrpSpPr>
              <p:grpSpPr bwMode="auto">
                <a:xfrm>
                  <a:off x="1013" y="1947"/>
                  <a:ext cx="2787" cy="1153"/>
                  <a:chOff x="1013" y="1947"/>
                  <a:chExt cx="2787" cy="1153"/>
                </a:xfrm>
              </p:grpSpPr>
              <p:sp>
                <p:nvSpPr>
                  <p:cNvPr id="1442868" name="Rectangle 52"/>
                  <p:cNvSpPr>
                    <a:spLocks noChangeArrowheads="1"/>
                  </p:cNvSpPr>
                  <p:nvPr/>
                </p:nvSpPr>
                <p:spPr bwMode="auto">
                  <a:xfrm>
                    <a:off x="1013" y="2384"/>
                    <a:ext cx="856" cy="160"/>
                  </a:xfrm>
                  <a:prstGeom prst="rect">
                    <a:avLst/>
                  </a:prstGeom>
                  <a:noFill/>
                  <a:ln w="12700">
                    <a:noFill/>
                    <a:miter lim="800000"/>
                    <a:headEnd/>
                    <a:tailEnd/>
                  </a:ln>
                  <a:effectLst/>
                </p:spPr>
                <p:txBody>
                  <a:bodyPr wrap="none" lIns="90488" tIns="44450" rIns="90488" bIns="44450">
                    <a:prstTxWarp prst="textNoShape">
                      <a:avLst/>
                    </a:prstTxWarp>
                    <a:spAutoFit/>
                  </a:bodyPr>
                  <a:lstStyle/>
                  <a:p>
                    <a:pPr marL="285750" indent="-285750">
                      <a:lnSpc>
                        <a:spcPct val="90000"/>
                      </a:lnSpc>
                      <a:spcBef>
                        <a:spcPct val="25000"/>
                      </a:spcBef>
                      <a:buClr>
                        <a:schemeClr val="tx2"/>
                      </a:buClr>
                    </a:pPr>
                    <a:r>
                      <a:rPr lang="en-US" sz="1200" b="1" i="1">
                        <a:latin typeface="Arial" charset="0"/>
                      </a:rPr>
                      <a:t>Software Item 2:</a:t>
                    </a:r>
                  </a:p>
                </p:txBody>
              </p:sp>
              <p:grpSp>
                <p:nvGrpSpPr>
                  <p:cNvPr id="11" name="Group 53"/>
                  <p:cNvGrpSpPr>
                    <a:grpSpLocks/>
                  </p:cNvGrpSpPr>
                  <p:nvPr/>
                </p:nvGrpSpPr>
                <p:grpSpPr bwMode="auto">
                  <a:xfrm>
                    <a:off x="1126" y="1947"/>
                    <a:ext cx="2674" cy="1153"/>
                    <a:chOff x="1126" y="1947"/>
                    <a:chExt cx="2674" cy="1153"/>
                  </a:xfrm>
                </p:grpSpPr>
                <p:sp>
                  <p:nvSpPr>
                    <p:cNvPr id="1442870" name="Rectangle 54"/>
                    <p:cNvSpPr>
                      <a:spLocks noChangeArrowheads="1"/>
                    </p:cNvSpPr>
                    <p:nvPr/>
                  </p:nvSpPr>
                  <p:spPr bwMode="auto">
                    <a:xfrm>
                      <a:off x="3253" y="1947"/>
                      <a:ext cx="547" cy="376"/>
                    </a:xfrm>
                    <a:prstGeom prst="rect">
                      <a:avLst/>
                    </a:prstGeom>
                    <a:solidFill>
                      <a:srgbClr val="FFFF00"/>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dirty="0">
                          <a:latin typeface="Arial" charset="0"/>
                        </a:rPr>
                        <a:t>Software</a:t>
                      </a:r>
                      <a:br>
                        <a:rPr lang="en-US" sz="1200" b="1" dirty="0">
                          <a:latin typeface="Arial" charset="0"/>
                        </a:rPr>
                      </a:br>
                      <a:r>
                        <a:rPr lang="en-US" sz="1200" b="1" dirty="0" err="1">
                          <a:latin typeface="Arial" charset="0"/>
                        </a:rPr>
                        <a:t>Qual</a:t>
                      </a:r>
                      <a:r>
                        <a:rPr lang="en-US" sz="1200" b="1" dirty="0">
                          <a:latin typeface="Arial" charset="0"/>
                        </a:rPr>
                        <a:t> Test</a:t>
                      </a:r>
                    </a:p>
                  </p:txBody>
                </p:sp>
                <p:sp>
                  <p:nvSpPr>
                    <p:cNvPr id="1442871" name="Rectangle 55"/>
                    <p:cNvSpPr>
                      <a:spLocks noChangeArrowheads="1"/>
                    </p:cNvSpPr>
                    <p:nvPr/>
                  </p:nvSpPr>
                  <p:spPr bwMode="auto">
                    <a:xfrm>
                      <a:off x="2832" y="2102"/>
                      <a:ext cx="631"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a:t>
                      </a:r>
                      <a:br>
                        <a:rPr lang="en-US" sz="1200" b="1">
                          <a:latin typeface="Arial" charset="0"/>
                        </a:rPr>
                      </a:br>
                      <a:r>
                        <a:rPr lang="en-US" sz="1200" b="1">
                          <a:latin typeface="Arial" charset="0"/>
                        </a:rPr>
                        <a:t>Integra- tion</a:t>
                      </a:r>
                    </a:p>
                  </p:txBody>
                </p:sp>
                <p:sp>
                  <p:nvSpPr>
                    <p:cNvPr id="1442872" name="Rectangle 56"/>
                    <p:cNvSpPr>
                      <a:spLocks noChangeArrowheads="1"/>
                    </p:cNvSpPr>
                    <p:nvPr/>
                  </p:nvSpPr>
                  <p:spPr bwMode="auto">
                    <a:xfrm>
                      <a:off x="2412" y="2263"/>
                      <a:ext cx="586" cy="376"/>
                    </a:xfrm>
                    <a:prstGeom prst="rect">
                      <a:avLst/>
                    </a:prstGeom>
                    <a:solidFill>
                      <a:srgbClr val="FFFF00"/>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Code</a:t>
                      </a:r>
                      <a:br>
                        <a:rPr lang="en-US" sz="1200" b="1">
                          <a:latin typeface="Arial" charset="0"/>
                        </a:rPr>
                      </a:br>
                      <a:r>
                        <a:rPr lang="en-US" sz="1200" b="1">
                          <a:latin typeface="Arial" charset="0"/>
                        </a:rPr>
                        <a:t> &amp; Test</a:t>
                      </a:r>
                    </a:p>
                  </p:txBody>
                </p:sp>
                <p:sp>
                  <p:nvSpPr>
                    <p:cNvPr id="1442873" name="Rectangle 57"/>
                    <p:cNvSpPr>
                      <a:spLocks noChangeArrowheads="1"/>
                    </p:cNvSpPr>
                    <p:nvPr/>
                  </p:nvSpPr>
                  <p:spPr bwMode="auto">
                    <a:xfrm>
                      <a:off x="1961" y="2445"/>
                      <a:ext cx="621"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Detailed Design</a:t>
                      </a:r>
                    </a:p>
                  </p:txBody>
                </p:sp>
                <p:sp>
                  <p:nvSpPr>
                    <p:cNvPr id="1442874" name="Rectangle 58"/>
                    <p:cNvSpPr>
                      <a:spLocks noChangeArrowheads="1"/>
                    </p:cNvSpPr>
                    <p:nvPr/>
                  </p:nvSpPr>
                  <p:spPr bwMode="auto">
                    <a:xfrm>
                      <a:off x="1482" y="2571"/>
                      <a:ext cx="620"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a:latin typeface="Arial" charset="0"/>
                        </a:rPr>
                        <a:t>Software Arch.</a:t>
                      </a:r>
                      <a:br>
                        <a:rPr lang="en-US" sz="1200" b="1">
                          <a:latin typeface="Arial" charset="0"/>
                        </a:rPr>
                      </a:br>
                      <a:r>
                        <a:rPr lang="en-US" sz="1200" b="1">
                          <a:latin typeface="Arial" charset="0"/>
                        </a:rPr>
                        <a:t>Design</a:t>
                      </a:r>
                    </a:p>
                  </p:txBody>
                </p:sp>
                <p:sp>
                  <p:nvSpPr>
                    <p:cNvPr id="1442875" name="Rectangle 59"/>
                    <p:cNvSpPr>
                      <a:spLocks noChangeArrowheads="1"/>
                    </p:cNvSpPr>
                    <p:nvPr/>
                  </p:nvSpPr>
                  <p:spPr bwMode="auto">
                    <a:xfrm>
                      <a:off x="1126" y="2724"/>
                      <a:ext cx="568" cy="376"/>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r">
                        <a:lnSpc>
                          <a:spcPct val="90000"/>
                        </a:lnSpc>
                        <a:spcBef>
                          <a:spcPct val="50000"/>
                        </a:spcBef>
                        <a:buClr>
                          <a:schemeClr val="tx2"/>
                        </a:buClr>
                      </a:pPr>
                      <a:r>
                        <a:rPr lang="en-US" sz="1200" b="1" dirty="0">
                          <a:latin typeface="Arial" charset="0"/>
                        </a:rPr>
                        <a:t>Software </a:t>
                      </a:r>
                      <a:r>
                        <a:rPr lang="en-US" sz="1200" b="1" dirty="0" err="1">
                          <a:latin typeface="Arial" charset="0"/>
                        </a:rPr>
                        <a:t>Reqts</a:t>
                      </a:r>
                      <a:r>
                        <a:rPr lang="en-US" sz="1200" b="1" dirty="0">
                          <a:latin typeface="Arial" charset="0"/>
                        </a:rPr>
                        <a:t>.</a:t>
                      </a:r>
                      <a:br>
                        <a:rPr lang="en-US" sz="1200" b="1" dirty="0">
                          <a:latin typeface="Arial" charset="0"/>
                        </a:rPr>
                      </a:br>
                      <a:r>
                        <a:rPr lang="en-US" sz="1200" b="1" dirty="0">
                          <a:latin typeface="Arial" charset="0"/>
                        </a:rPr>
                        <a:t>Analysis</a:t>
                      </a:r>
                    </a:p>
                  </p:txBody>
                </p:sp>
              </p:grpSp>
            </p:grpSp>
            <p:sp>
              <p:nvSpPr>
                <p:cNvPr id="1442876" name="Line 60"/>
                <p:cNvSpPr>
                  <a:spLocks noChangeShapeType="1"/>
                </p:cNvSpPr>
                <p:nvPr/>
              </p:nvSpPr>
              <p:spPr bwMode="auto">
                <a:xfrm flipH="1">
                  <a:off x="844" y="2919"/>
                  <a:ext cx="287"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grpSp>
          <p:sp>
            <p:nvSpPr>
              <p:cNvPr id="1442877" name="Line 61"/>
              <p:cNvSpPr>
                <a:spLocks noChangeShapeType="1"/>
              </p:cNvSpPr>
              <p:nvPr/>
            </p:nvSpPr>
            <p:spPr bwMode="auto">
              <a:xfrm>
                <a:off x="841" y="2528"/>
                <a:ext cx="0" cy="38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grpSp>
      <p:grpSp>
        <p:nvGrpSpPr>
          <p:cNvPr id="12" name="Group 62"/>
          <p:cNvGrpSpPr>
            <a:grpSpLocks/>
          </p:cNvGrpSpPr>
          <p:nvPr/>
        </p:nvGrpSpPr>
        <p:grpSpPr bwMode="auto">
          <a:xfrm>
            <a:off x="1335088" y="3340100"/>
            <a:ext cx="4860925" cy="1924050"/>
            <a:chOff x="841" y="2166"/>
            <a:chExt cx="3062" cy="1212"/>
          </a:xfrm>
        </p:grpSpPr>
        <p:grpSp>
          <p:nvGrpSpPr>
            <p:cNvPr id="13" name="Group 63"/>
            <p:cNvGrpSpPr>
              <a:grpSpLocks/>
            </p:cNvGrpSpPr>
            <p:nvPr/>
          </p:nvGrpSpPr>
          <p:grpSpPr bwMode="auto">
            <a:xfrm>
              <a:off x="841" y="2912"/>
              <a:ext cx="3062" cy="466"/>
              <a:chOff x="841" y="2912"/>
              <a:chExt cx="3062" cy="466"/>
            </a:xfrm>
          </p:grpSpPr>
          <p:grpSp>
            <p:nvGrpSpPr>
              <p:cNvPr id="14" name="Group 64"/>
              <p:cNvGrpSpPr>
                <a:grpSpLocks/>
              </p:cNvGrpSpPr>
              <p:nvPr/>
            </p:nvGrpSpPr>
            <p:grpSpPr bwMode="auto">
              <a:xfrm>
                <a:off x="841" y="3210"/>
                <a:ext cx="3062" cy="168"/>
                <a:chOff x="841" y="3210"/>
                <a:chExt cx="3062" cy="168"/>
              </a:xfrm>
            </p:grpSpPr>
            <p:sp>
              <p:nvSpPr>
                <p:cNvPr id="1442881" name="Line 65"/>
                <p:cNvSpPr>
                  <a:spLocks noChangeShapeType="1"/>
                </p:cNvSpPr>
                <p:nvPr/>
              </p:nvSpPr>
              <p:spPr bwMode="auto">
                <a:xfrm flipH="1">
                  <a:off x="3403" y="3298"/>
                  <a:ext cx="500"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sp>
              <p:nvSpPr>
                <p:cNvPr id="1442882" name="Rectangle 66"/>
                <p:cNvSpPr>
                  <a:spLocks noChangeArrowheads="1"/>
                </p:cNvSpPr>
                <p:nvPr/>
              </p:nvSpPr>
              <p:spPr bwMode="auto">
                <a:xfrm>
                  <a:off x="1038" y="3210"/>
                  <a:ext cx="2440" cy="168"/>
                </a:xfrm>
                <a:prstGeom prst="rect">
                  <a:avLst/>
                </a:prstGeom>
                <a:solidFill>
                  <a:srgbClr val="FFFFFF"/>
                </a:solidFill>
                <a:ln w="12700">
                  <a:solidFill>
                    <a:schemeClr val="tx1"/>
                  </a:solidFill>
                  <a:miter lim="800000"/>
                  <a:headEnd/>
                  <a:tailEnd/>
                </a:ln>
                <a:effectLst/>
              </p:spPr>
              <p:txBody>
                <a:bodyPr lIns="90488" tIns="44450" rIns="90488" bIns="44450">
                  <a:prstTxWarp prst="textNoShape">
                    <a:avLst/>
                  </a:prstTxWarp>
                  <a:spAutoFit/>
                </a:bodyPr>
                <a:lstStyle/>
                <a:p>
                  <a:pPr indent="1588" algn="ctr">
                    <a:lnSpc>
                      <a:spcPct val="90000"/>
                    </a:lnSpc>
                    <a:spcBef>
                      <a:spcPct val="50000"/>
                    </a:spcBef>
                    <a:buClr>
                      <a:schemeClr val="tx2"/>
                    </a:buClr>
                  </a:pPr>
                  <a:r>
                    <a:rPr lang="en-US" sz="1200" b="1" i="1">
                      <a:latin typeface="Arial" charset="0"/>
                    </a:rPr>
                    <a:t>Hardware items</a:t>
                  </a:r>
                </a:p>
              </p:txBody>
            </p:sp>
            <p:sp>
              <p:nvSpPr>
                <p:cNvPr id="1442883" name="Line 67"/>
                <p:cNvSpPr>
                  <a:spLocks noChangeShapeType="1"/>
                </p:cNvSpPr>
                <p:nvPr/>
              </p:nvSpPr>
              <p:spPr bwMode="auto">
                <a:xfrm flipH="1">
                  <a:off x="841" y="3299"/>
                  <a:ext cx="192"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p>
              </p:txBody>
            </p:sp>
          </p:grpSp>
          <p:sp>
            <p:nvSpPr>
              <p:cNvPr id="1442884" name="Line 68"/>
              <p:cNvSpPr>
                <a:spLocks noChangeShapeType="1"/>
              </p:cNvSpPr>
              <p:nvPr/>
            </p:nvSpPr>
            <p:spPr bwMode="auto">
              <a:xfrm>
                <a:off x="841" y="2912"/>
                <a:ext cx="0" cy="38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1442885" name="Line 69"/>
            <p:cNvSpPr>
              <a:spLocks noChangeShapeType="1"/>
            </p:cNvSpPr>
            <p:nvPr/>
          </p:nvSpPr>
          <p:spPr bwMode="auto">
            <a:xfrm>
              <a:off x="3898" y="2166"/>
              <a:ext cx="0" cy="1129"/>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70" name="TextBox 69"/>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extLst>
      <p:ext uri="{BB962C8B-B14F-4D97-AF65-F5344CB8AC3E}">
        <p14:creationId xmlns:p14="http://schemas.microsoft.com/office/powerpoint/2010/main" val="40598506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2819"/>
                                        </p:tgtEl>
                                        <p:attrNameLst>
                                          <p:attrName>style.visibility</p:attrName>
                                        </p:attrNameLst>
                                      </p:cBhvr>
                                      <p:to>
                                        <p:strVal val="visible"/>
                                      </p:to>
                                    </p:set>
                                    <p:animEffect transition="in" filter="wipe(left)">
                                      <p:cBhvr>
                                        <p:cTn id="7" dur="500"/>
                                        <p:tgtEl>
                                          <p:spTgt spid="14428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19" grpId="0" animBg="1" autoUpdateAnimBg="0"/>
      <p:bldP spid="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a:xfrm>
            <a:off x="609600" y="381000"/>
            <a:ext cx="7840663" cy="543739"/>
          </a:xfrm>
          <a:noFill/>
          <a:ln/>
        </p:spPr>
        <p:txBody>
          <a:bodyPr wrap="square" lIns="63500" tIns="25400" rIns="63500" bIns="25400" anchor="t">
            <a:spAutoFit/>
          </a:bodyPr>
          <a:lstStyle/>
          <a:p>
            <a:r>
              <a:rPr lang="en-US" dirty="0"/>
              <a:t>Iterative Models</a:t>
            </a:r>
          </a:p>
        </p:txBody>
      </p:sp>
      <p:sp>
        <p:nvSpPr>
          <p:cNvPr id="1371140" name="Rectangle 4"/>
          <p:cNvSpPr>
            <a:spLocks noChangeArrowheads="1"/>
          </p:cNvSpPr>
          <p:nvPr/>
        </p:nvSpPr>
        <p:spPr bwMode="auto">
          <a:xfrm>
            <a:off x="2438400" y="1219200"/>
            <a:ext cx="1295400" cy="6858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a:solidFill>
                  <a:schemeClr val="bg1"/>
                </a:solidFill>
                <a:latin typeface="Arial" charset="0"/>
              </a:rPr>
              <a:t>Analyze</a:t>
            </a:r>
          </a:p>
        </p:txBody>
      </p:sp>
      <p:sp>
        <p:nvSpPr>
          <p:cNvPr id="1371141" name="Rectangle 5"/>
          <p:cNvSpPr>
            <a:spLocks noChangeArrowheads="1"/>
          </p:cNvSpPr>
          <p:nvPr/>
        </p:nvSpPr>
        <p:spPr bwMode="auto">
          <a:xfrm>
            <a:off x="4724400" y="1219200"/>
            <a:ext cx="1295400" cy="6858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dirty="0">
                <a:solidFill>
                  <a:schemeClr val="bg1"/>
                </a:solidFill>
                <a:latin typeface="Arial" charset="0"/>
              </a:rPr>
              <a:t>Design</a:t>
            </a:r>
          </a:p>
        </p:txBody>
      </p:sp>
      <p:sp>
        <p:nvSpPr>
          <p:cNvPr id="1371142" name="Rectangle 6"/>
          <p:cNvSpPr>
            <a:spLocks noChangeArrowheads="1"/>
          </p:cNvSpPr>
          <p:nvPr/>
        </p:nvSpPr>
        <p:spPr bwMode="auto">
          <a:xfrm>
            <a:off x="6324600" y="2438400"/>
            <a:ext cx="1219200" cy="6858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a:solidFill>
                  <a:schemeClr val="bg1"/>
                </a:solidFill>
                <a:latin typeface="Arial" charset="0"/>
              </a:rPr>
              <a:t>Build</a:t>
            </a:r>
          </a:p>
        </p:txBody>
      </p:sp>
      <p:sp>
        <p:nvSpPr>
          <p:cNvPr id="1371143" name="Rectangle 7"/>
          <p:cNvSpPr>
            <a:spLocks noChangeArrowheads="1"/>
          </p:cNvSpPr>
          <p:nvPr/>
        </p:nvSpPr>
        <p:spPr bwMode="auto">
          <a:xfrm>
            <a:off x="3505200" y="3581400"/>
            <a:ext cx="1295400" cy="6858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a:solidFill>
                  <a:schemeClr val="bg1"/>
                </a:solidFill>
                <a:latin typeface="Arial" charset="0"/>
              </a:rPr>
              <a:t>Test</a:t>
            </a:r>
            <a:br>
              <a:rPr lang="en-US">
                <a:solidFill>
                  <a:schemeClr val="bg1"/>
                </a:solidFill>
                <a:latin typeface="Arial" charset="0"/>
              </a:rPr>
            </a:br>
            <a:r>
              <a:rPr lang="en-US">
                <a:solidFill>
                  <a:schemeClr val="bg1"/>
                </a:solidFill>
                <a:latin typeface="Arial" charset="0"/>
              </a:rPr>
              <a:t>Drive</a:t>
            </a:r>
          </a:p>
        </p:txBody>
      </p:sp>
      <p:cxnSp>
        <p:nvCxnSpPr>
          <p:cNvPr id="1371144" name="AutoShape 8"/>
          <p:cNvCxnSpPr>
            <a:cxnSpLocks noChangeShapeType="1"/>
            <a:stCxn id="1371140" idx="3"/>
            <a:endCxn id="1371141" idx="1"/>
          </p:cNvCxnSpPr>
          <p:nvPr/>
        </p:nvCxnSpPr>
        <p:spPr bwMode="auto">
          <a:xfrm>
            <a:off x="3733800" y="1562100"/>
            <a:ext cx="990600" cy="0"/>
          </a:xfrm>
          <a:prstGeom prst="straightConnector1">
            <a:avLst/>
          </a:prstGeom>
          <a:noFill/>
          <a:ln w="28575">
            <a:solidFill>
              <a:srgbClr val="800000"/>
            </a:solidFill>
            <a:round/>
            <a:headEnd/>
            <a:tailEnd type="triangle" w="lg" len="lg"/>
          </a:ln>
          <a:effectLst/>
        </p:spPr>
      </p:cxnSp>
      <p:cxnSp>
        <p:nvCxnSpPr>
          <p:cNvPr id="1371145" name="AutoShape 9"/>
          <p:cNvCxnSpPr>
            <a:cxnSpLocks noChangeShapeType="1"/>
            <a:stCxn id="1371141" idx="3"/>
            <a:endCxn id="1371142" idx="0"/>
          </p:cNvCxnSpPr>
          <p:nvPr/>
        </p:nvCxnSpPr>
        <p:spPr bwMode="auto">
          <a:xfrm>
            <a:off x="6019800" y="1562100"/>
            <a:ext cx="914400" cy="876300"/>
          </a:xfrm>
          <a:prstGeom prst="bentConnector2">
            <a:avLst/>
          </a:prstGeom>
          <a:noFill/>
          <a:ln w="28575">
            <a:solidFill>
              <a:srgbClr val="800000"/>
            </a:solidFill>
            <a:miter lim="800000"/>
            <a:headEnd/>
            <a:tailEnd type="triangle" w="lg" len="lg"/>
          </a:ln>
          <a:effectLst/>
        </p:spPr>
      </p:cxnSp>
      <p:cxnSp>
        <p:nvCxnSpPr>
          <p:cNvPr id="1371146" name="AutoShape 10"/>
          <p:cNvCxnSpPr>
            <a:cxnSpLocks noChangeShapeType="1"/>
            <a:stCxn id="1371142" idx="2"/>
            <a:endCxn id="1371143" idx="3"/>
          </p:cNvCxnSpPr>
          <p:nvPr/>
        </p:nvCxnSpPr>
        <p:spPr bwMode="auto">
          <a:xfrm rot="5400000">
            <a:off x="5467350" y="2457450"/>
            <a:ext cx="800100" cy="2133600"/>
          </a:xfrm>
          <a:prstGeom prst="bentConnector2">
            <a:avLst/>
          </a:prstGeom>
          <a:noFill/>
          <a:ln w="28575">
            <a:solidFill>
              <a:srgbClr val="800000"/>
            </a:solidFill>
            <a:miter lim="800000"/>
            <a:headEnd/>
            <a:tailEnd type="triangle" w="lg" len="lg"/>
          </a:ln>
          <a:effectLst/>
        </p:spPr>
      </p:cxnSp>
      <p:sp>
        <p:nvSpPr>
          <p:cNvPr id="1371147" name="Rectangle 11"/>
          <p:cNvSpPr>
            <a:spLocks noChangeArrowheads="1"/>
          </p:cNvSpPr>
          <p:nvPr/>
        </p:nvSpPr>
        <p:spPr bwMode="auto">
          <a:xfrm>
            <a:off x="838200" y="2362200"/>
            <a:ext cx="1447800" cy="6858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a:solidFill>
                  <a:schemeClr val="bg1"/>
                </a:solidFill>
                <a:latin typeface="Arial" charset="0"/>
              </a:rPr>
              <a:t>Get</a:t>
            </a:r>
            <a:br>
              <a:rPr lang="en-US">
                <a:solidFill>
                  <a:schemeClr val="bg1"/>
                </a:solidFill>
                <a:latin typeface="Arial" charset="0"/>
              </a:rPr>
            </a:br>
            <a:r>
              <a:rPr lang="en-US">
                <a:solidFill>
                  <a:schemeClr val="bg1"/>
                </a:solidFill>
                <a:latin typeface="Arial" charset="0"/>
              </a:rPr>
              <a:t>Feedback</a:t>
            </a:r>
          </a:p>
        </p:txBody>
      </p:sp>
      <p:cxnSp>
        <p:nvCxnSpPr>
          <p:cNvPr id="1371148" name="AutoShape 12"/>
          <p:cNvCxnSpPr>
            <a:cxnSpLocks noChangeShapeType="1"/>
            <a:stCxn id="1371143" idx="1"/>
            <a:endCxn id="1371147" idx="2"/>
          </p:cNvCxnSpPr>
          <p:nvPr/>
        </p:nvCxnSpPr>
        <p:spPr bwMode="auto">
          <a:xfrm rot="10800000">
            <a:off x="1562100" y="3048000"/>
            <a:ext cx="1943100" cy="876300"/>
          </a:xfrm>
          <a:prstGeom prst="bentConnector2">
            <a:avLst/>
          </a:prstGeom>
          <a:noFill/>
          <a:ln w="28575">
            <a:solidFill>
              <a:srgbClr val="800000"/>
            </a:solidFill>
            <a:miter lim="800000"/>
            <a:headEnd/>
            <a:tailEnd type="triangle" w="lg" len="lg"/>
          </a:ln>
          <a:effectLst/>
        </p:spPr>
      </p:cxnSp>
      <p:cxnSp>
        <p:nvCxnSpPr>
          <p:cNvPr id="1371149" name="AutoShape 13"/>
          <p:cNvCxnSpPr>
            <a:cxnSpLocks noChangeShapeType="1"/>
            <a:stCxn id="1371147" idx="0"/>
            <a:endCxn id="1371140" idx="1"/>
          </p:cNvCxnSpPr>
          <p:nvPr/>
        </p:nvCxnSpPr>
        <p:spPr bwMode="auto">
          <a:xfrm rot="16200000">
            <a:off x="1600200" y="1524000"/>
            <a:ext cx="800100" cy="876300"/>
          </a:xfrm>
          <a:prstGeom prst="bentConnector2">
            <a:avLst/>
          </a:prstGeom>
          <a:noFill/>
          <a:ln w="28575">
            <a:solidFill>
              <a:srgbClr val="800000"/>
            </a:solidFill>
            <a:miter lim="800000"/>
            <a:headEnd/>
            <a:tailEnd type="triangle" w="lg" len="lg"/>
          </a:ln>
          <a:effectLst/>
        </p:spPr>
      </p:cxnSp>
      <p:pic>
        <p:nvPicPr>
          <p:cNvPr id="1371150" name="Picture 14" descr="BD21295_"/>
          <p:cNvPicPr>
            <a:picLocks noChangeAspect="1" noChangeArrowheads="1"/>
          </p:cNvPicPr>
          <p:nvPr/>
        </p:nvPicPr>
        <p:blipFill>
          <a:blip r:embed="rId3"/>
          <a:srcRect/>
          <a:stretch>
            <a:fillRect/>
          </a:stretch>
        </p:blipFill>
        <p:spPr bwMode="auto">
          <a:xfrm flipH="1">
            <a:off x="3581400" y="2057400"/>
            <a:ext cx="1122363" cy="1295400"/>
          </a:xfrm>
          <a:prstGeom prst="rect">
            <a:avLst/>
          </a:prstGeom>
          <a:noFill/>
        </p:spPr>
      </p:pic>
      <p:sp>
        <p:nvSpPr>
          <p:cNvPr id="1371151" name="Rectangle 15"/>
          <p:cNvSpPr>
            <a:spLocks noGrp="1" noChangeArrowheads="1"/>
          </p:cNvSpPr>
          <p:nvPr>
            <p:ph type="body" idx="1"/>
          </p:nvPr>
        </p:nvSpPr>
        <p:spPr>
          <a:xfrm>
            <a:off x="304800" y="5105400"/>
            <a:ext cx="8610600" cy="1143000"/>
          </a:xfrm>
          <a:noFill/>
          <a:ln/>
        </p:spPr>
        <p:txBody>
          <a:bodyPr/>
          <a:lstStyle/>
          <a:p>
            <a:r>
              <a:rPr lang="en-GB" sz="2400" dirty="0"/>
              <a:t>AKA “Build a little, test a little” or “Learn as you go</a:t>
            </a:r>
            <a:r>
              <a:rPr lang="en-GB" sz="2400" dirty="0" smtClean="0"/>
              <a:t>”</a:t>
            </a:r>
          </a:p>
          <a:p>
            <a:r>
              <a:rPr lang="en-GB" sz="2400" dirty="0" smtClean="0"/>
              <a:t>Quality iteratively applied</a:t>
            </a:r>
            <a:r>
              <a:rPr lang="en-US" sz="2400" dirty="0" smtClean="0"/>
              <a:t>…</a:t>
            </a:r>
            <a:endParaRPr lang="en-GB" sz="24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dirty="0" smtClean="0"/>
              <a:t>Epic Software </a:t>
            </a:r>
            <a:r>
              <a:rPr lang="en-US" dirty="0"/>
              <a:t>Failures</a:t>
            </a:r>
          </a:p>
        </p:txBody>
      </p:sp>
      <p:sp>
        <p:nvSpPr>
          <p:cNvPr id="568323" name="Rectangle 3"/>
          <p:cNvSpPr>
            <a:spLocks noGrp="1" noChangeArrowheads="1"/>
          </p:cNvSpPr>
          <p:nvPr>
            <p:ph type="body" idx="1"/>
          </p:nvPr>
        </p:nvSpPr>
        <p:spPr>
          <a:xfrm>
            <a:off x="457200" y="1143000"/>
            <a:ext cx="8382000" cy="5105400"/>
          </a:xfrm>
        </p:spPr>
        <p:txBody>
          <a:bodyPr/>
          <a:lstStyle/>
          <a:p>
            <a:pPr>
              <a:lnSpc>
                <a:spcPct val="90000"/>
              </a:lnSpc>
              <a:spcBef>
                <a:spcPts val="1272"/>
              </a:spcBef>
            </a:pPr>
            <a:r>
              <a:rPr lang="en-US" dirty="0" smtClean="0"/>
              <a:t>European Space Agency’s </a:t>
            </a:r>
            <a:r>
              <a:rPr lang="en-US" dirty="0" err="1" smtClean="0"/>
              <a:t>Ariane</a:t>
            </a:r>
            <a:r>
              <a:rPr lang="en-US" dirty="0" smtClean="0"/>
              <a:t> 5 Explosion</a:t>
            </a:r>
          </a:p>
          <a:p>
            <a:pPr>
              <a:lnSpc>
                <a:spcPct val="90000"/>
              </a:lnSpc>
              <a:spcBef>
                <a:spcPts val="1272"/>
              </a:spcBef>
            </a:pPr>
            <a:r>
              <a:rPr lang="en-US" dirty="0"/>
              <a:t>Hospital Radiation Incident</a:t>
            </a:r>
          </a:p>
          <a:p>
            <a:pPr>
              <a:lnSpc>
                <a:spcPct val="90000"/>
              </a:lnSpc>
              <a:spcBef>
                <a:spcPts val="1272"/>
              </a:spcBef>
            </a:pPr>
            <a:r>
              <a:rPr lang="en-US" dirty="0"/>
              <a:t>London Ambulance </a:t>
            </a:r>
            <a:br>
              <a:rPr lang="en-US" dirty="0"/>
            </a:br>
            <a:r>
              <a:rPr lang="en-US" dirty="0" smtClean="0"/>
              <a:t>Service</a:t>
            </a:r>
            <a:endParaRPr lang="en-US" dirty="0"/>
          </a:p>
          <a:p>
            <a:pPr>
              <a:lnSpc>
                <a:spcPct val="90000"/>
              </a:lnSpc>
              <a:spcBef>
                <a:spcPts val="1272"/>
              </a:spcBef>
            </a:pPr>
            <a:r>
              <a:rPr lang="en-US" dirty="0" smtClean="0"/>
              <a:t>NASA Mars Lander</a:t>
            </a:r>
          </a:p>
          <a:p>
            <a:pPr>
              <a:lnSpc>
                <a:spcPct val="90000"/>
              </a:lnSpc>
              <a:spcBef>
                <a:spcPts val="1272"/>
              </a:spcBef>
            </a:pPr>
            <a:r>
              <a:rPr lang="en-US" dirty="0" smtClean="0"/>
              <a:t>AT&amp;T Switch Failure –</a:t>
            </a:r>
            <a:br>
              <a:rPr lang="en-US" dirty="0" smtClean="0"/>
            </a:br>
            <a:r>
              <a:rPr lang="en-US" dirty="0" smtClean="0"/>
              <a:t>$Billion bug</a:t>
            </a:r>
          </a:p>
          <a:p>
            <a:pPr>
              <a:lnSpc>
                <a:spcPct val="90000"/>
              </a:lnSpc>
              <a:spcBef>
                <a:spcPts val="1272"/>
              </a:spcBef>
            </a:pPr>
            <a:r>
              <a:rPr lang="en-US" dirty="0" smtClean="0"/>
              <a:t>2013 Affordable Care </a:t>
            </a:r>
            <a:r>
              <a:rPr lang="en-US" dirty="0"/>
              <a:t/>
            </a:r>
            <a:br>
              <a:rPr lang="en-US" dirty="0"/>
            </a:br>
            <a:r>
              <a:rPr lang="en-US" dirty="0" smtClean="0"/>
              <a:t>Act enrollment</a:t>
            </a:r>
          </a:p>
        </p:txBody>
      </p:sp>
      <p:sp>
        <p:nvSpPr>
          <p:cNvPr id="3" name="TextBox 2"/>
          <p:cNvSpPr txBox="1"/>
          <p:nvPr/>
        </p:nvSpPr>
        <p:spPr>
          <a:xfrm>
            <a:off x="533400" y="5739825"/>
            <a:ext cx="8763000" cy="584775"/>
          </a:xfrm>
          <a:prstGeom prst="rect">
            <a:avLst/>
          </a:prstGeom>
          <a:noFill/>
        </p:spPr>
        <p:txBody>
          <a:bodyPr wrap="square" rtlCol="0">
            <a:spAutoFit/>
          </a:bodyPr>
          <a:lstStyle/>
          <a:p>
            <a:r>
              <a:rPr lang="en-US" sz="1600" i="1" dirty="0" smtClean="0"/>
              <a:t>Right</a:t>
            </a:r>
            <a:r>
              <a:rPr lang="en-US" sz="1600" dirty="0" smtClean="0"/>
              <a:t> – Epic failure in action:  Frank </a:t>
            </a:r>
            <a:r>
              <a:rPr lang="en-US" sz="1600" dirty="0" err="1" smtClean="0"/>
              <a:t>Baumgartl</a:t>
            </a:r>
            <a:r>
              <a:rPr lang="en-US" sz="1600" dirty="0" smtClean="0"/>
              <a:t> falls on the last obstacle while leading the </a:t>
            </a:r>
            <a:r>
              <a:rPr lang="en-US" sz="1600" dirty="0" err="1" smtClean="0"/>
              <a:t>Steeplchase</a:t>
            </a:r>
            <a:r>
              <a:rPr lang="en-US" sz="1600" dirty="0" smtClean="0"/>
              <a:t> at the 1976 Olympics.  Anders </a:t>
            </a:r>
            <a:r>
              <a:rPr lang="en-US" sz="1600" dirty="0" err="1" smtClean="0"/>
              <a:t>Garderud</a:t>
            </a:r>
            <a:r>
              <a:rPr lang="en-US" sz="1600" dirty="0" smtClean="0"/>
              <a:t> passes him to win in world record time.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464" y="2514600"/>
            <a:ext cx="4206500" cy="3200400"/>
          </a:xfrm>
          <a:prstGeom prst="rect">
            <a:avLst/>
          </a:prstGeom>
        </p:spPr>
      </p:pic>
      <p:sp>
        <p:nvSpPr>
          <p:cNvPr id="2" name="Oval 1"/>
          <p:cNvSpPr/>
          <p:nvPr/>
        </p:nvSpPr>
        <p:spPr bwMode="auto">
          <a:xfrm>
            <a:off x="6629400" y="4114800"/>
            <a:ext cx="7620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Oval 6"/>
          <p:cNvSpPr/>
          <p:nvPr/>
        </p:nvSpPr>
        <p:spPr bwMode="auto">
          <a:xfrm>
            <a:off x="3200400" y="5562600"/>
            <a:ext cx="1672064"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extBox 4"/>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title"/>
          </p:nvPr>
        </p:nvSpPr>
        <p:spPr>
          <a:xfrm>
            <a:off x="2057400" y="376237"/>
            <a:ext cx="3921125" cy="538163"/>
          </a:xfrm>
          <a:noFill/>
          <a:ln/>
        </p:spPr>
        <p:txBody>
          <a:bodyPr wrap="none" lIns="63500" tIns="25400" rIns="63500" bIns="25400" anchor="t">
            <a:spAutoFit/>
          </a:bodyPr>
          <a:lstStyle/>
          <a:p>
            <a:r>
              <a:rPr lang="en-US" dirty="0"/>
              <a:t>Incremental Models</a:t>
            </a:r>
          </a:p>
        </p:txBody>
      </p:sp>
      <p:sp>
        <p:nvSpPr>
          <p:cNvPr id="1372163" name="Line 3"/>
          <p:cNvSpPr>
            <a:spLocks noChangeShapeType="1"/>
          </p:cNvSpPr>
          <p:nvPr/>
        </p:nvSpPr>
        <p:spPr bwMode="auto">
          <a:xfrm>
            <a:off x="457200" y="4800600"/>
            <a:ext cx="8153400" cy="0"/>
          </a:xfrm>
          <a:prstGeom prst="line">
            <a:avLst/>
          </a:prstGeom>
          <a:noFill/>
          <a:ln w="76200">
            <a:solidFill>
              <a:srgbClr val="336699"/>
            </a:solidFill>
            <a:round/>
            <a:headEnd/>
            <a:tailEnd type="triangle" w="lg" len="lg"/>
          </a:ln>
          <a:effectLst/>
        </p:spPr>
        <p:txBody>
          <a:bodyPr>
            <a:prstTxWarp prst="textNoShape">
              <a:avLst/>
            </a:prstTxWarp>
          </a:bodyPr>
          <a:lstStyle/>
          <a:p>
            <a:endParaRPr lang="en-US"/>
          </a:p>
        </p:txBody>
      </p:sp>
      <p:sp>
        <p:nvSpPr>
          <p:cNvPr id="1372164" name="Text Box 4"/>
          <p:cNvSpPr txBox="1">
            <a:spLocks noChangeArrowheads="1"/>
          </p:cNvSpPr>
          <p:nvPr/>
        </p:nvSpPr>
        <p:spPr bwMode="auto">
          <a:xfrm>
            <a:off x="4800600" y="1066800"/>
            <a:ext cx="2554288" cy="609600"/>
          </a:xfrm>
          <a:prstGeom prst="rect">
            <a:avLst/>
          </a:prstGeom>
          <a:noFill/>
          <a:ln w="9525">
            <a:noFill/>
            <a:miter lim="800000"/>
            <a:headEnd/>
            <a:tailEnd/>
          </a:ln>
          <a:effectLst/>
        </p:spPr>
        <p:txBody>
          <a:bodyPr wrap="none">
            <a:prstTxWarp prst="textNoShape">
              <a:avLst/>
            </a:prstTxWarp>
            <a:spAutoFit/>
          </a:bodyPr>
          <a:lstStyle/>
          <a:p>
            <a:r>
              <a:rPr lang="en-US" sz="2000" b="1" i="1">
                <a:solidFill>
                  <a:srgbClr val="800000"/>
                </a:solidFill>
                <a:latin typeface="Arial" charset="0"/>
              </a:rPr>
              <a:t>Build 1 or IOC</a:t>
            </a:r>
            <a:br>
              <a:rPr lang="en-US" sz="2000" b="1" i="1">
                <a:solidFill>
                  <a:srgbClr val="800000"/>
                </a:solidFill>
                <a:latin typeface="Arial" charset="0"/>
              </a:rPr>
            </a:br>
            <a:r>
              <a:rPr lang="en-US" sz="1400" b="1" i="1">
                <a:solidFill>
                  <a:srgbClr val="800000"/>
                </a:solidFill>
                <a:latin typeface="Arial" charset="0"/>
              </a:rPr>
              <a:t>(Initial Operating Capability)</a:t>
            </a:r>
          </a:p>
        </p:txBody>
      </p:sp>
      <p:sp>
        <p:nvSpPr>
          <p:cNvPr id="1372165" name="Text Box 5"/>
          <p:cNvSpPr txBox="1">
            <a:spLocks noChangeArrowheads="1"/>
          </p:cNvSpPr>
          <p:nvPr/>
        </p:nvSpPr>
        <p:spPr bwMode="auto">
          <a:xfrm>
            <a:off x="7181850" y="4800600"/>
            <a:ext cx="895350"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800000"/>
                </a:solidFill>
                <a:latin typeface="Arial" charset="0"/>
              </a:rPr>
              <a:t>Time</a:t>
            </a:r>
          </a:p>
        </p:txBody>
      </p:sp>
      <p:sp>
        <p:nvSpPr>
          <p:cNvPr id="1372166" name="Rectangle 6"/>
          <p:cNvSpPr>
            <a:spLocks noChangeArrowheads="1"/>
          </p:cNvSpPr>
          <p:nvPr/>
        </p:nvSpPr>
        <p:spPr bwMode="auto">
          <a:xfrm>
            <a:off x="457200" y="1066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Analysis</a:t>
            </a:r>
          </a:p>
        </p:txBody>
      </p:sp>
      <p:sp>
        <p:nvSpPr>
          <p:cNvPr id="1372167" name="Rectangle 7"/>
          <p:cNvSpPr>
            <a:spLocks noChangeArrowheads="1"/>
          </p:cNvSpPr>
          <p:nvPr/>
        </p:nvSpPr>
        <p:spPr bwMode="auto">
          <a:xfrm>
            <a:off x="1600200" y="1066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Design</a:t>
            </a:r>
          </a:p>
        </p:txBody>
      </p:sp>
      <p:sp>
        <p:nvSpPr>
          <p:cNvPr id="1372168" name="Rectangle 8"/>
          <p:cNvSpPr>
            <a:spLocks noChangeArrowheads="1"/>
          </p:cNvSpPr>
          <p:nvPr/>
        </p:nvSpPr>
        <p:spPr bwMode="auto">
          <a:xfrm>
            <a:off x="2743200" y="1066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Coding</a:t>
            </a:r>
          </a:p>
        </p:txBody>
      </p:sp>
      <p:sp>
        <p:nvSpPr>
          <p:cNvPr id="1372169" name="Rectangle 9"/>
          <p:cNvSpPr>
            <a:spLocks noChangeArrowheads="1"/>
          </p:cNvSpPr>
          <p:nvPr/>
        </p:nvSpPr>
        <p:spPr bwMode="auto">
          <a:xfrm>
            <a:off x="3886200" y="1066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Test</a:t>
            </a:r>
          </a:p>
        </p:txBody>
      </p:sp>
      <p:cxnSp>
        <p:nvCxnSpPr>
          <p:cNvPr id="1372170" name="AutoShape 10"/>
          <p:cNvCxnSpPr>
            <a:cxnSpLocks noChangeShapeType="1"/>
            <a:stCxn id="1372166" idx="3"/>
            <a:endCxn id="1372167" idx="1"/>
          </p:cNvCxnSpPr>
          <p:nvPr/>
        </p:nvCxnSpPr>
        <p:spPr bwMode="auto">
          <a:xfrm>
            <a:off x="1295400" y="1295400"/>
            <a:ext cx="304800" cy="0"/>
          </a:xfrm>
          <a:prstGeom prst="straightConnector1">
            <a:avLst/>
          </a:prstGeom>
          <a:noFill/>
          <a:ln w="28575">
            <a:solidFill>
              <a:srgbClr val="800000"/>
            </a:solidFill>
            <a:round/>
            <a:headEnd/>
            <a:tailEnd type="triangle" w="lg" len="lg"/>
          </a:ln>
          <a:effectLst/>
        </p:spPr>
      </p:cxnSp>
      <p:cxnSp>
        <p:nvCxnSpPr>
          <p:cNvPr id="1372171" name="AutoShape 11"/>
          <p:cNvCxnSpPr>
            <a:cxnSpLocks noChangeShapeType="1"/>
            <a:stCxn id="1372167" idx="3"/>
            <a:endCxn id="1372168" idx="1"/>
          </p:cNvCxnSpPr>
          <p:nvPr/>
        </p:nvCxnSpPr>
        <p:spPr bwMode="auto">
          <a:xfrm>
            <a:off x="2438400" y="1295400"/>
            <a:ext cx="304800" cy="0"/>
          </a:xfrm>
          <a:prstGeom prst="straightConnector1">
            <a:avLst/>
          </a:prstGeom>
          <a:noFill/>
          <a:ln w="28575">
            <a:solidFill>
              <a:srgbClr val="800000"/>
            </a:solidFill>
            <a:round/>
            <a:headEnd/>
            <a:tailEnd type="triangle" w="lg" len="lg"/>
          </a:ln>
          <a:effectLst/>
        </p:spPr>
      </p:cxnSp>
      <p:cxnSp>
        <p:nvCxnSpPr>
          <p:cNvPr id="1372172" name="AutoShape 12"/>
          <p:cNvCxnSpPr>
            <a:cxnSpLocks noChangeShapeType="1"/>
            <a:stCxn id="1372168" idx="3"/>
            <a:endCxn id="1372169" idx="1"/>
          </p:cNvCxnSpPr>
          <p:nvPr/>
        </p:nvCxnSpPr>
        <p:spPr bwMode="auto">
          <a:xfrm>
            <a:off x="3581400" y="1295400"/>
            <a:ext cx="304800" cy="0"/>
          </a:xfrm>
          <a:prstGeom prst="straightConnector1">
            <a:avLst/>
          </a:prstGeom>
          <a:noFill/>
          <a:ln w="28575">
            <a:solidFill>
              <a:srgbClr val="800000"/>
            </a:solidFill>
            <a:round/>
            <a:headEnd/>
            <a:tailEnd type="triangle" w="lg" len="lg"/>
          </a:ln>
          <a:effectLst/>
        </p:spPr>
      </p:cxnSp>
      <p:sp>
        <p:nvSpPr>
          <p:cNvPr id="1372173" name="Text Box 13"/>
          <p:cNvSpPr txBox="1">
            <a:spLocks noChangeArrowheads="1"/>
          </p:cNvSpPr>
          <p:nvPr/>
        </p:nvSpPr>
        <p:spPr bwMode="auto">
          <a:xfrm>
            <a:off x="5715000" y="2057400"/>
            <a:ext cx="1030288" cy="396875"/>
          </a:xfrm>
          <a:prstGeom prst="rect">
            <a:avLst/>
          </a:prstGeom>
          <a:noFill/>
          <a:ln w="9525">
            <a:noFill/>
            <a:miter lim="800000"/>
            <a:headEnd/>
            <a:tailEnd/>
          </a:ln>
          <a:effectLst/>
        </p:spPr>
        <p:txBody>
          <a:bodyPr wrap="none">
            <a:prstTxWarp prst="textNoShape">
              <a:avLst/>
            </a:prstTxWarp>
            <a:spAutoFit/>
          </a:bodyPr>
          <a:lstStyle/>
          <a:p>
            <a:r>
              <a:rPr lang="en-US" sz="2000" b="1" i="1">
                <a:solidFill>
                  <a:srgbClr val="800000"/>
                </a:solidFill>
                <a:latin typeface="Arial" charset="0"/>
              </a:rPr>
              <a:t>Build 2</a:t>
            </a:r>
          </a:p>
        </p:txBody>
      </p:sp>
      <p:sp>
        <p:nvSpPr>
          <p:cNvPr id="1372174" name="Text Box 14"/>
          <p:cNvSpPr txBox="1">
            <a:spLocks noChangeArrowheads="1"/>
          </p:cNvSpPr>
          <p:nvPr/>
        </p:nvSpPr>
        <p:spPr bwMode="auto">
          <a:xfrm>
            <a:off x="6513513" y="2971800"/>
            <a:ext cx="1030287" cy="396875"/>
          </a:xfrm>
          <a:prstGeom prst="rect">
            <a:avLst/>
          </a:prstGeom>
          <a:noFill/>
          <a:ln w="9525">
            <a:noFill/>
            <a:miter lim="800000"/>
            <a:headEnd/>
            <a:tailEnd/>
          </a:ln>
          <a:effectLst/>
        </p:spPr>
        <p:txBody>
          <a:bodyPr wrap="none">
            <a:prstTxWarp prst="textNoShape">
              <a:avLst/>
            </a:prstTxWarp>
            <a:spAutoFit/>
          </a:bodyPr>
          <a:lstStyle/>
          <a:p>
            <a:r>
              <a:rPr lang="en-US" sz="2000" b="1" i="1">
                <a:solidFill>
                  <a:srgbClr val="800000"/>
                </a:solidFill>
                <a:latin typeface="Arial" charset="0"/>
              </a:rPr>
              <a:t>Build 3</a:t>
            </a:r>
          </a:p>
        </p:txBody>
      </p:sp>
      <p:sp>
        <p:nvSpPr>
          <p:cNvPr id="1372175" name="Text Box 15"/>
          <p:cNvSpPr txBox="1">
            <a:spLocks noChangeArrowheads="1"/>
          </p:cNvSpPr>
          <p:nvPr/>
        </p:nvSpPr>
        <p:spPr bwMode="auto">
          <a:xfrm>
            <a:off x="7467600" y="3962400"/>
            <a:ext cx="1030288" cy="396875"/>
          </a:xfrm>
          <a:prstGeom prst="rect">
            <a:avLst/>
          </a:prstGeom>
          <a:noFill/>
          <a:ln w="9525">
            <a:noFill/>
            <a:miter lim="800000"/>
            <a:headEnd/>
            <a:tailEnd/>
          </a:ln>
          <a:effectLst/>
        </p:spPr>
        <p:txBody>
          <a:bodyPr wrap="none">
            <a:prstTxWarp prst="textNoShape">
              <a:avLst/>
            </a:prstTxWarp>
            <a:spAutoFit/>
          </a:bodyPr>
          <a:lstStyle/>
          <a:p>
            <a:r>
              <a:rPr lang="en-US" sz="2000" b="1" i="1">
                <a:solidFill>
                  <a:srgbClr val="800000"/>
                </a:solidFill>
                <a:latin typeface="Arial" charset="0"/>
              </a:rPr>
              <a:t>Build 4</a:t>
            </a:r>
          </a:p>
        </p:txBody>
      </p:sp>
      <p:sp>
        <p:nvSpPr>
          <p:cNvPr id="1372176" name="Rectangle 16"/>
          <p:cNvSpPr>
            <a:spLocks noChangeArrowheads="1"/>
          </p:cNvSpPr>
          <p:nvPr/>
        </p:nvSpPr>
        <p:spPr bwMode="auto">
          <a:xfrm>
            <a:off x="1295400" y="2057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Analysis</a:t>
            </a:r>
          </a:p>
        </p:txBody>
      </p:sp>
      <p:sp>
        <p:nvSpPr>
          <p:cNvPr id="1372177" name="Rectangle 17"/>
          <p:cNvSpPr>
            <a:spLocks noChangeArrowheads="1"/>
          </p:cNvSpPr>
          <p:nvPr/>
        </p:nvSpPr>
        <p:spPr bwMode="auto">
          <a:xfrm>
            <a:off x="2438400" y="2057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Design</a:t>
            </a:r>
          </a:p>
        </p:txBody>
      </p:sp>
      <p:sp>
        <p:nvSpPr>
          <p:cNvPr id="1372178" name="Rectangle 18"/>
          <p:cNvSpPr>
            <a:spLocks noChangeArrowheads="1"/>
          </p:cNvSpPr>
          <p:nvPr/>
        </p:nvSpPr>
        <p:spPr bwMode="auto">
          <a:xfrm>
            <a:off x="3581400" y="2057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Coding</a:t>
            </a:r>
          </a:p>
        </p:txBody>
      </p:sp>
      <p:sp>
        <p:nvSpPr>
          <p:cNvPr id="1372179" name="Rectangle 19"/>
          <p:cNvSpPr>
            <a:spLocks noChangeArrowheads="1"/>
          </p:cNvSpPr>
          <p:nvPr/>
        </p:nvSpPr>
        <p:spPr bwMode="auto">
          <a:xfrm>
            <a:off x="4724400" y="2057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Test</a:t>
            </a:r>
          </a:p>
        </p:txBody>
      </p:sp>
      <p:cxnSp>
        <p:nvCxnSpPr>
          <p:cNvPr id="1372180" name="AutoShape 20"/>
          <p:cNvCxnSpPr>
            <a:cxnSpLocks noChangeShapeType="1"/>
            <a:stCxn id="1372176" idx="3"/>
            <a:endCxn id="1372177" idx="1"/>
          </p:cNvCxnSpPr>
          <p:nvPr/>
        </p:nvCxnSpPr>
        <p:spPr bwMode="auto">
          <a:xfrm>
            <a:off x="2133600" y="2286000"/>
            <a:ext cx="304800" cy="0"/>
          </a:xfrm>
          <a:prstGeom prst="straightConnector1">
            <a:avLst/>
          </a:prstGeom>
          <a:noFill/>
          <a:ln w="28575">
            <a:solidFill>
              <a:srgbClr val="800000"/>
            </a:solidFill>
            <a:round/>
            <a:headEnd/>
            <a:tailEnd type="triangle" w="lg" len="lg"/>
          </a:ln>
          <a:effectLst/>
        </p:spPr>
      </p:cxnSp>
      <p:cxnSp>
        <p:nvCxnSpPr>
          <p:cNvPr id="1372181" name="AutoShape 21"/>
          <p:cNvCxnSpPr>
            <a:cxnSpLocks noChangeShapeType="1"/>
            <a:stCxn id="1372177" idx="3"/>
            <a:endCxn id="1372178" idx="1"/>
          </p:cNvCxnSpPr>
          <p:nvPr/>
        </p:nvCxnSpPr>
        <p:spPr bwMode="auto">
          <a:xfrm>
            <a:off x="3276600" y="2286000"/>
            <a:ext cx="304800" cy="0"/>
          </a:xfrm>
          <a:prstGeom prst="straightConnector1">
            <a:avLst/>
          </a:prstGeom>
          <a:noFill/>
          <a:ln w="28575">
            <a:solidFill>
              <a:srgbClr val="800000"/>
            </a:solidFill>
            <a:round/>
            <a:headEnd/>
            <a:tailEnd type="triangle" w="lg" len="lg"/>
          </a:ln>
          <a:effectLst/>
        </p:spPr>
      </p:cxnSp>
      <p:cxnSp>
        <p:nvCxnSpPr>
          <p:cNvPr id="1372182" name="AutoShape 22"/>
          <p:cNvCxnSpPr>
            <a:cxnSpLocks noChangeShapeType="1"/>
            <a:stCxn id="1372178" idx="3"/>
            <a:endCxn id="1372179" idx="1"/>
          </p:cNvCxnSpPr>
          <p:nvPr/>
        </p:nvCxnSpPr>
        <p:spPr bwMode="auto">
          <a:xfrm>
            <a:off x="4419600" y="2286000"/>
            <a:ext cx="304800" cy="0"/>
          </a:xfrm>
          <a:prstGeom prst="straightConnector1">
            <a:avLst/>
          </a:prstGeom>
          <a:noFill/>
          <a:ln w="28575">
            <a:solidFill>
              <a:srgbClr val="800000"/>
            </a:solidFill>
            <a:round/>
            <a:headEnd/>
            <a:tailEnd type="triangle" w="lg" len="lg"/>
          </a:ln>
          <a:effectLst/>
        </p:spPr>
      </p:cxnSp>
      <p:sp>
        <p:nvSpPr>
          <p:cNvPr id="1372183" name="Rectangle 23"/>
          <p:cNvSpPr>
            <a:spLocks noChangeArrowheads="1"/>
          </p:cNvSpPr>
          <p:nvPr/>
        </p:nvSpPr>
        <p:spPr bwMode="auto">
          <a:xfrm>
            <a:off x="2209800" y="2971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Analysis</a:t>
            </a:r>
          </a:p>
        </p:txBody>
      </p:sp>
      <p:sp>
        <p:nvSpPr>
          <p:cNvPr id="1372184" name="Rectangle 24"/>
          <p:cNvSpPr>
            <a:spLocks noChangeArrowheads="1"/>
          </p:cNvSpPr>
          <p:nvPr/>
        </p:nvSpPr>
        <p:spPr bwMode="auto">
          <a:xfrm>
            <a:off x="3352800" y="2971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Design</a:t>
            </a:r>
          </a:p>
        </p:txBody>
      </p:sp>
      <p:sp>
        <p:nvSpPr>
          <p:cNvPr id="1372185" name="Rectangle 25"/>
          <p:cNvSpPr>
            <a:spLocks noChangeArrowheads="1"/>
          </p:cNvSpPr>
          <p:nvPr/>
        </p:nvSpPr>
        <p:spPr bwMode="auto">
          <a:xfrm>
            <a:off x="4495800" y="2971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Coding</a:t>
            </a:r>
          </a:p>
        </p:txBody>
      </p:sp>
      <p:sp>
        <p:nvSpPr>
          <p:cNvPr id="1372186" name="Rectangle 26"/>
          <p:cNvSpPr>
            <a:spLocks noChangeArrowheads="1"/>
          </p:cNvSpPr>
          <p:nvPr/>
        </p:nvSpPr>
        <p:spPr bwMode="auto">
          <a:xfrm>
            <a:off x="5638800" y="29718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Test</a:t>
            </a:r>
          </a:p>
        </p:txBody>
      </p:sp>
      <p:cxnSp>
        <p:nvCxnSpPr>
          <p:cNvPr id="1372187" name="AutoShape 27"/>
          <p:cNvCxnSpPr>
            <a:cxnSpLocks noChangeShapeType="1"/>
            <a:stCxn id="1372183" idx="3"/>
            <a:endCxn id="1372184" idx="1"/>
          </p:cNvCxnSpPr>
          <p:nvPr/>
        </p:nvCxnSpPr>
        <p:spPr bwMode="auto">
          <a:xfrm>
            <a:off x="3048000" y="3200400"/>
            <a:ext cx="304800" cy="0"/>
          </a:xfrm>
          <a:prstGeom prst="straightConnector1">
            <a:avLst/>
          </a:prstGeom>
          <a:noFill/>
          <a:ln w="28575">
            <a:solidFill>
              <a:srgbClr val="800000"/>
            </a:solidFill>
            <a:round/>
            <a:headEnd/>
            <a:tailEnd type="triangle" w="lg" len="lg"/>
          </a:ln>
          <a:effectLst/>
        </p:spPr>
      </p:cxnSp>
      <p:cxnSp>
        <p:nvCxnSpPr>
          <p:cNvPr id="1372188" name="AutoShape 28"/>
          <p:cNvCxnSpPr>
            <a:cxnSpLocks noChangeShapeType="1"/>
            <a:stCxn id="1372184" idx="3"/>
            <a:endCxn id="1372185" idx="1"/>
          </p:cNvCxnSpPr>
          <p:nvPr/>
        </p:nvCxnSpPr>
        <p:spPr bwMode="auto">
          <a:xfrm>
            <a:off x="4191000" y="3200400"/>
            <a:ext cx="304800" cy="0"/>
          </a:xfrm>
          <a:prstGeom prst="straightConnector1">
            <a:avLst/>
          </a:prstGeom>
          <a:noFill/>
          <a:ln w="28575">
            <a:solidFill>
              <a:srgbClr val="800000"/>
            </a:solidFill>
            <a:round/>
            <a:headEnd/>
            <a:tailEnd type="triangle" w="lg" len="lg"/>
          </a:ln>
          <a:effectLst/>
        </p:spPr>
      </p:cxnSp>
      <p:cxnSp>
        <p:nvCxnSpPr>
          <p:cNvPr id="1372189" name="AutoShape 29"/>
          <p:cNvCxnSpPr>
            <a:cxnSpLocks noChangeShapeType="1"/>
            <a:stCxn id="1372185" idx="3"/>
            <a:endCxn id="1372186" idx="1"/>
          </p:cNvCxnSpPr>
          <p:nvPr/>
        </p:nvCxnSpPr>
        <p:spPr bwMode="auto">
          <a:xfrm>
            <a:off x="5334000" y="3200400"/>
            <a:ext cx="304800" cy="0"/>
          </a:xfrm>
          <a:prstGeom prst="straightConnector1">
            <a:avLst/>
          </a:prstGeom>
          <a:noFill/>
          <a:ln w="28575">
            <a:solidFill>
              <a:srgbClr val="800000"/>
            </a:solidFill>
            <a:round/>
            <a:headEnd/>
            <a:tailEnd type="triangle" w="lg" len="lg"/>
          </a:ln>
          <a:effectLst/>
        </p:spPr>
      </p:cxnSp>
      <p:sp>
        <p:nvSpPr>
          <p:cNvPr id="1372190" name="Rectangle 30"/>
          <p:cNvSpPr>
            <a:spLocks noChangeArrowheads="1"/>
          </p:cNvSpPr>
          <p:nvPr/>
        </p:nvSpPr>
        <p:spPr bwMode="auto">
          <a:xfrm>
            <a:off x="3124200" y="3962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Analysis</a:t>
            </a:r>
          </a:p>
        </p:txBody>
      </p:sp>
      <p:sp>
        <p:nvSpPr>
          <p:cNvPr id="1372191" name="Rectangle 31"/>
          <p:cNvSpPr>
            <a:spLocks noChangeArrowheads="1"/>
          </p:cNvSpPr>
          <p:nvPr/>
        </p:nvSpPr>
        <p:spPr bwMode="auto">
          <a:xfrm>
            <a:off x="4267200" y="3962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Design</a:t>
            </a:r>
          </a:p>
        </p:txBody>
      </p:sp>
      <p:sp>
        <p:nvSpPr>
          <p:cNvPr id="1372192" name="Rectangle 32"/>
          <p:cNvSpPr>
            <a:spLocks noChangeArrowheads="1"/>
          </p:cNvSpPr>
          <p:nvPr/>
        </p:nvSpPr>
        <p:spPr bwMode="auto">
          <a:xfrm>
            <a:off x="5410200" y="3962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Coding</a:t>
            </a:r>
          </a:p>
        </p:txBody>
      </p:sp>
      <p:sp>
        <p:nvSpPr>
          <p:cNvPr id="1372193" name="Rectangle 33"/>
          <p:cNvSpPr>
            <a:spLocks noChangeArrowheads="1"/>
          </p:cNvSpPr>
          <p:nvPr/>
        </p:nvSpPr>
        <p:spPr bwMode="auto">
          <a:xfrm>
            <a:off x="6553200" y="3962400"/>
            <a:ext cx="838200" cy="457200"/>
          </a:xfrm>
          <a:prstGeom prst="rect">
            <a:avLst/>
          </a:prstGeom>
          <a:solidFill>
            <a:srgbClr val="000066"/>
          </a:solidFill>
          <a:ln w="9525">
            <a:solidFill>
              <a:schemeClr val="tx1"/>
            </a:solidFill>
            <a:miter lim="800000"/>
            <a:headEnd/>
            <a:tailEnd/>
          </a:ln>
          <a:effectLst/>
        </p:spPr>
        <p:txBody>
          <a:bodyPr wrap="none" anchor="ctr">
            <a:prstTxWarp prst="textNoShape">
              <a:avLst/>
            </a:prstTxWarp>
          </a:bodyPr>
          <a:lstStyle/>
          <a:p>
            <a:pPr algn="ctr"/>
            <a:r>
              <a:rPr lang="en-US" sz="1800">
                <a:solidFill>
                  <a:schemeClr val="bg1"/>
                </a:solidFill>
                <a:latin typeface="Arial" charset="0"/>
              </a:rPr>
              <a:t>Test</a:t>
            </a:r>
          </a:p>
        </p:txBody>
      </p:sp>
      <p:cxnSp>
        <p:nvCxnSpPr>
          <p:cNvPr id="1372194" name="AutoShape 34"/>
          <p:cNvCxnSpPr>
            <a:cxnSpLocks noChangeShapeType="1"/>
            <a:stCxn id="1372190" idx="3"/>
            <a:endCxn id="1372191" idx="1"/>
          </p:cNvCxnSpPr>
          <p:nvPr/>
        </p:nvCxnSpPr>
        <p:spPr bwMode="auto">
          <a:xfrm>
            <a:off x="3962400" y="4191000"/>
            <a:ext cx="304800" cy="0"/>
          </a:xfrm>
          <a:prstGeom prst="straightConnector1">
            <a:avLst/>
          </a:prstGeom>
          <a:noFill/>
          <a:ln w="28575">
            <a:solidFill>
              <a:srgbClr val="800000"/>
            </a:solidFill>
            <a:round/>
            <a:headEnd/>
            <a:tailEnd type="triangle" w="lg" len="lg"/>
          </a:ln>
          <a:effectLst/>
        </p:spPr>
      </p:cxnSp>
      <p:cxnSp>
        <p:nvCxnSpPr>
          <p:cNvPr id="1372195" name="AutoShape 35"/>
          <p:cNvCxnSpPr>
            <a:cxnSpLocks noChangeShapeType="1"/>
            <a:stCxn id="1372191" idx="3"/>
            <a:endCxn id="1372192" idx="1"/>
          </p:cNvCxnSpPr>
          <p:nvPr/>
        </p:nvCxnSpPr>
        <p:spPr bwMode="auto">
          <a:xfrm>
            <a:off x="5105400" y="4191000"/>
            <a:ext cx="304800" cy="0"/>
          </a:xfrm>
          <a:prstGeom prst="straightConnector1">
            <a:avLst/>
          </a:prstGeom>
          <a:noFill/>
          <a:ln w="28575">
            <a:solidFill>
              <a:srgbClr val="800000"/>
            </a:solidFill>
            <a:round/>
            <a:headEnd/>
            <a:tailEnd type="triangle" w="lg" len="lg"/>
          </a:ln>
          <a:effectLst/>
        </p:spPr>
      </p:cxnSp>
      <p:cxnSp>
        <p:nvCxnSpPr>
          <p:cNvPr id="1372196" name="AutoShape 36"/>
          <p:cNvCxnSpPr>
            <a:cxnSpLocks noChangeShapeType="1"/>
            <a:stCxn id="1372192" idx="3"/>
            <a:endCxn id="1372193" idx="1"/>
          </p:cNvCxnSpPr>
          <p:nvPr/>
        </p:nvCxnSpPr>
        <p:spPr bwMode="auto">
          <a:xfrm>
            <a:off x="6248400" y="4191000"/>
            <a:ext cx="304800" cy="0"/>
          </a:xfrm>
          <a:prstGeom prst="straightConnector1">
            <a:avLst/>
          </a:prstGeom>
          <a:noFill/>
          <a:ln w="28575">
            <a:solidFill>
              <a:srgbClr val="800000"/>
            </a:solidFill>
            <a:round/>
            <a:headEnd/>
            <a:tailEnd type="triangle" w="lg" len="lg"/>
          </a:ln>
          <a:effectLst/>
        </p:spPr>
      </p:cxnSp>
      <p:graphicFrame>
        <p:nvGraphicFramePr>
          <p:cNvPr id="1372197" name="Object 37">
            <a:hlinkClick r:id="" action="ppaction://ole?verb=0"/>
          </p:cNvPr>
          <p:cNvGraphicFramePr>
            <a:graphicFrameLocks/>
          </p:cNvGraphicFramePr>
          <p:nvPr/>
        </p:nvGraphicFramePr>
        <p:xfrm>
          <a:off x="7239000" y="304800"/>
          <a:ext cx="1897063" cy="2438400"/>
        </p:xfrm>
        <a:graphic>
          <a:graphicData uri="http://schemas.openxmlformats.org/presentationml/2006/ole">
            <mc:AlternateContent xmlns:mc="http://schemas.openxmlformats.org/markup-compatibility/2006">
              <mc:Choice xmlns:v="urn:schemas-microsoft-com:vml" Requires="v">
                <p:oleObj spid="_x0000_s136229" name="Clip" r:id="rId4" imgW="3497040" imgH="4117680" progId="MS_ClipArt_Gallery.2">
                  <p:embed/>
                </p:oleObj>
              </mc:Choice>
              <mc:Fallback>
                <p:oleObj name="Clip" r:id="rId4" imgW="3497040" imgH="4117680" progId="MS_ClipArt_Gallery.2">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04800"/>
                        <a:ext cx="18970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198" name="Rectangle 38"/>
          <p:cNvSpPr>
            <a:spLocks noGrp="1" noChangeArrowheads="1"/>
          </p:cNvSpPr>
          <p:nvPr>
            <p:ph type="body" idx="1"/>
          </p:nvPr>
        </p:nvSpPr>
        <p:spPr>
          <a:xfrm>
            <a:off x="152400" y="5410200"/>
            <a:ext cx="8686800" cy="1447800"/>
          </a:xfrm>
          <a:noFill/>
          <a:ln/>
        </p:spPr>
        <p:txBody>
          <a:bodyPr/>
          <a:lstStyle/>
          <a:p>
            <a:pPr marL="0" indent="0">
              <a:buFont typeface="Wingdings" charset="2"/>
              <a:buNone/>
            </a:pPr>
            <a:r>
              <a:rPr lang="en-GB" dirty="0" smtClean="0">
                <a:solidFill>
                  <a:srgbClr val="000066"/>
                </a:solidFill>
              </a:rPr>
              <a:t>What happens when a bug is found in the first increment?</a:t>
            </a:r>
            <a:endParaRPr lang="en-GB" dirty="0">
              <a:solidFill>
                <a:srgbClr val="00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4576273-85C4-2140-AD52-20AE2EB44ACF}" type="slidenum">
              <a:rPr lang="en-US"/>
              <a:pPr/>
              <a:t>51</a:t>
            </a:fld>
            <a:endParaRPr lang="en-US"/>
          </a:p>
        </p:txBody>
      </p:sp>
      <p:sp>
        <p:nvSpPr>
          <p:cNvPr id="250882" name="Rectangle 2"/>
          <p:cNvSpPr>
            <a:spLocks noGrp="1" noChangeArrowheads="1"/>
          </p:cNvSpPr>
          <p:nvPr>
            <p:ph type="title"/>
          </p:nvPr>
        </p:nvSpPr>
        <p:spPr>
          <a:xfrm>
            <a:off x="457200" y="437976"/>
            <a:ext cx="8686800" cy="476424"/>
          </a:xfrm>
        </p:spPr>
        <p:txBody>
          <a:bodyPr/>
          <a:lstStyle/>
          <a:p>
            <a:r>
              <a:rPr lang="en-US" sz="3000" dirty="0" smtClean="0"/>
              <a:t>Process </a:t>
            </a:r>
            <a:r>
              <a:rPr lang="en-US" sz="3000" dirty="0"/>
              <a:t>Improvement </a:t>
            </a:r>
            <a:r>
              <a:rPr lang="en-US" sz="3000" dirty="0" smtClean="0"/>
              <a:t>mostly Quality</a:t>
            </a:r>
            <a:endParaRPr lang="en-US" sz="3000" dirty="0"/>
          </a:p>
        </p:txBody>
      </p:sp>
      <p:sp>
        <p:nvSpPr>
          <p:cNvPr id="250883" name="Rectangle 3"/>
          <p:cNvSpPr>
            <a:spLocks noGrp="1" noChangeArrowheads="1"/>
          </p:cNvSpPr>
          <p:nvPr>
            <p:ph type="body" idx="1"/>
          </p:nvPr>
        </p:nvSpPr>
        <p:spPr>
          <a:xfrm>
            <a:off x="586094" y="1128373"/>
            <a:ext cx="7838609" cy="3574749"/>
          </a:xfrm>
        </p:spPr>
        <p:txBody>
          <a:bodyPr/>
          <a:lstStyle/>
          <a:p>
            <a:r>
              <a:rPr lang="en-US" sz="2400" dirty="0"/>
              <a:t>Software Engineering Institute Capability Maturity </a:t>
            </a:r>
            <a:r>
              <a:rPr lang="en-US" sz="2400" dirty="0" smtClean="0"/>
              <a:t>Model</a:t>
            </a:r>
          </a:p>
          <a:p>
            <a:r>
              <a:rPr lang="en-US" sz="2400" dirty="0" smtClean="0"/>
              <a:t>ISO 9001/3</a:t>
            </a:r>
          </a:p>
          <a:p>
            <a:r>
              <a:rPr lang="en-US" sz="2400" dirty="0" smtClean="0"/>
              <a:t>Six Sigma</a:t>
            </a:r>
          </a:p>
          <a:p>
            <a:r>
              <a:rPr lang="en-US" sz="2400" dirty="0" smtClean="0"/>
              <a:t>Lean Development</a:t>
            </a:r>
          </a:p>
          <a:p>
            <a:r>
              <a:rPr lang="en-US" sz="2400" dirty="0" smtClean="0"/>
              <a:t>Total </a:t>
            </a:r>
            <a:r>
              <a:rPr lang="en-US" sz="2400" dirty="0"/>
              <a:t>Quality </a:t>
            </a:r>
            <a:r>
              <a:rPr lang="en-US" sz="2400" dirty="0" smtClean="0"/>
              <a:t>Management</a:t>
            </a:r>
          </a:p>
          <a:p>
            <a:r>
              <a:rPr lang="en-US" sz="2400" dirty="0" err="1" smtClean="0"/>
              <a:t>BootStrap</a:t>
            </a:r>
            <a:endParaRPr lang="en-US" sz="2400" dirty="0"/>
          </a:p>
          <a:p>
            <a:r>
              <a:rPr lang="en-US" sz="2400" dirty="0"/>
              <a:t>SPICE</a:t>
            </a:r>
            <a:endParaRPr lang="en-US" sz="2400" dirty="0" smtClean="0"/>
          </a:p>
          <a:p>
            <a:r>
              <a:rPr lang="en-US" sz="2400" dirty="0" smtClean="0"/>
              <a:t>Malcolm </a:t>
            </a:r>
            <a:r>
              <a:rPr lang="en-US" sz="2400" dirty="0" err="1"/>
              <a:t>Baldridge</a:t>
            </a:r>
            <a:endParaRPr lang="en-US" sz="2400" dirty="0" smtClean="0"/>
          </a:p>
          <a:p>
            <a:r>
              <a:rPr lang="en-US" sz="2400" dirty="0" err="1" smtClean="0"/>
              <a:t>ServQual</a:t>
            </a:r>
            <a:r>
              <a:rPr lang="en-US" sz="2400" dirty="0" smtClean="0"/>
              <a:t>, </a:t>
            </a:r>
          </a:p>
          <a:p>
            <a:r>
              <a:rPr lang="en-US" sz="2400" dirty="0" smtClean="0"/>
              <a:t>Quality Function Deployment…</a:t>
            </a:r>
          </a:p>
        </p:txBody>
      </p:sp>
      <p:graphicFrame>
        <p:nvGraphicFramePr>
          <p:cNvPr id="250885" name="Object 5"/>
          <p:cNvGraphicFramePr>
            <a:graphicFrameLocks noChangeAspect="1"/>
          </p:cNvGraphicFramePr>
          <p:nvPr/>
        </p:nvGraphicFramePr>
        <p:xfrm>
          <a:off x="5196313" y="2209800"/>
          <a:ext cx="3490487" cy="2819400"/>
        </p:xfrm>
        <a:graphic>
          <a:graphicData uri="http://schemas.openxmlformats.org/presentationml/2006/ole">
            <mc:AlternateContent xmlns:mc="http://schemas.openxmlformats.org/markup-compatibility/2006">
              <mc:Choice xmlns:v="urn:schemas-microsoft-com:vml" Requires="v">
                <p:oleObj spid="_x0000_s154656" name="Clip" r:id="rId4" imgW="2209320" imgH="2628720" progId="">
                  <p:embed/>
                </p:oleObj>
              </mc:Choice>
              <mc:Fallback>
                <p:oleObj name="Clip" r:id="rId4" imgW="2209320" imgH="2628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6313" y="2209800"/>
                        <a:ext cx="3490487" cy="2819400"/>
                      </a:xfrm>
                      <a:prstGeom prst="rect">
                        <a:avLst/>
                      </a:prstGeom>
                      <a:gradFill rotWithShape="0">
                        <a:gsLst>
                          <a:gs pos="0">
                            <a:srgbClr val="8488C4"/>
                          </a:gs>
                          <a:gs pos="53000">
                            <a:srgbClr val="D4DEFF"/>
                          </a:gs>
                          <a:gs pos="83000">
                            <a:srgbClr val="D4DEFF"/>
                          </a:gs>
                          <a:gs pos="100000">
                            <a:srgbClr val="96AB94"/>
                          </a:gs>
                        </a:gsLst>
                        <a:lin ang="5400000" scaled="1"/>
                      </a:gradFill>
                    </p:spPr>
                  </p:pic>
                </p:oleObj>
              </mc:Fallback>
            </mc:AlternateContent>
          </a:graphicData>
        </a:graphic>
      </p:graphicFrame>
    </p:spTree>
    <p:extLst>
      <p:ext uri="{BB962C8B-B14F-4D97-AF65-F5344CB8AC3E}">
        <p14:creationId xmlns:p14="http://schemas.microsoft.com/office/powerpoint/2010/main" val="33666373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p:txBody>
          <a:bodyPr/>
          <a:lstStyle/>
          <a:p>
            <a:r>
              <a:rPr lang="en-US"/>
              <a:t>Healthy dose of Skepticism…</a:t>
            </a:r>
          </a:p>
        </p:txBody>
      </p:sp>
      <p:pic>
        <p:nvPicPr>
          <p:cNvPr id="1397763" name="Picture 7" descr="r_dilbert2005071744002"/>
          <p:cNvPicPr>
            <a:picLocks noChangeAspect="1" noChangeArrowheads="1"/>
          </p:cNvPicPr>
          <p:nvPr/>
        </p:nvPicPr>
        <p:blipFill>
          <a:blip r:embed="rId2"/>
          <a:srcRect/>
          <a:stretch>
            <a:fillRect/>
          </a:stretch>
        </p:blipFill>
        <p:spPr bwMode="auto">
          <a:xfrm>
            <a:off x="76200" y="1322387"/>
            <a:ext cx="9067800" cy="31734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533400"/>
            <a:ext cx="8229600" cy="533400"/>
          </a:xfrm>
        </p:spPr>
        <p:txBody>
          <a:bodyPr/>
          <a:lstStyle/>
          <a:p>
            <a:r>
              <a:rPr lang="en-US" altLang="en-US" sz="2800" dirty="0" smtClean="0"/>
              <a:t>This course extends RHIT’s CSSE 376</a:t>
            </a:r>
            <a:br>
              <a:rPr lang="en-US" altLang="en-US" sz="2800" dirty="0" smtClean="0"/>
            </a:br>
            <a:r>
              <a:rPr lang="en-US" altLang="en-US" sz="2800" dirty="0" smtClean="0"/>
              <a:t>- From our undergrad program</a:t>
            </a:r>
          </a:p>
        </p:txBody>
      </p:sp>
      <p:sp>
        <p:nvSpPr>
          <p:cNvPr id="24578" name="Content Placeholder 2"/>
          <p:cNvSpPr>
            <a:spLocks noGrp="1"/>
          </p:cNvSpPr>
          <p:nvPr>
            <p:ph sz="half" idx="1"/>
          </p:nvPr>
        </p:nvSpPr>
        <p:spPr>
          <a:xfrm>
            <a:off x="457200" y="1905000"/>
            <a:ext cx="4038600" cy="5334000"/>
          </a:xfrm>
        </p:spPr>
        <p:txBody>
          <a:bodyPr/>
          <a:lstStyle/>
          <a:p>
            <a:r>
              <a:rPr lang="en-US" altLang="en-US" sz="2400" dirty="0" smtClean="0"/>
              <a:t>Software Craftsmanship</a:t>
            </a:r>
          </a:p>
          <a:p>
            <a:r>
              <a:rPr lang="en-US" altLang="en-US" sz="2400" dirty="0" smtClean="0"/>
              <a:t>GIT Basics</a:t>
            </a:r>
          </a:p>
          <a:p>
            <a:r>
              <a:rPr lang="en-US" altLang="en-US" sz="2400" dirty="0" smtClean="0"/>
              <a:t>Unit Testing</a:t>
            </a:r>
          </a:p>
          <a:p>
            <a:r>
              <a:rPr lang="en-US" altLang="en-US" sz="2400" dirty="0" smtClean="0"/>
              <a:t>Test Driven Development</a:t>
            </a:r>
          </a:p>
          <a:p>
            <a:r>
              <a:rPr lang="en-US" altLang="en-US" sz="2400" dirty="0" smtClean="0"/>
              <a:t>Code Coverage</a:t>
            </a:r>
          </a:p>
          <a:p>
            <a:r>
              <a:rPr lang="en-US" altLang="en-US" sz="2400" dirty="0" smtClean="0"/>
              <a:t>Mocking</a:t>
            </a:r>
          </a:p>
        </p:txBody>
      </p:sp>
      <p:sp>
        <p:nvSpPr>
          <p:cNvPr id="24579" name="Content Placeholder 1"/>
          <p:cNvSpPr>
            <a:spLocks noGrp="1"/>
          </p:cNvSpPr>
          <p:nvPr>
            <p:ph sz="half" idx="2"/>
          </p:nvPr>
        </p:nvSpPr>
        <p:spPr>
          <a:xfrm>
            <a:off x="4800600" y="1905000"/>
            <a:ext cx="4038600" cy="5334000"/>
          </a:xfrm>
        </p:spPr>
        <p:txBody>
          <a:bodyPr/>
          <a:lstStyle/>
          <a:p>
            <a:r>
              <a:rPr lang="en-US" altLang="en-US" sz="2400" dirty="0" smtClean="0"/>
              <a:t>Integration Testing</a:t>
            </a:r>
          </a:p>
          <a:p>
            <a:r>
              <a:rPr lang="en-US" altLang="en-US" sz="2400" dirty="0" smtClean="0"/>
              <a:t>Performance Testing</a:t>
            </a:r>
          </a:p>
          <a:p>
            <a:r>
              <a:rPr lang="en-US" altLang="en-US" sz="2400" dirty="0" smtClean="0"/>
              <a:t>Localization</a:t>
            </a:r>
          </a:p>
          <a:p>
            <a:r>
              <a:rPr lang="en-US" altLang="en-US" sz="2400" dirty="0" smtClean="0"/>
              <a:t>Metrics</a:t>
            </a:r>
          </a:p>
          <a:p>
            <a:r>
              <a:rPr lang="en-US" altLang="en-US" sz="2400" dirty="0" smtClean="0"/>
              <a:t>Test Plans</a:t>
            </a:r>
          </a:p>
          <a:p>
            <a:r>
              <a:rPr lang="en-US" altLang="en-US" sz="2400" dirty="0" smtClean="0"/>
              <a:t>Behavior Driven Development</a:t>
            </a:r>
          </a:p>
          <a:p>
            <a:endParaRPr lang="en-US" altLang="en-US" sz="2400" dirty="0" smtClean="0"/>
          </a:p>
          <a:p>
            <a:pPr>
              <a:buFont typeface="Wingdings" pitchFamily="2" charset="2"/>
              <a:buNone/>
            </a:pPr>
            <a:endParaRPr lang="en-US" altLang="en-US" sz="2400" dirty="0" smtClean="0"/>
          </a:p>
          <a:p>
            <a:endParaRPr lang="en-US" altLang="en-US" sz="2400" dirty="0" smtClean="0"/>
          </a:p>
        </p:txBody>
      </p:sp>
      <p:sp>
        <p:nvSpPr>
          <p:cNvPr id="2" name="TextBox 1"/>
          <p:cNvSpPr txBox="1"/>
          <p:nvPr/>
        </p:nvSpPr>
        <p:spPr>
          <a:xfrm>
            <a:off x="76200" y="1367135"/>
            <a:ext cx="9106980" cy="461665"/>
          </a:xfrm>
          <a:prstGeom prst="rect">
            <a:avLst/>
          </a:prstGeom>
          <a:noFill/>
        </p:spPr>
        <p:txBody>
          <a:bodyPr wrap="none" rtlCol="0">
            <a:spAutoFit/>
          </a:bodyPr>
          <a:lstStyle/>
          <a:p>
            <a:r>
              <a:rPr lang="en-US" b="1" dirty="0" smtClean="0"/>
              <a:t>These are the lab topics from the spring 2013 version of that!</a:t>
            </a:r>
            <a:endParaRPr lang="en-US" b="1" dirty="0"/>
          </a:p>
        </p:txBody>
      </p:sp>
    </p:spTree>
    <p:extLst>
      <p:ext uri="{BB962C8B-B14F-4D97-AF65-F5344CB8AC3E}">
        <p14:creationId xmlns:p14="http://schemas.microsoft.com/office/powerpoint/2010/main" val="32366278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457200" y="609600"/>
            <a:ext cx="8229600" cy="533400"/>
          </a:xfrm>
          <a:noFill/>
          <a:ln/>
        </p:spPr>
        <p:txBody>
          <a:bodyPr lIns="90488" tIns="44450" rIns="90488" bIns="44450"/>
          <a:lstStyle/>
          <a:p>
            <a:r>
              <a:rPr lang="en-US" dirty="0"/>
              <a:t>European Space </a:t>
            </a:r>
            <a:r>
              <a:rPr lang="en-US" dirty="0" smtClean="0"/>
              <a:t>Agency</a:t>
            </a:r>
            <a:br>
              <a:rPr lang="en-US" dirty="0" smtClean="0"/>
            </a:br>
            <a:r>
              <a:rPr lang="en-US" dirty="0" err="1" smtClean="0"/>
              <a:t>Ariane</a:t>
            </a:r>
            <a:r>
              <a:rPr lang="en-US" dirty="0" smtClean="0"/>
              <a:t> </a:t>
            </a:r>
            <a:r>
              <a:rPr lang="en-US" dirty="0"/>
              <a:t>5 Failure</a:t>
            </a:r>
          </a:p>
        </p:txBody>
      </p:sp>
      <p:sp>
        <p:nvSpPr>
          <p:cNvPr id="569347" name="Rectangle 3"/>
          <p:cNvSpPr>
            <a:spLocks noGrp="1" noChangeArrowheads="1"/>
          </p:cNvSpPr>
          <p:nvPr>
            <p:ph type="body" idx="1"/>
          </p:nvPr>
        </p:nvSpPr>
        <p:spPr>
          <a:xfrm>
            <a:off x="304800" y="1676400"/>
            <a:ext cx="8839200" cy="5064125"/>
          </a:xfrm>
          <a:noFill/>
          <a:ln/>
        </p:spPr>
        <p:txBody>
          <a:bodyPr lIns="90488" tIns="44450" rIns="90488" bIns="44450"/>
          <a:lstStyle/>
          <a:p>
            <a:r>
              <a:rPr lang="en-US" sz="2400" dirty="0" err="1"/>
              <a:t>Ariane</a:t>
            </a:r>
            <a:r>
              <a:rPr lang="en-US" sz="2400" dirty="0"/>
              <a:t> 4 SRI </a:t>
            </a:r>
            <a:r>
              <a:rPr lang="en-US" sz="2000" dirty="0"/>
              <a:t>(Inertial Reference</a:t>
            </a:r>
            <a:r>
              <a:rPr lang="en-US" sz="2000" dirty="0" smtClean="0"/>
              <a:t> Systems</a:t>
            </a:r>
            <a:r>
              <a:rPr lang="en-US" sz="2000" dirty="0"/>
              <a:t>)</a:t>
            </a:r>
            <a:r>
              <a:rPr lang="en-US" sz="2000" dirty="0" smtClean="0"/>
              <a:t> </a:t>
            </a:r>
            <a:r>
              <a:rPr lang="en-US" sz="1600" dirty="0" smtClean="0"/>
              <a:t/>
            </a:r>
            <a:br>
              <a:rPr lang="en-US" sz="1600" dirty="0" smtClean="0"/>
            </a:br>
            <a:r>
              <a:rPr lang="en-US" sz="2400" dirty="0" smtClean="0"/>
              <a:t>software reused </a:t>
            </a:r>
            <a:r>
              <a:rPr lang="en-US" sz="2400" dirty="0"/>
              <a:t>on new</a:t>
            </a:r>
            <a:r>
              <a:rPr lang="en-US" sz="2400" dirty="0" smtClean="0"/>
              <a:t> </a:t>
            </a:r>
            <a:r>
              <a:rPr lang="en-US" sz="2400" dirty="0" err="1" smtClean="0"/>
              <a:t>Ariane</a:t>
            </a:r>
            <a:r>
              <a:rPr lang="en-US" sz="2400" dirty="0" smtClean="0"/>
              <a:t> 5</a:t>
            </a:r>
            <a:br>
              <a:rPr lang="en-US" sz="2400" dirty="0" smtClean="0"/>
            </a:br>
            <a:endParaRPr lang="en-US" sz="2400" dirty="0" smtClean="0"/>
          </a:p>
          <a:p>
            <a:r>
              <a:rPr lang="en-US" sz="2400" dirty="0" smtClean="0"/>
              <a:t>Operand Error exception due to </a:t>
            </a:r>
            <a:br>
              <a:rPr lang="en-US" sz="2400" dirty="0" smtClean="0"/>
            </a:br>
            <a:r>
              <a:rPr lang="en-US" sz="2400" dirty="0" smtClean="0"/>
              <a:t>overflow in converting 64bit FP to </a:t>
            </a:r>
            <a:br>
              <a:rPr lang="en-US" sz="2400" dirty="0" smtClean="0"/>
            </a:br>
            <a:r>
              <a:rPr lang="en-US" sz="2400" dirty="0" smtClean="0"/>
              <a:t>16bit INT</a:t>
            </a:r>
            <a:br>
              <a:rPr lang="en-US" sz="2400" dirty="0" smtClean="0"/>
            </a:br>
            <a:endParaRPr lang="en-US" sz="2400" dirty="0" smtClean="0"/>
          </a:p>
          <a:p>
            <a:r>
              <a:rPr lang="en-US" sz="2400" dirty="0" smtClean="0"/>
              <a:t>Launcher </a:t>
            </a:r>
            <a:r>
              <a:rPr lang="en-US" sz="2400" dirty="0"/>
              <a:t>disintegrated</a:t>
            </a:r>
            <a:r>
              <a:rPr lang="en-US" sz="2400" dirty="0" smtClean="0"/>
              <a:t> after 39 sec</a:t>
            </a:r>
            <a:br>
              <a:rPr lang="en-US" sz="2400" dirty="0" smtClean="0"/>
            </a:br>
            <a:r>
              <a:rPr lang="en-US" sz="2400" dirty="0" smtClean="0"/>
              <a:t>because </a:t>
            </a:r>
            <a:r>
              <a:rPr lang="en-US" sz="2400" dirty="0"/>
              <a:t>of high aerodynamic loads</a:t>
            </a:r>
            <a:r>
              <a:rPr lang="en-US" sz="2400" dirty="0" smtClean="0"/>
              <a:t> </a:t>
            </a:r>
            <a:br>
              <a:rPr lang="en-US" sz="2400" dirty="0" smtClean="0"/>
            </a:br>
            <a:r>
              <a:rPr lang="en-US" sz="2400" dirty="0" smtClean="0"/>
              <a:t/>
            </a:r>
            <a:br>
              <a:rPr lang="en-US" sz="2400" dirty="0" smtClean="0"/>
            </a:br>
            <a:endParaRPr lang="en-US" sz="2400" dirty="0" smtClean="0"/>
          </a:p>
          <a:p>
            <a:pPr>
              <a:buFont typeface="Wingdings" charset="2"/>
              <a:buNone/>
            </a:pPr>
            <a:r>
              <a:rPr lang="en-US" dirty="0">
                <a:solidFill>
                  <a:srgbClr val="990000"/>
                </a:solidFill>
              </a:rPr>
              <a:t>Cause: Unknown </a:t>
            </a:r>
            <a:r>
              <a:rPr lang="en-US" dirty="0" smtClean="0">
                <a:solidFill>
                  <a:srgbClr val="990000"/>
                </a:solidFill>
              </a:rPr>
              <a:t>Bug introduced with Reuse</a:t>
            </a:r>
            <a:endParaRPr lang="en-US" dirty="0">
              <a:solidFill>
                <a:srgbClr val="990000"/>
              </a:solidFill>
            </a:endParaRPr>
          </a:p>
        </p:txBody>
      </p:sp>
      <p:pic>
        <p:nvPicPr>
          <p:cNvPr id="5" name="Picture 4"/>
          <p:cNvPicPr>
            <a:picLocks noChangeAspect="1"/>
          </p:cNvPicPr>
          <p:nvPr/>
        </p:nvPicPr>
        <p:blipFill>
          <a:blip r:embed="rId3"/>
          <a:stretch>
            <a:fillRect/>
          </a:stretch>
        </p:blipFill>
        <p:spPr>
          <a:xfrm>
            <a:off x="6477000" y="609600"/>
            <a:ext cx="2540000" cy="4940300"/>
          </a:xfrm>
          <a:prstGeom prst="rect">
            <a:avLst/>
          </a:prstGeom>
        </p:spPr>
      </p:pic>
      <p:sp>
        <p:nvSpPr>
          <p:cNvPr id="6" name="TextBox 5"/>
          <p:cNvSpPr txBox="1"/>
          <p:nvPr/>
        </p:nvSpPr>
        <p:spPr>
          <a:xfrm>
            <a:off x="8758958" y="6553200"/>
            <a:ext cx="385042" cy="338554"/>
          </a:xfrm>
          <a:prstGeom prst="rect">
            <a:avLst/>
          </a:prstGeom>
          <a:noFill/>
        </p:spPr>
        <p:txBody>
          <a:bodyPr wrap="none" rtlCol="0">
            <a:spAutoFit/>
          </a:bodyPr>
          <a:lstStyle/>
          <a:p>
            <a:r>
              <a:rPr lang="en-US" sz="1600" dirty="0" smtClean="0">
                <a:sym typeface="Wingdings" panose="05000000000000000000" pitchFamily="2" charset="2"/>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9347">
                                            <p:txEl>
                                              <p:pRg st="1" end="1"/>
                                            </p:txEl>
                                          </p:spTgt>
                                        </p:tgtEl>
                                        <p:attrNameLst>
                                          <p:attrName>style.visibility</p:attrName>
                                        </p:attrNameLst>
                                      </p:cBhvr>
                                      <p:to>
                                        <p:strVal val="visible"/>
                                      </p:to>
                                    </p:set>
                                    <p:animEffect transition="in" filter="fade">
                                      <p:cBhvr>
                                        <p:cTn id="7" dur="1000"/>
                                        <p:tgtEl>
                                          <p:spTgt spid="569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9347">
                                            <p:txEl>
                                              <p:pRg st="2" end="2"/>
                                            </p:txEl>
                                          </p:spTgt>
                                        </p:tgtEl>
                                        <p:attrNameLst>
                                          <p:attrName>style.visibility</p:attrName>
                                        </p:attrNameLst>
                                      </p:cBhvr>
                                      <p:to>
                                        <p:strVal val="visible"/>
                                      </p:to>
                                    </p:set>
                                    <p:animEffect transition="in" filter="fade">
                                      <p:cBhvr>
                                        <p:cTn id="12" dur="1000"/>
                                        <p:tgtEl>
                                          <p:spTgt spid="569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9347">
                                            <p:txEl>
                                              <p:pRg st="3" end="3"/>
                                            </p:txEl>
                                          </p:spTgt>
                                        </p:tgtEl>
                                        <p:attrNameLst>
                                          <p:attrName>style.visibility</p:attrName>
                                        </p:attrNameLst>
                                      </p:cBhvr>
                                      <p:to>
                                        <p:strVal val="visible"/>
                                      </p:to>
                                    </p:set>
                                    <p:animEffect transition="in" filter="fade">
                                      <p:cBhvr>
                                        <p:cTn id="17" dur="1000"/>
                                        <p:tgtEl>
                                          <p:spTgt spid="569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a:t>Medical Radiation Incident</a:t>
            </a:r>
          </a:p>
        </p:txBody>
      </p:sp>
      <p:sp>
        <p:nvSpPr>
          <p:cNvPr id="571395" name="Rectangle 3"/>
          <p:cNvSpPr>
            <a:spLocks noGrp="1" noChangeArrowheads="1"/>
          </p:cNvSpPr>
          <p:nvPr>
            <p:ph type="body" idx="1"/>
          </p:nvPr>
        </p:nvSpPr>
        <p:spPr>
          <a:xfrm>
            <a:off x="533400" y="1219200"/>
            <a:ext cx="8305800" cy="5029200"/>
          </a:xfrm>
        </p:spPr>
        <p:txBody>
          <a:bodyPr/>
          <a:lstStyle/>
          <a:p>
            <a:r>
              <a:rPr lang="en-US" sz="2000" dirty="0" smtClean="0"/>
              <a:t>Machine </a:t>
            </a:r>
            <a:r>
              <a:rPr lang="en-US" sz="2000" dirty="0"/>
              <a:t>provide graphical user interface</a:t>
            </a:r>
          </a:p>
          <a:p>
            <a:r>
              <a:rPr lang="en-US" sz="2000" dirty="0"/>
              <a:t>Hospital </a:t>
            </a:r>
            <a:r>
              <a:rPr lang="en-US" sz="2000" dirty="0" smtClean="0"/>
              <a:t>workers selected options via fields</a:t>
            </a:r>
          </a:p>
          <a:p>
            <a:pPr lvl="1"/>
            <a:r>
              <a:rPr lang="en-US" sz="1800" dirty="0"/>
              <a:t>Tab-key &amp; Shift-Tab combination used to move between fields</a:t>
            </a:r>
          </a:p>
          <a:p>
            <a:r>
              <a:rPr lang="en-US" sz="2000" dirty="0"/>
              <a:t>Some hospital </a:t>
            </a:r>
            <a:r>
              <a:rPr lang="en-US" sz="2000" dirty="0" smtClean="0"/>
              <a:t>workers </a:t>
            </a:r>
            <a:r>
              <a:rPr lang="en-US" sz="2000" dirty="0"/>
              <a:t>used up &amp; down arrows to move between rows of fields</a:t>
            </a:r>
          </a:p>
          <a:p>
            <a:pPr lvl="1"/>
            <a:r>
              <a:rPr lang="en-US" sz="1800" dirty="0"/>
              <a:t>Moved</a:t>
            </a:r>
            <a:r>
              <a:rPr lang="en-US" sz="1800" dirty="0" smtClean="0"/>
              <a:t> cursor, but </a:t>
            </a:r>
            <a:r>
              <a:rPr lang="en-US" sz="1800" dirty="0"/>
              <a:t>internally, </a:t>
            </a:r>
            <a:r>
              <a:rPr lang="en-US" sz="1800" dirty="0" smtClean="0"/>
              <a:t/>
            </a:r>
            <a:br>
              <a:rPr lang="en-US" sz="1800" dirty="0" smtClean="0"/>
            </a:br>
            <a:r>
              <a:rPr lang="en-US" sz="1800" dirty="0" smtClean="0"/>
              <a:t>didn’t </a:t>
            </a:r>
            <a:r>
              <a:rPr lang="en-US" sz="1800" dirty="0"/>
              <a:t>change </a:t>
            </a:r>
            <a:r>
              <a:rPr lang="en-US" sz="1800" dirty="0" smtClean="0"/>
              <a:t>fields</a:t>
            </a:r>
          </a:p>
          <a:p>
            <a:pPr marL="0" indent="0">
              <a:buFont typeface="Wingdings" charset="2"/>
              <a:buNone/>
            </a:pPr>
            <a:r>
              <a:rPr lang="en-US" sz="2000" dirty="0" smtClean="0">
                <a:solidFill>
                  <a:srgbClr val="990000"/>
                </a:solidFill>
              </a:rPr>
              <a:t>Result</a:t>
            </a:r>
            <a:r>
              <a:rPr lang="en-US" sz="2000" dirty="0">
                <a:solidFill>
                  <a:srgbClr val="990000"/>
                </a:solidFill>
              </a:rPr>
              <a:t>: </a:t>
            </a:r>
            <a:r>
              <a:rPr lang="en-US" sz="2000" dirty="0"/>
              <a:t>Data entered in wrong </a:t>
            </a:r>
            <a:r>
              <a:rPr lang="en-US" sz="2000" dirty="0" smtClean="0"/>
              <a:t/>
            </a:r>
            <a:br>
              <a:rPr lang="en-US" sz="2000" dirty="0" smtClean="0"/>
            </a:br>
            <a:r>
              <a:rPr lang="en-US" sz="2000" dirty="0" smtClean="0"/>
              <a:t>fields </a:t>
            </a:r>
            <a:r>
              <a:rPr lang="en-US" sz="2000" dirty="0"/>
              <a:t>some patients </a:t>
            </a:r>
            <a:r>
              <a:rPr lang="en-US" sz="2000" dirty="0" smtClean="0"/>
              <a:t>over-</a:t>
            </a:r>
            <a:br>
              <a:rPr lang="en-US" sz="2000" dirty="0" smtClean="0"/>
            </a:br>
            <a:r>
              <a:rPr lang="en-US" sz="2000" dirty="0" smtClean="0"/>
              <a:t>radiated and </a:t>
            </a:r>
            <a:r>
              <a:rPr lang="en-US" sz="2000" dirty="0"/>
              <a:t>did not </a:t>
            </a:r>
            <a:r>
              <a:rPr lang="en-US" sz="2000" dirty="0" smtClean="0"/>
              <a:t>survive</a:t>
            </a:r>
            <a:br>
              <a:rPr lang="en-US" sz="2000" dirty="0" smtClean="0"/>
            </a:br>
            <a:endParaRPr lang="en-US" sz="2000" dirty="0" smtClean="0"/>
          </a:p>
          <a:p>
            <a:pPr marL="0" indent="0">
              <a:buFont typeface="Wingdings" charset="2"/>
              <a:buNone/>
            </a:pPr>
            <a:r>
              <a:rPr lang="en-US" sz="2400" dirty="0" smtClean="0">
                <a:solidFill>
                  <a:srgbClr val="990000"/>
                </a:solidFill>
              </a:rPr>
              <a:t>Cause: Usability Defect</a:t>
            </a:r>
            <a:endParaRPr lang="en-US" sz="2000" dirty="0"/>
          </a:p>
        </p:txBody>
      </p:sp>
      <p:pic>
        <p:nvPicPr>
          <p:cNvPr id="158724" name="Picture 4" descr="http://computingcases.org/case_materials/therac/analysis/therac25_faci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85655"/>
            <a:ext cx="4505325" cy="3305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London Ambulance Service</a:t>
            </a:r>
          </a:p>
        </p:txBody>
      </p:sp>
      <p:pic>
        <p:nvPicPr>
          <p:cNvPr id="7" name="Picture 6"/>
          <p:cNvPicPr>
            <a:picLocks noChangeAspect="1"/>
          </p:cNvPicPr>
          <p:nvPr/>
        </p:nvPicPr>
        <p:blipFill>
          <a:blip r:embed="rId3">
            <a:alphaModFix amt="28000"/>
          </a:blip>
          <a:stretch>
            <a:fillRect/>
          </a:stretch>
        </p:blipFill>
        <p:spPr>
          <a:xfrm>
            <a:off x="1066800" y="1143000"/>
            <a:ext cx="7010400" cy="5257800"/>
          </a:xfrm>
          <a:prstGeom prst="rect">
            <a:avLst/>
          </a:prstGeom>
        </p:spPr>
      </p:pic>
      <p:sp>
        <p:nvSpPr>
          <p:cNvPr id="572419" name="Rectangle 3"/>
          <p:cNvSpPr>
            <a:spLocks noGrp="1" noChangeArrowheads="1"/>
          </p:cNvSpPr>
          <p:nvPr>
            <p:ph type="body" idx="1"/>
          </p:nvPr>
        </p:nvSpPr>
        <p:spPr>
          <a:xfrm>
            <a:off x="457200" y="1219200"/>
            <a:ext cx="8458200" cy="5029200"/>
          </a:xfrm>
        </p:spPr>
        <p:txBody>
          <a:bodyPr/>
          <a:lstStyle/>
          <a:p>
            <a:pPr>
              <a:lnSpc>
                <a:spcPct val="90000"/>
              </a:lnSpc>
            </a:pPr>
            <a:r>
              <a:rPr lang="en-US" sz="2400" dirty="0" smtClean="0"/>
              <a:t>Computer </a:t>
            </a:r>
            <a:r>
              <a:rPr lang="en-US" sz="2400" dirty="0"/>
              <a:t>Aided Dispatch </a:t>
            </a:r>
            <a:r>
              <a:rPr lang="en-US" sz="2400" dirty="0" smtClean="0"/>
              <a:t>System to automate </a:t>
            </a:r>
            <a:r>
              <a:rPr lang="en-US" sz="2400" dirty="0"/>
              <a:t>human-intensive processes of manual </a:t>
            </a:r>
            <a:r>
              <a:rPr lang="en-US" sz="2400" dirty="0" smtClean="0"/>
              <a:t>dispatch</a:t>
            </a:r>
          </a:p>
          <a:p>
            <a:pPr lvl="1">
              <a:lnSpc>
                <a:spcPct val="90000"/>
              </a:lnSpc>
            </a:pPr>
            <a:r>
              <a:rPr lang="en-US" sz="2000" dirty="0"/>
              <a:t>Call Taking (assumed to be better)</a:t>
            </a:r>
          </a:p>
          <a:p>
            <a:pPr lvl="2">
              <a:lnSpc>
                <a:spcPct val="90000"/>
              </a:lnSpc>
            </a:pPr>
            <a:r>
              <a:rPr lang="en-US" sz="2000" dirty="0"/>
              <a:t>Receive calls, record incident details, pinpoint </a:t>
            </a:r>
            <a:r>
              <a:rPr lang="en-US" sz="2000" dirty="0" smtClean="0"/>
              <a:t>location</a:t>
            </a:r>
            <a:br>
              <a:rPr lang="en-US" sz="2000" dirty="0" smtClean="0"/>
            </a:br>
            <a:endParaRPr lang="en-US" sz="1100" dirty="0" smtClean="0"/>
          </a:p>
          <a:p>
            <a:pPr>
              <a:lnSpc>
                <a:spcPct val="90000"/>
              </a:lnSpc>
            </a:pPr>
            <a:r>
              <a:rPr lang="en-US" sz="2400" dirty="0"/>
              <a:t>System went live on 26th October </a:t>
            </a:r>
            <a:r>
              <a:rPr lang="en-US" sz="2400" dirty="0" smtClean="0"/>
              <a:t>1992</a:t>
            </a:r>
          </a:p>
          <a:p>
            <a:pPr lvl="1">
              <a:lnSpc>
                <a:spcPct val="90000"/>
              </a:lnSpc>
            </a:pPr>
            <a:r>
              <a:rPr lang="en-US" sz="2000" dirty="0"/>
              <a:t>Taken offline next day and reverted to semi-manual dispatching on 28th October </a:t>
            </a:r>
            <a:r>
              <a:rPr lang="en-US" sz="2000" dirty="0" smtClean="0"/>
              <a:t>1992</a:t>
            </a:r>
            <a:br>
              <a:rPr lang="en-US" sz="2000" dirty="0" smtClean="0"/>
            </a:br>
            <a:endParaRPr lang="en-US" sz="1100" dirty="0" smtClean="0"/>
          </a:p>
          <a:p>
            <a:pPr>
              <a:lnSpc>
                <a:spcPct val="90000"/>
              </a:lnSpc>
            </a:pPr>
            <a:r>
              <a:rPr lang="en-US" sz="2400" dirty="0"/>
              <a:t>Increased incident errors </a:t>
            </a:r>
            <a:r>
              <a:rPr lang="en-US" sz="2400" dirty="0">
                <a:latin typeface="ヒラギノ角ゴ ProN W3" charset="-128"/>
              </a:rPr>
              <a:t>=&gt;</a:t>
            </a:r>
            <a:r>
              <a:rPr lang="en-US" sz="2400" dirty="0"/>
              <a:t>increased number of exceptions </a:t>
            </a:r>
            <a:r>
              <a:rPr lang="en-US" sz="2400" dirty="0">
                <a:latin typeface="ヒラギノ角ゴ ProN W3" charset="-128"/>
              </a:rPr>
              <a:t>=&gt;</a:t>
            </a:r>
            <a:r>
              <a:rPr lang="en-US" sz="2400" dirty="0"/>
              <a:t>increased incorrect </a:t>
            </a:r>
            <a:r>
              <a:rPr lang="en-US" sz="2400" dirty="0" smtClean="0"/>
              <a:t>information</a:t>
            </a:r>
            <a:br>
              <a:rPr lang="en-US" sz="2400" dirty="0" smtClean="0"/>
            </a:br>
            <a:endParaRPr lang="en-US" sz="1200" dirty="0" smtClean="0"/>
          </a:p>
          <a:p>
            <a:pPr marL="0" indent="0">
              <a:lnSpc>
                <a:spcPct val="90000"/>
              </a:lnSpc>
              <a:buFont typeface="Wingdings" charset="2"/>
              <a:buNone/>
            </a:pPr>
            <a:r>
              <a:rPr lang="en-US" dirty="0" smtClean="0">
                <a:solidFill>
                  <a:srgbClr val="990000"/>
                </a:solidFill>
              </a:rPr>
              <a:t>Result</a:t>
            </a:r>
            <a:r>
              <a:rPr lang="en-US" dirty="0">
                <a:solidFill>
                  <a:srgbClr val="990000"/>
                </a:solidFill>
              </a:rPr>
              <a:t>: </a:t>
            </a:r>
            <a:r>
              <a:rPr lang="en-US" dirty="0">
                <a:solidFill>
                  <a:srgbClr val="000000"/>
                </a:solidFill>
              </a:rPr>
              <a:t>20–30 people speculated to have died as a result of ambulances arriving too </a:t>
            </a:r>
            <a:r>
              <a:rPr lang="en-US" dirty="0" smtClean="0">
                <a:solidFill>
                  <a:srgbClr val="000000"/>
                </a:solidFill>
              </a:rPr>
              <a:t>late</a:t>
            </a:r>
          </a:p>
          <a:p>
            <a:pPr marL="0" indent="0">
              <a:lnSpc>
                <a:spcPct val="90000"/>
              </a:lnSpc>
              <a:buFont typeface="Wingdings" charset="2"/>
              <a:buNone/>
            </a:pPr>
            <a:r>
              <a:rPr lang="en-US" dirty="0" smtClean="0">
                <a:solidFill>
                  <a:srgbClr val="CC0000"/>
                </a:solidFill>
              </a:rPr>
              <a:t>Cause: Insufficient Load Testing</a:t>
            </a:r>
            <a:endParaRPr lang="en-US" dirty="0">
              <a:solidFill>
                <a:srgbClr val="CC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Mars Polar Lander</a:t>
            </a:r>
          </a:p>
        </p:txBody>
      </p:sp>
      <p:sp>
        <p:nvSpPr>
          <p:cNvPr id="15363" name="Rectangle 3"/>
          <p:cNvSpPr>
            <a:spLocks noGrp="1" noChangeArrowheads="1"/>
          </p:cNvSpPr>
          <p:nvPr>
            <p:ph type="body" idx="1"/>
          </p:nvPr>
        </p:nvSpPr>
        <p:spPr>
          <a:xfrm>
            <a:off x="152400" y="1676400"/>
            <a:ext cx="8839200" cy="5257800"/>
          </a:xfrm>
        </p:spPr>
        <p:txBody>
          <a:bodyPr/>
          <a:lstStyle/>
          <a:p>
            <a:pPr eaLnBrk="1" hangingPunct="1"/>
            <a:r>
              <a:rPr lang="en-US" sz="2400" dirty="0">
                <a:latin typeface="Arial" charset="0"/>
              </a:rPr>
              <a:t>L</a:t>
            </a:r>
            <a:r>
              <a:rPr lang="en-US" sz="2400" dirty="0" smtClean="0">
                <a:latin typeface="Arial" charset="0"/>
              </a:rPr>
              <a:t>ast </a:t>
            </a:r>
            <a:r>
              <a:rPr lang="en-US" sz="2400" dirty="0">
                <a:latin typeface="Arial" charset="0"/>
              </a:rPr>
              <a:t>telemetry from </a:t>
            </a:r>
            <a:r>
              <a:rPr lang="en-US" sz="2400" i="1" dirty="0">
                <a:latin typeface="Arial" charset="0"/>
              </a:rPr>
              <a:t>Mars Polar Lander</a:t>
            </a:r>
            <a:r>
              <a:rPr lang="en-US" sz="2400" dirty="0">
                <a:latin typeface="Arial" charset="0"/>
              </a:rPr>
              <a:t> </a:t>
            </a:r>
            <a:r>
              <a:rPr lang="en-US" sz="2400" dirty="0" smtClean="0">
                <a:latin typeface="Arial" charset="0"/>
              </a:rPr>
              <a:t>December </a:t>
            </a:r>
            <a:r>
              <a:rPr lang="en-US" sz="2400" dirty="0">
                <a:latin typeface="Arial" charset="0"/>
              </a:rPr>
              <a:t>3, </a:t>
            </a:r>
            <a:r>
              <a:rPr lang="en-US" sz="2400" dirty="0" smtClean="0">
                <a:latin typeface="Arial" charset="0"/>
              </a:rPr>
              <a:t>1999 </a:t>
            </a:r>
          </a:p>
          <a:p>
            <a:pPr lvl="1" eaLnBrk="1" hangingPunct="1"/>
            <a:r>
              <a:rPr lang="en-US" sz="2000" dirty="0" smtClean="0">
                <a:latin typeface="Arial" charset="0"/>
              </a:rPr>
              <a:t>No </a:t>
            </a:r>
            <a:r>
              <a:rPr lang="en-US" sz="2000" dirty="0">
                <a:latin typeface="Arial" charset="0"/>
              </a:rPr>
              <a:t>further signals have </a:t>
            </a:r>
            <a:r>
              <a:rPr lang="en-US" sz="2000" dirty="0" smtClean="0">
                <a:latin typeface="Arial" charset="0"/>
              </a:rPr>
              <a:t>received – cause is unknown</a:t>
            </a:r>
            <a:endParaRPr lang="en-US" sz="2000" dirty="0">
              <a:latin typeface="Arial" charset="0"/>
            </a:endParaRPr>
          </a:p>
          <a:p>
            <a:pPr eaLnBrk="1" hangingPunct="1"/>
            <a:r>
              <a:rPr lang="en-US" sz="2400" dirty="0">
                <a:latin typeface="Arial" charset="0"/>
              </a:rPr>
              <a:t>M</a:t>
            </a:r>
            <a:r>
              <a:rPr lang="en-US" sz="2400" dirty="0" smtClean="0">
                <a:latin typeface="Arial" charset="0"/>
              </a:rPr>
              <a:t>ost </a:t>
            </a:r>
            <a:r>
              <a:rPr lang="en-US" sz="2400" dirty="0">
                <a:latin typeface="Arial" charset="0"/>
              </a:rPr>
              <a:t>likely </a:t>
            </a:r>
            <a:r>
              <a:rPr lang="en-US" sz="2400" dirty="0">
                <a:solidFill>
                  <a:srgbClr val="800000"/>
                </a:solidFill>
                <a:latin typeface="Arial" charset="0"/>
              </a:rPr>
              <a:t>cause</a:t>
            </a:r>
            <a:r>
              <a:rPr lang="en-US" sz="2400" dirty="0">
                <a:latin typeface="Arial" charset="0"/>
              </a:rPr>
              <a:t> of the failure </a:t>
            </a:r>
            <a:r>
              <a:rPr lang="en-US" sz="2400" dirty="0" smtClean="0">
                <a:latin typeface="Arial" charset="0"/>
              </a:rPr>
              <a:t>was </a:t>
            </a:r>
            <a:r>
              <a:rPr lang="en-US" sz="2400" dirty="0">
                <a:latin typeface="Arial" charset="0"/>
              </a:rPr>
              <a:t>a software error that mistakenly identified the vibration caused by the deployment of the lander's legs as being caused by the vehicle touching down on the Martian surface, resulting in the vehicle's descent engines being cut off whilst it was still 40 meters above the surface, rather than on touchdown as planned. </a:t>
            </a:r>
          </a:p>
          <a:p>
            <a:pPr lvl="1" eaLnBrk="1" hangingPunct="1"/>
            <a:r>
              <a:rPr lang="en-US" sz="2000" dirty="0">
                <a:latin typeface="Arial" charset="0"/>
              </a:rPr>
              <a:t>Another possible reason for failure was inadequate preheating of catalysis beds for the pulsing rocket </a:t>
            </a:r>
            <a:r>
              <a:rPr lang="en-US" sz="2000" dirty="0" smtClean="0">
                <a:latin typeface="Arial" charset="0"/>
              </a:rPr>
              <a:t>thrusters</a:t>
            </a:r>
          </a:p>
          <a:p>
            <a:pPr eaLnBrk="1" hangingPunct="1"/>
            <a:r>
              <a:rPr lang="en-US" dirty="0" smtClean="0">
                <a:solidFill>
                  <a:srgbClr val="800000"/>
                </a:solidFill>
                <a:latin typeface="Arial" charset="0"/>
              </a:rPr>
              <a:t>Result</a:t>
            </a:r>
            <a:r>
              <a:rPr lang="en-US" dirty="0" smtClean="0">
                <a:latin typeface="Arial" charset="0"/>
              </a:rPr>
              <a:t>: Lost Mars mission.</a:t>
            </a:r>
            <a:endParaRPr lang="en-US" dirty="0">
              <a:latin typeface="Arial" charset="0"/>
            </a:endParaRPr>
          </a:p>
        </p:txBody>
      </p:sp>
      <p:pic>
        <p:nvPicPr>
          <p:cNvPr id="15364" name="Picture 4" descr="Conceptual drawing of the Mars Polar Lander on the surface of Mars.">
            <a:hlinkClick r:id="rId2" tooltip="Conceptual drawing of the Mars Polar Lander on the surface of Mar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76200"/>
            <a:ext cx="1981200" cy="1624012"/>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8008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20373</TotalTime>
  <Words>3036</Words>
  <Application>Microsoft Office PowerPoint</Application>
  <PresentationFormat>On-screen Show (4:3)</PresentationFormat>
  <Paragraphs>637</Paragraphs>
  <Slides>53</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2007FairfaxShowcaseSE-Slides-Bohner</vt:lpstr>
      <vt:lpstr>Clip</vt:lpstr>
      <vt:lpstr>CSSE 576 Software Quality Assurance: Introduction</vt:lpstr>
      <vt:lpstr>Agenda</vt:lpstr>
      <vt:lpstr>Let’s get to know each other…</vt:lpstr>
      <vt:lpstr>PowerPoint Presentation</vt:lpstr>
      <vt:lpstr>Epic Software Failures</vt:lpstr>
      <vt:lpstr>European Space Agency Ariane 5 Failure</vt:lpstr>
      <vt:lpstr>Medical Radiation Incident</vt:lpstr>
      <vt:lpstr>London Ambulance Service</vt:lpstr>
      <vt:lpstr>Mars Polar Lander</vt:lpstr>
      <vt:lpstr>AT&amp;T Switch Failure (Jan 15, 1990)</vt:lpstr>
      <vt:lpstr>Affordable Care Act</vt:lpstr>
      <vt:lpstr>So, … what is quality and what do you do to assure it?</vt:lpstr>
      <vt:lpstr>IEEE Definition of "Software Quality"</vt:lpstr>
      <vt:lpstr>IEEE Definition of  "Software Quality Assurance"</vt:lpstr>
      <vt:lpstr>Assurance in Verification &amp; Validation</vt:lpstr>
      <vt:lpstr>Learning Outcomes: Vocabulary!</vt:lpstr>
      <vt:lpstr>Learning Outcomes: Models</vt:lpstr>
      <vt:lpstr>Learning Outcomes: Process</vt:lpstr>
      <vt:lpstr>Learning Outcomes: Metrics</vt:lpstr>
      <vt:lpstr>Learning Outcomes: Testing</vt:lpstr>
      <vt:lpstr>Learning Outcomes: Acceptance</vt:lpstr>
      <vt:lpstr>Learning Outcomes: Assessments</vt:lpstr>
      <vt:lpstr>Learning Outcomes: Making Change</vt:lpstr>
      <vt:lpstr>Course Textbook and Readings</vt:lpstr>
      <vt:lpstr>What is the difference between an error and a failure?</vt:lpstr>
      <vt:lpstr>More Definitions</vt:lpstr>
      <vt:lpstr>Causes of Software Errors</vt:lpstr>
      <vt:lpstr>Software Related Failures</vt:lpstr>
      <vt:lpstr>Defects Injected Early, but      Discovered Late</vt:lpstr>
      <vt:lpstr>Poor Programming Habits and  No Accountability for Work</vt:lpstr>
      <vt:lpstr>Managers trying to test quality into the software</vt:lpstr>
      <vt:lpstr>What does software quality have to do with productivity?</vt:lpstr>
      <vt:lpstr>It’s Tuesday… are we productive yet?</vt:lpstr>
      <vt:lpstr>Thirty-eight Years of Progress</vt:lpstr>
      <vt:lpstr>Provocative Statements on Software Engineering</vt:lpstr>
      <vt:lpstr>Hardware View of Productivity Gap</vt:lpstr>
      <vt:lpstr>Software System Landscape</vt:lpstr>
      <vt:lpstr>Productivity</vt:lpstr>
      <vt:lpstr>Software Productivity’s Greatest Increases</vt:lpstr>
      <vt:lpstr>Language Abstraction</vt:lpstr>
      <vt:lpstr>Software Reuse Effectiveness</vt:lpstr>
      <vt:lpstr>Process Maturity Levels</vt:lpstr>
      <vt:lpstr>More Traction at Upper levels...</vt:lpstr>
      <vt:lpstr>Some Factors Affecting Productivity</vt:lpstr>
      <vt:lpstr>Productivity Enhancement</vt:lpstr>
      <vt:lpstr>Software Engineering is about  Scale and Quality</vt:lpstr>
      <vt:lpstr>Quality  Cross-Life-Cycle Activity</vt:lpstr>
      <vt:lpstr>Standard 12207 Development Process</vt:lpstr>
      <vt:lpstr>Iterative Models</vt:lpstr>
      <vt:lpstr>Incremental Models</vt:lpstr>
      <vt:lpstr>Process Improvement mostly Quality</vt:lpstr>
      <vt:lpstr>Healthy dose of Skepticism…</vt:lpstr>
      <vt:lpstr>This course extends RHIT’s CSSE 376 - From our undergrad program</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101</cp:revision>
  <cp:lastPrinted>2011-03-08T20:51:39Z</cp:lastPrinted>
  <dcterms:created xsi:type="dcterms:W3CDTF">2010-09-08T13:25:44Z</dcterms:created>
  <dcterms:modified xsi:type="dcterms:W3CDTF">2014-04-07T16:43:40Z</dcterms:modified>
</cp:coreProperties>
</file>