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9" r:id="rId2"/>
    <p:sldId id="458" r:id="rId3"/>
    <p:sldId id="461" r:id="rId4"/>
    <p:sldId id="462" r:id="rId5"/>
    <p:sldId id="463" r:id="rId6"/>
    <p:sldId id="464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4" r:id="rId17"/>
    <p:sldId id="459" r:id="rId18"/>
    <p:sldId id="460" r:id="rId19"/>
    <p:sldId id="457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1734" autoAdjust="0"/>
  </p:normalViewPr>
  <p:slideViewPr>
    <p:cSldViewPr>
      <p:cViewPr varScale="1">
        <p:scale>
          <a:sx n="47" d="100"/>
          <a:sy n="47" d="100"/>
        </p:scale>
        <p:origin x="-124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2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1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Some material for this discussion taken from </a:t>
            </a:r>
            <a:r>
              <a:rPr lang="en-US" i="1" dirty="0" smtClean="0"/>
              <a:t>Software Maintenance:  Effective Practices</a:t>
            </a:r>
            <a:r>
              <a:rPr lang="en-US" i="1" baseline="0" dirty="0" smtClean="0"/>
              <a:t> for Geographically Distributed Environments</a:t>
            </a:r>
            <a:r>
              <a:rPr lang="en-US" baseline="0" dirty="0" smtClean="0"/>
              <a:t>, by </a:t>
            </a:r>
            <a:r>
              <a:rPr lang="en-US" baseline="0" dirty="0" err="1" smtClean="0"/>
              <a:t>Gopalaswamy</a:t>
            </a:r>
            <a:r>
              <a:rPr lang="en-US" baseline="0" dirty="0" smtClean="0"/>
              <a:t> Ramesh and Ramesh </a:t>
            </a:r>
            <a:r>
              <a:rPr lang="en-US" baseline="0" dirty="0" err="1" smtClean="0"/>
              <a:t>Bhattiprolu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baseline="0" dirty="0" smtClean="0"/>
              <a:t>Ramesh and </a:t>
            </a:r>
            <a:r>
              <a:rPr lang="en-US" baseline="0" dirty="0" err="1" smtClean="0"/>
              <a:t>Bhattiprolu</a:t>
            </a:r>
            <a:r>
              <a:rPr lang="en-US" baseline="0" dirty="0" smtClean="0"/>
              <a:t>, p. 154.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80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= Specific, Measurable,</a:t>
            </a:r>
            <a:r>
              <a:rPr lang="en-US" baseline="0" dirty="0" smtClean="0"/>
              <a:t> Aggressive yet achievable, Results-oriented, and Time-bound.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0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06C23-2C0D-5B40-9C5F-A142580E2DDB}" type="slidenum">
              <a:rPr lang="en-US"/>
              <a:pPr/>
              <a:t>19</a:t>
            </a:fld>
            <a:endParaRPr lang="en-US"/>
          </a:p>
        </p:txBody>
      </p:sp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593-710C-4ACA-9DF2-656318B6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1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7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1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0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-3048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9, </a:t>
            </a: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  <a: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Statistical Modeling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3657600"/>
            <a:ext cx="3733800" cy="2057400"/>
          </a:xfrm>
        </p:spPr>
        <p:txBody>
          <a:bodyPr>
            <a:no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Cell: (937) 657-3885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" y="595080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Above</a:t>
            </a:r>
            <a:r>
              <a:rPr lang="en-US" sz="1600" dirty="0" smtClean="0"/>
              <a:t> – Modeling evolution requires setting up processes that can lead to taking meaningful measurements. </a:t>
            </a: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9" y="2335200"/>
            <a:ext cx="5250712" cy="315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Act = </a:t>
            </a:r>
          </a:p>
          <a:p>
            <a:r>
              <a:rPr lang="en-US" dirty="0" smtClean="0"/>
              <a:t>Modify processes</a:t>
            </a:r>
          </a:p>
          <a:p>
            <a:r>
              <a:rPr lang="en-US" dirty="0" err="1" smtClean="0"/>
              <a:t>Replan</a:t>
            </a:r>
            <a:endParaRPr lang="en-US" dirty="0" smtClean="0"/>
          </a:p>
          <a:p>
            <a:r>
              <a:rPr lang="en-US" dirty="0" smtClean="0"/>
              <a:t>Keys – like managing other processes:</a:t>
            </a:r>
          </a:p>
          <a:p>
            <a:pPr lvl="1"/>
            <a:r>
              <a:rPr lang="en-US" dirty="0" smtClean="0"/>
              <a:t>What is your goal and where do you want to go?</a:t>
            </a:r>
          </a:p>
          <a:p>
            <a:pPr lvl="1"/>
            <a:r>
              <a:rPr lang="en-US" dirty="0" smtClean="0"/>
              <a:t>What is your current position</a:t>
            </a:r>
          </a:p>
          <a:p>
            <a:pPr lvl="1"/>
            <a:r>
              <a:rPr lang="en-US" dirty="0" smtClean="0"/>
              <a:t>Knowing where you are and where you want to go, what steps should you 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8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metrics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Decide what you want to measure and how to measure it.</a:t>
            </a:r>
          </a:p>
          <a:p>
            <a:pPr lvl="1"/>
            <a:r>
              <a:rPr lang="en-US" dirty="0" smtClean="0"/>
              <a:t>See next slide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Set targets and track them.</a:t>
            </a:r>
          </a:p>
          <a:p>
            <a:pPr lvl="1"/>
            <a:r>
              <a:rPr lang="en-US" dirty="0" smtClean="0"/>
              <a:t>Likely includes both qualitative and quantitative</a:t>
            </a:r>
          </a:p>
          <a:p>
            <a:pPr lvl="1"/>
            <a:r>
              <a:rPr lang="en-US" dirty="0" smtClean="0"/>
              <a:t>Targets should be “SMART”</a:t>
            </a:r>
          </a:p>
          <a:p>
            <a:r>
              <a:rPr lang="en-US" dirty="0" smtClean="0"/>
              <a:t>Understand variability, work towards </a:t>
            </a:r>
            <a:r>
              <a:rPr lang="en-US" dirty="0" err="1" smtClean="0"/>
              <a:t>minimising</a:t>
            </a:r>
            <a:r>
              <a:rPr lang="en-US" dirty="0" smtClean="0"/>
              <a:t> variability.</a:t>
            </a:r>
          </a:p>
          <a:p>
            <a:pPr lvl="1"/>
            <a:r>
              <a:rPr lang="en-US" dirty="0" smtClean="0"/>
              <a:t>Consistency = predictability</a:t>
            </a:r>
          </a:p>
          <a:p>
            <a:pPr lvl="1"/>
            <a:r>
              <a:rPr lang="en-US" dirty="0" smtClean="0"/>
              <a:t>Well-known stats should have upper and lower bounds</a:t>
            </a:r>
          </a:p>
          <a:p>
            <a:pPr lvl="1"/>
            <a:r>
              <a:rPr lang="en-US" dirty="0" err="1" smtClean="0"/>
              <a:t>Variabilities</a:t>
            </a:r>
            <a:r>
              <a:rPr lang="en-US" dirty="0" smtClean="0"/>
              <a:t> need to be studied for root causes </a:t>
            </a:r>
          </a:p>
          <a:p>
            <a:r>
              <a:rPr lang="en-US" dirty="0" smtClean="0"/>
              <a:t>Act on data and strive for continuous improvement.</a:t>
            </a:r>
          </a:p>
          <a:p>
            <a:r>
              <a:rPr lang="en-US" dirty="0" smtClean="0"/>
              <a:t>Consider the human angle.</a:t>
            </a:r>
          </a:p>
          <a:p>
            <a:pPr lvl="1"/>
            <a:r>
              <a:rPr lang="en-US" dirty="0" smtClean="0"/>
              <a:t>Hard to measure people’s “progress” like a machine’s.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9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this measurement relevant to the project?</a:t>
            </a:r>
          </a:p>
          <a:p>
            <a:pPr lvl="1"/>
            <a:r>
              <a:rPr lang="en-US" dirty="0" smtClean="0"/>
              <a:t>E.g., Maybe portability isn’t relevant to the first release…</a:t>
            </a:r>
          </a:p>
          <a:p>
            <a:r>
              <a:rPr lang="en-US" dirty="0" smtClean="0"/>
              <a:t>Is it easy to measure?</a:t>
            </a:r>
          </a:p>
          <a:p>
            <a:pPr lvl="1"/>
            <a:r>
              <a:rPr lang="en-US" dirty="0" smtClean="0"/>
              <a:t>Ideal is “no extra effort” to measure.</a:t>
            </a:r>
          </a:p>
          <a:p>
            <a:pPr lvl="1"/>
            <a:r>
              <a:rPr lang="en-US" dirty="0" smtClean="0"/>
              <a:t>E.g., can it come automatically from the repository?</a:t>
            </a:r>
          </a:p>
          <a:p>
            <a:r>
              <a:rPr lang="en-US" dirty="0" smtClean="0"/>
              <a:t>Is it one of the most valuable things to measure?</a:t>
            </a:r>
          </a:p>
          <a:p>
            <a:r>
              <a:rPr lang="en-US" dirty="0" smtClean="0"/>
              <a:t>Can we quantify the costs / benefits of measuring it?</a:t>
            </a:r>
          </a:p>
          <a:p>
            <a:r>
              <a:rPr lang="en-US" dirty="0" smtClean="0"/>
              <a:t>Is it controllable?</a:t>
            </a:r>
          </a:p>
          <a:p>
            <a:r>
              <a:rPr lang="en-US" dirty="0" smtClean="0"/>
              <a:t>Can you afford NOT to measure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9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measurements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time between failures = average time between arrival of bugs.  </a:t>
            </a:r>
          </a:p>
          <a:p>
            <a:pPr lvl="1"/>
            <a:r>
              <a:rPr lang="en-US" dirty="0" smtClean="0"/>
              <a:t>Can be calculated from defect repository.</a:t>
            </a:r>
          </a:p>
          <a:p>
            <a:r>
              <a:rPr lang="en-US" dirty="0" smtClean="0"/>
              <a:t>Mean time to repair = </a:t>
            </a:r>
            <a:r>
              <a:rPr lang="en-US" dirty="0" err="1" smtClean="0"/>
              <a:t>Avg</a:t>
            </a:r>
            <a:r>
              <a:rPr lang="en-US" dirty="0" smtClean="0"/>
              <a:t> time to fix a bug; indicates responsiveness to bugs and effectiveness in fixing problems that are not reported.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calculated from defect repository.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28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measurements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Number of problems responded to by “first level support” = The effectiveness of that level, implies number of interruptions to development team.</a:t>
            </a:r>
          </a:p>
          <a:p>
            <a:pPr lvl="1"/>
            <a:r>
              <a:rPr lang="en-US" dirty="0" smtClean="0"/>
              <a:t>Can be calculated from Customer Support Repository</a:t>
            </a:r>
          </a:p>
          <a:p>
            <a:r>
              <a:rPr lang="en-US" dirty="0" smtClean="0"/>
              <a:t>Classification of defects by severity = The nature of incoming problems.  Measures the demand on support and maintenance resources.</a:t>
            </a:r>
          </a:p>
          <a:p>
            <a:pPr lvl="1"/>
            <a:r>
              <a:rPr lang="en-US" dirty="0" smtClean="0"/>
              <a:t>Can be calculated from Defect Repository.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4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measurements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defects by product component = Problem-prone parts of a product, and hence points to areas of the product that need to be looked into more carefully.</a:t>
            </a:r>
          </a:p>
          <a:p>
            <a:pPr lvl="1"/>
            <a:r>
              <a:rPr lang="en-US" dirty="0" smtClean="0"/>
              <a:t>Can be calculated from the Defect Repository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25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in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Automate the process via repositories.</a:t>
            </a:r>
          </a:p>
          <a:p>
            <a:r>
              <a:rPr lang="en-US" sz="2800" dirty="0" smtClean="0"/>
              <a:t>Integrate metrics into operational decision-making, not just as a collection mechanism.</a:t>
            </a:r>
          </a:p>
          <a:p>
            <a:r>
              <a:rPr lang="en-US" sz="2800" dirty="0" smtClean="0"/>
              <a:t>Overdosing on metrics – not good!</a:t>
            </a:r>
          </a:p>
          <a:p>
            <a:r>
              <a:rPr lang="en-US" sz="2800" dirty="0" smtClean="0"/>
              <a:t>Decide </a:t>
            </a:r>
            <a:r>
              <a:rPr lang="en-US" sz="2800" i="1" dirty="0" smtClean="0"/>
              <a:t>what</a:t>
            </a:r>
            <a:r>
              <a:rPr lang="en-US" sz="2800" dirty="0" smtClean="0"/>
              <a:t> to measure first.</a:t>
            </a:r>
          </a:p>
          <a:p>
            <a:r>
              <a:rPr lang="en-US" sz="2800" dirty="0" smtClean="0"/>
              <a:t>Use for performance appraisal.</a:t>
            </a:r>
          </a:p>
          <a:p>
            <a:pPr lvl="1"/>
            <a:r>
              <a:rPr lang="en-US" sz="2400" dirty="0" smtClean="0"/>
              <a:t>Oh, wait – </a:t>
            </a:r>
            <a:r>
              <a:rPr lang="en-US" sz="2400" i="1" dirty="0" smtClean="0"/>
              <a:t>Don’t </a:t>
            </a:r>
            <a:r>
              <a:rPr lang="en-US" sz="2400" dirty="0" smtClean="0"/>
              <a:t>do that.</a:t>
            </a:r>
          </a:p>
          <a:p>
            <a:r>
              <a:rPr lang="en-US" sz="2800" dirty="0" smtClean="0"/>
              <a:t>Make it a closed loop.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983" y="4114800"/>
            <a:ext cx="29908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9400" y="6096000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fire hose in action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05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on Measuring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Tom Arbuckle, “Measuring Software – and its Evolution – Using Information Content,” 2009.</a:t>
            </a:r>
          </a:p>
          <a:p>
            <a:r>
              <a:rPr lang="en-US" dirty="0" smtClean="0"/>
              <a:t>Idea – to examine evolution, need to measure related artifacts over time.</a:t>
            </a:r>
          </a:p>
          <a:p>
            <a:r>
              <a:rPr lang="en-US" dirty="0" smtClean="0"/>
              <a:t>Thesis – relative Kolmogorov complexity is the correct fundamental measurement.</a:t>
            </a:r>
          </a:p>
          <a:p>
            <a:pPr lvl="1"/>
            <a:r>
              <a:rPr lang="en-US" dirty="0" smtClean="0"/>
              <a:t>“Algorithmic entropy”</a:t>
            </a:r>
          </a:p>
          <a:p>
            <a:pPr lvl="1"/>
            <a:r>
              <a:rPr lang="en-US" dirty="0" smtClean="0"/>
              <a:t>Measures number of bits of information in an object.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600"/>
            <a:ext cx="23526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29400" y="5086350"/>
            <a:ext cx="2343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Above</a:t>
            </a:r>
            <a:r>
              <a:rPr lang="en-US" sz="1800" dirty="0" smtClean="0"/>
              <a:t> - And here he is, the father of  information theory – Claude Shannon.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8616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800" dirty="0"/>
              <a:t>“</a:t>
            </a:r>
            <a:r>
              <a:rPr lang="en-US" sz="2800" dirty="0" smtClean="0"/>
              <a:t>Information size </a:t>
            </a:r>
            <a:r>
              <a:rPr lang="en-US" sz="2800" dirty="0"/>
              <a:t>is highly correlated with counting size”. </a:t>
            </a:r>
            <a:endParaRPr lang="en-US" sz="2800" dirty="0" smtClean="0"/>
          </a:p>
          <a:p>
            <a:r>
              <a:rPr lang="en-US" sz="2800" dirty="0" smtClean="0"/>
              <a:t>Given that many </a:t>
            </a:r>
            <a:r>
              <a:rPr lang="en-US" sz="2800" dirty="0"/>
              <a:t>SE metrics count features </a:t>
            </a:r>
            <a:r>
              <a:rPr lang="en-US" sz="2800" dirty="0" smtClean="0"/>
              <a:t>representative </a:t>
            </a:r>
            <a:r>
              <a:rPr lang="en-US" sz="2800" dirty="0"/>
              <a:t>of </a:t>
            </a:r>
            <a:r>
              <a:rPr lang="en-US" sz="2800" dirty="0" smtClean="0"/>
              <a:t>software </a:t>
            </a:r>
            <a:r>
              <a:rPr lang="en-US" sz="2800" dirty="0" err="1" smtClean="0"/>
              <a:t>artefacts</a:t>
            </a:r>
            <a:r>
              <a:rPr lang="en-US" sz="2800" dirty="0" smtClean="0"/>
              <a:t> </a:t>
            </a:r>
            <a:r>
              <a:rPr lang="en-US" sz="2800" dirty="0"/>
              <a:t>- lines, methods, calls - we claim that this </a:t>
            </a:r>
            <a:r>
              <a:rPr lang="en-US" sz="2800" dirty="0" smtClean="0"/>
              <a:t>result provides </a:t>
            </a:r>
            <a:r>
              <a:rPr lang="en-US" sz="2800" dirty="0"/>
              <a:t>some evidence both for our argument but also </a:t>
            </a:r>
            <a:r>
              <a:rPr lang="en-US" sz="2800" dirty="0" smtClean="0"/>
              <a:t>for those </a:t>
            </a:r>
            <a:r>
              <a:rPr lang="en-US" sz="2800" dirty="0"/>
              <a:t>who may claim that existing metrics are good enough.</a:t>
            </a:r>
          </a:p>
          <a:p>
            <a:r>
              <a:rPr lang="en-US" sz="2800" dirty="0" smtClean="0"/>
              <a:t>In the rest of the paper, they try to find good ways to measure the Kolmogorov complexity in software programs!  (E.g., section 3.1.)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1274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Assignment and Milestone Reminders</a:t>
            </a:r>
            <a:endParaRPr lang="en-US" sz="3600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0010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Related topics to Journal about (save </a:t>
            </a:r>
            <a:r>
              <a:rPr lang="en-US" sz="2800" dirty="0"/>
              <a:t>for week 9 if we discuss earlier!):</a:t>
            </a:r>
            <a:endParaRPr lang="en-US" sz="2800" dirty="0" smtClean="0"/>
          </a:p>
          <a:p>
            <a:pPr lvl="1"/>
            <a:r>
              <a:rPr lang="en-US" sz="2400" dirty="0" smtClean="0"/>
              <a:t>What metrics you use in maintenance</a:t>
            </a:r>
          </a:p>
          <a:p>
            <a:pPr lvl="1"/>
            <a:r>
              <a:rPr lang="en-US" sz="2400" dirty="0" smtClean="0"/>
              <a:t>Are these done automatically?</a:t>
            </a:r>
          </a:p>
          <a:p>
            <a:pPr lvl="1"/>
            <a:r>
              <a:rPr lang="en-US" sz="2400" dirty="0" smtClean="0"/>
              <a:t>How would metrics have rated your refactoring activity?</a:t>
            </a:r>
          </a:p>
          <a:p>
            <a:pPr lvl="1"/>
            <a:r>
              <a:rPr lang="en-US" sz="2400" dirty="0" smtClean="0"/>
              <a:t>How do you know what the metrics “mean”?</a:t>
            </a:r>
          </a:p>
          <a:p>
            <a:pPr lvl="1"/>
            <a:r>
              <a:rPr lang="en-US" sz="2400" dirty="0" smtClean="0"/>
              <a:t>What’s the most recent thing you changed in your process, based on analyzing the statistics from maintenance?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Having meaningful numbers about the evolution and maintainability of a system</a:t>
            </a:r>
          </a:p>
          <a:p>
            <a:r>
              <a:rPr lang="en-US" dirty="0" smtClean="0"/>
              <a:t>Leads into Measurable Maintainability (week 10 topic)</a:t>
            </a:r>
          </a:p>
          <a:p>
            <a:r>
              <a:rPr lang="en-US" dirty="0" smtClean="0"/>
              <a:t>Starting point – can we measure the pieces of the horseshoe model?</a:t>
            </a:r>
          </a:p>
          <a:p>
            <a:r>
              <a:rPr lang="en-US" dirty="0" smtClean="0"/>
              <a:t>Next step – can we explain / relate these results to the process used?</a:t>
            </a:r>
          </a:p>
          <a:p>
            <a:r>
              <a:rPr lang="en-US" dirty="0" smtClean="0"/>
              <a:t>Then – can we change that process and investigate differences?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69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model /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Typically – bugs reported, time taken to fix a bug, etc.</a:t>
            </a:r>
          </a:p>
          <a:p>
            <a:r>
              <a:rPr lang="en-US" dirty="0" smtClean="0"/>
              <a:t>Need to analyze these holistically, with people who know what’s going on.</a:t>
            </a:r>
          </a:p>
          <a:p>
            <a:r>
              <a:rPr lang="en-US" dirty="0" smtClean="0"/>
              <a:t>Also need to know goals of each process.</a:t>
            </a:r>
          </a:p>
          <a:p>
            <a:pPr lvl="1"/>
            <a:r>
              <a:rPr lang="en-US" dirty="0" smtClean="0"/>
              <a:t>E.g., knowing time to fix different bugs leads to setting-up service contracts.</a:t>
            </a:r>
          </a:p>
          <a:p>
            <a:r>
              <a:rPr lang="en-US" dirty="0" smtClean="0"/>
              <a:t>Need to take both kinds:</a:t>
            </a:r>
          </a:p>
          <a:p>
            <a:pPr lvl="1"/>
            <a:r>
              <a:rPr lang="en-US" dirty="0" smtClean="0"/>
              <a:t>In-process metrics</a:t>
            </a:r>
          </a:p>
          <a:p>
            <a:pPr lvl="1"/>
            <a:r>
              <a:rPr lang="en-US" dirty="0" smtClean="0"/>
              <a:t>End-goal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/>
          <a:lstStyle/>
          <a:p>
            <a:r>
              <a:rPr lang="en-US" dirty="0" smtClean="0"/>
              <a:t>Typical scenario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14600"/>
            <a:ext cx="5334000" cy="2819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5867400" y="3581400"/>
            <a:ext cx="1524000" cy="805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Fix Distribution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71380" y="2667000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Corrective Maintenance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3984171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96200" y="3962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00659" y="5662136"/>
            <a:ext cx="3457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Difference between these two frames is an end-goal metric, which is customer-mandated and externally dictated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00400" y="3962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53000" y="3962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905000" y="3984171"/>
            <a:ext cx="1447800" cy="165462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705600" y="3984171"/>
            <a:ext cx="1295400" cy="165463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14800" y="3581400"/>
            <a:ext cx="1524000" cy="805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Problem Resolution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417135" y="3581400"/>
            <a:ext cx="1524000" cy="805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Problem</a:t>
            </a:r>
            <a:r>
              <a:rPr lang="en-US" dirty="0" smtClean="0"/>
              <a:t> </a:t>
            </a:r>
            <a:r>
              <a:rPr lang="en-US" sz="2000" dirty="0" smtClean="0"/>
              <a:t>Reporting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00800" y="1850570"/>
            <a:ext cx="1295400" cy="1654630"/>
          </a:xfrm>
          <a:prstGeom prst="straightConnector1">
            <a:avLst/>
          </a:prstGeom>
          <a:ln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00600" y="1905000"/>
            <a:ext cx="1295400" cy="1654630"/>
          </a:xfrm>
          <a:prstGeom prst="straightConnector1">
            <a:avLst/>
          </a:prstGeom>
          <a:ln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24200" y="1850570"/>
            <a:ext cx="1295400" cy="1654630"/>
          </a:xfrm>
          <a:prstGeom prst="straightConnector1">
            <a:avLst/>
          </a:prstGeom>
          <a:ln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95800" y="10668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Time taken for each of these internal processes forms the in-process metrics:  These should be controlled by 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achieve the end-goal metrics.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Measurement = the raw data</a:t>
            </a:r>
          </a:p>
          <a:p>
            <a:r>
              <a:rPr lang="en-US" dirty="0" smtClean="0"/>
              <a:t>Metrics &amp; statistics = derived calculations</a:t>
            </a:r>
          </a:p>
          <a:p>
            <a:r>
              <a:rPr lang="en-US" dirty="0" smtClean="0"/>
              <a:t>Modeling = underlying analysis of what influences what</a:t>
            </a:r>
          </a:p>
          <a:p>
            <a:r>
              <a:rPr lang="en-US" dirty="0" smtClean="0"/>
              <a:t>Looking at these tends to cycle:</a:t>
            </a:r>
          </a:p>
          <a:p>
            <a:pPr lvl="1"/>
            <a:r>
              <a:rPr lang="en-US" dirty="0" smtClean="0"/>
              <a:t>E.g., Data on defects </a:t>
            </a:r>
            <a:r>
              <a:rPr lang="en-US" dirty="0" smtClean="0">
                <a:sym typeface="Wingdings" pitchFamily="2" charset="2"/>
              </a:rPr>
              <a:t> calculated “defect density”  comparison with expectations or history  looking at more specific data to find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7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Based on a model…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development team needs metrics goals:</a:t>
            </a:r>
          </a:p>
          <a:p>
            <a:pPr lvl="1"/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Long term</a:t>
            </a:r>
          </a:p>
          <a:p>
            <a:r>
              <a:rPr lang="en-US" dirty="0" smtClean="0"/>
              <a:t>And a roadmap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 smtClean="0"/>
              <a:t>to get there.</a:t>
            </a:r>
          </a:p>
          <a:p>
            <a:pPr lvl="1"/>
            <a:r>
              <a:rPr lang="en-US" dirty="0" smtClean="0"/>
              <a:t>Can’t just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try </a:t>
            </a:r>
            <a:r>
              <a:rPr lang="en-US" dirty="0" smtClean="0"/>
              <a:t>harder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Falls in line with the Deming plan:</a:t>
            </a:r>
          </a:p>
          <a:p>
            <a:pPr lvl="1"/>
            <a:r>
              <a:rPr lang="en-US" dirty="0" smtClean="0"/>
              <a:t>Plan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Do </a:t>
            </a:r>
            <a:r>
              <a:rPr lang="en-US" dirty="0" smtClean="0">
                <a:sym typeface="Wingdings" pitchFamily="2" charset="2"/>
              </a:rPr>
              <a:t> Check  </a:t>
            </a:r>
            <a:r>
              <a:rPr lang="en-US" dirty="0" smtClean="0">
                <a:sym typeface="Wingdings" pitchFamily="2" charset="2"/>
              </a:rPr>
              <a:t>Act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286000"/>
            <a:ext cx="47625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87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Plan = </a:t>
            </a:r>
          </a:p>
          <a:p>
            <a:r>
              <a:rPr lang="en-US" dirty="0" smtClean="0"/>
              <a:t>Anticipate workload</a:t>
            </a:r>
          </a:p>
          <a:p>
            <a:r>
              <a:rPr lang="en-US" dirty="0" smtClean="0"/>
              <a:t>Stipulate end goals, service contracts</a:t>
            </a:r>
          </a:p>
          <a:p>
            <a:r>
              <a:rPr lang="en-US" dirty="0" smtClean="0"/>
              <a:t>Staff appropriately</a:t>
            </a:r>
          </a:p>
          <a:p>
            <a:r>
              <a:rPr lang="en-US" dirty="0" smtClean="0"/>
              <a:t>Design the processes for problem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23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 = </a:t>
            </a:r>
          </a:p>
          <a:p>
            <a:r>
              <a:rPr lang="en-US" dirty="0" smtClean="0"/>
              <a:t>Provide training</a:t>
            </a:r>
          </a:p>
          <a:p>
            <a:r>
              <a:rPr lang="en-US" dirty="0" smtClean="0"/>
              <a:t>Carry-out reporting, resolution and fix distribution activities</a:t>
            </a:r>
          </a:p>
          <a:p>
            <a:r>
              <a:rPr lang="en-US" dirty="0" smtClean="0"/>
              <a:t>Collect appropriate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6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Check = </a:t>
            </a:r>
          </a:p>
          <a:p>
            <a:r>
              <a:rPr lang="en-US" dirty="0" smtClean="0"/>
              <a:t>Periodically check end-goal and in-process metrics</a:t>
            </a:r>
          </a:p>
          <a:p>
            <a:pPr lvl="1"/>
            <a:r>
              <a:rPr lang="en-US" dirty="0" smtClean="0"/>
              <a:t>If you have a project manager whose main job this is, “periodically” can mean “daily”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19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41385</TotalTime>
  <Words>1097</Words>
  <Application>Microsoft Office PowerPoint</Application>
  <PresentationFormat>On-screen Show (4:3)</PresentationFormat>
  <Paragraphs>133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Software Maintenance and Evolution CSSE 575: Session 9, Part 3  Statistical Modeling</vt:lpstr>
      <vt:lpstr>Statistical Modeling</vt:lpstr>
      <vt:lpstr>What to model / measure?</vt:lpstr>
      <vt:lpstr>Typical scenario</vt:lpstr>
      <vt:lpstr>Terminology </vt:lpstr>
      <vt:lpstr>Based on a model…</vt:lpstr>
      <vt:lpstr>Deming applied to swre evolution - 1</vt:lpstr>
      <vt:lpstr>Deming applied to swre evolution - 2</vt:lpstr>
      <vt:lpstr>Deming applied to swre evolution - 3</vt:lpstr>
      <vt:lpstr>Deming applied to swre evolution - 4</vt:lpstr>
      <vt:lpstr>Typical metrics strategy</vt:lpstr>
      <vt:lpstr>What to measure</vt:lpstr>
      <vt:lpstr>Common measurements - 1</vt:lpstr>
      <vt:lpstr>Common measurements - 2</vt:lpstr>
      <vt:lpstr>Common measurements - 3</vt:lpstr>
      <vt:lpstr>Best practices in metrics</vt:lpstr>
      <vt:lpstr>Article on Measuring Evolution</vt:lpstr>
      <vt:lpstr>Article, cntd</vt:lpstr>
      <vt:lpstr>Assignment and Milestone Reminders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Chenoweth, Stephen V</cp:lastModifiedBy>
  <cp:revision>172</cp:revision>
  <cp:lastPrinted>2010-05-04T14:26:09Z</cp:lastPrinted>
  <dcterms:created xsi:type="dcterms:W3CDTF">2010-04-22T14:18:42Z</dcterms:created>
  <dcterms:modified xsi:type="dcterms:W3CDTF">2011-06-27T17:33:09Z</dcterms:modified>
</cp:coreProperties>
</file>