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9" r:id="rId2"/>
    <p:sldId id="500" r:id="rId3"/>
    <p:sldId id="502" r:id="rId4"/>
    <p:sldId id="503" r:id="rId5"/>
    <p:sldId id="504" r:id="rId6"/>
    <p:sldId id="508" r:id="rId7"/>
    <p:sldId id="509" r:id="rId8"/>
    <p:sldId id="505" r:id="rId9"/>
    <p:sldId id="510" r:id="rId10"/>
    <p:sldId id="511" r:id="rId11"/>
    <p:sldId id="512" r:id="rId12"/>
    <p:sldId id="513" r:id="rId13"/>
    <p:sldId id="506" r:id="rId14"/>
    <p:sldId id="514" r:id="rId15"/>
    <p:sldId id="507" r:id="rId16"/>
    <p:sldId id="515" r:id="rId17"/>
    <p:sldId id="501" r:id="rId18"/>
    <p:sldId id="499" r:id="rId19"/>
    <p:sldId id="516" r:id="rId20"/>
    <p:sldId id="498" r:id="rId21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74869" autoAdjust="0"/>
  </p:normalViewPr>
  <p:slideViewPr>
    <p:cSldViewPr>
      <p:cViewPr varScale="1">
        <p:scale>
          <a:sx n="61" d="100"/>
          <a:sy n="61" d="100"/>
        </p:scale>
        <p:origin x="-22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of this material is from Zimmerman, et al, “Predicting</a:t>
            </a:r>
            <a:r>
              <a:rPr lang="en-US" baseline="0" dirty="0" smtClean="0"/>
              <a:t> bugs from history.”  In </a:t>
            </a:r>
            <a:r>
              <a:rPr lang="en-US" baseline="0" dirty="0" err="1" smtClean="0"/>
              <a:t>Mens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Demeyer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Eds</a:t>
            </a:r>
            <a:r>
              <a:rPr lang="en-US" baseline="0" dirty="0" smtClean="0"/>
              <a:t>), Software Evolution.  Springer, 2010.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IYmbMtOL9Sc" TargetMode="External"/><Relationship Id="rId6" Type="http://schemas.openxmlformats.org/officeDocument/2006/relationships/image" Target="../media/image2.png"/><Relationship Id="rId7" Type="http://schemas.microsoft.com/office/2007/relationships/hdphoto" Target="../media/hdphoto1.wdp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j.l.navarro.tripod.com/jlnavarro/id11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wigdahl.net/quern/2009/09/14/milesto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4572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</a:t>
            </a: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8, </a:t>
            </a: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 </a:t>
            </a: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Predicting Bugs</a:t>
            </a:r>
            <a:endParaRPr lang="en-US" sz="40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733800"/>
            <a:ext cx="3886200" cy="2057400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Cell: (937) 657-3885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</a:t>
            </a:r>
            <a:r>
              <a:rPr lang="en-US" sz="2000">
                <a:ea typeface="ＭＳ Ｐゴシック"/>
                <a:cs typeface="ＭＳ Ｐゴシック"/>
              </a:rPr>
              <a:t>: </a:t>
            </a:r>
            <a:r>
              <a:rPr lang="en-US" sz="2000" smtClean="0">
                <a:ea typeface="ＭＳ Ｐゴシック"/>
                <a:cs typeface="ＭＳ Ｐゴシック"/>
              </a:rPr>
              <a:t>chenowet@rose-hulman.edu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199" y="3962400"/>
            <a:ext cx="3505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Above</a:t>
            </a:r>
            <a:r>
              <a:rPr lang="en-US" sz="1800" dirty="0" smtClean="0"/>
              <a:t> –  A good video on research into predicting bugs, by James Whitehead of UC Santa Cruz.  </a:t>
            </a:r>
            <a:r>
              <a:rPr lang="en-US" sz="1800" dirty="0"/>
              <a:t>At </a:t>
            </a:r>
            <a:r>
              <a:rPr lang="en-US" sz="1800" dirty="0">
                <a:hlinkClick r:id="rId5"/>
              </a:rPr>
              <a:t>https://www.youtube.com/watch?v=</a:t>
            </a:r>
            <a:r>
              <a:rPr lang="en-US" sz="1800" dirty="0" smtClean="0">
                <a:hlinkClick r:id="rId5"/>
              </a:rPr>
              <a:t>IYmbMtOL9Sc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authors also considered families of dependencies as a “problem domain”</a:t>
            </a:r>
          </a:p>
          <a:p>
            <a:pPr lvl="1"/>
            <a:r>
              <a:rPr lang="en-US" dirty="0" smtClean="0"/>
              <a:t>Studied these in Microsoft Windows Server 2003</a:t>
            </a:r>
          </a:p>
          <a:p>
            <a:pPr lvl="1"/>
            <a:r>
              <a:rPr lang="en-US" dirty="0" smtClean="0"/>
              <a:t>Families were:</a:t>
            </a:r>
          </a:p>
          <a:p>
            <a:pPr lvl="2"/>
            <a:r>
              <a:rPr lang="en-US" dirty="0" smtClean="0"/>
              <a:t>Imports</a:t>
            </a:r>
          </a:p>
          <a:p>
            <a:pPr lvl="2"/>
            <a:r>
              <a:rPr lang="en-US" dirty="0" smtClean="0"/>
              <a:t>Exports</a:t>
            </a:r>
          </a:p>
          <a:p>
            <a:pPr lvl="2"/>
            <a:r>
              <a:rPr lang="en-US" dirty="0" smtClean="0"/>
              <a:t>RPC</a:t>
            </a:r>
          </a:p>
          <a:p>
            <a:pPr lvl="2"/>
            <a:r>
              <a:rPr lang="en-US" dirty="0" smtClean="0"/>
              <a:t>Registry access</a:t>
            </a:r>
          </a:p>
          <a:p>
            <a:pPr lvl="1"/>
            <a:r>
              <a:rPr lang="en-US" dirty="0" smtClean="0"/>
              <a:t>They found these to be suitable predictors of defect levels in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also found a “domino effect” in these dependencies:</a:t>
            </a:r>
          </a:p>
          <a:p>
            <a:pPr lvl="1"/>
            <a:r>
              <a:rPr lang="en-US" dirty="0" smtClean="0"/>
              <a:t>A defect in one component can increase the likelihood of defects in dependent components.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42944"/>
            <a:ext cx="4468368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domain, </a:t>
            </a:r>
            <a:r>
              <a:rPr lang="en-US" dirty="0" err="1"/>
              <a:t>cntd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408616" cy="5029200"/>
          </a:xfrm>
        </p:spPr>
      </p:pic>
    </p:spTree>
    <p:extLst>
      <p:ext uri="{BB962C8B-B14F-4D97-AF65-F5344CB8AC3E}">
        <p14:creationId xmlns:p14="http://schemas.microsoft.com/office/powerpoint/2010/main" val="355227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  Does code </a:t>
            </a:r>
            <a:r>
              <a:rPr lang="en-US" i="1" dirty="0" smtClean="0"/>
              <a:t>churn</a:t>
            </a:r>
            <a:r>
              <a:rPr lang="en-US" dirty="0" smtClean="0"/>
              <a:t> correlate with defects?</a:t>
            </a:r>
          </a:p>
          <a:p>
            <a:pPr lvl="1"/>
            <a:r>
              <a:rPr lang="en-US" dirty="0" smtClean="0"/>
              <a:t>Churn = amount of code change in a unit over time</a:t>
            </a:r>
          </a:p>
          <a:p>
            <a:pPr lvl="1"/>
            <a:r>
              <a:rPr lang="en-US" dirty="0" smtClean="0"/>
              <a:t>Authors analyzed churn leading to MS Windows Server 2003 SP1</a:t>
            </a:r>
          </a:p>
          <a:p>
            <a:pPr lvl="2"/>
            <a:r>
              <a:rPr lang="en-US" dirty="0" smtClean="0"/>
              <a:t>Included about 40 million lines of code in 2000 binaries!</a:t>
            </a:r>
          </a:p>
          <a:p>
            <a:pPr lvl="2"/>
            <a:r>
              <a:rPr lang="en-US" dirty="0" smtClean="0"/>
              <a:t>Extracted churn info from version control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7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found –</a:t>
            </a:r>
          </a:p>
          <a:p>
            <a:pPr lvl="1"/>
            <a:r>
              <a:rPr lang="en-US" dirty="0" smtClean="0"/>
              <a:t>The more a component changed, the more likely it was to have defects</a:t>
            </a:r>
          </a:p>
          <a:p>
            <a:pPr lvl="1"/>
            <a:r>
              <a:rPr lang="en-US" dirty="0" smtClean="0"/>
              <a:t>Code churn measures can be used to predict defect-prone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5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 defect that escapes into the field </a:t>
            </a:r>
            <a:r>
              <a:rPr lang="en-US" dirty="0" smtClean="0">
                <a:sym typeface="Wingdings" pitchFamily="2" charset="2"/>
              </a:rPr>
              <a:t> a failure of quality assurance.</a:t>
            </a:r>
          </a:p>
          <a:p>
            <a:r>
              <a:rPr lang="en-US" dirty="0" smtClean="0">
                <a:sym typeface="Wingdings" pitchFamily="2" charset="2"/>
              </a:rPr>
              <a:t>A good software process can compensate many of the risks in everything else.</a:t>
            </a:r>
          </a:p>
          <a:p>
            <a:r>
              <a:rPr lang="en-US" dirty="0" smtClean="0">
                <a:sym typeface="Wingdings" pitchFamily="2" charset="2"/>
              </a:rPr>
              <a:t>Thus, the quality of the development process should also be considered when it comes to predicting defects.</a:t>
            </a:r>
          </a:p>
          <a:p>
            <a:r>
              <a:rPr lang="en-US" dirty="0" smtClean="0"/>
              <a:t>This remains to be studied!</a:t>
            </a:r>
          </a:p>
          <a:p>
            <a:pPr lvl="1"/>
            <a:r>
              <a:rPr lang="en-US" dirty="0" smtClean="0"/>
              <a:t>E.g., do higher-level CMM organizations really produce better software of equal complexity?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9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“management factor”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“Any predictor will eventually turn out to be wrong.”</a:t>
            </a:r>
          </a:p>
          <a:p>
            <a:pPr lvl="1"/>
            <a:r>
              <a:rPr lang="en-US" dirty="0" smtClean="0"/>
              <a:t>This is because, if a predictor predicts a higher number of defects, then</a:t>
            </a:r>
          </a:p>
          <a:p>
            <a:pPr lvl="1"/>
            <a:r>
              <a:rPr lang="en-US" dirty="0" smtClean="0"/>
              <a:t>That component will be checked more carefully</a:t>
            </a:r>
          </a:p>
          <a:p>
            <a:pPr lvl="1"/>
            <a:r>
              <a:rPr lang="en-US" dirty="0" smtClean="0"/>
              <a:t>Which will reduce defect density!</a:t>
            </a:r>
          </a:p>
          <a:p>
            <a:r>
              <a:rPr lang="en-US" dirty="0" smtClean="0"/>
              <a:t>Thus, defect predictors are self-defeating prophecies…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096562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4267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Nostradamus takes a dim view of our prediction methods.  </a:t>
            </a:r>
            <a:r>
              <a:rPr lang="en-US" sz="1600" dirty="0"/>
              <a:t>From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j.l.navarro.tripod.com/jlnavarro/id11.html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531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bug prediction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people assume that new bugs will occur where old bugs occurred, given similarities in new tasks:</a:t>
            </a:r>
          </a:p>
          <a:p>
            <a:pPr lvl="1"/>
            <a:r>
              <a:rPr lang="en-US" dirty="0" smtClean="0"/>
              <a:t>Consider “temporal and spatial locality”</a:t>
            </a:r>
          </a:p>
          <a:p>
            <a:pPr lvl="1"/>
            <a:r>
              <a:rPr lang="en-US" dirty="0" smtClean="0"/>
              <a:t>Consider “developer locality”</a:t>
            </a:r>
          </a:p>
          <a:p>
            <a:r>
              <a:rPr lang="en-US" dirty="0" smtClean="0"/>
              <a:t>Use machine learning techniques</a:t>
            </a:r>
          </a:p>
          <a:p>
            <a:pPr lvl="1"/>
            <a:r>
              <a:rPr lang="en-US" dirty="0" smtClean="0"/>
              <a:t>See Jim Whitehead talk </a:t>
            </a:r>
          </a:p>
          <a:p>
            <a:r>
              <a:rPr lang="en-US" dirty="0" smtClean="0"/>
              <a:t>One might ask, “What would it be like if we used formal methods and ‘clean room’ to avoid most bugs in the first place?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2971800"/>
            <a:ext cx="16478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7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paper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“Bug-fix time prediction models: Can we do better?”  By Pamela Bhattacharya and Julian </a:t>
            </a:r>
            <a:r>
              <a:rPr lang="en-US" dirty="0" err="1" smtClean="0"/>
              <a:t>Neamtiu</a:t>
            </a:r>
            <a:r>
              <a:rPr lang="en-US" dirty="0" smtClean="0"/>
              <a:t>. </a:t>
            </a:r>
            <a:r>
              <a:rPr lang="en-US" i="1" dirty="0" smtClean="0"/>
              <a:t>MSR</a:t>
            </a:r>
            <a:r>
              <a:rPr lang="en-US" dirty="0" smtClean="0"/>
              <a:t> ‘11.</a:t>
            </a:r>
          </a:p>
          <a:p>
            <a:r>
              <a:rPr lang="en-US" dirty="0" smtClean="0"/>
              <a:t>Takes a different approach – predicting the work involved, versus just the bug occurrence.</a:t>
            </a:r>
          </a:p>
          <a:p>
            <a:r>
              <a:rPr lang="en-US" dirty="0" smtClean="0"/>
              <a:t>They found existing models had bugs!</a:t>
            </a:r>
          </a:p>
          <a:p>
            <a:pPr lvl="1"/>
            <a:r>
              <a:rPr lang="en-US" dirty="0" smtClean="0"/>
              <a:t>Need more independent variables.</a:t>
            </a:r>
          </a:p>
          <a:p>
            <a:pPr lvl="1"/>
            <a:r>
              <a:rPr lang="en-US" dirty="0" smtClean="0"/>
              <a:t>No correlation with bug-opener’s reputation.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5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Bug fix time is important to predict, because:</a:t>
            </a:r>
          </a:p>
          <a:p>
            <a:pPr lvl="1"/>
            <a:r>
              <a:rPr lang="en-US" dirty="0" smtClean="0"/>
              <a:t>It helps predict software quality</a:t>
            </a:r>
          </a:p>
          <a:p>
            <a:pPr lvl="1"/>
            <a:r>
              <a:rPr lang="en-US" dirty="0" smtClean="0"/>
              <a:t>It helps coordinate effort in analyzing bugs</a:t>
            </a:r>
          </a:p>
          <a:p>
            <a:r>
              <a:rPr lang="en-US" dirty="0" smtClean="0"/>
              <a:t>The prior models used machine learning algorithms</a:t>
            </a:r>
          </a:p>
          <a:p>
            <a:pPr lvl="1"/>
            <a:r>
              <a:rPr lang="en-US" dirty="0" smtClean="0"/>
              <a:t>Experiments on both open source &amp; commercial</a:t>
            </a:r>
          </a:p>
          <a:p>
            <a:pPr lvl="1"/>
            <a:r>
              <a:rPr lang="en-US" dirty="0" smtClean="0"/>
              <a:t>Report attributes like bug severity, number of developers involved, number of comments and attachments, and developer reputation</a:t>
            </a:r>
          </a:p>
          <a:p>
            <a:r>
              <a:rPr lang="en-US" dirty="0" smtClean="0"/>
              <a:t>The authors’ new findings leave open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2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only have so much time for code reviews, testing, other QA-related costs:</a:t>
            </a:r>
          </a:p>
          <a:p>
            <a:pPr lvl="1"/>
            <a:r>
              <a:rPr lang="en-US" dirty="0" smtClean="0"/>
              <a:t>What do I spend the time on</a:t>
            </a:r>
          </a:p>
          <a:p>
            <a:r>
              <a:rPr lang="en-US" dirty="0" smtClean="0"/>
              <a:t>Related to studies of software reliability</a:t>
            </a:r>
          </a:p>
          <a:p>
            <a:pPr lvl="1"/>
            <a:r>
              <a:rPr lang="en-US" dirty="0" smtClean="0"/>
              <a:t>Traditional answer is to spend time on the code that “has to work” like</a:t>
            </a:r>
          </a:p>
          <a:p>
            <a:pPr lvl="2"/>
            <a:r>
              <a:rPr lang="en-US" dirty="0" smtClean="0"/>
              <a:t>Code used to recover from a crash</a:t>
            </a:r>
          </a:p>
          <a:p>
            <a:pPr lvl="2"/>
            <a:r>
              <a:rPr lang="en-US" dirty="0" smtClean="0"/>
              <a:t>Start-up and shut down code</a:t>
            </a:r>
          </a:p>
          <a:p>
            <a:pPr lvl="2"/>
            <a:r>
              <a:rPr lang="en-US" dirty="0" smtClean="0"/>
              <a:t>The small percentage of code that runs all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and milestone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the assignment info under projects.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229552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33528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Left</a:t>
            </a:r>
            <a:r>
              <a:rPr lang="en-US" sz="2000" dirty="0" smtClean="0"/>
              <a:t> – Where did the word “milestone” come from, anyway? Is this graphic answer way too obvious to be right?  </a:t>
            </a:r>
            <a:r>
              <a:rPr lang="en-US" sz="2000" dirty="0"/>
              <a:t>From </a:t>
            </a:r>
            <a:r>
              <a:rPr lang="en-US" sz="2000" dirty="0">
                <a:hlinkClick r:id="rId4"/>
              </a:rPr>
              <a:t>http://www.wigdahl.net/quern/2009/09/14/milestone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58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Developers can’t remember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they need help from actual facts about successes and failures</a:t>
            </a:r>
          </a:p>
          <a:p>
            <a:pPr lvl="1"/>
            <a:r>
              <a:rPr lang="en-US" dirty="0" smtClean="0"/>
              <a:t>Like the bug database</a:t>
            </a:r>
          </a:p>
          <a:p>
            <a:pPr lvl="1"/>
            <a:r>
              <a:rPr lang="en-US" dirty="0" smtClean="0"/>
              <a:t>Helps to visualize this</a:t>
            </a:r>
          </a:p>
          <a:p>
            <a:r>
              <a:rPr lang="en-US" dirty="0" smtClean="0"/>
              <a:t>But past doesn’t predict future:</a:t>
            </a:r>
          </a:p>
          <a:p>
            <a:pPr lvl="1"/>
            <a:r>
              <a:rPr lang="en-US" dirty="0" smtClean="0"/>
              <a:t>Software evolves, with </a:t>
            </a:r>
            <a:r>
              <a:rPr lang="en-US" dirty="0" err="1" smtClean="0"/>
              <a:t>refactorings</a:t>
            </a:r>
            <a:r>
              <a:rPr lang="en-US" dirty="0" smtClean="0"/>
              <a:t> to fix bug-prone areas</a:t>
            </a:r>
          </a:p>
          <a:p>
            <a:pPr lvl="1"/>
            <a:r>
              <a:rPr lang="en-US" dirty="0" smtClean="0"/>
              <a:t>New features may be in different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module defect-prone?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needs to be fixed because it doesn’t satisfy some requirement.</a:t>
            </a:r>
          </a:p>
          <a:p>
            <a:pPr lvl="1"/>
            <a:r>
              <a:rPr lang="en-US" dirty="0" smtClean="0"/>
              <a:t>There’s an error, somewhere from writing down the requirement to product usage.</a:t>
            </a:r>
          </a:p>
          <a:p>
            <a:pPr lvl="1"/>
            <a:r>
              <a:rPr lang="en-US" dirty="0" smtClean="0"/>
              <a:t>An error in source code is considered a “defect”</a:t>
            </a:r>
          </a:p>
          <a:p>
            <a:pPr lvl="2"/>
            <a:r>
              <a:rPr lang="en-US" dirty="0" smtClean="0"/>
              <a:t>It may cause a detectable fault, and needs to be fixed</a:t>
            </a:r>
          </a:p>
          <a:p>
            <a:pPr lvl="1"/>
            <a:r>
              <a:rPr lang="en-US" dirty="0" smtClean="0"/>
              <a:t>We look for certain “invariants” in a module’s history:</a:t>
            </a:r>
          </a:p>
          <a:p>
            <a:pPr lvl="2"/>
            <a:r>
              <a:rPr lang="en-US" dirty="0" smtClean="0"/>
              <a:t>Complexity</a:t>
            </a:r>
          </a:p>
          <a:p>
            <a:pPr lvl="2"/>
            <a:r>
              <a:rPr lang="en-US" dirty="0" smtClean="0"/>
              <a:t>Problem domain</a:t>
            </a:r>
          </a:p>
          <a:p>
            <a:pPr lvl="2"/>
            <a:r>
              <a:rPr lang="en-US" dirty="0" smtClean="0"/>
              <a:t>Evolution</a:t>
            </a:r>
          </a:p>
          <a:p>
            <a:pPr lvl="2"/>
            <a:r>
              <a:rPr lang="en-US" dirty="0" smtClean="0"/>
              <a:t>Process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</a:t>
            </a:r>
            <a:r>
              <a:rPr lang="en-US" sz="2200" dirty="0" smtClean="0">
                <a:sym typeface="Wingdings" pitchFamily="2" charset="2"/>
              </a:rPr>
              <a:t> See next slides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783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assume that likelihood of mistakes in some artifact increases with:</a:t>
            </a:r>
          </a:p>
          <a:p>
            <a:pPr lvl="1"/>
            <a:r>
              <a:rPr lang="en-US" dirty="0" smtClean="0"/>
              <a:t>The number of details</a:t>
            </a:r>
          </a:p>
          <a:p>
            <a:pPr lvl="1"/>
            <a:r>
              <a:rPr lang="en-US" dirty="0" smtClean="0"/>
              <a:t>The extent of how these details interact with each other</a:t>
            </a:r>
          </a:p>
          <a:p>
            <a:r>
              <a:rPr lang="en-US" dirty="0" smtClean="0"/>
              <a:t>Many ways to measure this…</a:t>
            </a:r>
          </a:p>
          <a:p>
            <a:r>
              <a:rPr lang="en-US" dirty="0" smtClean="0"/>
              <a:t>Do complexity metrics correlate with defect density?</a:t>
            </a:r>
          </a:p>
        </p:txBody>
      </p:sp>
    </p:spTree>
    <p:extLst>
      <p:ext uri="{BB962C8B-B14F-4D97-AF65-F5344CB8AC3E}">
        <p14:creationId xmlns:p14="http://schemas.microsoft.com/office/powerpoint/2010/main" val="5945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Complexity,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20" y="228600"/>
            <a:ext cx="6074738" cy="6290184"/>
          </a:xfrm>
        </p:spPr>
      </p:pic>
    </p:spTree>
    <p:extLst>
      <p:ext uri="{BB962C8B-B14F-4D97-AF65-F5344CB8AC3E}">
        <p14:creationId xmlns:p14="http://schemas.microsoft.com/office/powerpoint/2010/main" val="308966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studied 5 Microsoft projects.</a:t>
            </a:r>
          </a:p>
          <a:p>
            <a:r>
              <a:rPr lang="en-US" dirty="0" smtClean="0"/>
              <a:t>Found significant correlations between complexity metrics and post-release defects.</a:t>
            </a:r>
          </a:p>
          <a:p>
            <a:r>
              <a:rPr lang="en-US" dirty="0" smtClean="0"/>
              <a:t>But – across projects, different complexity metrics correlated significantly.</a:t>
            </a:r>
          </a:p>
          <a:p>
            <a:pPr lvl="1"/>
            <a:r>
              <a:rPr lang="en-US" dirty="0" smtClean="0"/>
              <a:t>None of the metrics qualified as a universal predictor.</a:t>
            </a:r>
          </a:p>
          <a:p>
            <a:pPr lvl="1"/>
            <a:r>
              <a:rPr lang="en-US" dirty="0" smtClean="0"/>
              <a:t>Tried making combination predictors, as well!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– How does problem domain impact defect likelihood?</a:t>
            </a:r>
          </a:p>
          <a:p>
            <a:pPr lvl="1"/>
            <a:r>
              <a:rPr lang="en-US" dirty="0" smtClean="0"/>
              <a:t>Authors looked at Eclipse. </a:t>
            </a:r>
          </a:p>
          <a:p>
            <a:pPr lvl="1"/>
            <a:r>
              <a:rPr lang="en-US" dirty="0" smtClean="0"/>
              <a:t>Domains were:</a:t>
            </a:r>
          </a:p>
          <a:p>
            <a:pPr lvl="2"/>
            <a:r>
              <a:rPr lang="en-US" dirty="0" smtClean="0"/>
              <a:t>User interfaces</a:t>
            </a:r>
          </a:p>
          <a:p>
            <a:pPr lvl="2"/>
            <a:r>
              <a:rPr lang="en-US" dirty="0" smtClean="0"/>
              <a:t>Compiler internals</a:t>
            </a:r>
          </a:p>
          <a:p>
            <a:pPr lvl="1"/>
            <a:r>
              <a:rPr lang="en-US" dirty="0" smtClean="0"/>
              <a:t>These are complex in different ways!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6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6985966" cy="4743866"/>
          </a:xfrm>
        </p:spPr>
      </p:pic>
      <p:sp>
        <p:nvSpPr>
          <p:cNvPr id="5" name="TextBox 4"/>
          <p:cNvSpPr txBox="1"/>
          <p:nvPr/>
        </p:nvSpPr>
        <p:spPr>
          <a:xfrm>
            <a:off x="7620000" y="29718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86%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239000" y="2209800"/>
            <a:ext cx="152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48768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15%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7239000" y="4343400"/>
            <a:ext cx="1524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1474" y="6135469"/>
            <a:ext cx="448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Chance of having a defect needing to be fixed,</a:t>
            </a:r>
          </a:p>
          <a:p>
            <a:pPr algn="r"/>
            <a:r>
              <a:rPr lang="en-US" sz="1800" dirty="0"/>
              <a:t>i</a:t>
            </a:r>
            <a:r>
              <a:rPr lang="en-US" sz="1800" dirty="0" smtClean="0"/>
              <a:t>n the first 6 months after release</a:t>
            </a:r>
            <a:endParaRPr lang="en-US" sz="1800" dirty="0"/>
          </a:p>
        </p:txBody>
      </p:sp>
      <p:cxnSp>
        <p:nvCxnSpPr>
          <p:cNvPr id="11" name="Elbow Connector 10"/>
          <p:cNvCxnSpPr/>
          <p:nvPr/>
        </p:nvCxnSpPr>
        <p:spPr>
          <a:xfrm rot="5400000" flipH="1" flipV="1">
            <a:off x="7399514" y="5554486"/>
            <a:ext cx="743635" cy="455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7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48202</TotalTime>
  <Words>1008</Words>
  <Application>Microsoft Macintosh PowerPoint</Application>
  <PresentationFormat>On-screen Show (4:3)</PresentationFormat>
  <Paragraphs>121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Software Maintenance and Evolution CSSE 575: Session 8, Part 3  Predicting Bugs</vt:lpstr>
      <vt:lpstr>Basic question</vt:lpstr>
      <vt:lpstr>Developers can’t remember everything</vt:lpstr>
      <vt:lpstr>What makes a module defect-prone?</vt:lpstr>
      <vt:lpstr>Complexity</vt:lpstr>
      <vt:lpstr>Complexity, cntd</vt:lpstr>
      <vt:lpstr>Complexity, cntd</vt:lpstr>
      <vt:lpstr>Problem domain</vt:lpstr>
      <vt:lpstr>Problem domain, cntd</vt:lpstr>
      <vt:lpstr>Problem domain, cntd</vt:lpstr>
      <vt:lpstr>Problem domain, cntd</vt:lpstr>
      <vt:lpstr>Problem domain, cntd</vt:lpstr>
      <vt:lpstr>Evolution</vt:lpstr>
      <vt:lpstr>Evolution, cntd</vt:lpstr>
      <vt:lpstr>Process</vt:lpstr>
      <vt:lpstr>The “management factor”</vt:lpstr>
      <vt:lpstr>Other bug prediction approaches</vt:lpstr>
      <vt:lpstr>The paper you read</vt:lpstr>
      <vt:lpstr>Paper, cntd</vt:lpstr>
      <vt:lpstr>Assignment and milestone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Steve Chenoweth</cp:lastModifiedBy>
  <cp:revision>289</cp:revision>
  <cp:lastPrinted>2010-05-13T14:23:20Z</cp:lastPrinted>
  <dcterms:created xsi:type="dcterms:W3CDTF">2010-05-10T02:14:26Z</dcterms:created>
  <dcterms:modified xsi:type="dcterms:W3CDTF">2016-07-30T14:00:02Z</dcterms:modified>
</cp:coreProperties>
</file>