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3" r:id="rId22"/>
    <p:sldId id="283" r:id="rId23"/>
    <p:sldId id="281" r:id="rId24"/>
    <p:sldId id="284" r:id="rId25"/>
    <p:sldId id="285" r:id="rId26"/>
    <p:sldId id="282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74869" autoAdjust="0"/>
  </p:normalViewPr>
  <p:slideViewPr>
    <p:cSldViewPr>
      <p:cViewPr>
        <p:scale>
          <a:sx n="53" d="100"/>
          <a:sy n="53" d="100"/>
        </p:scale>
        <p:origin x="-16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this material is from, “Analyzing software repositories to understand software evolution,” by Marco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D’Ambros</a:t>
            </a:r>
            <a:r>
              <a:rPr lang="en-US" baseline="0" dirty="0" smtClean="0"/>
              <a:t>, et al.  In T. </a:t>
            </a:r>
            <a:r>
              <a:rPr lang="en-US" baseline="0" dirty="0" err="1" smtClean="0"/>
              <a:t>Mens</a:t>
            </a:r>
            <a:r>
              <a:rPr lang="en-US" baseline="0" dirty="0" smtClean="0"/>
              <a:t> and S. </a:t>
            </a:r>
            <a:r>
              <a:rPr lang="en-US" baseline="0" dirty="0" err="1" smtClean="0"/>
              <a:t>Demeyer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eds</a:t>
            </a:r>
            <a:r>
              <a:rPr lang="en-US" baseline="0" dirty="0" smtClean="0"/>
              <a:t>), </a:t>
            </a:r>
            <a:r>
              <a:rPr lang="en-US" i="1" baseline="0" dirty="0" smtClean="0"/>
              <a:t>Software Evolution</a:t>
            </a:r>
            <a:r>
              <a:rPr lang="en-US" baseline="0" dirty="0" smtClean="0"/>
              <a:t>.  Springer, 2008.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Hipikat</a:t>
            </a:r>
            <a:r>
              <a:rPr lang="en-US" dirty="0" smtClean="0"/>
              <a:t> model is from a studies by </a:t>
            </a:r>
            <a:r>
              <a:rPr lang="en-US" dirty="0" err="1" smtClean="0"/>
              <a:t>Cubranic</a:t>
            </a:r>
            <a:r>
              <a:rPr lang="en-US" dirty="0" smtClean="0"/>
              <a:t>, et al.  Google for “</a:t>
            </a:r>
            <a:r>
              <a:rPr lang="en-US" dirty="0" err="1" smtClean="0"/>
              <a:t>cubranic</a:t>
            </a:r>
            <a:r>
              <a:rPr lang="en-US" dirty="0" smtClean="0"/>
              <a:t> </a:t>
            </a:r>
            <a:r>
              <a:rPr lang="en-US" dirty="0" err="1" smtClean="0"/>
              <a:t>hipikat</a:t>
            </a:r>
            <a:r>
              <a:rPr lang="en-US" dirty="0" smtClean="0"/>
              <a:t>” – the ACM ref comes up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Webshell</a:t>
            </a:r>
            <a:r>
              <a:rPr lang="en-US" dirty="0" smtClean="0"/>
              <a:t>” hierarchy of source code directories</a:t>
            </a:r>
            <a:r>
              <a:rPr lang="en-US" baseline="0" dirty="0" smtClean="0"/>
              <a:t> </a:t>
            </a:r>
            <a:r>
              <a:rPr lang="en-US" dirty="0" smtClean="0"/>
              <a:t>for Mozilla included all four patterns of contribution.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Authors picked</a:t>
            </a:r>
            <a:r>
              <a:rPr lang="en-US" baseline="0" dirty="0" smtClean="0"/>
              <a:t> the three circled for further study as “hot spots” – because of either current size or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3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earthsci.org/education/teacher/basicgeol/nuclear/nuclear.htm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45720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</a:t>
            </a:r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8, </a:t>
            </a: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 </a:t>
            </a:r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Analyzing Software Repositories</a:t>
            </a:r>
            <a:endParaRPr lang="en-US" sz="40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733800"/>
            <a:ext cx="3886200" cy="2057400"/>
          </a:xfrm>
        </p:spPr>
        <p:txBody>
          <a:bodyPr>
            <a:normAutofit/>
          </a:bodyPr>
          <a:lstStyle/>
          <a:p>
            <a:r>
              <a:rPr lang="en-US" sz="20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Cell: (937) 657-3885</a:t>
            </a:r>
            <a:br>
              <a:rPr lang="en-US" sz="2000" dirty="0">
                <a:ea typeface="ＭＳ Ｐゴシック"/>
                <a:cs typeface="ＭＳ Ｐゴシック"/>
              </a:rPr>
            </a:br>
            <a:r>
              <a:rPr lang="en-US" sz="2000" dirty="0">
                <a:ea typeface="ＭＳ Ｐゴシック"/>
                <a:cs typeface="ＭＳ Ｐゴシック"/>
              </a:rPr>
              <a:t>Email: </a:t>
            </a:r>
            <a:r>
              <a:rPr lang="en-US" sz="2000" dirty="0" err="1">
                <a:ea typeface="ＭＳ Ｐゴシック"/>
                <a:cs typeface="ＭＳ Ｐゴシック"/>
              </a:rPr>
              <a:t>chenowet@rose-hulman.eduz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199" y="3962400"/>
            <a:ext cx="3505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Above</a:t>
            </a:r>
            <a:r>
              <a:rPr lang="en-US" sz="1800" dirty="0" smtClean="0"/>
              <a:t> – We think we have problems!  Here’s a picture from an article on how to store high-level nuclear waste.  </a:t>
            </a:r>
            <a:r>
              <a:rPr lang="en-US" sz="1800" dirty="0"/>
              <a:t>From 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earthsci.org/education/teacher/basicgeol/nuclear/nuclear.html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02425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populated their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Loaded data from real application systems’ CVS and </a:t>
            </a:r>
            <a:r>
              <a:rPr lang="en-US" sz="2000" dirty="0" err="1" smtClean="0"/>
              <a:t>Bugzilla</a:t>
            </a:r>
            <a:r>
              <a:rPr lang="en-US" sz="2000" dirty="0" smtClean="0"/>
              <a:t> DB’s.</a:t>
            </a:r>
          </a:p>
          <a:p>
            <a:pPr lvl="1"/>
            <a:r>
              <a:rPr lang="en-US" sz="1800" dirty="0" smtClean="0"/>
              <a:t>A research project</a:t>
            </a:r>
          </a:p>
          <a:p>
            <a:pPr lvl="1"/>
            <a:r>
              <a:rPr lang="en-US" sz="1800" dirty="0" smtClean="0"/>
              <a:t>Loaded in batch mode</a:t>
            </a:r>
          </a:p>
          <a:p>
            <a:r>
              <a:rPr lang="en-US" sz="2000" dirty="0" smtClean="0"/>
              <a:t>The RHDB’s contribution was linking the two sources of info.</a:t>
            </a:r>
          </a:p>
          <a:p>
            <a:pPr lvl="1"/>
            <a:r>
              <a:rPr lang="en-US" sz="1800" dirty="0" smtClean="0"/>
              <a:t>Success at this required that correct data be entered at the time the work was done.</a:t>
            </a:r>
          </a:p>
          <a:p>
            <a:pPr lvl="1"/>
            <a:r>
              <a:rPr lang="en-US" sz="1800" dirty="0" smtClean="0"/>
              <a:t>Like “commit comments” referring to bug ID’s.</a:t>
            </a:r>
          </a:p>
          <a:p>
            <a:r>
              <a:rPr lang="en-US" sz="2000" dirty="0" smtClean="0"/>
              <a:t>Needed to handle aliases because people have multiple email addresses.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43400"/>
            <a:ext cx="4233672" cy="23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people’s models - similar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03716"/>
            <a:ext cx="4809744" cy="3630284"/>
          </a:xfrm>
        </p:spPr>
      </p:pic>
    </p:spTree>
    <p:extLst>
      <p:ext uri="{BB962C8B-B14F-4D97-AF65-F5344CB8AC3E}">
        <p14:creationId xmlns:p14="http://schemas.microsoft.com/office/powerpoint/2010/main" val="10646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Developer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contributed how much, on a particular set of code?</a:t>
            </a:r>
          </a:p>
          <a:p>
            <a:r>
              <a:rPr lang="en-US" dirty="0" err="1" smtClean="0"/>
              <a:t>D’Ambros</a:t>
            </a:r>
            <a:r>
              <a:rPr lang="en-US" dirty="0" smtClean="0"/>
              <a:t>, et al, used “Fractal Values” to represent relative work, following the “Gestalt principle.”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09859"/>
            <a:ext cx="6442378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was…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wanted to decide if the work had been: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One developer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 few balanced developers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One major developer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Many balanced developers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05002"/>
            <a:ext cx="5663010" cy="23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found (Mozilla):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65" y="1447800"/>
            <a:ext cx="6535935" cy="4513767"/>
          </a:xfrm>
        </p:spPr>
      </p:pic>
      <p:sp>
        <p:nvSpPr>
          <p:cNvPr id="5" name="TextBox 4"/>
          <p:cNvSpPr txBox="1"/>
          <p:nvPr/>
        </p:nvSpPr>
        <p:spPr>
          <a:xfrm>
            <a:off x="457200" y="60314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Most of the directories which introduced bugs had “many balanced developer” patterns!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02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D’Ambros</a:t>
            </a:r>
            <a:r>
              <a:rPr lang="en-US" dirty="0" smtClean="0"/>
              <a:t> et al studied the implicit dependencies between software artifacts</a:t>
            </a:r>
          </a:p>
          <a:p>
            <a:r>
              <a:rPr lang="en-US" dirty="0" smtClean="0"/>
              <a:t>Based on their changing together</a:t>
            </a:r>
          </a:p>
          <a:p>
            <a:pPr lvl="1"/>
            <a:r>
              <a:rPr lang="en-US" dirty="0" smtClean="0"/>
              <a:t>In SVN, for example, they were submitted as a part of “change sets”</a:t>
            </a:r>
          </a:p>
          <a:p>
            <a:r>
              <a:rPr lang="en-US" dirty="0" smtClean="0"/>
              <a:t>They created an “evolution radar” interactive visualization for these couplings</a:t>
            </a:r>
          </a:p>
          <a:p>
            <a:pPr lvl="1"/>
            <a:r>
              <a:rPr lang="en-US" dirty="0" smtClean="0"/>
              <a:t>Showed components with strongest couplings</a:t>
            </a:r>
          </a:p>
          <a:p>
            <a:pPr lvl="1"/>
            <a:r>
              <a:rPr lang="en-US" dirty="0" smtClean="0"/>
              <a:t>Could drill down to individual files</a:t>
            </a:r>
          </a:p>
          <a:p>
            <a:pPr lvl="1"/>
            <a:r>
              <a:rPr lang="en-US" dirty="0" smtClean="0"/>
              <a:t>Looking for “architectural decay”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coupling,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2" y="1951340"/>
            <a:ext cx="6045208" cy="3611260"/>
          </a:xfrm>
        </p:spPr>
      </p:pic>
    </p:spTree>
    <p:extLst>
      <p:ext uri="{BB962C8B-B14F-4D97-AF65-F5344CB8AC3E}">
        <p14:creationId xmlns:p14="http://schemas.microsoft.com/office/powerpoint/2010/main" val="6402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ArgoUML</a:t>
            </a:r>
            <a:r>
              <a:rPr lang="en-US" dirty="0" smtClean="0"/>
              <a:t> visualizations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9" y="1600200"/>
            <a:ext cx="3415821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authors took different snapshots every 6 months.</a:t>
            </a:r>
          </a:p>
          <a:p>
            <a:pPr lvl="1"/>
            <a:r>
              <a:rPr lang="en-US" dirty="0" smtClean="0"/>
              <a:t>Needed to avoid “polluting” the picture with commits from the past.</a:t>
            </a:r>
          </a:p>
          <a:p>
            <a:r>
              <a:rPr lang="en-US" dirty="0" smtClean="0"/>
              <a:t>Size of the dots = number of lines changed</a:t>
            </a:r>
          </a:p>
          <a:p>
            <a:r>
              <a:rPr lang="en-US" dirty="0" smtClean="0"/>
              <a:t>“Explorer” module was most closely coupled to “Diagram.”</a:t>
            </a:r>
          </a:p>
          <a:p>
            <a:r>
              <a:rPr lang="en-US" dirty="0" smtClean="0"/>
              <a:t>They found one file which had long-lasting dependencies with others – a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 analysis &amp; hot-spot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D’Ambros</a:t>
            </a:r>
            <a:r>
              <a:rPr lang="en-US" dirty="0" smtClean="0"/>
              <a:t> wanted an “</a:t>
            </a:r>
            <a:r>
              <a:rPr lang="en-US" dirty="0" err="1" smtClean="0"/>
              <a:t>ArchView</a:t>
            </a:r>
            <a:r>
              <a:rPr lang="en-US" dirty="0" smtClean="0"/>
              <a:t>” of a system’s components</a:t>
            </a:r>
          </a:p>
          <a:p>
            <a:r>
              <a:rPr lang="en-US" dirty="0" smtClean="0"/>
              <a:t>What modules are:</a:t>
            </a:r>
          </a:p>
          <a:p>
            <a:pPr lvl="1"/>
            <a:r>
              <a:rPr lang="en-US" dirty="0" smtClean="0"/>
              <a:t>Exceptionally large</a:t>
            </a:r>
          </a:p>
          <a:p>
            <a:pPr lvl="1"/>
            <a:r>
              <a:rPr lang="en-US" dirty="0" smtClean="0"/>
              <a:t>Complex</a:t>
            </a:r>
          </a:p>
          <a:p>
            <a:pPr lvl="1"/>
            <a:r>
              <a:rPr lang="en-US" dirty="0" smtClean="0"/>
              <a:t>Have strong dependencies on others</a:t>
            </a:r>
          </a:p>
          <a:p>
            <a:r>
              <a:rPr lang="en-US" dirty="0" smtClean="0"/>
              <a:t>Or strong increases in any of these over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91" y="1828800"/>
            <a:ext cx="4820009" cy="2268993"/>
          </a:xfrm>
        </p:spPr>
      </p:pic>
    </p:spTree>
    <p:extLst>
      <p:ext uri="{BB962C8B-B14F-4D97-AF65-F5344CB8AC3E}">
        <p14:creationId xmlns:p14="http://schemas.microsoft.com/office/powerpoint/2010/main" val="17257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results - Mozilla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6" y="1600200"/>
            <a:ext cx="7194288" cy="4267200"/>
          </a:xfrm>
        </p:spPr>
      </p:pic>
      <p:sp>
        <p:nvSpPr>
          <p:cNvPr id="8" name="Oval 7"/>
          <p:cNvSpPr/>
          <p:nvPr/>
        </p:nvSpPr>
        <p:spPr>
          <a:xfrm>
            <a:off x="838200" y="1447800"/>
            <a:ext cx="19812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" y="3352800"/>
            <a:ext cx="19812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3352800"/>
            <a:ext cx="19812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prior slide set…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discussed issues of duplicate code from several perspectives – like </a:t>
            </a:r>
          </a:p>
          <a:p>
            <a:pPr lvl="1"/>
            <a:r>
              <a:rPr lang="en-US" dirty="0" smtClean="0"/>
              <a:t>Planning to avoid writing it, via a product line approach, and</a:t>
            </a:r>
          </a:p>
          <a:p>
            <a:pPr lvl="1"/>
            <a:r>
              <a:rPr lang="en-US" dirty="0" smtClean="0"/>
              <a:t>Analyzing </a:t>
            </a:r>
            <a:r>
              <a:rPr lang="en-US" smtClean="0"/>
              <a:t>how </a:t>
            </a:r>
            <a:r>
              <a:rPr lang="en-US" smtClean="0"/>
              <a:t>big </a:t>
            </a:r>
            <a:r>
              <a:rPr lang="en-US" dirty="0" smtClean="0"/>
              <a:t>a problem it is in existing systems as they evolve over time</a:t>
            </a:r>
          </a:p>
          <a:p>
            <a:pPr lvl="2"/>
            <a:r>
              <a:rPr lang="en-US" dirty="0" smtClean="0"/>
              <a:t>Which is an example of analyzing repositories</a:t>
            </a:r>
          </a:p>
          <a:p>
            <a:pPr lvl="2"/>
            <a:r>
              <a:rPr lang="en-US" dirty="0" smtClean="0"/>
              <a:t>Analyzing a source code repository, in particular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Mining software repositories – a current research topic</a:t>
            </a:r>
          </a:p>
          <a:p>
            <a:r>
              <a:rPr lang="en-US" dirty="0" smtClean="0"/>
              <a:t>Potential for benefits in where to spend time &amp; effort maintaining big systems</a:t>
            </a:r>
          </a:p>
          <a:p>
            <a:r>
              <a:rPr lang="en-US" dirty="0" smtClean="0"/>
              <a:t>Ideas on how to visualize the problems – still evolving</a:t>
            </a:r>
          </a:p>
          <a:p>
            <a:r>
              <a:rPr lang="en-US" dirty="0" smtClean="0"/>
              <a:t>Still a challenge in interpreting what to do once problems are detected!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paper you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Kagdi</a:t>
            </a:r>
            <a:r>
              <a:rPr lang="en-US" dirty="0" smtClean="0"/>
              <a:t>, et al:  “Towards a taxonomy of approaches for mining of source code repositories.”  </a:t>
            </a:r>
            <a:r>
              <a:rPr lang="en-US" i="1" dirty="0" smtClean="0"/>
              <a:t>MSR</a:t>
            </a:r>
            <a:r>
              <a:rPr lang="en-US" dirty="0" smtClean="0"/>
              <a:t> ‘05.</a:t>
            </a:r>
          </a:p>
          <a:p>
            <a:r>
              <a:rPr lang="en-US" dirty="0" smtClean="0"/>
              <a:t>A survey paper</a:t>
            </a:r>
          </a:p>
          <a:p>
            <a:r>
              <a:rPr lang="en-US" dirty="0" smtClean="0"/>
              <a:t>Issue is “how to derive and express changes from source code repositories in a more source-code “aware” manner.</a:t>
            </a:r>
          </a:p>
          <a:p>
            <a:r>
              <a:rPr lang="en-US" dirty="0" smtClean="0"/>
              <a:t>Considered three dimensions:</a:t>
            </a:r>
          </a:p>
          <a:p>
            <a:pPr lvl="1"/>
            <a:r>
              <a:rPr lang="en-US" dirty="0" smtClean="0"/>
              <a:t>Entity type and granularity</a:t>
            </a:r>
          </a:p>
          <a:p>
            <a:pPr lvl="1"/>
            <a:r>
              <a:rPr lang="en-US" dirty="0" smtClean="0"/>
              <a:t>How changes are expressed and defined</a:t>
            </a:r>
          </a:p>
          <a:p>
            <a:pPr lvl="1"/>
            <a:r>
              <a:rPr lang="en-US" dirty="0" smtClean="0"/>
              <a:t>Type of MSR question they’re looking to answer</a:t>
            </a:r>
          </a:p>
          <a:p>
            <a:r>
              <a:rPr lang="en-US" dirty="0" smtClean="0"/>
              <a:t>They also defined MSR terminology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- Using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There’s a problem in converting and interpreting information from the source code repository!</a:t>
            </a:r>
            <a:r>
              <a:rPr lang="en-US" dirty="0"/>
              <a:t> E.g., </a:t>
            </a:r>
            <a:endParaRPr lang="en-US" dirty="0" smtClean="0"/>
          </a:p>
          <a:p>
            <a:pPr lvl="1"/>
            <a:r>
              <a:rPr lang="en-US" dirty="0" smtClean="0"/>
              <a:t>Knowing how many lines are changed in a commit</a:t>
            </a:r>
          </a:p>
          <a:p>
            <a:pPr lvl="1"/>
            <a:r>
              <a:rPr lang="en-US" dirty="0" smtClean="0"/>
              <a:t>Are changes to add a feature or fix a bug?</a:t>
            </a:r>
          </a:p>
          <a:p>
            <a:r>
              <a:rPr lang="en-US" dirty="0" smtClean="0"/>
              <a:t>Can use some techniques from general data mining</a:t>
            </a:r>
          </a:p>
          <a:p>
            <a:pPr lvl="1"/>
            <a:r>
              <a:rPr lang="en-US" dirty="0" smtClean="0"/>
              <a:t>Deriving entities like (filename, type, identifier) associated with a change, and putting into a database</a:t>
            </a:r>
          </a:p>
          <a:p>
            <a:pPr lvl="1"/>
            <a:r>
              <a:rPr lang="en-US" dirty="0" smtClean="0"/>
              <a:t>Decide what rules to apply to these, to get results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– Using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Heuristics-related goals of MSR:</a:t>
            </a:r>
          </a:p>
          <a:p>
            <a:pPr lvl="1"/>
            <a:r>
              <a:rPr lang="en-US" dirty="0" smtClean="0"/>
              <a:t>Predict what will happen based on history</a:t>
            </a:r>
          </a:p>
          <a:p>
            <a:pPr lvl="2"/>
            <a:r>
              <a:rPr lang="en-US" dirty="0" smtClean="0"/>
              <a:t>When a given entity is changed, what else must change?</a:t>
            </a:r>
          </a:p>
          <a:p>
            <a:pPr lvl="1"/>
            <a:r>
              <a:rPr lang="en-US" dirty="0" smtClean="0"/>
              <a:t>Decide what assumptions can be made in doing an analysis</a:t>
            </a:r>
          </a:p>
          <a:p>
            <a:pPr lvl="2"/>
            <a:r>
              <a:rPr lang="en-US" dirty="0" smtClean="0"/>
              <a:t>Changes are symmetric – the order of modification of entities is unimportant</a:t>
            </a:r>
          </a:p>
          <a:p>
            <a:pPr lvl="1"/>
            <a:r>
              <a:rPr lang="en-US" dirty="0" smtClean="0"/>
              <a:t>Automate the analysis</a:t>
            </a:r>
          </a:p>
          <a:p>
            <a:pPr lvl="2"/>
            <a:r>
              <a:rPr lang="en-US" dirty="0" smtClean="0"/>
              <a:t>Like finding dependencies in a given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– Using “differencing”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is an important factor in an analysis</a:t>
            </a:r>
          </a:p>
          <a:p>
            <a:r>
              <a:rPr lang="en-US" dirty="0" smtClean="0"/>
              <a:t>Need to consider differences between versions</a:t>
            </a:r>
          </a:p>
          <a:p>
            <a:r>
              <a:rPr lang="en-US" dirty="0" smtClean="0"/>
              <a:t>Each version needs to be represented semantically (depending on the goal), then</a:t>
            </a:r>
          </a:p>
          <a:p>
            <a:r>
              <a:rPr lang="en-US" dirty="0" smtClean="0"/>
              <a:t>Have a way to make the desired comparisons</a:t>
            </a:r>
          </a:p>
          <a:p>
            <a:r>
              <a:rPr lang="en-US" dirty="0" smtClean="0"/>
              <a:t>E.g., study of Apache bug-fix patches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– “Differencing”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We’d like to ask “meta-differencing” things like: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new methods added to an existing class?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there changes to pre-processor directives?</a:t>
            </a:r>
          </a:p>
          <a:p>
            <a:pPr lvl="1"/>
            <a:r>
              <a:rPr lang="en-US" dirty="0" smtClean="0"/>
              <a:t>Was </a:t>
            </a:r>
            <a:r>
              <a:rPr lang="en-US" dirty="0"/>
              <a:t>the condition in an if-statement modified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the tools are getting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this paper described having to infer how changes are made together, in CVS.</a:t>
            </a:r>
          </a:p>
          <a:p>
            <a:pPr lvl="1"/>
            <a:r>
              <a:rPr lang="en-US" dirty="0" smtClean="0"/>
              <a:t>In SVN, you can assume this from “change sets”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several repositories…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That we can analyze in a typical long-term development project, like:</a:t>
            </a:r>
          </a:p>
          <a:p>
            <a:pPr lvl="1"/>
            <a:r>
              <a:rPr lang="en-US" dirty="0" smtClean="0"/>
              <a:t>Versioning system (for the source code)</a:t>
            </a:r>
          </a:p>
          <a:p>
            <a:pPr lvl="1"/>
            <a:r>
              <a:rPr lang="en-US" dirty="0" smtClean="0"/>
              <a:t>Defect tracking systems</a:t>
            </a:r>
          </a:p>
          <a:p>
            <a:pPr lvl="1"/>
            <a:r>
              <a:rPr lang="en-US" dirty="0" smtClean="0"/>
              <a:t>Archived communication between project people</a:t>
            </a:r>
          </a:p>
          <a:p>
            <a:r>
              <a:rPr lang="en-US" dirty="0" smtClean="0"/>
              <a:t>We </a:t>
            </a:r>
            <a:r>
              <a:rPr lang="en-US" i="1" dirty="0" smtClean="0"/>
              <a:t>should </a:t>
            </a:r>
            <a:r>
              <a:rPr lang="en-US" dirty="0" smtClean="0"/>
              <a:t>be able to mine this information!</a:t>
            </a:r>
          </a:p>
          <a:p>
            <a:pPr lvl="1"/>
            <a:r>
              <a:rPr lang="en-US" dirty="0" smtClean="0"/>
              <a:t>Could improve maintenance practices</a:t>
            </a:r>
          </a:p>
          <a:p>
            <a:pPr lvl="1"/>
            <a:r>
              <a:rPr lang="en-US" dirty="0" smtClean="0"/>
              <a:t>Could improve design or reuse</a:t>
            </a:r>
          </a:p>
          <a:p>
            <a:pPr lvl="1"/>
            <a:r>
              <a:rPr lang="en-US" dirty="0" smtClean="0"/>
              <a:t>Could validate other ideas we have about what’s going on, or whether some process change worked</a:t>
            </a:r>
          </a:p>
          <a:p>
            <a:r>
              <a:rPr lang="en-US" dirty="0" smtClean="0"/>
              <a:t>So, how would that mining go?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causes &amp; effects…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Like, </a:t>
            </a:r>
          </a:p>
          <a:p>
            <a:r>
              <a:rPr lang="en-US" dirty="0" smtClean="0"/>
              <a:t>What kinds of clones cause problems?</a:t>
            </a:r>
          </a:p>
          <a:p>
            <a:pPr lvl="1"/>
            <a:r>
              <a:rPr lang="en-US" dirty="0" smtClean="0"/>
              <a:t>Which we just looked at</a:t>
            </a:r>
          </a:p>
          <a:p>
            <a:r>
              <a:rPr lang="en-US" dirty="0" smtClean="0"/>
              <a:t>What caused the most serious  bugs?</a:t>
            </a:r>
          </a:p>
          <a:p>
            <a:r>
              <a:rPr lang="en-US" dirty="0" smtClean="0"/>
              <a:t>How do developers network the most efficiently?</a:t>
            </a:r>
          </a:p>
          <a:p>
            <a:r>
              <a:rPr lang="en-US" dirty="0" smtClean="0"/>
              <a:t>Where are hotspots in the current architecture?</a:t>
            </a:r>
          </a:p>
          <a:p>
            <a:r>
              <a:rPr lang="en-US" dirty="0" smtClean="0"/>
              <a:t>Can we predict defects or defect rates?</a:t>
            </a:r>
          </a:p>
          <a:p>
            <a:r>
              <a:rPr lang="en-US" dirty="0" smtClean="0"/>
              <a:t>What will be the likely impacts of a certain change?</a:t>
            </a:r>
          </a:p>
          <a:p>
            <a:r>
              <a:rPr lang="en-US" dirty="0" smtClean="0"/>
              <a:t>Are particular evolution models justified?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“evolution analysis”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modeling the data</a:t>
            </a:r>
          </a:p>
          <a:p>
            <a:pPr lvl="1"/>
            <a:r>
              <a:rPr lang="en-US" dirty="0" smtClean="0"/>
              <a:t>Versioning system (source, documentation, etc.)</a:t>
            </a:r>
          </a:p>
          <a:p>
            <a:pPr lvl="1"/>
            <a:r>
              <a:rPr lang="en-US" dirty="0" smtClean="0"/>
              <a:t>Defects</a:t>
            </a:r>
          </a:p>
          <a:p>
            <a:pPr lvl="1"/>
            <a:r>
              <a:rPr lang="en-US" dirty="0" smtClean="0"/>
              <a:t>Team interactions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but the source code need to be linked to the actual software (in the model)</a:t>
            </a:r>
          </a:p>
          <a:p>
            <a:pPr lvl="2"/>
            <a:r>
              <a:rPr lang="en-US" dirty="0" smtClean="0"/>
              <a:t>E.g., Do you know what each team member did?</a:t>
            </a:r>
          </a:p>
        </p:txBody>
      </p:sp>
    </p:spTree>
    <p:extLst>
      <p:ext uri="{BB962C8B-B14F-4D97-AF65-F5344CB8AC3E}">
        <p14:creationId xmlns:p14="http://schemas.microsoft.com/office/powerpoint/2010/main" val="9880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data retrieval and processing</a:t>
            </a:r>
          </a:p>
          <a:p>
            <a:pPr lvl="1"/>
            <a:r>
              <a:rPr lang="en-US" dirty="0"/>
              <a:t>E.g., parsing source code data</a:t>
            </a:r>
          </a:p>
          <a:p>
            <a:r>
              <a:rPr lang="en-US" dirty="0" smtClean="0"/>
              <a:t>Linking artifacts</a:t>
            </a:r>
          </a:p>
          <a:p>
            <a:pPr lvl="1"/>
            <a:r>
              <a:rPr lang="en-US" dirty="0" smtClean="0"/>
              <a:t>Often tough – if the development support system doesn’t have built-in pointers</a:t>
            </a:r>
          </a:p>
          <a:p>
            <a:pPr lvl="1"/>
            <a:r>
              <a:rPr lang="en-US" dirty="0" smtClean="0"/>
              <a:t>Like what bug reports go with what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Use the model and</a:t>
            </a:r>
          </a:p>
          <a:p>
            <a:pPr lvl="1"/>
            <a:r>
              <a:rPr lang="en-US" dirty="0" smtClean="0"/>
              <a:t>The retrieved data</a:t>
            </a:r>
          </a:p>
          <a:p>
            <a:pPr lvl="1"/>
            <a:r>
              <a:rPr lang="en-US" dirty="0" smtClean="0"/>
              <a:t>To see what conclusions are discovered / supported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D’Ambros</a:t>
            </a:r>
            <a:r>
              <a:rPr lang="en-US" dirty="0"/>
              <a:t>, et </a:t>
            </a:r>
            <a:r>
              <a:rPr lang="en-US" dirty="0" smtClean="0"/>
              <a:t>al built a “release history database” (RHDB) of models and data.</a:t>
            </a:r>
          </a:p>
          <a:p>
            <a:pPr lvl="1"/>
            <a:r>
              <a:rPr lang="en-US" dirty="0" smtClean="0"/>
              <a:t>Had source code in CVS and Subversion.</a:t>
            </a:r>
          </a:p>
          <a:p>
            <a:pPr lvl="2"/>
            <a:r>
              <a:rPr lang="en-US" dirty="0" smtClean="0"/>
              <a:t>Authors and time-stamped commits</a:t>
            </a:r>
          </a:p>
          <a:p>
            <a:pPr lvl="2"/>
            <a:r>
              <a:rPr lang="en-US" dirty="0" smtClean="0"/>
              <a:t>Lines added, branches, etc.</a:t>
            </a:r>
          </a:p>
          <a:p>
            <a:pPr lvl="1"/>
            <a:r>
              <a:rPr lang="en-US" dirty="0" smtClean="0"/>
              <a:t>Also had </a:t>
            </a:r>
            <a:r>
              <a:rPr lang="en-US" dirty="0" err="1" smtClean="0"/>
              <a:t>Bugzilla</a:t>
            </a:r>
            <a:r>
              <a:rPr lang="en-US" dirty="0" smtClean="0"/>
              <a:t> with bug reports having:</a:t>
            </a:r>
          </a:p>
          <a:p>
            <a:pPr lvl="2"/>
            <a:r>
              <a:rPr lang="en-US" dirty="0" smtClean="0"/>
              <a:t>Id’s, status, product, component, operating system, platform</a:t>
            </a:r>
          </a:p>
          <a:p>
            <a:pPr lvl="2"/>
            <a:r>
              <a:rPr lang="en-US" dirty="0" smtClean="0"/>
              <a:t>The people – bug reporter, assigned to, QA people, people interested in being notified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1841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/>
              <a:t>file </a:t>
            </a:r>
            <a:r>
              <a:rPr lang="en-US" sz="2400" b="1" dirty="0" smtClean="0"/>
              <a:t>version </a:t>
            </a:r>
            <a:r>
              <a:rPr lang="en-US" sz="2400" dirty="0" smtClean="0"/>
              <a:t>= CVS commit with date, author, state, etc.</a:t>
            </a:r>
          </a:p>
          <a:p>
            <a:pPr lvl="1"/>
            <a:r>
              <a:rPr lang="en-US" sz="2000" dirty="0" smtClean="0"/>
              <a:t>Can be associated with 1 or more bug reports. (Actually many to many with these.)</a:t>
            </a:r>
          </a:p>
          <a:p>
            <a:r>
              <a:rPr lang="en-US" sz="2400" b="1" dirty="0" smtClean="0"/>
              <a:t>File history </a:t>
            </a:r>
            <a:r>
              <a:rPr lang="en-US" sz="2400" dirty="0" smtClean="0"/>
              <a:t>= the actual file and sequence of versions, one per commit.  Filename, aliases used for tagging releases.</a:t>
            </a:r>
          </a:p>
          <a:p>
            <a:r>
              <a:rPr lang="en-US" sz="2400" b="1" dirty="0" smtClean="0"/>
              <a:t>Directory </a:t>
            </a:r>
            <a:r>
              <a:rPr lang="en-US" sz="2400" dirty="0" smtClean="0"/>
              <a:t>= sub-directories and file histories. 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4572"/>
            <a:ext cx="6160085" cy="29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48386</TotalTime>
  <Words>1329</Words>
  <Application>Microsoft Office PowerPoint</Application>
  <PresentationFormat>On-screen Show (4:3)</PresentationFormat>
  <Paragraphs>158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Software Maintenance and Evolution CSSE 575: Session 8, Part 2  Analyzing Software Repositories</vt:lpstr>
      <vt:lpstr>In the prior slide set…</vt:lpstr>
      <vt:lpstr>There are several repositories…</vt:lpstr>
      <vt:lpstr>Looking for causes &amp; effects…</vt:lpstr>
      <vt:lpstr>This is “evolution analysis”</vt:lpstr>
      <vt:lpstr>Next…</vt:lpstr>
      <vt:lpstr>Finally…</vt:lpstr>
      <vt:lpstr>A study</vt:lpstr>
      <vt:lpstr>Their model</vt:lpstr>
      <vt:lpstr>They populated their database</vt:lpstr>
      <vt:lpstr>Other people’s models - similar</vt:lpstr>
      <vt:lpstr>Analyzing Developer Effort</vt:lpstr>
      <vt:lpstr>Goal was…</vt:lpstr>
      <vt:lpstr>What they found (Mozilla):</vt:lpstr>
      <vt:lpstr>Change coupling</vt:lpstr>
      <vt:lpstr>Change coupling, cntd</vt:lpstr>
      <vt:lpstr>ArgoUML visualizations</vt:lpstr>
      <vt:lpstr>Trend analysis &amp; hot-spot detection</vt:lpstr>
      <vt:lpstr>Typical results - Mozilla</vt:lpstr>
      <vt:lpstr>Conclusions</vt:lpstr>
      <vt:lpstr>The paper you read</vt:lpstr>
      <vt:lpstr>Paper - Using data mining</vt:lpstr>
      <vt:lpstr>Paper – Using heuristics</vt:lpstr>
      <vt:lpstr>Paper – Using “differencing”</vt:lpstr>
      <vt:lpstr>Paper – “Differencing” questions</vt:lpstr>
      <vt:lpstr>Some of the tools are getting better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Chenoweth, Stephen V</cp:lastModifiedBy>
  <cp:revision>291</cp:revision>
  <cp:lastPrinted>2010-05-13T14:23:20Z</cp:lastPrinted>
  <dcterms:created xsi:type="dcterms:W3CDTF">2010-05-10T02:14:26Z</dcterms:created>
  <dcterms:modified xsi:type="dcterms:W3CDTF">2011-08-01T23:29:40Z</dcterms:modified>
</cp:coreProperties>
</file>