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7"/>
  </p:notesMasterIdLst>
  <p:handoutMasterIdLst>
    <p:handoutMasterId r:id="rId38"/>
  </p:handoutMasterIdLst>
  <p:sldIdLst>
    <p:sldId id="259" r:id="rId2"/>
    <p:sldId id="279" r:id="rId3"/>
    <p:sldId id="282" r:id="rId4"/>
    <p:sldId id="283" r:id="rId5"/>
    <p:sldId id="285" r:id="rId6"/>
    <p:sldId id="286" r:id="rId7"/>
    <p:sldId id="287" r:id="rId8"/>
    <p:sldId id="288" r:id="rId9"/>
    <p:sldId id="289" r:id="rId10"/>
    <p:sldId id="284" r:id="rId11"/>
    <p:sldId id="261" r:id="rId12"/>
    <p:sldId id="262" r:id="rId13"/>
    <p:sldId id="280" r:id="rId14"/>
    <p:sldId id="263" r:id="rId15"/>
    <p:sldId id="264" r:id="rId16"/>
    <p:sldId id="265" r:id="rId17"/>
    <p:sldId id="266" r:id="rId18"/>
    <p:sldId id="267" r:id="rId19"/>
    <p:sldId id="268" r:id="rId20"/>
    <p:sldId id="269" r:id="rId21"/>
    <p:sldId id="270" r:id="rId22"/>
    <p:sldId id="271" r:id="rId23"/>
    <p:sldId id="275" r:id="rId24"/>
    <p:sldId id="272" r:id="rId25"/>
    <p:sldId id="273" r:id="rId26"/>
    <p:sldId id="274" r:id="rId27"/>
    <p:sldId id="276" r:id="rId28"/>
    <p:sldId id="277" r:id="rId29"/>
    <p:sldId id="278" r:id="rId30"/>
    <p:sldId id="281" r:id="rId31"/>
    <p:sldId id="290" r:id="rId32"/>
    <p:sldId id="291" r:id="rId33"/>
    <p:sldId id="293" r:id="rId34"/>
    <p:sldId id="294" r:id="rId35"/>
    <p:sldId id="292" r:id="rId36"/>
  </p:sldIdLst>
  <p:sldSz cx="9144000" cy="6858000" type="screen4x3"/>
  <p:notesSz cx="7315200" cy="9601200"/>
  <p:custDataLst>
    <p:tags r:id="rId39"/>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336699"/>
    <a:srgbClr val="FFFF00"/>
    <a:srgbClr val="0033CC"/>
    <a:srgbClr val="800000"/>
    <a:srgbClr val="990000"/>
    <a:srgbClr val="000066"/>
    <a:srgbClr val="CC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3" autoAdjust="0"/>
    <p:restoredTop sz="86474" autoAdjust="0"/>
  </p:normalViewPr>
  <p:slideViewPr>
    <p:cSldViewPr>
      <p:cViewPr>
        <p:scale>
          <a:sx n="50" d="100"/>
          <a:sy n="50" d="100"/>
        </p:scale>
        <p:origin x="-89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notesViewPr>
    <p:cSldViewPr>
      <p:cViewPr varScale="1">
        <p:scale>
          <a:sx n="59" d="100"/>
          <a:sy n="59" d="100"/>
        </p:scale>
        <p:origin x="-1542"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82938"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defTabSz="954088">
              <a:defRPr sz="1300"/>
            </a:lvl1pPr>
          </a:lstStyle>
          <a:p>
            <a:endParaRPr lang="en-US" dirty="0"/>
          </a:p>
        </p:txBody>
      </p:sp>
      <p:sp>
        <p:nvSpPr>
          <p:cNvPr id="176131" name="Rectangle 3"/>
          <p:cNvSpPr>
            <a:spLocks noGrp="1" noChangeArrowheads="1"/>
          </p:cNvSpPr>
          <p:nvPr>
            <p:ph type="dt" sz="quarter" idx="1"/>
          </p:nvPr>
        </p:nvSpPr>
        <p:spPr bwMode="auto">
          <a:xfrm>
            <a:off x="4160838" y="0"/>
            <a:ext cx="3182937"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algn="r" defTabSz="954088">
              <a:defRPr sz="1300"/>
            </a:lvl1pPr>
          </a:lstStyle>
          <a:p>
            <a:endParaRPr lang="en-US" dirty="0"/>
          </a:p>
        </p:txBody>
      </p:sp>
      <p:sp>
        <p:nvSpPr>
          <p:cNvPr id="176132" name="Rectangle 4"/>
          <p:cNvSpPr>
            <a:spLocks noGrp="1" noChangeArrowheads="1"/>
          </p:cNvSpPr>
          <p:nvPr>
            <p:ph type="ftr" sz="quarter" idx="2"/>
          </p:nvPr>
        </p:nvSpPr>
        <p:spPr bwMode="auto">
          <a:xfrm>
            <a:off x="0" y="9109075"/>
            <a:ext cx="3182938"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defTabSz="954088">
              <a:defRPr sz="1300"/>
            </a:lvl1pPr>
          </a:lstStyle>
          <a:p>
            <a:endParaRPr lang="en-US" dirty="0"/>
          </a:p>
        </p:txBody>
      </p:sp>
      <p:sp>
        <p:nvSpPr>
          <p:cNvPr id="176133" name="Rectangle 5"/>
          <p:cNvSpPr>
            <a:spLocks noGrp="1" noChangeArrowheads="1"/>
          </p:cNvSpPr>
          <p:nvPr>
            <p:ph type="sldNum" sz="quarter" idx="3"/>
          </p:nvPr>
        </p:nvSpPr>
        <p:spPr bwMode="auto">
          <a:xfrm>
            <a:off x="4160838" y="9109075"/>
            <a:ext cx="3182937"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algn="r" defTabSz="954088">
              <a:defRPr sz="1300"/>
            </a:lvl1pPr>
          </a:lstStyle>
          <a:p>
            <a:fld id="{BE7C2961-80AF-1046-8E90-A8097193FC68}" type="slidenum">
              <a:rPr lang="en-US"/>
              <a:pPr/>
              <a:t>‹#›</a:t>
            </a:fld>
            <a:endParaRPr lang="en-US" dirty="0"/>
          </a:p>
        </p:txBody>
      </p:sp>
    </p:spTree>
    <p:extLst>
      <p:ext uri="{BB962C8B-B14F-4D97-AF65-F5344CB8AC3E}">
        <p14:creationId xmlns:p14="http://schemas.microsoft.com/office/powerpoint/2010/main" val="2793159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defTabSz="973138">
              <a:defRPr sz="1300"/>
            </a:lvl1pPr>
          </a:lstStyle>
          <a:p>
            <a:endParaRPr lang="en-US" dirty="0"/>
          </a:p>
        </p:txBody>
      </p:sp>
      <p:sp>
        <p:nvSpPr>
          <p:cNvPr id="7171" name="Rectangle 3"/>
          <p:cNvSpPr>
            <a:spLocks noGrp="1" noChangeArrowheads="1"/>
          </p:cNvSpPr>
          <p:nvPr>
            <p:ph type="dt" idx="1"/>
          </p:nvPr>
        </p:nvSpPr>
        <p:spPr bwMode="auto">
          <a:xfrm>
            <a:off x="4144963" y="0"/>
            <a:ext cx="3170237"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algn="r" defTabSz="973138">
              <a:defRPr sz="1300"/>
            </a:lvl1pPr>
          </a:lstStyle>
          <a:p>
            <a:endParaRPr lang="en-US" dirty="0"/>
          </a:p>
        </p:txBody>
      </p:sp>
      <p:sp>
        <p:nvSpPr>
          <p:cNvPr id="7172"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725" y="4559300"/>
            <a:ext cx="5365750" cy="4322763"/>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118600"/>
            <a:ext cx="3170238"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defTabSz="973138">
              <a:defRPr sz="1300"/>
            </a:lvl1pPr>
          </a:lstStyle>
          <a:p>
            <a:endParaRPr lang="en-US" dirty="0"/>
          </a:p>
        </p:txBody>
      </p:sp>
      <p:sp>
        <p:nvSpPr>
          <p:cNvPr id="7175" name="Rectangle 7"/>
          <p:cNvSpPr>
            <a:spLocks noGrp="1" noChangeArrowheads="1"/>
          </p:cNvSpPr>
          <p:nvPr>
            <p:ph type="sldNum" sz="quarter" idx="5"/>
          </p:nvPr>
        </p:nvSpPr>
        <p:spPr bwMode="auto">
          <a:xfrm>
            <a:off x="4144963" y="9118600"/>
            <a:ext cx="3170237"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algn="r" defTabSz="973138">
              <a:defRPr sz="1300"/>
            </a:lvl1pPr>
          </a:lstStyle>
          <a:p>
            <a:fld id="{1D48FDC5-0FF0-AA44-98DE-252E54AB5EC7}" type="slidenum">
              <a:rPr lang="en-US"/>
              <a:pPr/>
              <a:t>‹#›</a:t>
            </a:fld>
            <a:endParaRPr lang="en-US" dirty="0"/>
          </a:p>
        </p:txBody>
      </p:sp>
    </p:spTree>
    <p:extLst>
      <p:ext uri="{BB962C8B-B14F-4D97-AF65-F5344CB8AC3E}">
        <p14:creationId xmlns:p14="http://schemas.microsoft.com/office/powerpoint/2010/main" val="3425208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3301-B4F8-9C4A-A4A6-B086B24BB786}" type="slidenum">
              <a:rPr lang="en-US"/>
              <a:pPr/>
              <a:t>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b="0" dirty="0" smtClean="0"/>
              <a:t>In the traditional view, “Configuration Management” =</a:t>
            </a:r>
          </a:p>
          <a:p>
            <a:pPr marL="228600" indent="-228600">
              <a:buFont typeface="+mj-lt"/>
              <a:buAutoNum type="arabicPeriod"/>
            </a:pPr>
            <a:r>
              <a:rPr lang="en-US" b="0" dirty="0" smtClean="0"/>
              <a:t>Configuration identification</a:t>
            </a:r>
          </a:p>
          <a:p>
            <a:pPr marL="228600" indent="-228600">
              <a:buFont typeface="+mj-lt"/>
              <a:buAutoNum type="arabicPeriod"/>
            </a:pPr>
            <a:r>
              <a:rPr lang="en-US" b="0" dirty="0" smtClean="0"/>
              <a:t>Change control</a:t>
            </a:r>
          </a:p>
          <a:p>
            <a:pPr marL="228600" indent="-228600">
              <a:buFont typeface="+mj-lt"/>
              <a:buAutoNum type="arabicPeriod"/>
            </a:pPr>
            <a:r>
              <a:rPr lang="en-US" b="0" dirty="0" smtClean="0"/>
              <a:t>Status accounting</a:t>
            </a:r>
          </a:p>
          <a:p>
            <a:pPr marL="228600" indent="-228600">
              <a:buFont typeface="+mj-lt"/>
              <a:buAutoNum type="arabicPeriod"/>
            </a:pPr>
            <a:r>
              <a:rPr lang="en-US" b="0" dirty="0" smtClean="0"/>
              <a:t>Configuration audit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features that cross boundaries in the larger picture.</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18</a:t>
            </a:fld>
            <a:endParaRPr lang="en-US"/>
          </a:p>
        </p:txBody>
      </p:sp>
    </p:spTree>
    <p:extLst>
      <p:ext uri="{BB962C8B-B14F-4D97-AF65-F5344CB8AC3E}">
        <p14:creationId xmlns:p14="http://schemas.microsoft.com/office/powerpoint/2010/main" val="334654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features also cross boundaries.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19</a:t>
            </a:fld>
            <a:endParaRPr lang="en-US"/>
          </a:p>
        </p:txBody>
      </p:sp>
    </p:spTree>
    <p:extLst>
      <p:ext uri="{BB962C8B-B14F-4D97-AF65-F5344CB8AC3E}">
        <p14:creationId xmlns:p14="http://schemas.microsoft.com/office/powerpoint/2010/main" val="676355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Fig 12.11 also crosses boundaries.</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20</a:t>
            </a:fld>
            <a:endParaRPr lang="en-US"/>
          </a:p>
        </p:txBody>
      </p:sp>
    </p:spTree>
    <p:extLst>
      <p:ext uri="{BB962C8B-B14F-4D97-AF65-F5344CB8AC3E}">
        <p14:creationId xmlns:p14="http://schemas.microsoft.com/office/powerpoint/2010/main" val="810699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show some general kinds of feature interactions.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21</a:t>
            </a:fld>
            <a:endParaRPr lang="en-US"/>
          </a:p>
        </p:txBody>
      </p:sp>
    </p:spTree>
    <p:extLst>
      <p:ext uri="{BB962C8B-B14F-4D97-AF65-F5344CB8AC3E}">
        <p14:creationId xmlns:p14="http://schemas.microsoft.com/office/powerpoint/2010/main" val="393366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Jarzabek</a:t>
            </a:r>
            <a:r>
              <a:rPr lang="en-US" dirty="0" smtClean="0"/>
              <a:t>,</a:t>
            </a:r>
            <a:r>
              <a:rPr lang="en-US" baseline="0" dirty="0" smtClean="0"/>
              <a:t> p. 115.</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29</a:t>
            </a:fld>
            <a:endParaRPr lang="en-US"/>
          </a:p>
        </p:txBody>
      </p:sp>
    </p:spTree>
    <p:extLst>
      <p:ext uri="{BB962C8B-B14F-4D97-AF65-F5344CB8AC3E}">
        <p14:creationId xmlns:p14="http://schemas.microsoft.com/office/powerpoint/2010/main" val="2419328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helps</a:t>
            </a:r>
            <a:r>
              <a:rPr lang="en-US" baseline="0" dirty="0" smtClean="0"/>
              <a:t> sort out which are the “known good versions” of a feature or class.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32</a:t>
            </a:fld>
            <a:endParaRPr lang="en-US" dirty="0"/>
          </a:p>
        </p:txBody>
      </p:sp>
    </p:spTree>
    <p:extLst>
      <p:ext uri="{BB962C8B-B14F-4D97-AF65-F5344CB8AC3E}">
        <p14:creationId xmlns:p14="http://schemas.microsoft.com/office/powerpoint/2010/main" val="2115135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like the reverse of the CMDB’s like</a:t>
            </a:r>
            <a:r>
              <a:rPr lang="en-US" baseline="0" dirty="0" smtClean="0"/>
              <a:t> Tivoli that are used in IT for controlling distribution of software to servers, etc.  This CMDB is for configuring at the product end, before sending to customers.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33</a:t>
            </a:fld>
            <a:endParaRPr lang="en-US" dirty="0"/>
          </a:p>
        </p:txBody>
      </p:sp>
    </p:spTree>
    <p:extLst>
      <p:ext uri="{BB962C8B-B14F-4D97-AF65-F5344CB8AC3E}">
        <p14:creationId xmlns:p14="http://schemas.microsoft.com/office/powerpoint/2010/main" val="3599262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from http://www.ibm.com/developerworks/rational/library/10/collaborativealminteroperability/index.html. </a:t>
            </a:r>
          </a:p>
          <a:p>
            <a:r>
              <a:rPr lang="en-US" dirty="0" smtClean="0"/>
              <a:t>Another typical tool for managing this workflow – “</a:t>
            </a:r>
            <a:r>
              <a:rPr lang="en-US" dirty="0" err="1" smtClean="0"/>
              <a:t>Sablime</a:t>
            </a:r>
            <a:r>
              <a:rPr lang="en-US" dirty="0" smtClean="0"/>
              <a:t>” from Alcatel-Lucent.  See http://www.bell-labs.com/project/sablime/. </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34</a:t>
            </a:fld>
            <a:endParaRPr lang="en-US" dirty="0"/>
          </a:p>
        </p:txBody>
      </p:sp>
    </p:spTree>
    <p:extLst>
      <p:ext uri="{BB962C8B-B14F-4D97-AF65-F5344CB8AC3E}">
        <p14:creationId xmlns:p14="http://schemas.microsoft.com/office/powerpoint/2010/main" val="3002395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Bug spotted</a:t>
            </a:r>
            <a:r>
              <a:rPr lang="en-US" baseline="0" dirty="0" smtClean="0"/>
              <a:t> at http://www.flickr.com/photos/harmony19490/362411276/. </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35</a:t>
            </a:fld>
            <a:endParaRPr lang="en-US" dirty="0"/>
          </a:p>
        </p:txBody>
      </p:sp>
    </p:spTree>
    <p:extLst>
      <p:ext uri="{BB962C8B-B14F-4D97-AF65-F5344CB8AC3E}">
        <p14:creationId xmlns:p14="http://schemas.microsoft.com/office/powerpoint/2010/main" val="378603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Pictured is Anil </a:t>
            </a:r>
            <a:r>
              <a:rPr lang="en-US" dirty="0" err="1" smtClean="0"/>
              <a:t>Erdura</a:t>
            </a:r>
            <a:r>
              <a:rPr lang="en-US" dirty="0" smtClean="0"/>
              <a:t>,</a:t>
            </a:r>
            <a:r>
              <a:rPr lang="en-US" baseline="0" dirty="0" smtClean="0"/>
              <a:t> a system center configuration manager.  From http://microsoftfeed.com/2010/meet-anil-erduran-system-center-configuration-manager-mvp-from-turkey/.</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3</a:t>
            </a:fld>
            <a:endParaRPr lang="en-US"/>
          </a:p>
        </p:txBody>
      </p:sp>
    </p:spTree>
    <p:extLst>
      <p:ext uri="{BB962C8B-B14F-4D97-AF65-F5344CB8AC3E}">
        <p14:creationId xmlns:p14="http://schemas.microsoft.com/office/powerpoint/2010/main" val="4277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Pictured – a wider</a:t>
            </a:r>
            <a:r>
              <a:rPr lang="en-US" baseline="0" dirty="0" smtClean="0"/>
              <a:t> scope of configuration management planning.  From http://www.fhwa.dot.gov/cadiv/segb/files/i680/i680config.htm. </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4</a:t>
            </a:fld>
            <a:endParaRPr lang="en-US"/>
          </a:p>
        </p:txBody>
      </p:sp>
    </p:spTree>
    <p:extLst>
      <p:ext uri="{BB962C8B-B14F-4D97-AF65-F5344CB8AC3E}">
        <p14:creationId xmlns:p14="http://schemas.microsoft.com/office/powerpoint/2010/main" val="127730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r>
              <a:rPr lang="en-US" baseline="0" dirty="0" smtClean="0"/>
              <a:t> Aiello and Leslie Sachs, Configuration Management: Best Practices.  Addison-Wesley, 2010.  ISBN 0-321-68586-5.</a:t>
            </a:r>
          </a:p>
          <a:p>
            <a:r>
              <a:rPr lang="en-US" i="1" baseline="0" dirty="0" smtClean="0"/>
              <a:t>Environmental configuration</a:t>
            </a:r>
            <a:r>
              <a:rPr lang="en-US" baseline="0" dirty="0" smtClean="0"/>
              <a:t> is the identifying, modifying and managing of the interface dependencies required for the system to progress from development to QA to production.  This refers to “runtime dependencies” that impact how the code will behave when running in a particular environment.</a:t>
            </a:r>
          </a:p>
          <a:p>
            <a:endParaRPr lang="en-US" baseline="0" dirty="0" smtClean="0"/>
          </a:p>
          <a:p>
            <a:r>
              <a:rPr lang="en-US" baseline="0" dirty="0" smtClean="0"/>
              <a:t>Disagreements on all this include such silly disagreements as, “What SCM stands for – Software Configuration Management, or Source Code Control?”</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5</a:t>
            </a:fld>
            <a:endParaRPr lang="en-US"/>
          </a:p>
        </p:txBody>
      </p:sp>
    </p:spTree>
    <p:extLst>
      <p:ext uri="{BB962C8B-B14F-4D97-AF65-F5344CB8AC3E}">
        <p14:creationId xmlns:p14="http://schemas.microsoft.com/office/powerpoint/2010/main" val="71668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Aiello &amp; Sachs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6</a:t>
            </a:fld>
            <a:endParaRPr lang="en-US"/>
          </a:p>
        </p:txBody>
      </p:sp>
    </p:spTree>
    <p:extLst>
      <p:ext uri="{BB962C8B-B14F-4D97-AF65-F5344CB8AC3E}">
        <p14:creationId xmlns:p14="http://schemas.microsoft.com/office/powerpoint/2010/main" val="181419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Material taken in part from </a:t>
            </a:r>
            <a:r>
              <a:rPr lang="en-US" i="1" dirty="0" smtClean="0"/>
              <a:t>Effective</a:t>
            </a:r>
            <a:r>
              <a:rPr lang="en-US" i="1" baseline="0" dirty="0" smtClean="0"/>
              <a:t> Software Maintenance and Evolution: A Reuse-based approach</a:t>
            </a:r>
            <a:r>
              <a:rPr lang="en-US" baseline="0" dirty="0" smtClean="0"/>
              <a:t>, by Stanislaw </a:t>
            </a:r>
            <a:r>
              <a:rPr lang="en-US" baseline="0" dirty="0" err="1" smtClean="0"/>
              <a:t>Jarzabek</a:t>
            </a:r>
            <a:r>
              <a:rPr lang="en-US" baseline="0" dirty="0" smtClean="0"/>
              <a:t>.  </a:t>
            </a:r>
            <a:r>
              <a:rPr lang="en-US" baseline="0" dirty="0" err="1" smtClean="0"/>
              <a:t>Auerbach</a:t>
            </a:r>
            <a:r>
              <a:rPr lang="en-US" baseline="0" dirty="0" smtClean="0"/>
              <a:t> Publications, ISBN 0-8493-3592-2.</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11</a:t>
            </a:fld>
            <a:endParaRPr lang="en-US"/>
          </a:p>
        </p:txBody>
      </p:sp>
    </p:spTree>
    <p:extLst>
      <p:ext uri="{BB962C8B-B14F-4D97-AF65-F5344CB8AC3E}">
        <p14:creationId xmlns:p14="http://schemas.microsoft.com/office/powerpoint/2010/main" val="362605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Homer </a:t>
            </a:r>
            <a:r>
              <a:rPr lang="en-US" smtClean="0"/>
              <a:t>Simpson</a:t>
            </a:r>
            <a:r>
              <a:rPr lang="en-US" baseline="0" smtClean="0"/>
              <a:t> from http://mooreslore.corante.com/archives/2005/04/27/blog_item_placement_flux.php.</a:t>
            </a:r>
            <a:endParaRPr lang="en-US"/>
          </a:p>
        </p:txBody>
      </p:sp>
      <p:sp>
        <p:nvSpPr>
          <p:cNvPr id="4" name="Slide Number Placeholder 3"/>
          <p:cNvSpPr>
            <a:spLocks noGrp="1"/>
          </p:cNvSpPr>
          <p:nvPr>
            <p:ph type="sldNum" sz="quarter" idx="10"/>
          </p:nvPr>
        </p:nvSpPr>
        <p:spPr/>
        <p:txBody>
          <a:bodyPr/>
          <a:lstStyle/>
          <a:p>
            <a:fld id="{1D48FDC5-0FF0-AA44-98DE-252E54AB5EC7}" type="slidenum">
              <a:rPr lang="en-US" smtClean="0"/>
              <a:pPr/>
              <a:t>13</a:t>
            </a:fld>
            <a:endParaRPr lang="en-US"/>
          </a:p>
        </p:txBody>
      </p:sp>
    </p:spTree>
    <p:extLst>
      <p:ext uri="{BB962C8B-B14F-4D97-AF65-F5344CB8AC3E}">
        <p14:creationId xmlns:p14="http://schemas.microsoft.com/office/powerpoint/2010/main" val="237803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figures are all from </a:t>
            </a:r>
            <a:r>
              <a:rPr lang="en-US" dirty="0" err="1" smtClean="0"/>
              <a:t>Jarzabek’s</a:t>
            </a:r>
            <a:r>
              <a:rPr lang="en-US" dirty="0" smtClean="0"/>
              <a:t> </a:t>
            </a:r>
            <a:r>
              <a:rPr lang="en-US" dirty="0" err="1" smtClean="0"/>
              <a:t>Ch</a:t>
            </a:r>
            <a:r>
              <a:rPr lang="en-US" dirty="0" smtClean="0"/>
              <a:t> 12.</a:t>
            </a:r>
          </a:p>
          <a:p>
            <a:endParaRPr lang="en-US" dirty="0" smtClean="0"/>
          </a:p>
          <a:p>
            <a:r>
              <a:rPr lang="en-US" dirty="0" smtClean="0"/>
              <a:t>His “Facility Reservation System” is a sample software system that reserves conference rooms, etc.</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15</a:t>
            </a:fld>
            <a:endParaRPr lang="en-US"/>
          </a:p>
        </p:txBody>
      </p:sp>
    </p:spTree>
    <p:extLst>
      <p:ext uri="{BB962C8B-B14F-4D97-AF65-F5344CB8AC3E}">
        <p14:creationId xmlns:p14="http://schemas.microsoft.com/office/powerpoint/2010/main" val="424996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requirements need to be expressed</a:t>
            </a:r>
            <a:r>
              <a:rPr lang="en-US" baseline="0" dirty="0" smtClean="0"/>
              <a:t> more atomically than they usually are!</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16</a:t>
            </a:fld>
            <a:endParaRPr lang="en-US"/>
          </a:p>
        </p:txBody>
      </p:sp>
    </p:spTree>
    <p:extLst>
      <p:ext uri="{BB962C8B-B14F-4D97-AF65-F5344CB8AC3E}">
        <p14:creationId xmlns:p14="http://schemas.microsoft.com/office/powerpoint/2010/main" val="336842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3EDB77-C77D-48D3-A78D-04468D3CBD31}" type="slidenum">
              <a:rPr lang="en-US" smtClean="0"/>
              <a:t>‹#›</a:t>
            </a:fld>
            <a:endParaRPr lang="en-US" dirty="0"/>
          </a:p>
        </p:txBody>
      </p:sp>
    </p:spTree>
    <p:extLst>
      <p:ext uri="{BB962C8B-B14F-4D97-AF65-F5344CB8AC3E}">
        <p14:creationId xmlns:p14="http://schemas.microsoft.com/office/powerpoint/2010/main" val="31281511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233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4364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4547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1788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00625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339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1268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2215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062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75779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FCEEE-9DC8-B543-AC3A-75A414BF23B6}" type="slidenum">
              <a:rPr lang="en-US" smtClean="0"/>
              <a:pPr/>
              <a:t>‹#›</a:t>
            </a:fld>
            <a:endParaRPr lang="en-US" dirty="0"/>
          </a:p>
        </p:txBody>
      </p:sp>
      <p:sp>
        <p:nvSpPr>
          <p:cNvPr id="8"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fld id="{A74FCEEE-9DC8-B543-AC3A-75A414BF23B6}" type="slidenum">
              <a:rPr lang="en-US" smtClean="0"/>
              <a:pPr/>
              <a:t>‹#›</a:t>
            </a:fld>
            <a:endParaRPr lang="en-US" dirty="0"/>
          </a:p>
        </p:txBody>
      </p:sp>
    </p:spTree>
    <p:extLst>
      <p:ext uri="{BB962C8B-B14F-4D97-AF65-F5344CB8AC3E}">
        <p14:creationId xmlns:p14="http://schemas.microsoft.com/office/powerpoint/2010/main" val="42485798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withfriendship.com/user/cyborg/configuration-management.php"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avidconsultinggroup.com/blogs/harris/?p=35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urneyjourney.blogspot.com/2009/10/mystery-pictographs.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izardelectricmusic.com/tracking.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962400" y="609600"/>
            <a:ext cx="5029200" cy="2819400"/>
          </a:xfrm>
          <a:effectLst>
            <a:outerShdw blurRad="63500" dist="35921" dir="2700000" algn="ctr" rotWithShape="0">
              <a:schemeClr val="bg2">
                <a:alpha val="74998"/>
              </a:schemeClr>
            </a:outerShdw>
          </a:effectLst>
        </p:spPr>
        <p:txBody>
          <a:bodyPr>
            <a:normAutofit fontScale="90000"/>
          </a:bodyPr>
          <a:lstStyle/>
          <a:p>
            <a:r>
              <a:rPr lang="en-US" sz="3600" b="1" dirty="0">
                <a:effectLst>
                  <a:outerShdw blurRad="38100" dist="38100" dir="2700000" algn="tl">
                    <a:srgbClr val="DDDDDD"/>
                  </a:outerShdw>
                </a:effectLst>
              </a:rPr>
              <a:t>Software Maintenance and Evolution</a:t>
            </a:r>
            <a:r>
              <a:rPr lang="en-US" sz="3200" b="1" dirty="0">
                <a:effectLst>
                  <a:outerShdw blurRad="38100" dist="38100" dir="2700000" algn="tl">
                    <a:srgbClr val="DDDDDD"/>
                  </a:outerShdw>
                </a:effectLst>
              </a:rPr>
              <a:t/>
            </a:r>
            <a:br>
              <a:rPr lang="en-US" sz="3200" b="1" dirty="0">
                <a:effectLst>
                  <a:outerShdw blurRad="38100" dist="38100" dir="2700000" algn="tl">
                    <a:srgbClr val="DDDDDD"/>
                  </a:outerShdw>
                </a:effectLst>
              </a:rPr>
            </a:br>
            <a:r>
              <a:rPr lang="en-US" sz="3200" b="1" i="1" dirty="0">
                <a:effectLst>
                  <a:outerShdw blurRad="38100" dist="38100" dir="2700000" algn="tl">
                    <a:srgbClr val="DDDDDD"/>
                  </a:outerShdw>
                </a:effectLst>
              </a:rPr>
              <a:t>CSSE 575: Session </a:t>
            </a:r>
            <a:r>
              <a:rPr lang="en-US" sz="3200" b="1" i="1" dirty="0" smtClean="0">
                <a:effectLst>
                  <a:outerShdw blurRad="38100" dist="38100" dir="2700000" algn="tl">
                    <a:srgbClr val="DDDDDD"/>
                  </a:outerShdw>
                </a:effectLst>
              </a:rPr>
              <a:t>7, </a:t>
            </a:r>
            <a:r>
              <a:rPr lang="en-US" sz="3200" b="1" i="1" dirty="0">
                <a:effectLst>
                  <a:outerShdw blurRad="38100" dist="38100" dir="2700000" algn="tl">
                    <a:srgbClr val="DDDDDD"/>
                  </a:outerShdw>
                </a:effectLst>
              </a:rPr>
              <a:t>Part </a:t>
            </a:r>
            <a:r>
              <a:rPr lang="en-US" sz="3200" b="1" i="1" dirty="0" smtClean="0">
                <a:effectLst>
                  <a:outerShdw blurRad="38100" dist="38100" dir="2700000" algn="tl">
                    <a:srgbClr val="DDDDDD"/>
                  </a:outerShdw>
                </a:effectLst>
              </a:rPr>
              <a:t>2</a:t>
            </a:r>
            <a:r>
              <a:rPr lang="en-US" sz="3600" i="1" dirty="0" smtClean="0">
                <a:effectLst>
                  <a:outerShdw blurRad="38100" dist="38100" dir="2700000" algn="tl">
                    <a:srgbClr val="DDDDDD"/>
                  </a:outerShdw>
                </a:effectLst>
              </a:rPr>
              <a:t/>
            </a:r>
            <a:br>
              <a:rPr lang="en-US" sz="3600" i="1" dirty="0" smtClean="0">
                <a:effectLst>
                  <a:outerShdw blurRad="38100" dist="38100" dir="2700000" algn="tl">
                    <a:srgbClr val="DDDDDD"/>
                  </a:outerShdw>
                </a:effectLst>
              </a:rPr>
            </a:br>
            <a:r>
              <a:rPr lang="en-US" sz="3600" i="1" dirty="0" smtClean="0">
                <a:effectLst>
                  <a:outerShdw blurRad="38100" dist="38100" dir="2700000" algn="tl">
                    <a:srgbClr val="DDDDDD"/>
                  </a:outerShdw>
                </a:effectLst>
              </a:rPr>
              <a:t/>
            </a:r>
            <a:br>
              <a:rPr lang="en-US" sz="3600" i="1" dirty="0" smtClean="0">
                <a:effectLst>
                  <a:outerShdw blurRad="38100" dist="38100" dir="2700000" algn="tl">
                    <a:srgbClr val="DDDDDD"/>
                  </a:outerShdw>
                </a:effectLst>
              </a:rPr>
            </a:br>
            <a:r>
              <a:rPr lang="en-US" dirty="0"/>
              <a:t> </a:t>
            </a:r>
            <a:r>
              <a:rPr lang="en-US" dirty="0" smtClean="0"/>
              <a:t>Evolution of Versions and Configuration Management</a:t>
            </a:r>
            <a:endParaRPr lang="en-US" dirty="0"/>
          </a:p>
        </p:txBody>
      </p:sp>
      <p:sp>
        <p:nvSpPr>
          <p:cNvPr id="8195" name="Rectangle 3"/>
          <p:cNvSpPr>
            <a:spLocks noGrp="1" noChangeArrowheads="1"/>
          </p:cNvSpPr>
          <p:nvPr>
            <p:ph type="subTitle" idx="1"/>
          </p:nvPr>
        </p:nvSpPr>
        <p:spPr>
          <a:xfrm>
            <a:off x="4648200" y="4191000"/>
            <a:ext cx="3886200" cy="2057400"/>
          </a:xfrm>
        </p:spPr>
        <p:txBody>
          <a:bodyPr>
            <a:normAutofit/>
          </a:bodyPr>
          <a:lstStyle/>
          <a:p>
            <a:r>
              <a:rPr lang="en-US" sz="2000" dirty="0">
                <a:ea typeface="ＭＳ Ｐゴシック"/>
                <a:cs typeface="ＭＳ Ｐゴシック"/>
              </a:rPr>
              <a:t>Steve Chenoweth</a:t>
            </a:r>
          </a:p>
          <a:p>
            <a:r>
              <a:rPr lang="en-US" sz="2000" dirty="0">
                <a:ea typeface="ＭＳ Ｐゴシック"/>
                <a:cs typeface="ＭＳ Ｐゴシック"/>
              </a:rPr>
              <a:t>Office Phone: (812) 877-8974</a:t>
            </a:r>
          </a:p>
          <a:p>
            <a:r>
              <a:rPr lang="en-US" sz="2000" dirty="0">
                <a:ea typeface="ＭＳ Ｐゴシック"/>
                <a:cs typeface="ＭＳ Ｐゴシック"/>
              </a:rPr>
              <a:t>Cell: (937) 657-3885</a:t>
            </a:r>
            <a:br>
              <a:rPr lang="en-US" sz="2000" dirty="0">
                <a:ea typeface="ＭＳ Ｐゴシック"/>
                <a:cs typeface="ＭＳ Ｐゴシック"/>
              </a:rPr>
            </a:br>
            <a:r>
              <a:rPr lang="en-US" sz="2000" dirty="0">
                <a:ea typeface="ＭＳ Ｐゴシック"/>
                <a:cs typeface="ＭＳ Ｐゴシック"/>
              </a:rPr>
              <a:t>Email: </a:t>
            </a:r>
            <a:r>
              <a:rPr lang="en-US" sz="2000" dirty="0" err="1">
                <a:ea typeface="ＭＳ Ｐゴシック"/>
                <a:cs typeface="ＭＳ Ｐゴシック"/>
              </a:rPr>
              <a:t>chenowet@rose-hulman.eduz</a:t>
            </a:r>
            <a:endParaRPr lang="en-US" sz="2000" dirty="0">
              <a:ea typeface="ＭＳ Ｐゴシック"/>
              <a:cs typeface="ＭＳ Ｐゴシック"/>
            </a:endParaRPr>
          </a:p>
        </p:txBody>
      </p:sp>
      <p:pic>
        <p:nvPicPr>
          <p:cNvPr id="8202" name="Picture 10" descr="rose4"/>
          <p:cNvPicPr>
            <a:picLocks noChangeAspect="1" noChangeArrowheads="1"/>
          </p:cNvPicPr>
          <p:nvPr/>
        </p:nvPicPr>
        <p:blipFill>
          <a:blip r:embed="rId4"/>
          <a:srcRect l="12895" t="22858"/>
          <a:stretch>
            <a:fillRect/>
          </a:stretch>
        </p:blipFill>
        <p:spPr bwMode="auto">
          <a:xfrm>
            <a:off x="6451600" y="6376988"/>
            <a:ext cx="2616200" cy="434975"/>
          </a:xfrm>
          <a:prstGeom prst="rect">
            <a:avLst/>
          </a:prstGeom>
          <a:noFill/>
        </p:spPr>
      </p:pic>
      <p:sp>
        <p:nvSpPr>
          <p:cNvPr id="2" name="TextBox 1"/>
          <p:cNvSpPr txBox="1"/>
          <p:nvPr/>
        </p:nvSpPr>
        <p:spPr>
          <a:xfrm>
            <a:off x="76200" y="152400"/>
            <a:ext cx="3581400" cy="1569660"/>
          </a:xfrm>
          <a:prstGeom prst="rect">
            <a:avLst/>
          </a:prstGeom>
          <a:noFill/>
        </p:spPr>
        <p:txBody>
          <a:bodyPr wrap="square" rtlCol="0">
            <a:spAutoFit/>
          </a:bodyPr>
          <a:lstStyle/>
          <a:p>
            <a:r>
              <a:rPr lang="en-US" sz="1600" i="1" dirty="0" smtClean="0"/>
              <a:t>Below</a:t>
            </a:r>
            <a:r>
              <a:rPr lang="en-US" sz="1600" dirty="0" smtClean="0"/>
              <a:t> – The partnership is depicted, among Configuration Management and its sister tasks – Change Management and Release Management.  </a:t>
            </a:r>
            <a:r>
              <a:rPr lang="en-US" sz="1600" dirty="0"/>
              <a:t>From </a:t>
            </a:r>
            <a:r>
              <a:rPr lang="en-US" sz="1600" dirty="0">
                <a:hlinkClick r:id="rId5"/>
              </a:rPr>
              <a:t>http://</a:t>
            </a:r>
            <a:r>
              <a:rPr lang="en-US" sz="1600" dirty="0" smtClean="0">
                <a:hlinkClick r:id="rId5"/>
              </a:rPr>
              <a:t>withfriendship.com/user/cyborg/configuration-management.php</a:t>
            </a:r>
            <a:r>
              <a:rPr lang="en-US" sz="1600" dirty="0" smtClean="0"/>
              <a:t>. </a:t>
            </a:r>
            <a:endParaRPr lang="en-US" sz="1600"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1" y="2233612"/>
            <a:ext cx="4032836" cy="45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configuration manager’s day…</a:t>
            </a:r>
            <a:endParaRPr lang="en-US" dirty="0"/>
          </a:p>
        </p:txBody>
      </p:sp>
      <p:sp>
        <p:nvSpPr>
          <p:cNvPr id="3" name="Content Placeholder 2"/>
          <p:cNvSpPr>
            <a:spLocks noGrp="1"/>
          </p:cNvSpPr>
          <p:nvPr>
            <p:ph idx="1"/>
          </p:nvPr>
        </p:nvSpPr>
        <p:spPr/>
        <p:txBody>
          <a:bodyPr>
            <a:normAutofit lnSpcReduction="10000"/>
          </a:bodyPr>
          <a:lstStyle/>
          <a:p>
            <a:r>
              <a:rPr lang="en-US" dirty="0" smtClean="0"/>
              <a:t>Release 3.9 is supposed to go out in two weeks – what goes in it?</a:t>
            </a:r>
          </a:p>
          <a:p>
            <a:r>
              <a:rPr lang="en-US" dirty="0" smtClean="0"/>
              <a:t>Fix 27.4.3 isn’t ready yet, but a key customer was supposed to get it.  Can they wait?</a:t>
            </a:r>
          </a:p>
          <a:p>
            <a:r>
              <a:rPr lang="en-US" dirty="0" smtClean="0"/>
              <a:t>Feature 149.3 is ready, but needs feature 143.7 in order to work.  Is that ready?</a:t>
            </a:r>
          </a:p>
          <a:p>
            <a:r>
              <a:rPr lang="en-US" dirty="0" smtClean="0"/>
              <a:t>There’s a meeting of the “change control board” in an hour, and the data from China hasn’t come in yet.</a:t>
            </a:r>
          </a:p>
          <a:p>
            <a:endParaRPr lang="en-US" dirty="0"/>
          </a:p>
        </p:txBody>
      </p:sp>
    </p:spTree>
    <p:extLst>
      <p:ext uri="{BB962C8B-B14F-4D97-AF65-F5344CB8AC3E}">
        <p14:creationId xmlns:p14="http://schemas.microsoft.com/office/powerpoint/2010/main" val="2960276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large number of situations happen!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Configuration management in industry is messy!</a:t>
            </a:r>
          </a:p>
          <a:p>
            <a:r>
              <a:rPr lang="en-US" dirty="0" smtClean="0"/>
              <a:t>Let’s look at typical situations that arise:</a:t>
            </a:r>
          </a:p>
          <a:p>
            <a:pPr lvl="1"/>
            <a:r>
              <a:rPr lang="en-US" dirty="0" smtClean="0"/>
              <a:t>Explosions of similar component versions in the repository.</a:t>
            </a:r>
          </a:p>
          <a:p>
            <a:pPr lvl="1"/>
            <a:r>
              <a:rPr lang="en-US" dirty="0" smtClean="0"/>
              <a:t>Different customers are running different combinations of the software.</a:t>
            </a:r>
          </a:p>
          <a:p>
            <a:pPr lvl="1"/>
            <a:r>
              <a:rPr lang="en-US" dirty="0" smtClean="0"/>
              <a:t>Special features added to a maintenance upgrade of an “old” version of the software put it ahead of the “new” versions of the software.</a:t>
            </a:r>
          </a:p>
          <a:p>
            <a:pPr lvl="1"/>
            <a:r>
              <a:rPr lang="en-US" dirty="0" smtClean="0"/>
              <a:t>Special features added for two key customers are conflicting, and so can never become general features of the product.</a:t>
            </a:r>
            <a:endParaRPr lang="en-US" dirty="0"/>
          </a:p>
        </p:txBody>
      </p:sp>
    </p:spTree>
    <p:extLst>
      <p:ext uri="{BB962C8B-B14F-4D97-AF65-F5344CB8AC3E}">
        <p14:creationId xmlns:p14="http://schemas.microsoft.com/office/powerpoint/2010/main" val="2049365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a:t>
            </a:r>
            <a:endParaRPr lang="en-US" dirty="0"/>
          </a:p>
        </p:txBody>
      </p:sp>
      <p:sp>
        <p:nvSpPr>
          <p:cNvPr id="3" name="Content Placeholder 2"/>
          <p:cNvSpPr>
            <a:spLocks noGrp="1"/>
          </p:cNvSpPr>
          <p:nvPr>
            <p:ph idx="1"/>
          </p:nvPr>
        </p:nvSpPr>
        <p:spPr/>
        <p:txBody>
          <a:bodyPr/>
          <a:lstStyle/>
          <a:p>
            <a:r>
              <a:rPr lang="en-US" dirty="0" smtClean="0"/>
              <a:t>The more successful a software system,</a:t>
            </a:r>
          </a:p>
          <a:p>
            <a:pPr lvl="1"/>
            <a:r>
              <a:rPr lang="en-US" dirty="0" smtClean="0"/>
              <a:t>The longer its lifetime</a:t>
            </a:r>
          </a:p>
          <a:p>
            <a:pPr lvl="1"/>
            <a:r>
              <a:rPr lang="en-US" dirty="0" smtClean="0"/>
              <a:t>The wider its range of customers</a:t>
            </a:r>
          </a:p>
          <a:p>
            <a:pPr lvl="1"/>
            <a:r>
              <a:rPr lang="en-US" dirty="0" smtClean="0"/>
              <a:t>It will have a large number of system releases</a:t>
            </a:r>
          </a:p>
          <a:p>
            <a:pPr lvl="1"/>
            <a:r>
              <a:rPr lang="en-US" dirty="0" smtClean="0"/>
              <a:t>And component versions to go with those</a:t>
            </a:r>
          </a:p>
          <a:p>
            <a:pPr lvl="1"/>
            <a:r>
              <a:rPr lang="en-US" dirty="0" smtClean="0"/>
              <a:t>All of which differ in user-impacting ways</a:t>
            </a:r>
          </a:p>
          <a:p>
            <a:pPr lvl="1"/>
            <a:r>
              <a:rPr lang="en-US" dirty="0" smtClean="0"/>
              <a:t>With complicated dependencies among them</a:t>
            </a:r>
          </a:p>
          <a:p>
            <a:pPr lvl="1"/>
            <a:r>
              <a:rPr lang="en-US" dirty="0" smtClean="0"/>
              <a:t>And impacts back up to the architecture level</a:t>
            </a:r>
          </a:p>
        </p:txBody>
      </p:sp>
    </p:spTree>
    <p:extLst>
      <p:ext uri="{BB962C8B-B14F-4D97-AF65-F5344CB8AC3E}">
        <p14:creationId xmlns:p14="http://schemas.microsoft.com/office/powerpoint/2010/main" val="2477924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 departments haven’t addressed this</a:t>
            </a:r>
            <a:endParaRPr lang="en-US" dirty="0"/>
          </a:p>
        </p:txBody>
      </p:sp>
      <p:sp>
        <p:nvSpPr>
          <p:cNvPr id="3" name="Content Placeholder 2"/>
          <p:cNvSpPr>
            <a:spLocks noGrp="1"/>
          </p:cNvSpPr>
          <p:nvPr>
            <p:ph idx="1"/>
          </p:nvPr>
        </p:nvSpPr>
        <p:spPr>
          <a:xfrm>
            <a:off x="457200" y="1600200"/>
            <a:ext cx="6095999" cy="4525963"/>
          </a:xfrm>
        </p:spPr>
        <p:txBody>
          <a:bodyPr>
            <a:normAutofit lnSpcReduction="10000"/>
          </a:bodyPr>
          <a:lstStyle/>
          <a:p>
            <a:r>
              <a:rPr lang="en-US" dirty="0" smtClean="0"/>
              <a:t>It’s a hard problem</a:t>
            </a:r>
          </a:p>
          <a:p>
            <a:pPr lvl="1"/>
            <a:r>
              <a:rPr lang="en-US" dirty="0" smtClean="0"/>
              <a:t>Could be impossible to make it go away!</a:t>
            </a:r>
          </a:p>
          <a:p>
            <a:r>
              <a:rPr lang="en-US" dirty="0" smtClean="0"/>
              <a:t>Why would theoreticians have it on top-of-mind, anyway?</a:t>
            </a:r>
          </a:p>
          <a:p>
            <a:pPr lvl="1"/>
            <a:r>
              <a:rPr lang="en-US" dirty="0" smtClean="0"/>
              <a:t>It’s not a “clean” situation that one particular, mathematically based solution would pop out for.</a:t>
            </a:r>
          </a:p>
          <a:p>
            <a:pPr lvl="1"/>
            <a:r>
              <a:rPr lang="en-US" dirty="0" smtClean="0"/>
              <a:t>Maybe it doesn’t happen in their software?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199" y="2100019"/>
            <a:ext cx="2276475"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06563" y="5257800"/>
            <a:ext cx="1023037" cy="461665"/>
          </a:xfrm>
          <a:prstGeom prst="rect">
            <a:avLst/>
          </a:prstGeom>
          <a:noFill/>
        </p:spPr>
        <p:txBody>
          <a:bodyPr wrap="none" rtlCol="0">
            <a:spAutoFit/>
          </a:bodyPr>
          <a:lstStyle/>
          <a:p>
            <a:r>
              <a:rPr lang="en-US" dirty="0" smtClean="0"/>
              <a:t>Uh oh.</a:t>
            </a:r>
            <a:endParaRPr lang="en-US" dirty="0"/>
          </a:p>
        </p:txBody>
      </p:sp>
    </p:spTree>
    <p:extLst>
      <p:ext uri="{BB962C8B-B14F-4D97-AF65-F5344CB8AC3E}">
        <p14:creationId xmlns:p14="http://schemas.microsoft.com/office/powerpoint/2010/main" val="1193804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a way,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culprit is the variant features demanded by different customers!</a:t>
            </a:r>
          </a:p>
          <a:p>
            <a:r>
              <a:rPr lang="en-US" dirty="0" smtClean="0"/>
              <a:t>So, we need an evolution support environment that allows us to deal with these systematically.  Like:</a:t>
            </a:r>
          </a:p>
          <a:p>
            <a:pPr lvl="1"/>
            <a:r>
              <a:rPr lang="en-US" dirty="0" smtClean="0"/>
              <a:t>Representing them in some common way, and</a:t>
            </a:r>
          </a:p>
          <a:p>
            <a:pPr lvl="1"/>
            <a:r>
              <a:rPr lang="en-US" dirty="0" smtClean="0"/>
              <a:t>Positioning them in some network relative to other features</a:t>
            </a:r>
          </a:p>
          <a:p>
            <a:r>
              <a:rPr lang="en-US" dirty="0" smtClean="0"/>
              <a:t>Goal – some of the work of deciding impacts and feature interactions becomes more obvious.</a:t>
            </a:r>
            <a:endParaRPr lang="en-US" dirty="0"/>
          </a:p>
        </p:txBody>
      </p:sp>
    </p:spTree>
    <p:extLst>
      <p:ext uri="{BB962C8B-B14F-4D97-AF65-F5344CB8AC3E}">
        <p14:creationId xmlns:p14="http://schemas.microsoft.com/office/powerpoint/2010/main" val="1816232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How do you do that?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632" y="1319446"/>
            <a:ext cx="8067368" cy="5386154"/>
          </a:xfrm>
        </p:spPr>
      </p:pic>
      <p:sp>
        <p:nvSpPr>
          <p:cNvPr id="3" name="TextBox 2"/>
          <p:cNvSpPr txBox="1"/>
          <p:nvPr/>
        </p:nvSpPr>
        <p:spPr>
          <a:xfrm>
            <a:off x="3352800" y="4724400"/>
            <a:ext cx="683200" cy="400110"/>
          </a:xfrm>
          <a:prstGeom prst="rect">
            <a:avLst/>
          </a:prstGeom>
          <a:noFill/>
        </p:spPr>
        <p:txBody>
          <a:bodyPr wrap="none" rtlCol="0">
            <a:spAutoFit/>
          </a:bodyPr>
          <a:lstStyle/>
          <a:p>
            <a:r>
              <a:rPr lang="en-US" sz="2000" dirty="0" smtClean="0">
                <a:solidFill>
                  <a:srgbClr val="FF0000"/>
                </a:solidFill>
              </a:rPr>
              <a:t>“Or”</a:t>
            </a:r>
            <a:endParaRPr lang="en-US" sz="2000" dirty="0">
              <a:solidFill>
                <a:srgbClr val="FF0000"/>
              </a:solidFill>
            </a:endParaRPr>
          </a:p>
        </p:txBody>
      </p:sp>
      <p:sp>
        <p:nvSpPr>
          <p:cNvPr id="5" name="TextBox 4"/>
          <p:cNvSpPr txBox="1"/>
          <p:nvPr/>
        </p:nvSpPr>
        <p:spPr>
          <a:xfrm>
            <a:off x="5793800" y="5181600"/>
            <a:ext cx="838691" cy="400110"/>
          </a:xfrm>
          <a:prstGeom prst="rect">
            <a:avLst/>
          </a:prstGeom>
          <a:noFill/>
        </p:spPr>
        <p:txBody>
          <a:bodyPr wrap="none" rtlCol="0">
            <a:spAutoFit/>
          </a:bodyPr>
          <a:lstStyle/>
          <a:p>
            <a:r>
              <a:rPr lang="en-US" sz="2000" dirty="0" smtClean="0">
                <a:solidFill>
                  <a:srgbClr val="FF0000"/>
                </a:solidFill>
              </a:rPr>
              <a:t>“Alts”</a:t>
            </a:r>
            <a:endParaRPr lang="en-US" sz="2000" dirty="0">
              <a:solidFill>
                <a:srgbClr val="FF0000"/>
              </a:solidFill>
            </a:endParaRPr>
          </a:p>
        </p:txBody>
      </p:sp>
      <p:sp>
        <p:nvSpPr>
          <p:cNvPr id="6" name="TextBox 5"/>
          <p:cNvSpPr txBox="1"/>
          <p:nvPr/>
        </p:nvSpPr>
        <p:spPr>
          <a:xfrm>
            <a:off x="7239000" y="4371267"/>
            <a:ext cx="1525418" cy="830997"/>
          </a:xfrm>
          <a:prstGeom prst="rect">
            <a:avLst/>
          </a:prstGeom>
          <a:noFill/>
        </p:spPr>
        <p:txBody>
          <a:bodyPr wrap="none" rtlCol="0">
            <a:spAutoFit/>
          </a:bodyPr>
          <a:lstStyle/>
          <a:p>
            <a:r>
              <a:rPr lang="en-US" dirty="0" smtClean="0"/>
              <a:t>A “Feature</a:t>
            </a:r>
          </a:p>
          <a:p>
            <a:r>
              <a:rPr lang="en-US" dirty="0" smtClean="0"/>
              <a:t>Diagram”</a:t>
            </a:r>
            <a:endParaRPr lang="en-US" dirty="0"/>
          </a:p>
        </p:txBody>
      </p:sp>
      <p:sp>
        <p:nvSpPr>
          <p:cNvPr id="7" name="Oval 6"/>
          <p:cNvSpPr/>
          <p:nvPr/>
        </p:nvSpPr>
        <p:spPr>
          <a:xfrm>
            <a:off x="1295400" y="2667000"/>
            <a:ext cx="1524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77000" y="3360420"/>
            <a:ext cx="1752600" cy="525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438400"/>
            <a:ext cx="1039067" cy="400110"/>
          </a:xfrm>
          <a:prstGeom prst="rect">
            <a:avLst/>
          </a:prstGeom>
          <a:noFill/>
        </p:spPr>
        <p:txBody>
          <a:bodyPr wrap="none" rtlCol="0">
            <a:spAutoFit/>
          </a:bodyPr>
          <a:lstStyle/>
          <a:p>
            <a:r>
              <a:rPr lang="en-US" sz="2000" dirty="0" smtClean="0">
                <a:solidFill>
                  <a:srgbClr val="FF0000"/>
                </a:solidFill>
              </a:rPr>
              <a:t>Fig 12.4</a:t>
            </a:r>
            <a:endParaRPr lang="en-US" sz="2000" dirty="0">
              <a:solidFill>
                <a:srgbClr val="FF0000"/>
              </a:solidFill>
            </a:endParaRPr>
          </a:p>
        </p:txBody>
      </p:sp>
      <p:sp>
        <p:nvSpPr>
          <p:cNvPr id="10" name="TextBox 9"/>
          <p:cNvSpPr txBox="1"/>
          <p:nvPr/>
        </p:nvSpPr>
        <p:spPr>
          <a:xfrm>
            <a:off x="7723933" y="2971800"/>
            <a:ext cx="1039067" cy="400110"/>
          </a:xfrm>
          <a:prstGeom prst="rect">
            <a:avLst/>
          </a:prstGeom>
          <a:noFill/>
        </p:spPr>
        <p:txBody>
          <a:bodyPr wrap="none" rtlCol="0">
            <a:spAutoFit/>
          </a:bodyPr>
          <a:lstStyle/>
          <a:p>
            <a:r>
              <a:rPr lang="en-US" sz="2000" dirty="0" smtClean="0">
                <a:solidFill>
                  <a:srgbClr val="FF0000"/>
                </a:solidFill>
              </a:rPr>
              <a:t>Fig 12.3</a:t>
            </a:r>
            <a:endParaRPr lang="en-US" sz="2000" dirty="0">
              <a:solidFill>
                <a:srgbClr val="FF0000"/>
              </a:solidFill>
            </a:endParaRPr>
          </a:p>
        </p:txBody>
      </p:sp>
      <p:sp>
        <p:nvSpPr>
          <p:cNvPr id="11" name="Oval 10"/>
          <p:cNvSpPr/>
          <p:nvPr/>
        </p:nvSpPr>
        <p:spPr>
          <a:xfrm>
            <a:off x="2667000" y="2667000"/>
            <a:ext cx="1524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05400" y="3352800"/>
            <a:ext cx="1524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609133" y="2362200"/>
            <a:ext cx="1039067" cy="400110"/>
          </a:xfrm>
          <a:prstGeom prst="rect">
            <a:avLst/>
          </a:prstGeom>
          <a:noFill/>
        </p:spPr>
        <p:txBody>
          <a:bodyPr wrap="none" rtlCol="0">
            <a:spAutoFit/>
          </a:bodyPr>
          <a:lstStyle/>
          <a:p>
            <a:r>
              <a:rPr lang="en-US" sz="2000" dirty="0" smtClean="0">
                <a:solidFill>
                  <a:srgbClr val="FF0000"/>
                </a:solidFill>
              </a:rPr>
              <a:t>Fig 12.5</a:t>
            </a:r>
            <a:endParaRPr lang="en-US" sz="2000" dirty="0">
              <a:solidFill>
                <a:srgbClr val="FF0000"/>
              </a:solidFill>
            </a:endParaRPr>
          </a:p>
        </p:txBody>
      </p:sp>
      <p:sp>
        <p:nvSpPr>
          <p:cNvPr id="14" name="TextBox 13"/>
          <p:cNvSpPr txBox="1"/>
          <p:nvPr/>
        </p:nvSpPr>
        <p:spPr>
          <a:xfrm>
            <a:off x="5361733" y="3790890"/>
            <a:ext cx="1039067" cy="400110"/>
          </a:xfrm>
          <a:prstGeom prst="rect">
            <a:avLst/>
          </a:prstGeom>
          <a:noFill/>
        </p:spPr>
        <p:txBody>
          <a:bodyPr wrap="none" rtlCol="0">
            <a:spAutoFit/>
          </a:bodyPr>
          <a:lstStyle/>
          <a:p>
            <a:r>
              <a:rPr lang="en-US" sz="2000" dirty="0" smtClean="0">
                <a:solidFill>
                  <a:srgbClr val="FF0000"/>
                </a:solidFill>
              </a:rPr>
              <a:t>Fig 12.6</a:t>
            </a:r>
            <a:endParaRPr lang="en-US" sz="2000" dirty="0">
              <a:solidFill>
                <a:srgbClr val="FF0000"/>
              </a:solidFill>
            </a:endParaRPr>
          </a:p>
        </p:txBody>
      </p:sp>
      <p:sp>
        <p:nvSpPr>
          <p:cNvPr id="15" name="TextBox 14"/>
          <p:cNvSpPr txBox="1"/>
          <p:nvPr/>
        </p:nvSpPr>
        <p:spPr>
          <a:xfrm>
            <a:off x="6628909" y="2362200"/>
            <a:ext cx="1308371" cy="400110"/>
          </a:xfrm>
          <a:prstGeom prst="rect">
            <a:avLst/>
          </a:prstGeom>
          <a:noFill/>
        </p:spPr>
        <p:txBody>
          <a:bodyPr wrap="none" rtlCol="0">
            <a:spAutoFit/>
          </a:bodyPr>
          <a:lstStyle/>
          <a:p>
            <a:r>
              <a:rPr lang="en-US" sz="2000" dirty="0" smtClean="0">
                <a:solidFill>
                  <a:srgbClr val="FF0000"/>
                </a:solidFill>
              </a:rPr>
              <a:t>“Optional”</a:t>
            </a:r>
            <a:endParaRPr lang="en-US" sz="2000" dirty="0">
              <a:solidFill>
                <a:srgbClr val="FF0000"/>
              </a:solidFill>
            </a:endParaRPr>
          </a:p>
        </p:txBody>
      </p:sp>
      <p:sp>
        <p:nvSpPr>
          <p:cNvPr id="16" name="Oval 15"/>
          <p:cNvSpPr/>
          <p:nvPr/>
        </p:nvSpPr>
        <p:spPr>
          <a:xfrm>
            <a:off x="4114800" y="3489960"/>
            <a:ext cx="1066800" cy="32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91000" y="3733800"/>
            <a:ext cx="1167307" cy="400110"/>
          </a:xfrm>
          <a:prstGeom prst="rect">
            <a:avLst/>
          </a:prstGeom>
          <a:noFill/>
        </p:spPr>
        <p:txBody>
          <a:bodyPr wrap="none" rtlCol="0">
            <a:spAutoFit/>
          </a:bodyPr>
          <a:lstStyle/>
          <a:p>
            <a:r>
              <a:rPr lang="en-US" sz="2000" dirty="0" smtClean="0">
                <a:solidFill>
                  <a:srgbClr val="FF0000"/>
                </a:solidFill>
              </a:rPr>
              <a:t>Fig 12.10</a:t>
            </a:r>
            <a:endParaRPr lang="en-US" sz="2000" dirty="0">
              <a:solidFill>
                <a:srgbClr val="FF0000"/>
              </a:solidFill>
            </a:endParaRPr>
          </a:p>
        </p:txBody>
      </p:sp>
    </p:spTree>
    <p:extLst>
      <p:ext uri="{BB962C8B-B14F-4D97-AF65-F5344CB8AC3E}">
        <p14:creationId xmlns:p14="http://schemas.microsoft.com/office/powerpoint/2010/main" val="22613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animBg="1"/>
      <p:bldP spid="9" grpId="0"/>
      <p:bldP spid="10" grpId="0"/>
      <p:bldP spid="11" grpId="0" animBg="1"/>
      <p:bldP spid="12" grpId="0" animBg="1"/>
      <p:bldP spid="13" grpId="0"/>
      <p:bldP spid="14" grpId="0"/>
      <p:bldP spid="15" grpId="0"/>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down in this figure…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665" y="1380508"/>
            <a:ext cx="7732935" cy="5248892"/>
          </a:xfrm>
        </p:spPr>
      </p:pic>
    </p:spTree>
    <p:extLst>
      <p:ext uri="{BB962C8B-B14F-4D97-AF65-F5344CB8AC3E}">
        <p14:creationId xmlns:p14="http://schemas.microsoft.com/office/powerpoint/2010/main" val="1468150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down, </a:t>
            </a:r>
            <a:r>
              <a:rPr lang="en-US" dirty="0" err="1" smtClean="0"/>
              <a:t>cntd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2769" y="1556380"/>
            <a:ext cx="6654831" cy="5301620"/>
          </a:xfrm>
        </p:spPr>
      </p:pic>
    </p:spTree>
    <p:extLst>
      <p:ext uri="{BB962C8B-B14F-4D97-AF65-F5344CB8AC3E}">
        <p14:creationId xmlns:p14="http://schemas.microsoft.com/office/powerpoint/2010/main" val="3044995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down, </a:t>
            </a:r>
            <a:r>
              <a:rPr lang="en-US" dirty="0" err="1" smtClean="0"/>
              <a:t>cntd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329282"/>
            <a:ext cx="6019800" cy="5267841"/>
          </a:xfrm>
        </p:spPr>
      </p:pic>
    </p:spTree>
    <p:extLst>
      <p:ext uri="{BB962C8B-B14F-4D97-AF65-F5344CB8AC3E}">
        <p14:creationId xmlns:p14="http://schemas.microsoft.com/office/powerpoint/2010/main" val="3779956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down, </a:t>
            </a:r>
            <a:r>
              <a:rPr lang="en-US" dirty="0" err="1" smtClean="0"/>
              <a:t>cntd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182" y="1828800"/>
            <a:ext cx="8482728" cy="4114800"/>
          </a:xfrm>
        </p:spPr>
      </p:pic>
    </p:spTree>
    <p:extLst>
      <p:ext uri="{BB962C8B-B14F-4D97-AF65-F5344CB8AC3E}">
        <p14:creationId xmlns:p14="http://schemas.microsoft.com/office/powerpoint/2010/main" val="475408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 of this discussion…</a:t>
            </a:r>
            <a:endParaRPr lang="en-US" dirty="0"/>
          </a:p>
        </p:txBody>
      </p:sp>
      <p:sp>
        <p:nvSpPr>
          <p:cNvPr id="3" name="Content Placeholder 2"/>
          <p:cNvSpPr>
            <a:spLocks noGrp="1"/>
          </p:cNvSpPr>
          <p:nvPr>
            <p:ph idx="1"/>
          </p:nvPr>
        </p:nvSpPr>
        <p:spPr>
          <a:xfrm>
            <a:off x="457200" y="1600200"/>
            <a:ext cx="4110789" cy="4525963"/>
          </a:xfrm>
        </p:spPr>
        <p:txBody>
          <a:bodyPr>
            <a:normAutofit lnSpcReduction="10000"/>
          </a:bodyPr>
          <a:lstStyle/>
          <a:p>
            <a:r>
              <a:rPr lang="en-US" dirty="0" smtClean="0"/>
              <a:t>Talk about Configuration Management as the source of the problem in making evolution work well.</a:t>
            </a:r>
          </a:p>
          <a:p>
            <a:r>
              <a:rPr lang="en-US" dirty="0" smtClean="0"/>
              <a:t>Then, in the next set, we’ll discuss a possible solution.</a:t>
            </a:r>
            <a:endParaRPr lang="en-US" dirty="0"/>
          </a:p>
        </p:txBody>
      </p:sp>
      <p:sp>
        <p:nvSpPr>
          <p:cNvPr id="4" name="TextBox 3"/>
          <p:cNvSpPr txBox="1"/>
          <p:nvPr/>
        </p:nvSpPr>
        <p:spPr>
          <a:xfrm>
            <a:off x="4567989" y="5105400"/>
            <a:ext cx="4467225" cy="738664"/>
          </a:xfrm>
          <a:prstGeom prst="rect">
            <a:avLst/>
          </a:prstGeom>
          <a:noFill/>
        </p:spPr>
        <p:txBody>
          <a:bodyPr wrap="square" rtlCol="0">
            <a:spAutoFit/>
          </a:bodyPr>
          <a:lstStyle/>
          <a:p>
            <a:r>
              <a:rPr lang="en-US" sz="1400" i="1" dirty="0" smtClean="0"/>
              <a:t>Above</a:t>
            </a:r>
            <a:r>
              <a:rPr lang="en-US" sz="1400" dirty="0" smtClean="0"/>
              <a:t> – The essence of the problem.  After a while, configuration management is a huge deal.!  </a:t>
            </a:r>
            <a:r>
              <a:rPr lang="en-US" sz="1400" dirty="0"/>
              <a:t>From </a:t>
            </a:r>
            <a:r>
              <a:rPr lang="en-US" sz="1400" dirty="0">
                <a:hlinkClick r:id="rId2"/>
              </a:rPr>
              <a:t>http://www.davidconsultinggroup.com/blogs/harris/?</a:t>
            </a:r>
            <a:r>
              <a:rPr lang="en-US" sz="1400" dirty="0" smtClean="0">
                <a:hlinkClick r:id="rId2"/>
              </a:rPr>
              <a:t>p=350</a:t>
            </a:r>
            <a:r>
              <a:rPr lang="en-US" sz="1400" dirty="0" smtClean="0"/>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431068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29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Drilling down, </a:t>
            </a:r>
            <a:r>
              <a:rPr lang="en-US" dirty="0" err="1" smtClean="0"/>
              <a:t>cntd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7582" y="1295400"/>
            <a:ext cx="5702418" cy="5516298"/>
          </a:xfrm>
        </p:spPr>
      </p:pic>
    </p:spTree>
    <p:extLst>
      <p:ext uri="{BB962C8B-B14F-4D97-AF65-F5344CB8AC3E}">
        <p14:creationId xmlns:p14="http://schemas.microsoft.com/office/powerpoint/2010/main" val="1136258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express such things…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531554"/>
            <a:ext cx="7385070" cy="5021645"/>
          </a:xfrm>
        </p:spPr>
      </p:pic>
    </p:spTree>
    <p:extLst>
      <p:ext uri="{BB962C8B-B14F-4D97-AF65-F5344CB8AC3E}">
        <p14:creationId xmlns:p14="http://schemas.microsoft.com/office/powerpoint/2010/main" val="485555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to UML, and beyond</a:t>
            </a:r>
            <a:endParaRPr lang="en-US" dirty="0"/>
          </a:p>
        </p:txBody>
      </p:sp>
      <p:sp>
        <p:nvSpPr>
          <p:cNvPr id="3" name="Content Placeholder 2"/>
          <p:cNvSpPr>
            <a:spLocks noGrp="1"/>
          </p:cNvSpPr>
          <p:nvPr>
            <p:ph idx="1"/>
          </p:nvPr>
        </p:nvSpPr>
        <p:spPr/>
        <p:txBody>
          <a:bodyPr>
            <a:normAutofit lnSpcReduction="10000"/>
          </a:bodyPr>
          <a:lstStyle/>
          <a:p>
            <a:r>
              <a:rPr lang="en-US" dirty="0" smtClean="0"/>
              <a:t>We can use component and connector views, and architectural layers, to represent the design with these interactions and dependencies.</a:t>
            </a:r>
          </a:p>
          <a:p>
            <a:r>
              <a:rPr lang="en-US" dirty="0" smtClean="0"/>
              <a:t>So, the issue for Change Management, Configuration Management and Release Management, is how to trace these relationships through to the pieces of the finished product!</a:t>
            </a:r>
            <a:endParaRPr lang="en-US" dirty="0"/>
          </a:p>
        </p:txBody>
      </p:sp>
    </p:spTree>
    <p:extLst>
      <p:ext uri="{BB962C8B-B14F-4D97-AF65-F5344CB8AC3E}">
        <p14:creationId xmlns:p14="http://schemas.microsoft.com/office/powerpoint/2010/main" val="3264285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“Mixed strategy approach”</a:t>
            </a:r>
            <a:endParaRPr lang="en-US" dirty="0"/>
          </a:p>
        </p:txBody>
      </p:sp>
      <p:sp>
        <p:nvSpPr>
          <p:cNvPr id="3" name="Content Placeholder 2"/>
          <p:cNvSpPr>
            <a:spLocks noGrp="1"/>
          </p:cNvSpPr>
          <p:nvPr>
            <p:ph idx="1"/>
          </p:nvPr>
        </p:nvSpPr>
        <p:spPr/>
        <p:txBody>
          <a:bodyPr/>
          <a:lstStyle/>
          <a:p>
            <a:r>
              <a:rPr lang="en-US" dirty="0" smtClean="0"/>
              <a:t>Such terminologies are the basis for attempts to preserve the knowledge of past changes in a form that enables effective reuse.</a:t>
            </a:r>
          </a:p>
          <a:p>
            <a:r>
              <a:rPr lang="en-US" dirty="0" smtClean="0"/>
              <a:t>More about this idea in the next set of slides!</a:t>
            </a:r>
            <a:endParaRPr lang="en-US" dirty="0"/>
          </a:p>
        </p:txBody>
      </p:sp>
    </p:spTree>
    <p:extLst>
      <p:ext uri="{BB962C8B-B14F-4D97-AF65-F5344CB8AC3E}">
        <p14:creationId xmlns:p14="http://schemas.microsoft.com/office/powerpoint/2010/main" val="3954348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Configuration </a:t>
            </a:r>
            <a:r>
              <a:rPr lang="en-US" dirty="0" err="1" smtClean="0"/>
              <a:t>Mgmt</a:t>
            </a:r>
            <a:r>
              <a:rPr lang="en-US" dirty="0" smtClean="0"/>
              <a:t> Decisions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Starting point:</a:t>
            </a:r>
          </a:p>
          <a:p>
            <a:pPr lvl="1"/>
            <a:r>
              <a:rPr lang="en-US" dirty="0" smtClean="0"/>
              <a:t>Which version of a component to start with as the base for an extension, and</a:t>
            </a:r>
          </a:p>
          <a:p>
            <a:pPr lvl="1"/>
            <a:r>
              <a:rPr lang="en-US" dirty="0" smtClean="0"/>
              <a:t>Which others to take other things from, updating this base.</a:t>
            </a:r>
          </a:p>
          <a:p>
            <a:r>
              <a:rPr lang="en-US" dirty="0" smtClean="0"/>
              <a:t>Getting matching pieces:</a:t>
            </a:r>
          </a:p>
          <a:p>
            <a:pPr lvl="1"/>
            <a:r>
              <a:rPr lang="en-US" dirty="0" smtClean="0"/>
              <a:t>Like, if you use MVC, what view and controller go with the model you want?</a:t>
            </a:r>
          </a:p>
          <a:p>
            <a:r>
              <a:rPr lang="en-US" dirty="0" smtClean="0"/>
              <a:t>The “abundance of riches” problem – many choices that have similar-looking features.</a:t>
            </a:r>
          </a:p>
          <a:p>
            <a:r>
              <a:rPr lang="en-US" dirty="0" smtClean="0"/>
              <a:t>Predicting the impacts and ripples of each choice.</a:t>
            </a:r>
            <a:endParaRPr lang="en-US" dirty="0"/>
          </a:p>
        </p:txBody>
      </p:sp>
    </p:spTree>
    <p:extLst>
      <p:ext uri="{BB962C8B-B14F-4D97-AF65-F5344CB8AC3E}">
        <p14:creationId xmlns:p14="http://schemas.microsoft.com/office/powerpoint/2010/main" val="3283013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Decisions, </a:t>
            </a:r>
            <a:r>
              <a:rPr lang="en-US" dirty="0" err="1" smtClean="0"/>
              <a:t>cntd</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Equally critical – what has to be removed from a given component to employ it in the next set of changes:</a:t>
            </a:r>
          </a:p>
          <a:p>
            <a:pPr lvl="1"/>
            <a:r>
              <a:rPr lang="en-US" dirty="0" smtClean="0"/>
              <a:t>Unwanted features</a:t>
            </a:r>
          </a:p>
          <a:p>
            <a:pPr lvl="1"/>
            <a:r>
              <a:rPr lang="en-US" dirty="0" smtClean="0"/>
              <a:t>Old ways of </a:t>
            </a:r>
            <a:br>
              <a:rPr lang="en-US" dirty="0" smtClean="0"/>
            </a:br>
            <a:r>
              <a:rPr lang="en-US" dirty="0" smtClean="0"/>
              <a:t>implementing these</a:t>
            </a:r>
          </a:p>
          <a:p>
            <a:pPr lvl="1"/>
            <a:r>
              <a:rPr lang="en-US" dirty="0" smtClean="0"/>
              <a:t>“Mystery code”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743200"/>
            <a:ext cx="38100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0" y="5943600"/>
            <a:ext cx="3352800" cy="830997"/>
          </a:xfrm>
          <a:prstGeom prst="rect">
            <a:avLst/>
          </a:prstGeom>
          <a:noFill/>
        </p:spPr>
        <p:txBody>
          <a:bodyPr wrap="square" rtlCol="0">
            <a:spAutoFit/>
          </a:bodyPr>
          <a:lstStyle/>
          <a:p>
            <a:r>
              <a:rPr lang="en-US" sz="1600" i="1" dirty="0" smtClean="0"/>
              <a:t>Above</a:t>
            </a:r>
            <a:r>
              <a:rPr lang="en-US" sz="1600" dirty="0" smtClean="0"/>
              <a:t> – “Mystery code</a:t>
            </a:r>
            <a:r>
              <a:rPr lang="en-US" sz="1600" dirty="0"/>
              <a:t>” from </a:t>
            </a:r>
            <a:r>
              <a:rPr lang="en-US" sz="1600" dirty="0">
                <a:hlinkClick r:id="rId3"/>
              </a:rPr>
              <a:t>http://</a:t>
            </a:r>
            <a:r>
              <a:rPr lang="en-US" sz="1600" dirty="0" smtClean="0">
                <a:hlinkClick r:id="rId3"/>
              </a:rPr>
              <a:t>gurneyjourney.blogspot.com/2009/10/mystery-pictographs.html</a:t>
            </a:r>
            <a:r>
              <a:rPr lang="en-US" sz="1600" dirty="0" smtClean="0"/>
              <a:t>. </a:t>
            </a:r>
            <a:endParaRPr lang="en-US" sz="1600" dirty="0"/>
          </a:p>
        </p:txBody>
      </p:sp>
    </p:spTree>
    <p:extLst>
      <p:ext uri="{BB962C8B-B14F-4D97-AF65-F5344CB8AC3E}">
        <p14:creationId xmlns:p14="http://schemas.microsoft.com/office/powerpoint/2010/main" val="172689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 problems</a:t>
            </a:r>
            <a:endParaRPr lang="en-US" dirty="0"/>
          </a:p>
        </p:txBody>
      </p:sp>
      <p:sp>
        <p:nvSpPr>
          <p:cNvPr id="3" name="Content Placeholder 2"/>
          <p:cNvSpPr>
            <a:spLocks noGrp="1"/>
          </p:cNvSpPr>
          <p:nvPr>
            <p:ph idx="1"/>
          </p:nvPr>
        </p:nvSpPr>
        <p:spPr/>
        <p:txBody>
          <a:bodyPr>
            <a:normAutofit lnSpcReduction="10000"/>
          </a:bodyPr>
          <a:lstStyle/>
          <a:p>
            <a:r>
              <a:rPr lang="en-US" dirty="0" smtClean="0"/>
              <a:t>Explosion of variant versions of components.</a:t>
            </a:r>
          </a:p>
          <a:p>
            <a:r>
              <a:rPr lang="en-US" dirty="0" smtClean="0"/>
              <a:t>Feature dependencies.</a:t>
            </a:r>
          </a:p>
          <a:p>
            <a:r>
              <a:rPr lang="en-US" dirty="0" smtClean="0"/>
              <a:t>The difficulty of propagating new features in variant forms to selected releases.</a:t>
            </a:r>
          </a:p>
          <a:p>
            <a:r>
              <a:rPr lang="en-US" dirty="0" smtClean="0"/>
              <a:t>The accumulated knowledge from a system’s evolution is murky.</a:t>
            </a:r>
          </a:p>
          <a:p>
            <a:r>
              <a:rPr lang="en-US" dirty="0" smtClean="0"/>
              <a:t>Failure to exploit commonalities across a family of releases is more evolution effort than was necessary!</a:t>
            </a:r>
            <a:endParaRPr lang="en-US" dirty="0"/>
          </a:p>
        </p:txBody>
      </p:sp>
    </p:spTree>
    <p:extLst>
      <p:ext uri="{BB962C8B-B14F-4D97-AF65-F5344CB8AC3E}">
        <p14:creationId xmlns:p14="http://schemas.microsoft.com/office/powerpoint/2010/main" val="3980685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remedies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Componentization – divide and conquer</a:t>
            </a:r>
          </a:p>
          <a:p>
            <a:pPr lvl="1"/>
            <a:r>
              <a:rPr lang="en-US" dirty="0" smtClean="0"/>
              <a:t>Follows a top-down systems approach to design</a:t>
            </a:r>
          </a:p>
          <a:p>
            <a:pPr lvl="1"/>
            <a:r>
              <a:rPr lang="en-US" dirty="0" smtClean="0"/>
              <a:t>But actually at the heart of bottom-up</a:t>
            </a:r>
          </a:p>
          <a:p>
            <a:pPr lvl="1"/>
            <a:r>
              <a:rPr lang="en-US" dirty="0" smtClean="0"/>
              <a:t>Componentization above the “middleware” layer remains problematic</a:t>
            </a:r>
          </a:p>
          <a:p>
            <a:pPr lvl="2"/>
            <a:r>
              <a:rPr lang="en-US" dirty="0" smtClean="0"/>
              <a:t>We need something better than “concrete components”</a:t>
            </a:r>
          </a:p>
          <a:p>
            <a:r>
              <a:rPr lang="en-US" dirty="0" smtClean="0"/>
              <a:t>Separation of concerns – OO information hiding, etc.</a:t>
            </a:r>
          </a:p>
          <a:p>
            <a:r>
              <a:rPr lang="en-US" dirty="0" smtClean="0"/>
              <a:t>Abstraction – interfaces, abstract classes, hierarchies, parameterization</a:t>
            </a:r>
            <a:endParaRPr lang="en-US" dirty="0"/>
          </a:p>
        </p:txBody>
      </p:sp>
    </p:spTree>
    <p:extLst>
      <p:ext uri="{BB962C8B-B14F-4D97-AF65-F5344CB8AC3E}">
        <p14:creationId xmlns:p14="http://schemas.microsoft.com/office/powerpoint/2010/main" val="561955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complexity</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The problems themselves are hard</a:t>
            </a:r>
          </a:p>
          <a:p>
            <a:r>
              <a:rPr lang="en-US" dirty="0" smtClean="0"/>
              <a:t>The solutions via software are complex</a:t>
            </a:r>
          </a:p>
          <a:p>
            <a:r>
              <a:rPr lang="en-US" dirty="0" smtClean="0"/>
              <a:t>The mappings from one to the other are tricky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46264"/>
            <a:ext cx="5562600" cy="325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05600" y="4131676"/>
            <a:ext cx="2133600" cy="1815882"/>
          </a:xfrm>
          <a:prstGeom prst="rect">
            <a:avLst/>
          </a:prstGeom>
          <a:noFill/>
        </p:spPr>
        <p:txBody>
          <a:bodyPr wrap="square" rtlCol="0">
            <a:spAutoFit/>
          </a:bodyPr>
          <a:lstStyle/>
          <a:p>
            <a:r>
              <a:rPr lang="en-US" sz="1600" i="1" dirty="0" smtClean="0"/>
              <a:t>Left</a:t>
            </a:r>
            <a:r>
              <a:rPr lang="en-US" sz="1600" dirty="0" smtClean="0"/>
              <a:t> – Wizard Electric Music’s system for tracking and mixing music.  </a:t>
            </a:r>
            <a:r>
              <a:rPr lang="en-US" sz="1600" dirty="0"/>
              <a:t>From </a:t>
            </a:r>
            <a:r>
              <a:rPr lang="en-US" sz="1600" dirty="0">
                <a:hlinkClick r:id="rId3"/>
              </a:rPr>
              <a:t>http://</a:t>
            </a:r>
            <a:r>
              <a:rPr lang="en-US" sz="1600" dirty="0" smtClean="0">
                <a:hlinkClick r:id="rId3"/>
              </a:rPr>
              <a:t>www.wizardelectricmusic.com/tracking.html</a:t>
            </a:r>
            <a:r>
              <a:rPr lang="en-US" sz="1600" dirty="0" smtClean="0"/>
              <a:t>. </a:t>
            </a:r>
            <a:endParaRPr lang="en-US" sz="1600" dirty="0"/>
          </a:p>
        </p:txBody>
      </p:sp>
    </p:spTree>
    <p:extLst>
      <p:ext uri="{BB962C8B-B14F-4D97-AF65-F5344CB8AC3E}">
        <p14:creationId xmlns:p14="http://schemas.microsoft.com/office/powerpoint/2010/main" val="2398134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traditional remedies…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Have been around long enough, we know they don’t solve every problem.</a:t>
            </a:r>
          </a:p>
          <a:p>
            <a:pPr lvl="1"/>
            <a:r>
              <a:rPr lang="en-US" dirty="0" smtClean="0"/>
              <a:t>Abstraction, for example, tends to work best in a well-known, closely defined domain </a:t>
            </a:r>
          </a:p>
          <a:p>
            <a:r>
              <a:rPr lang="en-US" dirty="0" smtClean="0"/>
              <a:t>Change mechanisms aren’t “powerful enough to make changes visible and tractable.”</a:t>
            </a:r>
          </a:p>
          <a:p>
            <a:pPr lvl="1"/>
            <a:r>
              <a:rPr lang="en-US" dirty="0" smtClean="0"/>
              <a:t>Ones like we described remain “second class citizens” in modeling notations, development methodologies, and IDE’s.</a:t>
            </a:r>
          </a:p>
          <a:p>
            <a:r>
              <a:rPr lang="en-US" dirty="0" smtClean="0"/>
              <a:t>Parameters, generics and macros all have limits on applicability to reduce inherent complexity.</a:t>
            </a:r>
            <a:endParaRPr lang="en-US" dirty="0"/>
          </a:p>
        </p:txBody>
      </p:sp>
    </p:spTree>
    <p:extLst>
      <p:ext uri="{BB962C8B-B14F-4D97-AF65-F5344CB8AC3E}">
        <p14:creationId xmlns:p14="http://schemas.microsoft.com/office/powerpoint/2010/main" val="1204786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Management</a:t>
            </a:r>
            <a:endParaRPr lang="en-US" dirty="0"/>
          </a:p>
        </p:txBody>
      </p:sp>
      <p:sp>
        <p:nvSpPr>
          <p:cNvPr id="3" name="Content Placeholder 2"/>
          <p:cNvSpPr>
            <a:spLocks noGrp="1"/>
          </p:cNvSpPr>
          <p:nvPr>
            <p:ph idx="1"/>
          </p:nvPr>
        </p:nvSpPr>
        <p:spPr>
          <a:xfrm>
            <a:off x="381000" y="1600200"/>
            <a:ext cx="8229600" cy="4525963"/>
          </a:xfrm>
        </p:spPr>
        <p:txBody>
          <a:bodyPr>
            <a:normAutofit fontScale="77500" lnSpcReduction="20000"/>
          </a:bodyPr>
          <a:lstStyle/>
          <a:p>
            <a:r>
              <a:rPr lang="en-US" dirty="0" smtClean="0"/>
              <a:t>What </a:t>
            </a:r>
            <a:r>
              <a:rPr lang="en-US" dirty="0" smtClean="0"/>
              <a:t>is it?</a:t>
            </a:r>
          </a:p>
          <a:p>
            <a:r>
              <a:rPr lang="en-US" dirty="0" smtClean="0"/>
              <a:t>It’s a big area.  Most large </a:t>
            </a:r>
            <a:br>
              <a:rPr lang="en-US" dirty="0" smtClean="0"/>
            </a:br>
            <a:r>
              <a:rPr lang="en-US" dirty="0" smtClean="0"/>
              <a:t>projects have a “configuration </a:t>
            </a:r>
            <a:br>
              <a:rPr lang="en-US" dirty="0" smtClean="0"/>
            </a:br>
            <a:r>
              <a:rPr lang="en-US" dirty="0" smtClean="0"/>
              <a:t>manager,” who is responsible </a:t>
            </a:r>
            <a:br>
              <a:rPr lang="en-US" dirty="0" smtClean="0"/>
            </a:br>
            <a:r>
              <a:rPr lang="en-US" dirty="0" smtClean="0"/>
              <a:t>for having the right versions of </a:t>
            </a:r>
            <a:br>
              <a:rPr lang="en-US" dirty="0" smtClean="0"/>
            </a:br>
            <a:r>
              <a:rPr lang="en-US" dirty="0" smtClean="0"/>
              <a:t>everything go out the door, </a:t>
            </a:r>
            <a:br>
              <a:rPr lang="en-US" dirty="0" smtClean="0"/>
            </a:br>
            <a:r>
              <a:rPr lang="en-US" dirty="0" smtClean="0"/>
              <a:t>among other things.</a:t>
            </a:r>
          </a:p>
          <a:p>
            <a:r>
              <a:rPr lang="en-US" dirty="0"/>
              <a:t>Ever been one of these?</a:t>
            </a:r>
          </a:p>
          <a:p>
            <a:r>
              <a:rPr lang="en-US" dirty="0" smtClean="0"/>
              <a:t>It </a:t>
            </a:r>
            <a:r>
              <a:rPr lang="en-US" dirty="0" smtClean="0"/>
              <a:t>also has to do with managing standards and documents used in a project.  Like, “Where are the current documents supposed to be?”</a:t>
            </a:r>
          </a:p>
          <a:p>
            <a:r>
              <a:rPr lang="en-US" dirty="0" smtClean="0"/>
              <a:t>Also relates to the “change control” system, and to “release management.”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113" y="1600200"/>
            <a:ext cx="3560087"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261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article you read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t>
            </a:r>
            <a:r>
              <a:rPr lang="en-US" dirty="0" err="1" smtClean="0"/>
              <a:t>Kode</a:t>
            </a:r>
            <a:r>
              <a:rPr lang="en-US" dirty="0" smtClean="0"/>
              <a:t> Vicious” – Forest fire: Keeping your source trees in order</a:t>
            </a:r>
          </a:p>
          <a:p>
            <a:r>
              <a:rPr lang="en-US" dirty="0" smtClean="0"/>
              <a:t>An example of a configuration management complexity problem </a:t>
            </a:r>
          </a:p>
          <a:p>
            <a:r>
              <a:rPr lang="en-US" dirty="0" smtClean="0"/>
              <a:t>Everyone has a maze of their own “checkouts” that are organized for their use only</a:t>
            </a:r>
          </a:p>
          <a:p>
            <a:pPr lvl="1"/>
            <a:r>
              <a:rPr lang="en-US" dirty="0" smtClean="0"/>
              <a:t>In reality, some of this knowledge ends up being shared</a:t>
            </a:r>
          </a:p>
          <a:p>
            <a:pPr lvl="1"/>
            <a:r>
              <a:rPr lang="en-US" dirty="0" smtClean="0"/>
              <a:t>E.g., “useful scripts”</a:t>
            </a:r>
          </a:p>
          <a:p>
            <a:r>
              <a:rPr lang="en-US" dirty="0" smtClean="0"/>
              <a:t>KV’s suggestions – </a:t>
            </a:r>
          </a:p>
          <a:p>
            <a:pPr lvl="1"/>
            <a:r>
              <a:rPr lang="en-US" dirty="0" smtClean="0"/>
              <a:t>Label everything clearly!</a:t>
            </a:r>
          </a:p>
          <a:p>
            <a:pPr lvl="1"/>
            <a:r>
              <a:rPr lang="en-US" dirty="0" smtClean="0"/>
              <a:t>Don’t mix personal developer trees and  release trees!</a:t>
            </a:r>
          </a:p>
          <a:p>
            <a:pPr lvl="1"/>
            <a:r>
              <a:rPr lang="en-US" dirty="0" smtClean="0"/>
              <a:t>And don’t confuse these two!</a:t>
            </a:r>
            <a:endParaRPr lang="en-US" dirty="0"/>
          </a:p>
        </p:txBody>
      </p:sp>
    </p:spTree>
    <p:extLst>
      <p:ext uri="{BB962C8B-B14F-4D97-AF65-F5344CB8AC3E}">
        <p14:creationId xmlns:p14="http://schemas.microsoft.com/office/powerpoint/2010/main" val="3136311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r>
              <a:rPr lang="en-US" dirty="0" smtClean="0"/>
              <a:t>There are surely lots of other aspects of CM that also do matter.</a:t>
            </a:r>
          </a:p>
          <a:p>
            <a:pPr lvl="1"/>
            <a:r>
              <a:rPr lang="en-US" dirty="0" smtClean="0"/>
              <a:t>Where quality processes make a big difference.</a:t>
            </a:r>
          </a:p>
          <a:p>
            <a:r>
              <a:rPr lang="en-US" dirty="0" smtClean="0"/>
              <a:t>For example:</a:t>
            </a:r>
          </a:p>
          <a:p>
            <a:pPr lvl="1"/>
            <a:r>
              <a:rPr lang="en-US" dirty="0" smtClean="0"/>
              <a:t>Most organizations manage more than one “line” of code development at the same time.</a:t>
            </a:r>
          </a:p>
          <a:p>
            <a:pPr lvl="1"/>
            <a:r>
              <a:rPr lang="en-US" dirty="0" smtClean="0"/>
              <a:t>Most have some automated testing integrated in with their CM system in some way, and this is a big part of their development productivity.</a:t>
            </a:r>
            <a:endParaRPr lang="en-US" dirty="0"/>
          </a:p>
        </p:txBody>
      </p:sp>
    </p:spTree>
    <p:extLst>
      <p:ext uri="{BB962C8B-B14F-4D97-AF65-F5344CB8AC3E}">
        <p14:creationId xmlns:p14="http://schemas.microsoft.com/office/powerpoint/2010/main" val="27860659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good example of a CM best-practice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t>
            </a:r>
            <a:r>
              <a:rPr lang="en-US" dirty="0" err="1" smtClean="0"/>
              <a:t>Baselining</a:t>
            </a:r>
            <a:r>
              <a:rPr lang="en-US" dirty="0" smtClean="0"/>
              <a:t>” –</a:t>
            </a:r>
          </a:p>
          <a:p>
            <a:r>
              <a:rPr lang="en-US" dirty="0" smtClean="0"/>
              <a:t>You don’t just check in and check out your code, using the source code management tool as a virtual library.</a:t>
            </a:r>
          </a:p>
          <a:p>
            <a:pPr lvl="1"/>
            <a:r>
              <a:rPr lang="en-US" dirty="0" smtClean="0"/>
              <a:t>That’s necessary but not sufficient.</a:t>
            </a:r>
          </a:p>
          <a:p>
            <a:r>
              <a:rPr lang="en-US" dirty="0" smtClean="0"/>
              <a:t>Your repository needs to be a “time machine”</a:t>
            </a:r>
          </a:p>
          <a:p>
            <a:pPr lvl="1"/>
            <a:r>
              <a:rPr lang="en-US" dirty="0" smtClean="0"/>
              <a:t>Which can take you back to a stable version.</a:t>
            </a:r>
          </a:p>
          <a:p>
            <a:pPr lvl="1"/>
            <a:r>
              <a:rPr lang="en-US" dirty="0" smtClean="0"/>
              <a:t>That’s a “baseline.”</a:t>
            </a:r>
          </a:p>
          <a:p>
            <a:pPr lvl="1"/>
            <a:r>
              <a:rPr lang="en-US" dirty="0" smtClean="0"/>
              <a:t>Need these for each release, especially.</a:t>
            </a:r>
          </a:p>
          <a:p>
            <a:pPr lvl="1"/>
            <a:endParaRPr lang="en-US" dirty="0"/>
          </a:p>
        </p:txBody>
      </p:sp>
    </p:spTree>
    <p:extLst>
      <p:ext uri="{BB962C8B-B14F-4D97-AF65-F5344CB8AC3E}">
        <p14:creationId xmlns:p14="http://schemas.microsoft.com/office/powerpoint/2010/main" val="2218565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second best-practice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sz="3600" dirty="0" smtClean="0"/>
              <a:t>A “CMDB” – </a:t>
            </a:r>
          </a:p>
          <a:p>
            <a:r>
              <a:rPr lang="en-US" dirty="0" smtClean="0"/>
              <a:t>How to keep track of environment variables:</a:t>
            </a:r>
          </a:p>
          <a:p>
            <a:pPr lvl="1"/>
            <a:r>
              <a:rPr lang="en-US" dirty="0" smtClean="0"/>
              <a:t>Have an up-to-date configuration management database (CMDB) for testing and for release.</a:t>
            </a:r>
          </a:p>
          <a:p>
            <a:r>
              <a:rPr lang="en-US" dirty="0" smtClean="0"/>
              <a:t>Need different ones for different kinds of testing, like:</a:t>
            </a:r>
          </a:p>
          <a:p>
            <a:pPr lvl="1"/>
            <a:r>
              <a:rPr lang="en-US" dirty="0" smtClean="0"/>
              <a:t>Large-scale integration testing like </a:t>
            </a:r>
          </a:p>
          <a:p>
            <a:pPr lvl="2"/>
            <a:r>
              <a:rPr lang="en-US" dirty="0" smtClean="0"/>
              <a:t>Feature verification testing, or</a:t>
            </a:r>
          </a:p>
          <a:p>
            <a:pPr lvl="2"/>
            <a:r>
              <a:rPr lang="en-US" dirty="0"/>
              <a:t>R</a:t>
            </a:r>
            <a:r>
              <a:rPr lang="en-US" dirty="0" smtClean="0"/>
              <a:t>egression testing, </a:t>
            </a:r>
            <a:r>
              <a:rPr lang="en-US" dirty="0" err="1" smtClean="0"/>
              <a:t>vs</a:t>
            </a:r>
            <a:endParaRPr lang="en-US" dirty="0" smtClean="0"/>
          </a:p>
          <a:p>
            <a:pPr lvl="1"/>
            <a:r>
              <a:rPr lang="en-US" dirty="0" smtClean="0"/>
              <a:t>“System testing” like </a:t>
            </a:r>
          </a:p>
          <a:p>
            <a:pPr lvl="2"/>
            <a:r>
              <a:rPr lang="en-US" dirty="0" smtClean="0"/>
              <a:t>Performance testing, or</a:t>
            </a:r>
          </a:p>
          <a:p>
            <a:pPr lvl="2"/>
            <a:r>
              <a:rPr lang="en-US" dirty="0" smtClean="0"/>
              <a:t>Endurance testing</a:t>
            </a:r>
          </a:p>
          <a:p>
            <a:r>
              <a:rPr lang="en-US" dirty="0" smtClean="0"/>
              <a:t>And need configurations for key and “typical” customers</a:t>
            </a:r>
            <a:endParaRPr lang="en-US" dirty="0"/>
          </a:p>
        </p:txBody>
      </p:sp>
    </p:spTree>
    <p:extLst>
      <p:ext uri="{BB962C8B-B14F-4D97-AF65-F5344CB8AC3E}">
        <p14:creationId xmlns:p14="http://schemas.microsoft.com/office/powerpoint/2010/main" val="42348172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third best-practice</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dirty="0" smtClean="0"/>
              <a:t>A “Change control process” –</a:t>
            </a:r>
          </a:p>
          <a:p>
            <a:r>
              <a:rPr lang="en-US" sz="2000" dirty="0" smtClean="0"/>
              <a:t>It’s a workflow that makes the features and fixes move through the configuration management system.</a:t>
            </a:r>
          </a:p>
          <a:p>
            <a:r>
              <a:rPr lang="en-US" sz="2000" dirty="0" smtClean="0"/>
              <a:t>Automation has to know about all the variables of your real process, like how things get approved (like via a change-control board).</a:t>
            </a:r>
          </a:p>
          <a:p>
            <a:r>
              <a:rPr lang="en-US" sz="2000" dirty="0" smtClean="0"/>
              <a:t>Here’s the workflow in </a:t>
            </a:r>
            <a:r>
              <a:rPr lang="en-US" sz="2000" dirty="0" err="1" smtClean="0"/>
              <a:t>Clearquest</a:t>
            </a:r>
            <a:r>
              <a:rPr lang="en-US" sz="2000" dirty="0" smtClean="0"/>
              <a:t> (part of the IBM Rational tool suite): </a:t>
            </a:r>
            <a:endParaRPr lang="en-US" sz="2000" dirty="0"/>
          </a:p>
          <a:p>
            <a:endParaRPr lang="en-US" sz="2000" dirty="0" smtClean="0"/>
          </a:p>
          <a:p>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690182"/>
            <a:ext cx="6705600" cy="316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407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normAutofit lnSpcReduction="10000"/>
          </a:bodyPr>
          <a:lstStyle/>
          <a:p>
            <a:r>
              <a:rPr lang="en-US" dirty="0" smtClean="0"/>
              <a:t>Many of </a:t>
            </a:r>
            <a:r>
              <a:rPr lang="en-US" dirty="0" smtClean="0"/>
              <a:t>the </a:t>
            </a:r>
            <a:r>
              <a:rPr lang="en-US" dirty="0" smtClean="0"/>
              <a:t>other aspects of CM also relate to the complexity of the long-lived code base.</a:t>
            </a:r>
          </a:p>
          <a:p>
            <a:r>
              <a:rPr lang="en-US" dirty="0" smtClean="0"/>
              <a:t>E.g.,</a:t>
            </a:r>
          </a:p>
          <a:p>
            <a:pPr lvl="1"/>
            <a:r>
              <a:rPr lang="en-US" dirty="0" smtClean="0"/>
              <a:t>Merging branches back into the trunk</a:t>
            </a:r>
          </a:p>
          <a:p>
            <a:pPr lvl="1"/>
            <a:r>
              <a:rPr lang="en-US" dirty="0" smtClean="0"/>
              <a:t>Doing changes by “change sets”</a:t>
            </a:r>
          </a:p>
          <a:p>
            <a:pPr lvl="1"/>
            <a:r>
              <a:rPr lang="en-US" dirty="0" smtClean="0"/>
              <a:t>Having a consistent, immutable ID or branding system </a:t>
            </a:r>
          </a:p>
          <a:p>
            <a:pPr lvl="1"/>
            <a:r>
              <a:rPr lang="en-US" dirty="0" smtClean="0"/>
              <a:t>Regression testing to prove that old bugs didn’t fly back in the door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462245"/>
            <a:ext cx="1866900" cy="124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71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every project…</a:t>
            </a:r>
            <a:endParaRPr lang="en-US" dirty="0"/>
          </a:p>
        </p:txBody>
      </p:sp>
      <p:sp>
        <p:nvSpPr>
          <p:cNvPr id="3" name="Content Placeholder 2"/>
          <p:cNvSpPr>
            <a:spLocks noGrp="1"/>
          </p:cNvSpPr>
          <p:nvPr>
            <p:ph idx="1"/>
          </p:nvPr>
        </p:nvSpPr>
        <p:spPr/>
        <p:txBody>
          <a:bodyPr/>
          <a:lstStyle/>
          <a:p>
            <a:r>
              <a:rPr lang="en-US" dirty="0" smtClean="0"/>
              <a:t>You need to do a Configuration Management Plan, which will include:</a:t>
            </a:r>
          </a:p>
          <a:p>
            <a:pPr lvl="1"/>
            <a:r>
              <a:rPr lang="en-US" dirty="0" smtClean="0"/>
              <a:t>File management</a:t>
            </a:r>
          </a:p>
          <a:p>
            <a:pPr lvl="1"/>
            <a:r>
              <a:rPr lang="en-US" dirty="0" smtClean="0"/>
              <a:t>Bug &amp; feature request </a:t>
            </a:r>
            <a:br>
              <a:rPr lang="en-US" dirty="0" smtClean="0"/>
            </a:br>
            <a:r>
              <a:rPr lang="en-US" dirty="0" smtClean="0"/>
              <a:t>processing</a:t>
            </a:r>
          </a:p>
          <a:p>
            <a:pPr lvl="1"/>
            <a:r>
              <a:rPr lang="en-US" dirty="0" smtClean="0"/>
              <a:t>Software releases</a:t>
            </a:r>
          </a:p>
          <a:p>
            <a:pPr lvl="1"/>
            <a:r>
              <a:rPr lang="en-US" dirty="0" smtClean="0"/>
              <a:t>Coding requirements</a:t>
            </a:r>
          </a:p>
          <a:p>
            <a:pPr lvl="1"/>
            <a:r>
              <a:rPr lang="en-US" dirty="0" smtClean="0"/>
              <a:t>Security concerns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62200"/>
            <a:ext cx="31432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751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scope of CM again?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Other authors make CM </a:t>
            </a:r>
            <a:r>
              <a:rPr lang="en-US" dirty="0" smtClean="0"/>
              <a:t>be the </a:t>
            </a:r>
            <a:r>
              <a:rPr lang="en-US" dirty="0" smtClean="0"/>
              <a:t>whole thing shown on slide 1.</a:t>
            </a:r>
          </a:p>
          <a:p>
            <a:r>
              <a:rPr lang="en-US" dirty="0" smtClean="0"/>
              <a:t>To Aiello &amp; Sachs, for example CM includes all of:</a:t>
            </a:r>
          </a:p>
          <a:p>
            <a:pPr lvl="1"/>
            <a:r>
              <a:rPr lang="en-US" dirty="0" smtClean="0"/>
              <a:t>Source code management</a:t>
            </a:r>
          </a:p>
          <a:p>
            <a:pPr lvl="1"/>
            <a:r>
              <a:rPr lang="en-US" dirty="0" smtClean="0"/>
              <a:t>Build engineering</a:t>
            </a:r>
          </a:p>
          <a:p>
            <a:pPr lvl="1"/>
            <a:r>
              <a:rPr lang="en-US" dirty="0" smtClean="0"/>
              <a:t>Environmental configuration (see notes)</a:t>
            </a:r>
          </a:p>
          <a:p>
            <a:pPr lvl="1"/>
            <a:r>
              <a:rPr lang="en-US" dirty="0" smtClean="0"/>
              <a:t>Change control</a:t>
            </a:r>
          </a:p>
          <a:p>
            <a:pPr lvl="1"/>
            <a:r>
              <a:rPr lang="en-US" dirty="0" smtClean="0"/>
              <a:t>Release engineering</a:t>
            </a:r>
          </a:p>
          <a:p>
            <a:pPr lvl="1"/>
            <a:r>
              <a:rPr lang="en-US" dirty="0" smtClean="0"/>
              <a:t>Deployment</a:t>
            </a:r>
          </a:p>
          <a:p>
            <a:r>
              <a:rPr lang="en-US" dirty="0" smtClean="0"/>
              <a:t>And, in some organizations, the Configuration Manager may be in charge of all these!</a:t>
            </a:r>
            <a:endParaRPr lang="en-US" dirty="0"/>
          </a:p>
        </p:txBody>
      </p:sp>
    </p:spTree>
    <p:extLst>
      <p:ext uri="{BB962C8B-B14F-4D97-AF65-F5344CB8AC3E}">
        <p14:creationId xmlns:p14="http://schemas.microsoft.com/office/powerpoint/2010/main" val="389406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what are </a:t>
            </a:r>
            <a:r>
              <a:rPr lang="en-US" dirty="0" smtClean="0"/>
              <a:t>CM the </a:t>
            </a:r>
            <a:r>
              <a:rPr lang="en-US" dirty="0" smtClean="0"/>
              <a:t>goals again?</a:t>
            </a:r>
            <a:endParaRPr lang="en-US" dirty="0"/>
          </a:p>
        </p:txBody>
      </p:sp>
      <p:sp>
        <p:nvSpPr>
          <p:cNvPr id="3" name="Content Placeholder 2"/>
          <p:cNvSpPr>
            <a:spLocks noGrp="1"/>
          </p:cNvSpPr>
          <p:nvPr>
            <p:ph idx="1"/>
          </p:nvPr>
        </p:nvSpPr>
        <p:spPr/>
        <p:txBody>
          <a:bodyPr>
            <a:noAutofit/>
          </a:bodyPr>
          <a:lstStyle/>
          <a:p>
            <a:pPr marL="0" indent="0">
              <a:buNone/>
            </a:pPr>
            <a:r>
              <a:rPr lang="en-US" dirty="0" smtClean="0"/>
              <a:t>Traditionally:</a:t>
            </a:r>
          </a:p>
          <a:p>
            <a:pPr marL="0" indent="0">
              <a:buNone/>
            </a:pPr>
            <a:endParaRPr lang="en-US" dirty="0"/>
          </a:p>
          <a:p>
            <a:pPr marL="0" indent="0">
              <a:buNone/>
            </a:pPr>
            <a:r>
              <a:rPr lang="en-US" dirty="0" smtClean="0"/>
              <a:t>1.  All the code going out (deployed):</a:t>
            </a:r>
          </a:p>
          <a:p>
            <a:pPr lvl="1"/>
            <a:r>
              <a:rPr lang="en-US" dirty="0" smtClean="0"/>
              <a:t>To production, or to QA, depending</a:t>
            </a:r>
          </a:p>
          <a:p>
            <a:r>
              <a:rPr lang="en-US" dirty="0" smtClean="0"/>
              <a:t>Must be easily identifiable</a:t>
            </a:r>
          </a:p>
          <a:p>
            <a:pPr lvl="1"/>
            <a:r>
              <a:rPr lang="en-US" dirty="0" smtClean="0"/>
              <a:t>That’s a “configuration audit”.</a:t>
            </a:r>
          </a:p>
          <a:p>
            <a:pPr lvl="1"/>
            <a:r>
              <a:rPr lang="en-US" dirty="0" smtClean="0"/>
              <a:t>Means you can easily confirm the exact versions with absolute certainty.</a:t>
            </a:r>
          </a:p>
          <a:p>
            <a:pPr marL="0" indent="0">
              <a:buNone/>
            </a:pPr>
            <a:r>
              <a:rPr lang="en-US" dirty="0" smtClean="0"/>
              <a:t>and</a:t>
            </a:r>
          </a:p>
        </p:txBody>
      </p:sp>
    </p:spTree>
    <p:extLst>
      <p:ext uri="{BB962C8B-B14F-4D97-AF65-F5344CB8AC3E}">
        <p14:creationId xmlns:p14="http://schemas.microsoft.com/office/powerpoint/2010/main" val="345763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a:r>
            <a:r>
              <a:rPr lang="en-US" dirty="0" err="1" smtClean="0"/>
              <a:t>cntd</a:t>
            </a:r>
            <a:endParaRPr lang="en-US" dirty="0"/>
          </a:p>
        </p:txBody>
      </p:sp>
      <p:sp>
        <p:nvSpPr>
          <p:cNvPr id="3" name="Content Placeholder 2"/>
          <p:cNvSpPr>
            <a:spLocks noGrp="1"/>
          </p:cNvSpPr>
          <p:nvPr>
            <p:ph idx="1"/>
          </p:nvPr>
        </p:nvSpPr>
        <p:spPr/>
        <p:txBody>
          <a:bodyPr/>
          <a:lstStyle/>
          <a:p>
            <a:pPr marL="0" indent="0">
              <a:buNone/>
            </a:pPr>
            <a:r>
              <a:rPr lang="en-US" dirty="0" smtClean="0"/>
              <a:t>2.  You can retrieve the exact version</a:t>
            </a:r>
          </a:p>
          <a:p>
            <a:pPr lvl="1"/>
            <a:r>
              <a:rPr lang="en-US" dirty="0" smtClean="0"/>
              <a:t>Of all source code</a:t>
            </a:r>
          </a:p>
          <a:p>
            <a:pPr lvl="1"/>
            <a:r>
              <a:rPr lang="en-US" dirty="0" smtClean="0"/>
              <a:t>And other configuration items</a:t>
            </a:r>
          </a:p>
          <a:p>
            <a:r>
              <a:rPr lang="en-US" dirty="0" smtClean="0"/>
              <a:t>That was used to create that release</a:t>
            </a:r>
          </a:p>
          <a:p>
            <a:r>
              <a:rPr lang="en-US" dirty="0" smtClean="0"/>
              <a:t>Without “heroic” efforts</a:t>
            </a:r>
          </a:p>
          <a:p>
            <a:endParaRPr lang="en-US" dirty="0"/>
          </a:p>
          <a:p>
            <a:pPr marL="0" indent="0">
              <a:buNone/>
            </a:pPr>
            <a:r>
              <a:rPr lang="en-US" dirty="0" smtClean="0"/>
              <a:t>and</a:t>
            </a:r>
            <a:endParaRPr lang="en-US" dirty="0"/>
          </a:p>
        </p:txBody>
      </p:sp>
    </p:spTree>
    <p:extLst>
      <p:ext uri="{BB962C8B-B14F-4D97-AF65-F5344CB8AC3E}">
        <p14:creationId xmlns:p14="http://schemas.microsoft.com/office/powerpoint/2010/main" val="2266534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a:r>
            <a:r>
              <a:rPr lang="en-US" dirty="0" err="1" smtClean="0"/>
              <a:t>cntd</a:t>
            </a:r>
            <a:endParaRPr lang="en-US" dirty="0"/>
          </a:p>
        </p:txBody>
      </p:sp>
      <p:sp>
        <p:nvSpPr>
          <p:cNvPr id="3" name="Content Placeholder 2"/>
          <p:cNvSpPr>
            <a:spLocks noGrp="1"/>
          </p:cNvSpPr>
          <p:nvPr>
            <p:ph idx="1"/>
          </p:nvPr>
        </p:nvSpPr>
        <p:spPr/>
        <p:txBody>
          <a:bodyPr/>
          <a:lstStyle/>
          <a:p>
            <a:pPr marL="0" indent="0">
              <a:buNone/>
            </a:pPr>
            <a:r>
              <a:rPr lang="en-US" dirty="0" smtClean="0"/>
              <a:t>3.  You can create a workspace (sandbox)</a:t>
            </a:r>
          </a:p>
          <a:p>
            <a:pPr lvl="1"/>
            <a:r>
              <a:rPr lang="en-US" dirty="0" smtClean="0"/>
              <a:t>To make a small “</a:t>
            </a:r>
            <a:r>
              <a:rPr lang="en-US" dirty="0" err="1" smtClean="0"/>
              <a:t>bugfix</a:t>
            </a:r>
            <a:r>
              <a:rPr lang="en-US" dirty="0" smtClean="0"/>
              <a:t>”</a:t>
            </a:r>
          </a:p>
          <a:p>
            <a:pPr lvl="2"/>
            <a:r>
              <a:rPr lang="en-US" dirty="0" smtClean="0"/>
              <a:t>Without any chance of the code regressing</a:t>
            </a:r>
          </a:p>
          <a:p>
            <a:pPr lvl="3"/>
            <a:r>
              <a:rPr lang="en-US" dirty="0" smtClean="0"/>
              <a:t>Due to the wrong version of a header file</a:t>
            </a:r>
          </a:p>
          <a:p>
            <a:pPr lvl="4"/>
            <a:r>
              <a:rPr lang="en-US" dirty="0" smtClean="0"/>
              <a:t>Or other dependency.</a:t>
            </a:r>
            <a:endParaRPr lang="en-US" dirty="0"/>
          </a:p>
        </p:txBody>
      </p:sp>
    </p:spTree>
    <p:extLst>
      <p:ext uri="{BB962C8B-B14F-4D97-AF65-F5344CB8AC3E}">
        <p14:creationId xmlns:p14="http://schemas.microsoft.com/office/powerpoint/2010/main" val="4134071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goals…</a:t>
            </a:r>
            <a:endParaRPr lang="en-US" dirty="0"/>
          </a:p>
        </p:txBody>
      </p:sp>
      <p:sp>
        <p:nvSpPr>
          <p:cNvPr id="3" name="Content Placeholder 2"/>
          <p:cNvSpPr>
            <a:spLocks noGrp="1"/>
          </p:cNvSpPr>
          <p:nvPr>
            <p:ph idx="1"/>
          </p:nvPr>
        </p:nvSpPr>
        <p:spPr/>
        <p:txBody>
          <a:bodyPr/>
          <a:lstStyle/>
          <a:p>
            <a:r>
              <a:rPr lang="en-US" dirty="0" smtClean="0"/>
              <a:t>Kind of serve these 3.</a:t>
            </a:r>
          </a:p>
          <a:p>
            <a:pPr lvl="1"/>
            <a:r>
              <a:rPr lang="en-US" dirty="0" smtClean="0"/>
              <a:t>These are the things you do all day,</a:t>
            </a:r>
          </a:p>
          <a:p>
            <a:pPr lvl="1"/>
            <a:r>
              <a:rPr lang="en-US" dirty="0" smtClean="0"/>
              <a:t>The things that matter the most, </a:t>
            </a:r>
            <a:r>
              <a:rPr lang="en-US" i="1" dirty="0" smtClean="0"/>
              <a:t>per se</a:t>
            </a:r>
            <a:r>
              <a:rPr lang="en-US" dirty="0" smtClean="0"/>
              <a:t>.</a:t>
            </a:r>
          </a:p>
          <a:p>
            <a:r>
              <a:rPr lang="en-US" dirty="0" smtClean="0"/>
              <a:t>And, if you don’t have these 3 under control,</a:t>
            </a:r>
          </a:p>
          <a:p>
            <a:pPr lvl="1"/>
            <a:r>
              <a:rPr lang="en-US" dirty="0" smtClean="0"/>
              <a:t>Being good at the others don’t compensate.</a:t>
            </a:r>
          </a:p>
        </p:txBody>
      </p:sp>
    </p:spTree>
    <p:extLst>
      <p:ext uri="{BB962C8B-B14F-4D97-AF65-F5344CB8AC3E}">
        <p14:creationId xmlns:p14="http://schemas.microsoft.com/office/powerpoint/2010/main" val="16114297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UIDATA" val="&lt;database version=&quot;6.0&quot;&gt;&lt;object type=&quot;1&quot; unique_id=&quot;10001&quot;&gt;&lt;property id=&quot;20141&quot; value=&quot;CS5704-Week1-Introduction&quot;/&gt;&lt;property id=&quot;20142&quot; value=&quot;This file contains the introduction of the course and guidelines on how the course will be organized.&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Breeze&quot;/&gt;&lt;property id=&quot;20192&quot; value=&quot;http://breeze.iddl.vt.edu&quot;/&gt;&lt;property id=&quot;20193&quot; value=&quot;0&quot;/&gt;&lt;property id=&quot;20224&quot; value=&quot;C:\Documents and Settings\Shawn Bohner\My Documents\CS5704\Fall2007\CS-5704-Week1&quot;/&gt;&lt;property id=&quot;20250&quot; value=&quot;0&quot;/&gt;&lt;property id=&quot;20251&quot; value=&quot;1&quot;/&gt;&lt;property id=&quot;20259&quot; value=&quot;0&quot;/&gt;&lt;object type=&quot;4&quot; unique_id=&quot;10002&quot;&gt;&lt;/object&gt;&lt;object type=&quot;2&quot; unique_id=&quot;10003&quot;&gt;&lt;object type=&quot;3&quot; unique_id=&quot;10004&quot;&gt;&lt;property id=&quot;20148&quot; value=&quot;5&quot;/&gt;&lt;property id=&quot;20300&quot; value=&quot;Slide 1 - &amp;quot;Software Engineering&amp;#x0D;&amp;#x0A;CS5704: First Week&amp;quot;&quot;/&gt;&lt;property id=&quot;20303&quot; value=&quot;-1&quot;/&gt;&lt;property id=&quot;20307&quot; value=&quot;259&quot;/&gt;&lt;property id=&quot;20309&quot; value=&quot;-1&quot;/&gt;&lt;/object&gt;&lt;object type=&quot;3&quot; unique_id=&quot;10005&quot;&gt;&lt;property id=&quot;20148&quot; value=&quot;5&quot;/&gt;&lt;property id=&quot;20300&quot; value=&quot;Slide 2 - &amp;quot;Agenda&amp;quot;&quot;/&gt;&lt;property id=&quot;20303&quot; value=&quot;-1&quot;/&gt;&lt;property id=&quot;20307&quot; value=&quot;358&quot;/&gt;&lt;property id=&quot;20309&quot; value=&quot;-1&quot;/&gt;&lt;/object&gt;&lt;object type=&quot;3&quot; unique_id=&quot;10006&quot;&gt;&lt;property id=&quot;20148&quot; value=&quot;5&quot;/&gt;&lt;property id=&quot;20300&quot; value=&quot;Slide 3 - &amp;quot;Tentative Fall Semester Timeline&amp;quot;&quot;/&gt;&lt;property id=&quot;20303&quot; value=&quot;-1&quot;/&gt;&lt;property id=&quot;20307&quot; value=&quot;393&quot;/&gt;&lt;property id=&quot;20309&quot; value=&quot;-1&quot;/&gt;&lt;/object&gt;&lt;object type=&quot;3&quot; unique_id=&quot;10007&quot;&gt;&lt;property id=&quot;20148&quot; value=&quot;5&quot;/&gt;&lt;property id=&quot;20300&quot; value=&quot;Slide 4 - &amp;quot;Tentative Structure of CS5704&amp;quot;&quot;/&gt;&lt;property id=&quot;20303&quot; value=&quot;-1&quot;/&gt;&lt;property id=&quot;20307&quot; value=&quot;395&quot;/&gt;&lt;property id=&quot;20309&quot; value=&quot;-1&quot;/&gt;&lt;/object&gt;&lt;object type=&quot;3&quot; unique_id=&quot;10008&quot;&gt;&lt;property id=&quot;20148&quot; value=&quot;5&quot;/&gt;&lt;property id=&quot;20300&quot; value=&quot;Slide 5 - &amp;quot;Guidelines and Expectations&amp;quot;&quot;/&gt;&lt;property id=&quot;20303&quot; value=&quot;-1&quot;/&gt;&lt;property id=&quot;20307&quot; value=&quot;414&quot;/&gt;&lt;property id=&quot;20309&quot; value=&quot;-1&quot;/&gt;&lt;/object&gt;&lt;object type=&quot;3&quot; unique_id=&quot;10009&quot;&gt;&lt;property id=&quot;20148&quot; value=&quot;5&quot;/&gt;&lt;property id=&quot;20300&quot; value=&quot;Slide 6 - &amp;quot;Grading and Evaluation&amp;quot;&quot;/&gt;&lt;property id=&quot;20303&quot; value=&quot;-1&quot;/&gt;&lt;property id=&quot;20307&quot; value=&quot;415&quot;/&gt;&lt;property id=&quot;20309&quot; value=&quot;-1&quot;/&gt;&lt;/object&gt;&lt;object type=&quot;3&quot; unique_id=&quot;10010&quot;&gt;&lt;property id=&quot;20148&quot; value=&quot;5&quot;/&gt;&lt;property id=&quot;20300&quot; value=&quot;Slide 7 - &amp;quot;Late Work&amp;quot;&quot;/&gt;&lt;property id=&quot;20303&quot; value=&quot;-1&quot;/&gt;&lt;property id=&quot;20307&quot; value=&quot;416&quot;/&gt;&lt;property id=&quot;20309&quot; value=&quot;-1&quot;/&gt;&lt;/object&gt;&lt;object type=&quot;3&quot; unique_id=&quot;10011&quot;&gt;&lt;property id=&quot;20148&quot; value=&quot;5&quot;/&gt;&lt;property id=&quot;20300&quot; value=&quot;Slide 8 - &amp;quot;Chapter 1 : Software and Software Engineering&amp;quot;&quot;/&gt;&lt;property id=&quot;20303&quot; value=&quot;-1&quot;/&gt;&lt;property id=&quot;20307&quot; value=&quot;362&quot;/&gt;&lt;property id=&quot;20309&quot; value=&quot;-1&quot;/&gt;&lt;/object&gt;&lt;object type=&quot;3&quot; unique_id=&quot;10012&quot;&gt;&lt;property id=&quot;20148&quot; value=&quot;5&quot;/&gt;&lt;property id=&quot;20300&quot; value=&quot;Slide 9 - &amp;quot;What is Software?&amp;quot;&quot;/&gt;&lt;property id=&quot;20303&quot; value=&quot;-1&quot;/&gt;&lt;property id=&quot;20307&quot; value=&quot;378&quot;/&gt;&lt;property id=&quot;20309&quot; value=&quot;-1&quot;/&gt;&lt;/object&gt;&lt;object type=&quot;3&quot; unique_id=&quot;10013&quot;&gt;&lt;property id=&quot;20148&quot; value=&quot;5&quot;/&gt;&lt;property id=&quot;20300&quot; value=&quot;Slide 10 - &amp;quot;So, What is Software?&amp;quot;&quot;/&gt;&lt;property id=&quot;20303&quot; value=&quot;-1&quot;/&gt;&lt;property id=&quot;20307&quot; value=&quot;337&quot;/&gt;&lt;property id=&quot;20309&quot; value=&quot;-1&quot;/&gt;&lt;/object&gt;&lt;object type=&quot;3&quot; unique_id=&quot;10014&quot;&gt;&lt;property id=&quot;20148&quot; value=&quot;5&quot;/&gt;&lt;property id=&quot;20300&quot; value=&quot;Slide 11 - &amp;quot;Software Doesn’t Wear Out&amp;quot;&quot;/&gt;&lt;property id=&quot;20303&quot; value=&quot;-1&quot;/&gt;&lt;property id=&quot;20307&quot; value=&quot;342&quot;/&gt;&lt;property id=&quot;20309&quot; value=&quot;-1&quot;/&gt;&lt;/object&gt;&lt;object type=&quot;3&quot; unique_id=&quot;10015&quot;&gt;&lt;property id=&quot;20148&quot; value=&quot;5&quot;/&gt;&lt;property id=&quot;20300&quot; value=&quot;Slide 12 - &amp;quot;Software Design Degradation&amp;quot;&quot;/&gt;&lt;property id=&quot;20303&quot; value=&quot;-1&quot;/&gt;&lt;property id=&quot;20307&quot; value=&quot;380&quot;/&gt;&lt;property id=&quot;20309&quot; value=&quot;-1&quot;/&gt;&lt;/object&gt;&lt;object type=&quot;3&quot; unique_id=&quot;10016&quot;&gt;&lt;property id=&quot;20148&quot; value=&quot;5&quot;/&gt;&lt;property id=&quot;20300&quot; value=&quot;Slide 13 - &amp;quot;Information Lose Due to Relentless Change&amp;quot;&quot;/&gt;&lt;property id=&quot;20303&quot; value=&quot;-1&quot;/&gt;&lt;property id=&quot;20307&quot; value=&quot;381&quot;/&gt;&lt;property id=&quot;20309&quot; value=&quot;-1&quot;/&gt;&lt;/object&gt;&lt;object type=&quot;3&quot; unique_id=&quot;10017&quot;&gt;&lt;property id=&quot;20148&quot; value=&quot;5&quot;/&gt;&lt;property id=&quot;20300&quot; value=&quot;Slide 14 - &amp;quot;Wear versus Deterioration&amp;quot;&quot;/&gt;&lt;property id=&quot;20303&quot; value=&quot;-1&quot;/&gt;&lt;property id=&quot;20307&quot; value=&quot;333&quot;/&gt;&lt;property id=&quot;20309&quot; value=&quot;-1&quot;/&gt;&lt;/object&gt;&lt;object type=&quot;3&quot; unique_id=&quot;10018&quot;&gt;&lt;property id=&quot;20148&quot; value=&quot;5&quot;/&gt;&lt;property id=&quot;20300&quot; value=&quot;Slide 15 - &amp;quot;The Cost of Change&amp;quot;&quot;/&gt;&lt;property id=&quot;20303&quot; value=&quot;-1&quot;/&gt;&lt;property id=&quot;20307&quot; value=&quot;334&quot;/&gt;&lt;property id=&quot;20309&quot; value=&quot;-1&quot;/&gt;&lt;/object&gt;&lt;object type=&quot;3&quot; unique_id=&quot;10019&quot;&gt;&lt;property id=&quot;20148&quot; value=&quot;5&quot;/&gt;&lt;property id=&quot;20300&quot; value=&quot;Slide 16 - &amp;quot;Software is Complex&amp;quot;&quot;/&gt;&lt;property id=&quot;20303&quot; value=&quot;-1&quot;/&gt;&lt;property id=&quot;20307&quot; value=&quot;394&quot;/&gt;&lt;property id=&quot;20309&quot; value=&quot;-1&quot;/&gt;&lt;/object&gt;&lt;object type=&quot;3&quot; unique_id=&quot;10020&quot;&gt;&lt;property id=&quot;20148&quot; value=&quot;5&quot;/&gt;&lt;property id=&quot;20300&quot; value=&quot;Slide 17 - &amp;quot;Software “Schizophrenia”&amp;quot;&quot;/&gt;&lt;property id=&quot;20303&quot; value=&quot;-1&quot;/&gt;&lt;property id=&quot;20307&quot; value=&quot;384&quot;/&gt;&lt;property id=&quot;20309&quot; value=&quot;-1&quot;/&gt;&lt;/object&gt;&lt;object type=&quot;3&quot; unique_id=&quot;10021&quot;&gt;&lt;property id=&quot;20148&quot; value=&quot;5&quot;/&gt;&lt;property id=&quot;20300&quot; value=&quot;Slide 18 - &amp;quot;Software—New Categories&amp;quot;&quot;/&gt;&lt;property id=&quot;20303&quot; value=&quot;-1&quot;/&gt;&lt;property id=&quot;20307&quot; value=&quot;396&quot;/&gt;&lt;property id=&quot;20309&quot; value=&quot;-1&quot;/&gt;&lt;/object&gt;&lt;object type=&quot;3&quot; unique_id=&quot;10022&quot;&gt;&lt;property id=&quot;20148&quot; value=&quot;5&quot;/&gt;&lt;property id=&quot;20300&quot; value=&quot;Slide 19 - &amp;quot;Software Evolution&amp;quot;&quot;/&gt;&lt;property id=&quot;20303&quot; value=&quot;-1&quot;/&gt;&lt;property id=&quot;20307&quot; value=&quot;398&quot;/&gt;&lt;property id=&quot;20309&quot; value=&quot;-1&quot;/&gt;&lt;/object&gt;&lt;object type=&quot;3&quot; unique_id=&quot;10023&quot;&gt;&lt;property id=&quot;20148&quot; value=&quot;5&quot;/&gt;&lt;property id=&quot;20300&quot; value=&quot;Slide 20 - &amp;quot;Software Evolution (continued)&amp;quot;&quot;/&gt;&lt;property id=&quot;20303&quot; value=&quot;-1&quot;/&gt;&lt;property id=&quot;20307&quot; value=&quot;418&quot;/&gt;&lt;property id=&quot;20309&quot; value=&quot;-1&quot;/&gt;&lt;/object&gt;&lt;object type=&quot;3&quot; unique_id=&quot;10024&quot;&gt;&lt;property id=&quot;20148&quot; value=&quot;5&quot;/&gt;&lt;property id=&quot;20300&quot; value=&quot;Slide 21 - &amp;quot;Chapter 2: Process—A Generic View&amp;quot;&quot;/&gt;&lt;property id=&quot;20303&quot; value=&quot;-1&quot;/&gt;&lt;property id=&quot;20307&quot; value=&quot;372&quot;/&gt;&lt;property id=&quot;20309&quot; value=&quot;-1&quot;/&gt;&lt;/object&gt;&lt;object type=&quot;3&quot; unique_id=&quot;10025&quot;&gt;&lt;property id=&quot;20148&quot; value=&quot;5&quot;/&gt;&lt;property id=&quot;20300&quot; value=&quot;Slide 22 - &amp;quot;Software Still Stuck in Construction&amp;quot;&quot;/&gt;&lt;property id=&quot;20303&quot; value=&quot;-1&quot;/&gt;&lt;property id=&quot;20307&quot; value=&quot;386&quot;/&gt;&lt;property id=&quot;20309&quot; value=&quot;-1&quot;/&gt;&lt;/object&gt;&lt;object type=&quot;3&quot; unique_id=&quot;10026&quot;&gt;&lt;property id=&quot;20148&quot; value=&quot;5&quot;/&gt;&lt;property id=&quot;20300&quot; value=&quot;Slide 23 - &amp;quot;A Layered Technology&amp;quot;&quot;/&gt;&lt;property id=&quot;20303&quot; value=&quot;-1&quot;/&gt;&lt;property id=&quot;20307&quot; value=&quot;346&quot;/&gt;&lt;property id=&quot;20309&quot; value=&quot;-1&quot;/&gt;&lt;/object&gt;&lt;object type=&quot;3&quot; unique_id=&quot;10027&quot;&gt;&lt;property id=&quot;20148&quot; value=&quot;5&quot;/&gt;&lt;property id=&quot;20300&quot; value=&quot;Slide 24 - &amp;quot;Umbrella Activities &amp;#x0D;&amp;#x0A;(AKA Cross-Life-Cycle Activities)&amp;quot;&quot;/&gt;&lt;property id=&quot;20303&quot; value=&quot;-1&quot;/&gt;&lt;property id=&quot;20307&quot; value=&quot;348&quot;/&gt;&lt;property id=&quot;20309&quot; value=&quot;-1&quot;/&gt;&lt;/object&gt;&lt;object type=&quot;3&quot; unique_id=&quot;10028&quot;&gt;&lt;property id=&quot;20148&quot; value=&quot;5&quot;/&gt;&lt;property id=&quot;20300&quot; value=&quot;Slide 25 - &amp;quot;SEI’s Software Process &amp;#x0D;&amp;#x0A;Capability Maturity Model&amp;quot;&quot;/&gt;&lt;property id=&quot;20303&quot; value=&quot;-1&quot;/&gt;&lt;property id=&quot;20307&quot; value=&quot;374&quot;/&gt;&lt;property id=&quot;20309&quot; value=&quot;-1&quot;/&gt;&lt;/object&gt;&lt;object type=&quot;3&quot; unique_id=&quot;10029&quot;&gt;&lt;property id=&quot;20148&quot; value=&quot;5&quot;/&gt;&lt;property id=&quot;20300&quot; value=&quot;Slide 26 - &amp;quot;Summary of the SEI/CMM Levels&amp;quot;&quot;/&gt;&lt;property id=&quot;20303&quot; value=&quot;-1&quot;/&gt;&lt;property id=&quot;20307&quot; value=&quot;375&quot;/&gt;&lt;property id=&quot;20309&quot; value=&quot;-1&quot;/&gt;&lt;/object&gt;&lt;object type=&quot;3&quot; unique_id=&quot;10030&quot;&gt;&lt;property id=&quot;20148&quot; value=&quot;5&quot;/&gt;&lt;property id=&quot;20300&quot; value=&quot;Slide 27 - &amp;quot;Process Improvement Maturity Levels&amp;quot;&quot;/&gt;&lt;property id=&quot;20303&quot; value=&quot;-1&quot;/&gt;&lt;property id=&quot;20307&quot; value=&quot;390&quot;/&gt;&lt;property id=&quot;20309&quot; value=&quot;-1&quot;/&gt;&lt;/object&gt;&lt;object type=&quot;3&quot; unique_id=&quot;10031&quot;&gt;&lt;property id=&quot;20148&quot; value=&quot;5&quot;/&gt;&lt;property id=&quot;20300&quot; value=&quot;Slide 28 - &amp;quot;More Traction at Upper levels...&amp;quot;&quot;/&gt;&lt;property id=&quot;20303&quot; value=&quot;-1&quot;/&gt;&lt;property id=&quot;20307&quot; value=&quot;391&quot;/&gt;&lt;property id=&quot;20309&quot; value=&quot;-1&quot;/&gt;&lt;/object&gt;&lt;object type=&quot;3&quot; unique_id=&quot;10032&quot;&gt;&lt;property id=&quot;20148&quot; value=&quot;5&quot;/&gt;&lt;property id=&quot;20300&quot; value=&quot;Slide 29 - &amp;quot;The Process Model: Adaptability&amp;quot;&quot;/&gt;&lt;property id=&quot;20303&quot; value=&quot;-1&quot;/&gt;&lt;property id=&quot;20307&quot; value=&quot;400&quot;/&gt;&lt;property id=&quot;20309&quot; value=&quot;-1&quot;/&gt;&lt;/object&gt;&lt;object type=&quot;3&quot; unique_id=&quot;10033&quot;&gt;&lt;property id=&quot;20148&quot; value=&quot;5&quot;/&gt;&lt;property id=&quot;20300&quot; value=&quot;Slide 30 - &amp;quot;The CMMI&amp;quot;&quot;/&gt;&lt;property id=&quot;20303&quot; value=&quot;-1&quot;/&gt;&lt;property id=&quot;20307&quot; value=&quot;401&quot;/&gt;&lt;property id=&quot;20309&quot; value=&quot;-1&quot;/&gt;&lt;/object&gt;&lt;object type=&quot;3&quot; unique_id=&quot;10034&quot;&gt;&lt;property id=&quot;20148&quot; value=&quot;5&quot;/&gt;&lt;property id=&quot;20300&quot; value=&quot;Slide 31 - &amp;quot;Process Patterns&amp;quot;&quot;/&gt;&lt;property id=&quot;20303&quot; value=&quot;-1&quot;/&gt;&lt;property id=&quot;20307&quot; value=&quot;402&quot;/&gt;&lt;property id=&quot;20309&quot; value=&quot;-1&quot;/&gt;&lt;/object&gt;&lt;object type=&quot;3&quot; unique_id=&quot;10035&quot;&gt;&lt;property id=&quot;20148&quot; value=&quot;5&quot;/&gt;&lt;property id=&quot;20300&quot; value=&quot;Slide 32 - &amp;quot;Process Assessment&amp;quot;&quot;/&gt;&lt;property id=&quot;20303&quot; value=&quot;-1&quot;/&gt;&lt;property id=&quot;20307&quot; value=&quot;403&quot;/&gt;&lt;property id=&quot;20309&quot; value=&quot;-1&quot;/&gt;&lt;/object&gt;&lt;object type=&quot;3&quot; unique_id=&quot;10036&quot;&gt;&lt;property id=&quot;20148&quot; value=&quot;5&quot;/&gt;&lt;property id=&quot;20300&quot; value=&quot;Slide 33 - &amp;quot;Assessment and Improvement&amp;quot;&quot;/&gt;&lt;property id=&quot;20303&quot; value=&quot;-1&quot;/&gt;&lt;property id=&quot;20307&quot; value=&quot;404&quot;/&gt;&lt;property id=&quot;20309&quot; value=&quot;-1&quot;/&gt;&lt;/object&gt;&lt;object type=&quot;3&quot; unique_id=&quot;10037&quot;&gt;&lt;property id=&quot;20148&quot; value=&quot;5&quot;/&gt;&lt;property id=&quot;20300&quot; value=&quot;Slide 34 - &amp;quot;Personal Software Process (PSP)&amp;quot;&quot;/&gt;&lt;property id=&quot;20303&quot; value=&quot;-1&quot;/&gt;&lt;property id=&quot;20307&quot; value=&quot;405&quot;/&gt;&lt;property id=&quot;20309&quot; value=&quot;-1&quot;/&gt;&lt;/object&gt;&lt;object type=&quot;3&quot; unique_id=&quot;10038&quot;&gt;&lt;property id=&quot;20148&quot; value=&quot;5&quot;/&gt;&lt;property id=&quot;20300&quot; value=&quot;Slide 35 - &amp;quot;Team Software Process (TSP)&amp;quot;&quot;/&gt;&lt;property id=&quot;20303&quot; value=&quot;-1&quot;/&gt;&lt;property id=&quot;20307&quot; value=&quot;406&quot;/&gt;&lt;property id=&quot;20309&quot; value=&quot;-1&quot;/&gt;&lt;/object&gt;&lt;object type=&quot;3&quot; unique_id=&quot;10039&quot;&gt;&lt;property id=&quot;20148&quot; value=&quot;5&quot;/&gt;&lt;property id=&quot;20300&quot; value=&quot;Slide 36 - &amp;quot;Chapter 3: Prescriptive Process Models&amp;quot;&quot;/&gt;&lt;property id=&quot;20303&quot; value=&quot;-1&quot;/&gt;&lt;property id=&quot;20307&quot; value=&quot;417&quot;/&gt;&lt;property id=&quot;20309&quot; value=&quot;-1&quot;/&gt;&lt;/object&gt;&lt;object type=&quot;3&quot; unique_id=&quot;10040&quot;&gt;&lt;property id=&quot;20148&quot; value=&quot;5&quot;/&gt;&lt;property id=&quot;20300&quot; value=&quot;Slide 37 - &amp;quot;Prescriptive Models&amp;quot;&quot;/&gt;&lt;property id=&quot;20303&quot; value=&quot;-1&quot;/&gt;&lt;property id=&quot;20307&quot; value=&quot;407&quot;/&gt;&lt;property id=&quot;20309&quot; value=&quot;-1&quot;/&gt;&lt;/object&gt;&lt;object type=&quot;3&quot; unique_id=&quot;10041&quot;&gt;&lt;property id=&quot;20148&quot; value=&quot;5&quot;/&gt;&lt;property id=&quot;20300&quot; value=&quot;Slide 38 - &amp;quot;The Linear Model&amp;quot;&quot;/&gt;&lt;property id=&quot;20303&quot; value=&quot;-1&quot;/&gt;&lt;property id=&quot;20307&quot; value=&quot;352&quot;/&gt;&lt;property id=&quot;20309&quot; value=&quot;-1&quot;/&gt;&lt;/object&gt;&lt;object type=&quot;3&quot; unique_id=&quot;10042&quot;&gt;&lt;property id=&quot;20148&quot; value=&quot;5&quot;/&gt;&lt;property id=&quot;20300&quot; value=&quot;Slide 39 - &amp;quot;Rational Unified Process&amp;quot;&quot;/&gt;&lt;property id=&quot;20303&quot; value=&quot;-1&quot;/&gt;&lt;property id=&quot;20307&quot; value=&quot;413&quot;/&gt;&lt;property id=&quot;20309&quot; value=&quot;-1&quot;/&gt;&lt;/object&gt;&lt;object type=&quot;3&quot; unique_id=&quot;10043&quot;&gt;&lt;property id=&quot;20148&quot; value=&quot;5&quot;/&gt;&lt;property id=&quot;20300&quot; value=&quot;Slide 40 - &amp;quot;Iterative Models&amp;quot;&quot;/&gt;&lt;property id=&quot;20303&quot; value=&quot;-1&quot;/&gt;&lt;property id=&quot;20307&quot; value=&quot;411&quot;/&gt;&lt;property id=&quot;20309&quot; value=&quot;-1&quot;/&gt;&lt;/object&gt;&lt;object type=&quot;3&quot; unique_id=&quot;10044&quot;&gt;&lt;property id=&quot;20148&quot; value=&quot;5&quot;/&gt;&lt;property id=&quot;20300&quot; value=&quot;Slide 41 - &amp;quot;The Incremental Model&amp;quot;&quot;/&gt;&lt;property id=&quot;20303&quot; value=&quot;-1&quot;/&gt;&lt;property id=&quot;20307&quot; value=&quot;412&quot;/&gt;&lt;property id=&quot;20309&quot; value=&quot;-1&quot;/&gt;&lt;/object&gt;&lt;object type=&quot;3&quot; unique_id=&quot;10045&quot;&gt;&lt;property id=&quot;20148&quot; value=&quot;5&quot;/&gt;&lt;property id=&quot;20300&quot; value=&quot;Slide 42 - &amp;quot;Iterative and Incremental Models&amp;quot;&quot;/&gt;&lt;property id=&quot;20303&quot; value=&quot;-1&quot;/&gt;&lt;property id=&quot;20307&quot; value=&quot;353&quot;/&gt;&lt;property id=&quot;20309&quot; value=&quot;-1&quot;/&gt;&lt;/object&gt;&lt;object type=&quot;3&quot; unique_id=&quot;10046&quot;&gt;&lt;property id=&quot;20148&quot; value=&quot;5&quot;/&gt;&lt;property id=&quot;20300&quot; value=&quot;Slide 43 - &amp;quot;Evolutionary Models: The Spiral&amp;quot;&quot;/&gt;&lt;property id=&quot;20303&quot; value=&quot;-1&quot;/&gt;&lt;property id=&quot;20307&quot; value=&quot;408&quot;/&gt;&lt;property id=&quot;20309&quot; value=&quot;-1&quot;/&gt;&lt;/object&gt;&lt;object type=&quot;3&quot; unique_id=&quot;10047&quot;&gt;&lt;property id=&quot;20148&quot; value=&quot;5&quot;/&gt;&lt;property id=&quot;20300&quot; value=&quot;Slide 44 - &amp;quot;Evolutionary Models: Concurrent&amp;quot;&quot;/&gt;&lt;property id=&quot;20303&quot; value=&quot;-1&quot;/&gt;&lt;property id=&quot;20307&quot; value=&quot;409&quot;/&gt;&lt;property id=&quot;20309&quot; value=&quot;-1&quot;/&gt;&lt;/object&gt;&lt;object type=&quot;3&quot; unique_id=&quot;10048&quot;&gt;&lt;property id=&quot;20148&quot; value=&quot;5&quot;/&gt;&lt;property id=&quot;20300&quot; value=&quot;Slide 45 - &amp;quot;Still Other Process Models&amp;quot;&quot;/&gt;&lt;property id=&quot;20303&quot; value=&quot;-1&quot;/&gt;&lt;property id=&quot;20307&quot; value=&quot;410&quot;/&gt;&lt;property id=&quot;20309&quot; value=&quot;-1&quot;/&gt;&lt;/object&gt;&lt;object type=&quot;3&quot; unique_id=&quot;10049&quot;&gt;&lt;property id=&quot;20148&quot; value=&quot;5&quot;/&gt;&lt;property id=&quot;20300&quot; value=&quot;Slide 46 - &amp;quot;Homework Assignment for 8/29/07&amp;quot;&quot;/&gt;&lt;property id=&quot;20303&quot; value=&quot;-1&quot;/&gt;&lt;property id=&quot;20307&quot; value=&quot;377&quot;/&gt;&lt;property id=&quot;20309&quot; value=&quot;-1&quot;/&gt;&lt;/object&gt;&lt;/object&gt;&lt;object type=&quot;8&quot; unique_id=&quot;10050&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1,2137399327,C:\Documents and Settings\Shawn Bohner\My Documents\CS5704\Fall2007\CS5704-Week1\CS5704-Week1.ppc"/>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47686</TotalTime>
  <Words>2024</Words>
  <Application>Microsoft Office PowerPoint</Application>
  <PresentationFormat>On-screen Show (4:3)</PresentationFormat>
  <Paragraphs>251</Paragraphs>
  <Slides>35</Slides>
  <Notes>18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Software Maintenance and Evolution CSSE 575: Session 7, Part 2   Evolution of Versions and Configuration Management</vt:lpstr>
      <vt:lpstr>The goal of this discussion…</vt:lpstr>
      <vt:lpstr>Configuration Management</vt:lpstr>
      <vt:lpstr>In every project…</vt:lpstr>
      <vt:lpstr>What’s the scope of CM again?</vt:lpstr>
      <vt:lpstr>And what are CM the goals again?</vt:lpstr>
      <vt:lpstr>Goals, cntd</vt:lpstr>
      <vt:lpstr>Goals, cntd</vt:lpstr>
      <vt:lpstr>The other goals…</vt:lpstr>
      <vt:lpstr>A configuration manager’s day…</vt:lpstr>
      <vt:lpstr>A large number of situations happen!</vt:lpstr>
      <vt:lpstr>Overall,</vt:lpstr>
      <vt:lpstr>CS departments haven’t addressed this</vt:lpstr>
      <vt:lpstr>In a way,</vt:lpstr>
      <vt:lpstr>How do you do that?</vt:lpstr>
      <vt:lpstr>Drilling down in this figure…</vt:lpstr>
      <vt:lpstr>Drilling down, cntd</vt:lpstr>
      <vt:lpstr>Drilling down, cntd</vt:lpstr>
      <vt:lpstr>Drilling down, cntd</vt:lpstr>
      <vt:lpstr>Drilling down, cntd</vt:lpstr>
      <vt:lpstr>How to express such things…</vt:lpstr>
      <vt:lpstr>Converting to UML, and beyond</vt:lpstr>
      <vt:lpstr>The “Mixed strategy approach”</vt:lpstr>
      <vt:lpstr>Key Configuration Mgmt Decisions</vt:lpstr>
      <vt:lpstr>Key Decisions, cntd</vt:lpstr>
      <vt:lpstr>Worst problems</vt:lpstr>
      <vt:lpstr>Traditional remedies</vt:lpstr>
      <vt:lpstr>Essential complexity</vt:lpstr>
      <vt:lpstr>The traditional remedies…</vt:lpstr>
      <vt:lpstr>The article you read</vt:lpstr>
      <vt:lpstr>And</vt:lpstr>
      <vt:lpstr>A good example of a CM best-practice</vt:lpstr>
      <vt:lpstr>A second best-practice</vt:lpstr>
      <vt:lpstr>A third best-practice</vt:lpstr>
      <vt:lpstr>And</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Evolution CS5704: First Class</dc:title>
  <dc:creator>Shawn Bohner</dc:creator>
  <cp:lastModifiedBy>Chenoweth, Stephen V</cp:lastModifiedBy>
  <cp:revision>235</cp:revision>
  <cp:lastPrinted>2010-05-13T14:23:20Z</cp:lastPrinted>
  <dcterms:created xsi:type="dcterms:W3CDTF">2010-05-10T02:14:26Z</dcterms:created>
  <dcterms:modified xsi:type="dcterms:W3CDTF">2011-07-25T04:34:02Z</dcterms:modified>
</cp:coreProperties>
</file>