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2"/>
  </p:notesMasterIdLst>
  <p:handoutMasterIdLst>
    <p:handoutMasterId r:id="rId33"/>
  </p:handoutMasterIdLst>
  <p:sldIdLst>
    <p:sldId id="259" r:id="rId2"/>
    <p:sldId id="280" r:id="rId3"/>
    <p:sldId id="260" r:id="rId4"/>
    <p:sldId id="261" r:id="rId5"/>
    <p:sldId id="262" r:id="rId6"/>
    <p:sldId id="263" r:id="rId7"/>
    <p:sldId id="264" r:id="rId8"/>
    <p:sldId id="265" r:id="rId9"/>
    <p:sldId id="266" r:id="rId10"/>
    <p:sldId id="267" r:id="rId11"/>
    <p:sldId id="286" r:id="rId12"/>
    <p:sldId id="268" r:id="rId13"/>
    <p:sldId id="269" r:id="rId14"/>
    <p:sldId id="270" r:id="rId15"/>
    <p:sldId id="271" r:id="rId16"/>
    <p:sldId id="272" r:id="rId17"/>
    <p:sldId id="274" r:id="rId18"/>
    <p:sldId id="273" r:id="rId19"/>
    <p:sldId id="278" r:id="rId20"/>
    <p:sldId id="279" r:id="rId21"/>
    <p:sldId id="275" r:id="rId22"/>
    <p:sldId id="276" r:id="rId23"/>
    <p:sldId id="277" r:id="rId24"/>
    <p:sldId id="281" r:id="rId25"/>
    <p:sldId id="282" r:id="rId26"/>
    <p:sldId id="283" r:id="rId27"/>
    <p:sldId id="284" r:id="rId28"/>
    <p:sldId id="285" r:id="rId29"/>
    <p:sldId id="287" r:id="rId30"/>
    <p:sldId id="288" r:id="rId31"/>
  </p:sldIdLst>
  <p:sldSz cx="9144000" cy="6858000" type="screen4x3"/>
  <p:notesSz cx="7315200" cy="9601200"/>
  <p:custDataLst>
    <p:tags r:id="rId34"/>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33"/>
    <a:srgbClr val="336699"/>
    <a:srgbClr val="FFFF00"/>
    <a:srgbClr val="0033CC"/>
    <a:srgbClr val="800000"/>
    <a:srgbClr val="990000"/>
    <a:srgbClr val="000066"/>
    <a:srgbClr val="CC33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3" autoAdjust="0"/>
    <p:restoredTop sz="75783" autoAdjust="0"/>
  </p:normalViewPr>
  <p:slideViewPr>
    <p:cSldViewPr>
      <p:cViewPr varScale="1">
        <p:scale>
          <a:sx n="50" d="100"/>
          <a:sy n="50" d="100"/>
        </p:scale>
        <p:origin x="-12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0"/>
    </p:cViewPr>
  </p:sorterViewPr>
  <p:notesViewPr>
    <p:cSldViewPr>
      <p:cViewPr varScale="1">
        <p:scale>
          <a:sx n="59" d="100"/>
          <a:sy n="59" d="100"/>
        </p:scale>
        <p:origin x="-1542" y="-84"/>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82938"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defTabSz="954088">
              <a:defRPr sz="1300"/>
            </a:lvl1pPr>
          </a:lstStyle>
          <a:p>
            <a:endParaRPr lang="en-US"/>
          </a:p>
        </p:txBody>
      </p:sp>
      <p:sp>
        <p:nvSpPr>
          <p:cNvPr id="176131" name="Rectangle 3"/>
          <p:cNvSpPr>
            <a:spLocks noGrp="1" noChangeArrowheads="1"/>
          </p:cNvSpPr>
          <p:nvPr>
            <p:ph type="dt" sz="quarter" idx="1"/>
          </p:nvPr>
        </p:nvSpPr>
        <p:spPr bwMode="auto">
          <a:xfrm>
            <a:off x="4160838" y="0"/>
            <a:ext cx="3182937"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algn="r" defTabSz="954088">
              <a:defRPr sz="1300"/>
            </a:lvl1pPr>
          </a:lstStyle>
          <a:p>
            <a:endParaRPr lang="en-US"/>
          </a:p>
        </p:txBody>
      </p:sp>
      <p:sp>
        <p:nvSpPr>
          <p:cNvPr id="176132" name="Rectangle 4"/>
          <p:cNvSpPr>
            <a:spLocks noGrp="1" noChangeArrowheads="1"/>
          </p:cNvSpPr>
          <p:nvPr>
            <p:ph type="ftr" sz="quarter" idx="2"/>
          </p:nvPr>
        </p:nvSpPr>
        <p:spPr bwMode="auto">
          <a:xfrm>
            <a:off x="0" y="9109075"/>
            <a:ext cx="3182938"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defTabSz="954088">
              <a:defRPr sz="1300"/>
            </a:lvl1pPr>
          </a:lstStyle>
          <a:p>
            <a:endParaRPr lang="en-US"/>
          </a:p>
        </p:txBody>
      </p:sp>
      <p:sp>
        <p:nvSpPr>
          <p:cNvPr id="176133" name="Rectangle 5"/>
          <p:cNvSpPr>
            <a:spLocks noGrp="1" noChangeArrowheads="1"/>
          </p:cNvSpPr>
          <p:nvPr>
            <p:ph type="sldNum" sz="quarter" idx="3"/>
          </p:nvPr>
        </p:nvSpPr>
        <p:spPr bwMode="auto">
          <a:xfrm>
            <a:off x="4160838" y="9109075"/>
            <a:ext cx="3182937"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algn="r" defTabSz="954088">
              <a:defRPr sz="1300"/>
            </a:lvl1pPr>
          </a:lstStyle>
          <a:p>
            <a:fld id="{BE7C2961-80AF-1046-8E90-A8097193FC68}" type="slidenum">
              <a:rPr lang="en-US"/>
              <a:pPr/>
              <a:t>‹#›</a:t>
            </a:fld>
            <a:endParaRPr lang="en-US"/>
          </a:p>
        </p:txBody>
      </p:sp>
    </p:spTree>
    <p:extLst>
      <p:ext uri="{BB962C8B-B14F-4D97-AF65-F5344CB8AC3E}">
        <p14:creationId xmlns:p14="http://schemas.microsoft.com/office/powerpoint/2010/main" val="2793159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defTabSz="973138">
              <a:defRPr sz="1300"/>
            </a:lvl1pPr>
          </a:lstStyle>
          <a:p>
            <a:endParaRPr lang="en-US"/>
          </a:p>
        </p:txBody>
      </p:sp>
      <p:sp>
        <p:nvSpPr>
          <p:cNvPr id="7171" name="Rectangle 3"/>
          <p:cNvSpPr>
            <a:spLocks noGrp="1" noChangeArrowheads="1"/>
          </p:cNvSpPr>
          <p:nvPr>
            <p:ph type="dt" idx="1"/>
          </p:nvPr>
        </p:nvSpPr>
        <p:spPr bwMode="auto">
          <a:xfrm>
            <a:off x="4144963" y="0"/>
            <a:ext cx="3170237"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algn="r" defTabSz="973138">
              <a:defRPr sz="1300"/>
            </a:lvl1pPr>
          </a:lstStyle>
          <a:p>
            <a:endParaRPr lang="en-US"/>
          </a:p>
        </p:txBody>
      </p:sp>
      <p:sp>
        <p:nvSpPr>
          <p:cNvPr id="7172"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74725" y="4559300"/>
            <a:ext cx="5365750" cy="4322763"/>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9118600"/>
            <a:ext cx="3170238"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defTabSz="973138">
              <a:defRPr sz="1300"/>
            </a:lvl1pPr>
          </a:lstStyle>
          <a:p>
            <a:endParaRPr lang="en-US"/>
          </a:p>
        </p:txBody>
      </p:sp>
      <p:sp>
        <p:nvSpPr>
          <p:cNvPr id="7175" name="Rectangle 7"/>
          <p:cNvSpPr>
            <a:spLocks noGrp="1" noChangeArrowheads="1"/>
          </p:cNvSpPr>
          <p:nvPr>
            <p:ph type="sldNum" sz="quarter" idx="5"/>
          </p:nvPr>
        </p:nvSpPr>
        <p:spPr bwMode="auto">
          <a:xfrm>
            <a:off x="4144963" y="9118600"/>
            <a:ext cx="3170237"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algn="r" defTabSz="973138">
              <a:defRPr sz="1300"/>
            </a:lvl1pPr>
          </a:lstStyle>
          <a:p>
            <a:fld id="{1D48FDC5-0FF0-AA44-98DE-252E54AB5EC7}" type="slidenum">
              <a:rPr lang="en-US"/>
              <a:pPr/>
              <a:t>‹#›</a:t>
            </a:fld>
            <a:endParaRPr lang="en-US"/>
          </a:p>
        </p:txBody>
      </p:sp>
    </p:spTree>
    <p:extLst>
      <p:ext uri="{BB962C8B-B14F-4D97-AF65-F5344CB8AC3E}">
        <p14:creationId xmlns:p14="http://schemas.microsoft.com/office/powerpoint/2010/main" val="3425208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C3301-B4F8-9C4A-A4A6-B086B24BB786}" type="slidenum">
              <a:rPr lang="en-US"/>
              <a:pPr/>
              <a:t>1</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b="0" dirty="0" smtClean="0"/>
              <a:t>What’s Zen</a:t>
            </a:r>
            <a:r>
              <a:rPr lang="en-US" b="0" baseline="0" dirty="0" smtClean="0"/>
              <a:t> got to do with it?  The whole point of Zen is kind of to try hard to discover things, and then let go in defeat, only to feel, in a rush, the solution you were looking for all along.  Which is often how the “discovery” part of maintenance seems to work, because the problems are so hard</a:t>
            </a:r>
            <a:r>
              <a:rPr lang="en-US" b="0" baseline="0" dirty="0" smtClean="0"/>
              <a:t>.</a:t>
            </a:r>
          </a:p>
          <a:p>
            <a:endParaRPr lang="en-US" b="0" baseline="0" dirty="0" smtClean="0"/>
          </a:p>
          <a:p>
            <a:r>
              <a:rPr lang="en-US" b="0" baseline="0" dirty="0" smtClean="0"/>
              <a:t>Oh – real Zen people would point out that I’m completely wrong about this.</a:t>
            </a:r>
            <a:endParaRPr lang="en-US" b="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Jarzabek</a:t>
            </a:r>
            <a:r>
              <a:rPr lang="en-US" dirty="0" smtClean="0"/>
              <a:t>,</a:t>
            </a:r>
            <a:r>
              <a:rPr lang="en-US" baseline="0" dirty="0" smtClean="0"/>
              <a:t> p. 84.</a:t>
            </a:r>
          </a:p>
          <a:p>
            <a:r>
              <a:rPr lang="en-US" baseline="0" dirty="0" smtClean="0"/>
              <a:t>These tools go with hierarchies showing, for instance, how the software development organization is put together.</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28</a:t>
            </a:fld>
            <a:endParaRPr lang="en-US"/>
          </a:p>
        </p:txBody>
      </p:sp>
    </p:spTree>
    <p:extLst>
      <p:ext uri="{BB962C8B-B14F-4D97-AF65-F5344CB8AC3E}">
        <p14:creationId xmlns:p14="http://schemas.microsoft.com/office/powerpoint/2010/main" val="254082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SLA</a:t>
            </a:r>
            <a:r>
              <a:rPr lang="en-US" baseline="0" dirty="0" smtClean="0"/>
              <a:t> = Service Level Agreement</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8</a:t>
            </a:fld>
            <a:endParaRPr lang="en-US"/>
          </a:p>
        </p:txBody>
      </p:sp>
    </p:spTree>
    <p:extLst>
      <p:ext uri="{BB962C8B-B14F-4D97-AF65-F5344CB8AC3E}">
        <p14:creationId xmlns:p14="http://schemas.microsoft.com/office/powerpoint/2010/main" val="87994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described on </a:t>
            </a:r>
            <a:r>
              <a:rPr lang="en-US" dirty="0" err="1" smtClean="0"/>
              <a:t>pp</a:t>
            </a:r>
            <a:r>
              <a:rPr lang="en-US" dirty="0" smtClean="0"/>
              <a:t> 5 – 6 of the SEI article.</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9</a:t>
            </a:fld>
            <a:endParaRPr lang="en-US"/>
          </a:p>
        </p:txBody>
      </p:sp>
    </p:spTree>
    <p:extLst>
      <p:ext uri="{BB962C8B-B14F-4D97-AF65-F5344CB8AC3E}">
        <p14:creationId xmlns:p14="http://schemas.microsoft.com/office/powerpoint/2010/main" val="122985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Week4-1-CSSE575-SwreMaintBigIssues.pptx for our intro to </a:t>
            </a:r>
            <a:r>
              <a:rPr lang="en-US" dirty="0" err="1" smtClean="0"/>
              <a:t>Reifer</a:t>
            </a:r>
            <a:r>
              <a:rPr lang="en-US" dirty="0" smtClean="0"/>
              <a:t>.</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11</a:t>
            </a:fld>
            <a:endParaRPr lang="en-US"/>
          </a:p>
        </p:txBody>
      </p:sp>
    </p:spTree>
    <p:extLst>
      <p:ext uri="{BB962C8B-B14F-4D97-AF65-F5344CB8AC3E}">
        <p14:creationId xmlns:p14="http://schemas.microsoft.com/office/powerpoint/2010/main" val="1035462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 taken in part from </a:t>
            </a:r>
            <a:r>
              <a:rPr lang="en-US" i="1" dirty="0" smtClean="0"/>
              <a:t>Effective</a:t>
            </a:r>
            <a:r>
              <a:rPr lang="en-US" i="1" baseline="0" dirty="0" smtClean="0"/>
              <a:t> Software Maintenance and Evolution: A Reuse-based approach</a:t>
            </a:r>
            <a:r>
              <a:rPr lang="en-US" baseline="0" dirty="0" smtClean="0"/>
              <a:t>, by Stanislaw </a:t>
            </a:r>
            <a:r>
              <a:rPr lang="en-US" baseline="0" dirty="0" err="1" smtClean="0"/>
              <a:t>Jarzabek</a:t>
            </a:r>
            <a:r>
              <a:rPr lang="en-US" baseline="0" dirty="0" smtClean="0"/>
              <a:t>.  </a:t>
            </a:r>
            <a:r>
              <a:rPr lang="en-US" baseline="0" dirty="0" err="1" smtClean="0"/>
              <a:t>Auerbach</a:t>
            </a:r>
            <a:r>
              <a:rPr lang="en-US" baseline="0" dirty="0" smtClean="0"/>
              <a:t> Publications, ISBN 0-8493-3592-2.</a:t>
            </a:r>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18</a:t>
            </a:fld>
            <a:endParaRPr lang="en-US"/>
          </a:p>
        </p:txBody>
      </p:sp>
    </p:spTree>
    <p:extLst>
      <p:ext uri="{BB962C8B-B14F-4D97-AF65-F5344CB8AC3E}">
        <p14:creationId xmlns:p14="http://schemas.microsoft.com/office/powerpoint/2010/main" val="2410864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is from http://www.kyoto-art-collection.com/japanese-painter-matsumura-keibun-wisteria-with-two-sparrows/. </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20</a:t>
            </a:fld>
            <a:endParaRPr lang="en-US"/>
          </a:p>
        </p:txBody>
      </p:sp>
    </p:spTree>
    <p:extLst>
      <p:ext uri="{BB962C8B-B14F-4D97-AF65-F5344CB8AC3E}">
        <p14:creationId xmlns:p14="http://schemas.microsoft.com/office/powerpoint/2010/main" val="2897372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we’re not going to be too fussy</a:t>
            </a:r>
            <a:r>
              <a:rPr lang="en-US" baseline="0" dirty="0" smtClean="0"/>
              <a:t> about saying this is for maintenance </a:t>
            </a:r>
            <a:r>
              <a:rPr lang="en-US" baseline="0" dirty="0" err="1" smtClean="0"/>
              <a:t>vs</a:t>
            </a:r>
            <a:r>
              <a:rPr lang="en-US" baseline="0" dirty="0" smtClean="0"/>
              <a:t> initial development.  Many tools cross over this distinction, as the CMM study suggested.</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23</a:t>
            </a:fld>
            <a:endParaRPr lang="en-US"/>
          </a:p>
        </p:txBody>
      </p:sp>
    </p:spTree>
    <p:extLst>
      <p:ext uri="{BB962C8B-B14F-4D97-AF65-F5344CB8AC3E}">
        <p14:creationId xmlns:p14="http://schemas.microsoft.com/office/powerpoint/2010/main" val="265351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flexibility</a:t>
            </a:r>
            <a:r>
              <a:rPr lang="en-US" baseline="0" dirty="0" smtClean="0"/>
              <a:t> you would have in defining “how things have to be done in your software project domain” fits in with how much you want to be open for changes to that.</a:t>
            </a:r>
          </a:p>
          <a:p>
            <a:endParaRPr lang="en-US" baseline="0" dirty="0" smtClean="0"/>
          </a:p>
          <a:p>
            <a:r>
              <a:rPr lang="en-US" baseline="0" dirty="0" smtClean="0"/>
              <a:t>If you are doing this so as to go out and shop for a tool, you obviously need to be more open than if you are creating a tool from scratch for an existing development domain.</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24</a:t>
            </a:fld>
            <a:endParaRPr lang="en-US"/>
          </a:p>
        </p:txBody>
      </p:sp>
    </p:spTree>
    <p:extLst>
      <p:ext uri="{BB962C8B-B14F-4D97-AF65-F5344CB8AC3E}">
        <p14:creationId xmlns:p14="http://schemas.microsoft.com/office/powerpoint/2010/main" val="2892292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4.1 from </a:t>
            </a:r>
            <a:r>
              <a:rPr lang="en-US" baseline="0" dirty="0" err="1" smtClean="0"/>
              <a:t>Jarzabek</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25</a:t>
            </a:fld>
            <a:endParaRPr lang="en-US"/>
          </a:p>
        </p:txBody>
      </p:sp>
    </p:spTree>
    <p:extLst>
      <p:ext uri="{BB962C8B-B14F-4D97-AF65-F5344CB8AC3E}">
        <p14:creationId xmlns:p14="http://schemas.microsoft.com/office/powerpoint/2010/main" val="357766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EDB77-C77D-48D3-A78D-04468D3CBD31}" type="slidenum">
              <a:rPr lang="en-US" smtClean="0"/>
              <a:t>‹#›</a:t>
            </a:fld>
            <a:endParaRPr lang="en-US"/>
          </a:p>
        </p:txBody>
      </p:sp>
    </p:spTree>
    <p:extLst>
      <p:ext uri="{BB962C8B-B14F-4D97-AF65-F5344CB8AC3E}">
        <p14:creationId xmlns:p14="http://schemas.microsoft.com/office/powerpoint/2010/main" val="31281511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233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364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4547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1788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0062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339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1268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2215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062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7577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FCEEE-9DC8-B543-AC3A-75A414BF23B6}" type="slidenum">
              <a:rPr lang="en-US" smtClean="0"/>
              <a:pPr/>
              <a:t>‹#›</a:t>
            </a:fld>
            <a:endParaRPr lang="en-US"/>
          </a:p>
        </p:txBody>
      </p:sp>
      <p:sp>
        <p:nvSpPr>
          <p:cNvPr id="8"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fld id="{A74FCEEE-9DC8-B543-AC3A-75A414BF23B6}" type="slidenum">
              <a:rPr lang="en-US" smtClean="0"/>
              <a:pPr/>
              <a:t>‹#›</a:t>
            </a:fld>
            <a:endParaRPr lang="en-US"/>
          </a:p>
        </p:txBody>
      </p:sp>
    </p:spTree>
    <p:extLst>
      <p:ext uri="{BB962C8B-B14F-4D97-AF65-F5344CB8AC3E}">
        <p14:creationId xmlns:p14="http://schemas.microsoft.com/office/powerpoint/2010/main" val="42485798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ikorskymemorialairport.com/humor.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114800" y="533400"/>
            <a:ext cx="4876800" cy="2819400"/>
          </a:xfrm>
          <a:effectLst>
            <a:outerShdw blurRad="63500" dist="35921" dir="2700000" algn="ctr" rotWithShape="0">
              <a:schemeClr val="bg2">
                <a:alpha val="74998"/>
              </a:schemeClr>
            </a:outerShdw>
          </a:effectLst>
        </p:spPr>
        <p:txBody>
          <a:bodyPr>
            <a:normAutofit fontScale="90000"/>
          </a:bodyPr>
          <a:lstStyle/>
          <a:p>
            <a:r>
              <a:rPr lang="en-US" sz="3600" b="1" dirty="0">
                <a:effectLst>
                  <a:outerShdw blurRad="38100" dist="38100" dir="2700000" algn="tl">
                    <a:srgbClr val="DDDDDD"/>
                  </a:outerShdw>
                </a:effectLst>
              </a:rPr>
              <a:t>Software Maintenance and Evolution</a:t>
            </a:r>
            <a:r>
              <a:rPr lang="en-US" sz="3200" b="1" dirty="0">
                <a:effectLst>
                  <a:outerShdw blurRad="38100" dist="38100" dir="2700000" algn="tl">
                    <a:srgbClr val="DDDDDD"/>
                  </a:outerShdw>
                </a:effectLst>
              </a:rPr>
              <a:t/>
            </a:r>
            <a:br>
              <a:rPr lang="en-US" sz="3200" b="1" dirty="0">
                <a:effectLst>
                  <a:outerShdw blurRad="38100" dist="38100" dir="2700000" algn="tl">
                    <a:srgbClr val="DDDDDD"/>
                  </a:outerShdw>
                </a:effectLst>
              </a:rPr>
            </a:br>
            <a:r>
              <a:rPr lang="en-US" sz="3200" b="1" i="1" dirty="0">
                <a:effectLst>
                  <a:outerShdw blurRad="38100" dist="38100" dir="2700000" algn="tl">
                    <a:srgbClr val="DDDDDD"/>
                  </a:outerShdw>
                </a:effectLst>
              </a:rPr>
              <a:t>CSSE 575: Session </a:t>
            </a:r>
            <a:r>
              <a:rPr lang="en-US" sz="3200" b="1" i="1" dirty="0" smtClean="0">
                <a:effectLst>
                  <a:outerShdw blurRad="38100" dist="38100" dir="2700000" algn="tl">
                    <a:srgbClr val="DDDDDD"/>
                  </a:outerShdw>
                </a:effectLst>
              </a:rPr>
              <a:t>7, </a:t>
            </a:r>
            <a:r>
              <a:rPr lang="en-US" sz="3200" b="1" i="1" dirty="0">
                <a:effectLst>
                  <a:outerShdw blurRad="38100" dist="38100" dir="2700000" algn="tl">
                    <a:srgbClr val="DDDDDD"/>
                  </a:outerShdw>
                </a:effectLst>
              </a:rPr>
              <a:t>Part 1</a:t>
            </a:r>
            <a:r>
              <a:rPr lang="en-US" sz="3600" i="1" dirty="0" smtClean="0">
                <a:effectLst>
                  <a:outerShdw blurRad="38100" dist="38100" dir="2700000" algn="tl">
                    <a:srgbClr val="DDDDDD"/>
                  </a:outerShdw>
                </a:effectLst>
              </a:rPr>
              <a:t/>
            </a:r>
            <a:br>
              <a:rPr lang="en-US" sz="3600" i="1" dirty="0" smtClean="0">
                <a:effectLst>
                  <a:outerShdw blurRad="38100" dist="38100" dir="2700000" algn="tl">
                    <a:srgbClr val="DDDDDD"/>
                  </a:outerShdw>
                </a:effectLst>
              </a:rPr>
            </a:br>
            <a:r>
              <a:rPr lang="en-US" sz="3600" i="1" dirty="0" smtClean="0">
                <a:effectLst>
                  <a:outerShdw blurRad="38100" dist="38100" dir="2700000" algn="tl">
                    <a:srgbClr val="DDDDDD"/>
                  </a:outerShdw>
                </a:effectLst>
              </a:rPr>
              <a:t/>
            </a:r>
            <a:br>
              <a:rPr lang="en-US" sz="3600" i="1" dirty="0" smtClean="0">
                <a:effectLst>
                  <a:outerShdw blurRad="38100" dist="38100" dir="2700000" algn="tl">
                    <a:srgbClr val="DDDDDD"/>
                  </a:outerShdw>
                </a:effectLst>
              </a:rPr>
            </a:br>
            <a:r>
              <a:rPr lang="en-US" dirty="0"/>
              <a:t> Model-based </a:t>
            </a:r>
            <a:r>
              <a:rPr lang="en-US" dirty="0" smtClean="0"/>
              <a:t>Design </a:t>
            </a:r>
            <a:r>
              <a:rPr lang="en-US" dirty="0"/>
              <a:t>for </a:t>
            </a:r>
            <a:r>
              <a:rPr lang="en-US" dirty="0" err="1" smtClean="0"/>
              <a:t>Maint</a:t>
            </a:r>
            <a:r>
              <a:rPr lang="en-US" dirty="0" smtClean="0"/>
              <a:t>, with a second taste of </a:t>
            </a:r>
            <a:r>
              <a:rPr lang="en-US" dirty="0" err="1" smtClean="0"/>
              <a:t>Reifer</a:t>
            </a:r>
            <a:endParaRPr lang="en-US" dirty="0"/>
          </a:p>
        </p:txBody>
      </p:sp>
      <p:sp>
        <p:nvSpPr>
          <p:cNvPr id="8195" name="Rectangle 3"/>
          <p:cNvSpPr>
            <a:spLocks noGrp="1" noChangeArrowheads="1"/>
          </p:cNvSpPr>
          <p:nvPr>
            <p:ph type="subTitle" idx="1"/>
          </p:nvPr>
        </p:nvSpPr>
        <p:spPr>
          <a:xfrm>
            <a:off x="4648200" y="4038600"/>
            <a:ext cx="3886200" cy="2057400"/>
          </a:xfrm>
        </p:spPr>
        <p:txBody>
          <a:bodyPr>
            <a:normAutofit/>
          </a:bodyPr>
          <a:lstStyle/>
          <a:p>
            <a:r>
              <a:rPr lang="en-US" sz="2000" dirty="0">
                <a:ea typeface="ＭＳ Ｐゴシック"/>
                <a:cs typeface="ＭＳ Ｐゴシック"/>
              </a:rPr>
              <a:t>Steve Chenoweth</a:t>
            </a:r>
          </a:p>
          <a:p>
            <a:r>
              <a:rPr lang="en-US" sz="2000" dirty="0">
                <a:ea typeface="ＭＳ Ｐゴシック"/>
                <a:cs typeface="ＭＳ Ｐゴシック"/>
              </a:rPr>
              <a:t>Office Phone: (812) 877-8974</a:t>
            </a:r>
          </a:p>
          <a:p>
            <a:r>
              <a:rPr lang="en-US" sz="2000" dirty="0">
                <a:ea typeface="ＭＳ Ｐゴシック"/>
                <a:cs typeface="ＭＳ Ｐゴシック"/>
              </a:rPr>
              <a:t>Cell: (937) 657-3885</a:t>
            </a:r>
            <a:br>
              <a:rPr lang="en-US" sz="2000" dirty="0">
                <a:ea typeface="ＭＳ Ｐゴシック"/>
                <a:cs typeface="ＭＳ Ｐゴシック"/>
              </a:rPr>
            </a:br>
            <a:r>
              <a:rPr lang="en-US" sz="2000" dirty="0">
                <a:ea typeface="ＭＳ Ｐゴシック"/>
                <a:cs typeface="ＭＳ Ｐゴシック"/>
              </a:rPr>
              <a:t>Email: </a:t>
            </a:r>
            <a:r>
              <a:rPr lang="en-US" sz="2000" dirty="0" err="1">
                <a:ea typeface="ＭＳ Ｐゴシック"/>
                <a:cs typeface="ＭＳ Ｐゴシック"/>
              </a:rPr>
              <a:t>chenowet@rose-hulman.eduz</a:t>
            </a:r>
            <a:endParaRPr lang="en-US" sz="2000" dirty="0">
              <a:ea typeface="ＭＳ Ｐゴシック"/>
              <a:cs typeface="ＭＳ Ｐゴシック"/>
            </a:endParaRPr>
          </a:p>
        </p:txBody>
      </p:sp>
      <p:pic>
        <p:nvPicPr>
          <p:cNvPr id="8202" name="Picture 10" descr="rose4"/>
          <p:cNvPicPr>
            <a:picLocks noChangeAspect="1" noChangeArrowheads="1"/>
          </p:cNvPicPr>
          <p:nvPr/>
        </p:nvPicPr>
        <p:blipFill>
          <a:blip r:embed="rId4"/>
          <a:srcRect l="12895" t="22858"/>
          <a:stretch>
            <a:fillRect/>
          </a:stretch>
        </p:blipFill>
        <p:spPr bwMode="auto">
          <a:xfrm>
            <a:off x="6451600" y="6376988"/>
            <a:ext cx="2616200" cy="434975"/>
          </a:xfrm>
          <a:prstGeom prst="rect">
            <a:avLst/>
          </a:prstGeom>
          <a:noFill/>
        </p:spPr>
      </p:pic>
      <p:sp>
        <p:nvSpPr>
          <p:cNvPr id="2" name="TextBox 1"/>
          <p:cNvSpPr txBox="1"/>
          <p:nvPr/>
        </p:nvSpPr>
        <p:spPr>
          <a:xfrm>
            <a:off x="76200" y="152400"/>
            <a:ext cx="3581400" cy="1077218"/>
          </a:xfrm>
          <a:prstGeom prst="rect">
            <a:avLst/>
          </a:prstGeom>
          <a:noFill/>
        </p:spPr>
        <p:txBody>
          <a:bodyPr wrap="square" rtlCol="0">
            <a:spAutoFit/>
          </a:bodyPr>
          <a:lstStyle/>
          <a:p>
            <a:r>
              <a:rPr lang="en-US" sz="1600" i="1" dirty="0" smtClean="0"/>
              <a:t>Below</a:t>
            </a:r>
            <a:r>
              <a:rPr lang="en-US" sz="1600" dirty="0" smtClean="0"/>
              <a:t> – Taking a page from a famous book – what does it take to deal with a business function that’s more like an ongoing war?</a:t>
            </a:r>
            <a:endParaRPr lang="en-US" sz="16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752600"/>
            <a:ext cx="2540000" cy="3911600"/>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do software maintainers do all day?</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404566"/>
            <a:ext cx="6073313" cy="5197493"/>
          </a:xfrm>
        </p:spPr>
      </p:pic>
    </p:spTree>
    <p:extLst>
      <p:ext uri="{BB962C8B-B14F-4D97-AF65-F5344CB8AC3E}">
        <p14:creationId xmlns:p14="http://schemas.microsoft.com/office/powerpoint/2010/main" val="500286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Reifer’s</a:t>
            </a:r>
            <a:r>
              <a:rPr lang="en-US" dirty="0" smtClean="0"/>
              <a:t> breakdown</a:t>
            </a:r>
            <a:endParaRPr lang="en-US" dirty="0"/>
          </a:p>
        </p:txBody>
      </p:sp>
      <p:sp>
        <p:nvSpPr>
          <p:cNvPr id="3" name="Content Placeholder 2"/>
          <p:cNvSpPr>
            <a:spLocks noGrp="1"/>
          </p:cNvSpPr>
          <p:nvPr>
            <p:ph idx="1"/>
          </p:nvPr>
        </p:nvSpPr>
        <p:spPr/>
        <p:txBody>
          <a:bodyPr>
            <a:normAutofit lnSpcReduction="10000"/>
          </a:bodyPr>
          <a:lstStyle/>
          <a:p>
            <a:r>
              <a:rPr lang="en-US" dirty="0" smtClean="0"/>
              <a:t>Maintenance work done by technical task:</a:t>
            </a:r>
          </a:p>
          <a:p>
            <a:pPr marL="400050" lvl="1" indent="0">
              <a:buNone/>
            </a:pPr>
            <a:r>
              <a:rPr lang="en-US" dirty="0" smtClean="0"/>
              <a:t>10% Requirements</a:t>
            </a:r>
          </a:p>
          <a:p>
            <a:pPr marL="400050" lvl="1" indent="0">
              <a:buNone/>
            </a:pPr>
            <a:r>
              <a:rPr lang="en-US" dirty="0" smtClean="0"/>
              <a:t>15% Support</a:t>
            </a:r>
          </a:p>
          <a:p>
            <a:pPr marL="400050" lvl="1" indent="0">
              <a:buNone/>
            </a:pPr>
            <a:r>
              <a:rPr lang="en-US" dirty="0" smtClean="0"/>
              <a:t>20% Design and code</a:t>
            </a:r>
          </a:p>
          <a:p>
            <a:pPr marL="400050" lvl="1" indent="0">
              <a:buNone/>
            </a:pPr>
            <a:r>
              <a:rPr lang="en-US" dirty="0" smtClean="0"/>
              <a:t>55% Testing</a:t>
            </a:r>
          </a:p>
          <a:p>
            <a:r>
              <a:rPr lang="en-US" dirty="0" smtClean="0"/>
              <a:t>As much as 55 to 70% of the work done during maintenance supports retesting.</a:t>
            </a:r>
          </a:p>
          <a:p>
            <a:r>
              <a:rPr lang="en-US" dirty="0" smtClean="0"/>
              <a:t>Support tasks are aimed at both the user and the field.</a:t>
            </a:r>
            <a:endParaRPr lang="en-US" dirty="0"/>
          </a:p>
        </p:txBody>
      </p:sp>
    </p:spTree>
    <p:extLst>
      <p:ext uri="{BB962C8B-B14F-4D97-AF65-F5344CB8AC3E}">
        <p14:creationId xmlns:p14="http://schemas.microsoft.com/office/powerpoint/2010/main" val="793757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with “Development”</a:t>
            </a:r>
            <a:endParaRPr lang="en-US" dirty="0"/>
          </a:p>
        </p:txBody>
      </p:sp>
      <p:sp>
        <p:nvSpPr>
          <p:cNvPr id="3" name="Content Placeholder 2"/>
          <p:cNvSpPr>
            <a:spLocks noGrp="1"/>
          </p:cNvSpPr>
          <p:nvPr>
            <p:ph idx="1"/>
          </p:nvPr>
        </p:nvSpPr>
        <p:spPr/>
        <p:txBody>
          <a:bodyPr/>
          <a:lstStyle/>
          <a:p>
            <a:r>
              <a:rPr lang="en-US" dirty="0" smtClean="0"/>
              <a:t>“Operational support processes” tend to span the development and maintenance operations</a:t>
            </a:r>
          </a:p>
          <a:p>
            <a:r>
              <a:rPr lang="en-US" dirty="0" smtClean="0"/>
              <a:t>(Indeed, current “developers” typically get called into action to help do “maintenance”) </a:t>
            </a:r>
            <a:endParaRPr lang="en-US" dirty="0"/>
          </a:p>
        </p:txBody>
      </p:sp>
    </p:spTree>
    <p:extLst>
      <p:ext uri="{BB962C8B-B14F-4D97-AF65-F5344CB8AC3E}">
        <p14:creationId xmlns:p14="http://schemas.microsoft.com/office/powerpoint/2010/main" val="431900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2514600" cy="1143000"/>
          </a:xfrm>
        </p:spPr>
        <p:txBody>
          <a:bodyPr>
            <a:normAutofit fontScale="90000"/>
          </a:bodyPr>
          <a:lstStyle/>
          <a:p>
            <a:r>
              <a:rPr lang="en-US" sz="3600" dirty="0" smtClean="0"/>
              <a:t>What is the content of the CMM model?</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9648" y="25400"/>
            <a:ext cx="5316324" cy="6832600"/>
          </a:xfrm>
        </p:spPr>
      </p:pic>
    </p:spTree>
    <p:extLst>
      <p:ext uri="{BB962C8B-B14F-4D97-AF65-F5344CB8AC3E}">
        <p14:creationId xmlns:p14="http://schemas.microsoft.com/office/powerpoint/2010/main" val="1441061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2514600" cy="1143000"/>
          </a:xfrm>
        </p:spPr>
        <p:txBody>
          <a:bodyPr>
            <a:normAutofit fontScale="90000"/>
          </a:bodyPr>
          <a:lstStyle/>
          <a:p>
            <a:r>
              <a:rPr lang="en-US" sz="3600" dirty="0" smtClean="0"/>
              <a:t>What is the content of the CMM model?</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3592" y="46037"/>
            <a:ext cx="5235640" cy="6811963"/>
          </a:xfrm>
        </p:spPr>
      </p:pic>
    </p:spTree>
    <p:extLst>
      <p:ext uri="{BB962C8B-B14F-4D97-AF65-F5344CB8AC3E}">
        <p14:creationId xmlns:p14="http://schemas.microsoft.com/office/powerpoint/2010/main" val="1483534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model’s purposes</a:t>
            </a:r>
            <a:endParaRPr lang="en-US" dirty="0"/>
          </a:p>
        </p:txBody>
      </p:sp>
      <p:sp>
        <p:nvSpPr>
          <p:cNvPr id="3" name="Content Placeholder 2"/>
          <p:cNvSpPr>
            <a:spLocks noGrp="1"/>
          </p:cNvSpPr>
          <p:nvPr>
            <p:ph idx="1"/>
          </p:nvPr>
        </p:nvSpPr>
        <p:spPr/>
        <p:txBody>
          <a:bodyPr/>
          <a:lstStyle/>
          <a:p>
            <a:r>
              <a:rPr lang="en-US" dirty="0"/>
              <a:t>Auditing the software maintenance capability of a software maintenance service supplier or </a:t>
            </a:r>
            <a:r>
              <a:rPr lang="en-US" dirty="0" smtClean="0"/>
              <a:t>outsourcer; or</a:t>
            </a:r>
            <a:endParaRPr lang="en-US" dirty="0"/>
          </a:p>
          <a:p>
            <a:r>
              <a:rPr lang="en-US" dirty="0" smtClean="0"/>
              <a:t>Improving </a:t>
            </a:r>
            <a:r>
              <a:rPr lang="en-US" dirty="0"/>
              <a:t>internal software maintenance organizations.</a:t>
            </a:r>
          </a:p>
        </p:txBody>
      </p:sp>
    </p:spTree>
    <p:extLst>
      <p:ext uri="{BB962C8B-B14F-4D97-AF65-F5344CB8AC3E}">
        <p14:creationId xmlns:p14="http://schemas.microsoft.com/office/powerpoint/2010/main" val="291209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Level 3 of their model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57400"/>
            <a:ext cx="8229600" cy="3202954"/>
          </a:xfrm>
        </p:spPr>
      </p:pic>
    </p:spTree>
    <p:extLst>
      <p:ext uri="{BB962C8B-B14F-4D97-AF65-F5344CB8AC3E}">
        <p14:creationId xmlns:p14="http://schemas.microsoft.com/office/powerpoint/2010/main" val="4125160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that’s enough intro to </a:t>
            </a:r>
            <a:r>
              <a:rPr lang="en-US" dirty="0" err="1" smtClean="0"/>
              <a:t>maint</a:t>
            </a:r>
            <a:r>
              <a:rPr lang="en-US" dirty="0" smtClean="0"/>
              <a:t> management!</a:t>
            </a:r>
            <a:endParaRPr lang="en-US" dirty="0"/>
          </a:p>
        </p:txBody>
      </p:sp>
      <p:sp>
        <p:nvSpPr>
          <p:cNvPr id="3" name="Content Placeholder 2"/>
          <p:cNvSpPr>
            <a:spLocks noGrp="1"/>
          </p:cNvSpPr>
          <p:nvPr>
            <p:ph idx="1"/>
          </p:nvPr>
        </p:nvSpPr>
        <p:spPr/>
        <p:txBody>
          <a:bodyPr/>
          <a:lstStyle/>
          <a:p>
            <a:r>
              <a:rPr lang="en-US" dirty="0" smtClean="0"/>
              <a:t>We’ll conclude with a little more of this in Week 10.</a:t>
            </a:r>
          </a:p>
          <a:p>
            <a:r>
              <a:rPr lang="en-US" dirty="0" smtClean="0"/>
              <a:t>Part II of this discussion is about modeling the software itself so as to make maintenance easy…</a:t>
            </a:r>
            <a:endParaRPr lang="en-US" dirty="0"/>
          </a:p>
        </p:txBody>
      </p:sp>
    </p:spTree>
    <p:extLst>
      <p:ext uri="{BB962C8B-B14F-4D97-AF65-F5344CB8AC3E}">
        <p14:creationId xmlns:p14="http://schemas.microsoft.com/office/powerpoint/2010/main" val="4047028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Modeling and the design</a:t>
            </a:r>
            <a:endParaRPr lang="en-US" dirty="0"/>
          </a:p>
        </p:txBody>
      </p:sp>
      <p:sp>
        <p:nvSpPr>
          <p:cNvPr id="3" name="Content Placeholder 2"/>
          <p:cNvSpPr>
            <a:spLocks noGrp="1"/>
          </p:cNvSpPr>
          <p:nvPr>
            <p:ph idx="1"/>
          </p:nvPr>
        </p:nvSpPr>
        <p:spPr>
          <a:xfrm>
            <a:off x="457200" y="1600200"/>
            <a:ext cx="4038600" cy="4525963"/>
          </a:xfrm>
        </p:spPr>
        <p:txBody>
          <a:bodyPr>
            <a:normAutofit fontScale="62500" lnSpcReduction="20000"/>
          </a:bodyPr>
          <a:lstStyle/>
          <a:p>
            <a:r>
              <a:rPr lang="en-US" dirty="0" smtClean="0"/>
              <a:t>We’ve already seen that </a:t>
            </a:r>
            <a:r>
              <a:rPr lang="en-US" b="1" dirty="0" smtClean="0"/>
              <a:t>refactoring </a:t>
            </a:r>
            <a:r>
              <a:rPr lang="en-US" dirty="0" smtClean="0"/>
              <a:t>is a recommended key to improving design as maintenance and evolution are done on a software product.</a:t>
            </a:r>
          </a:p>
          <a:p>
            <a:pPr lvl="1"/>
            <a:r>
              <a:rPr lang="en-US" dirty="0" smtClean="0"/>
              <a:t>You might start with a clear architecture, but it dissolves over time. </a:t>
            </a:r>
            <a:r>
              <a:rPr lang="en-US" dirty="0" smtClean="0">
                <a:sym typeface="Wingdings" pitchFamily="2" charset="2"/>
              </a:rPr>
              <a:t></a:t>
            </a:r>
            <a:endParaRPr lang="en-US" dirty="0" smtClean="0"/>
          </a:p>
          <a:p>
            <a:pPr lvl="1"/>
            <a:endParaRPr lang="en-US" dirty="0" smtClean="0"/>
          </a:p>
          <a:p>
            <a:r>
              <a:rPr lang="en-US" dirty="0" smtClean="0"/>
              <a:t>Feathers </a:t>
            </a:r>
            <a:r>
              <a:rPr lang="en-US" b="1" dirty="0" smtClean="0"/>
              <a:t>SEAM </a:t>
            </a:r>
            <a:r>
              <a:rPr lang="en-US" dirty="0" smtClean="0"/>
              <a:t>approach, in contrast, was largely about making the whole environment, including the code, easy to test and enhance, thus improving productivity.  Not as strategically about building easy-to-understand code.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752600"/>
            <a:ext cx="42291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4771072"/>
            <a:ext cx="4267200" cy="1477328"/>
          </a:xfrm>
          <a:prstGeom prst="rect">
            <a:avLst/>
          </a:prstGeom>
          <a:noFill/>
        </p:spPr>
        <p:txBody>
          <a:bodyPr wrap="square" rtlCol="0">
            <a:spAutoFit/>
          </a:bodyPr>
          <a:lstStyle/>
          <a:p>
            <a:r>
              <a:rPr lang="en-US" sz="1800" i="1" dirty="0" smtClean="0"/>
              <a:t>Above</a:t>
            </a:r>
            <a:r>
              <a:rPr lang="en-US" sz="1800" dirty="0" smtClean="0"/>
              <a:t> – Dulles Airport main </a:t>
            </a:r>
            <a:r>
              <a:rPr lang="en-US" sz="1800" dirty="0"/>
              <a:t>terminal’s architect </a:t>
            </a:r>
            <a:r>
              <a:rPr lang="en-US" sz="1800" dirty="0" err="1"/>
              <a:t>Eero</a:t>
            </a:r>
            <a:r>
              <a:rPr lang="en-US" sz="1800" dirty="0"/>
              <a:t> Saarinen </a:t>
            </a:r>
            <a:r>
              <a:rPr lang="en-US" sz="1800" dirty="0" smtClean="0"/>
              <a:t>was disheartened that his sweeping building had to be surrounded by all this clutter in order to operate!</a:t>
            </a:r>
            <a:endParaRPr lang="en-US" sz="1800" dirty="0"/>
          </a:p>
        </p:txBody>
      </p:sp>
    </p:spTree>
    <p:extLst>
      <p:ext uri="{BB962C8B-B14F-4D97-AF65-F5344CB8AC3E}">
        <p14:creationId xmlns:p14="http://schemas.microsoft.com/office/powerpoint/2010/main" val="3225136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t>
            </a:r>
            <a:r>
              <a:rPr lang="en-US" dirty="0" smtClean="0"/>
              <a:t>need </a:t>
            </a:r>
            <a:r>
              <a:rPr lang="en-US" dirty="0"/>
              <a:t>models of…</a:t>
            </a:r>
          </a:p>
        </p:txBody>
      </p:sp>
      <p:sp>
        <p:nvSpPr>
          <p:cNvPr id="3" name="Content Placeholder 2"/>
          <p:cNvSpPr>
            <a:spLocks noGrp="1"/>
          </p:cNvSpPr>
          <p:nvPr>
            <p:ph idx="1"/>
          </p:nvPr>
        </p:nvSpPr>
        <p:spPr/>
        <p:txBody>
          <a:bodyPr/>
          <a:lstStyle/>
          <a:p>
            <a:r>
              <a:rPr lang="en-US" dirty="0" smtClean="0"/>
              <a:t>Underlying parts of our system design.</a:t>
            </a:r>
          </a:p>
          <a:p>
            <a:r>
              <a:rPr lang="en-US" dirty="0" smtClean="0"/>
              <a:t>In as many as possible, relevant parts of the system should be creatable automatically from models</a:t>
            </a:r>
          </a:p>
          <a:p>
            <a:pPr lvl="1"/>
            <a:r>
              <a:rPr lang="en-US" dirty="0" smtClean="0"/>
              <a:t>And </a:t>
            </a:r>
            <a:r>
              <a:rPr lang="en-US" dirty="0" err="1" smtClean="0"/>
              <a:t>recreatable</a:t>
            </a:r>
            <a:r>
              <a:rPr lang="en-US" dirty="0" smtClean="0"/>
              <a:t>, during evolution</a:t>
            </a:r>
          </a:p>
          <a:p>
            <a:pPr lvl="1"/>
            <a:r>
              <a:rPr lang="en-US" dirty="0" smtClean="0"/>
              <a:t>E.g., the DB interface, from an ER model</a:t>
            </a:r>
            <a:endParaRPr lang="en-US" dirty="0"/>
          </a:p>
        </p:txBody>
      </p:sp>
    </p:spTree>
    <p:extLst>
      <p:ext uri="{BB962C8B-B14F-4D97-AF65-F5344CB8AC3E}">
        <p14:creationId xmlns:p14="http://schemas.microsoft.com/office/powerpoint/2010/main" val="201124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Point of this discussion</a:t>
            </a:r>
            <a:endParaRPr lang="en-US" dirty="0"/>
          </a:p>
        </p:txBody>
      </p:sp>
      <p:sp>
        <p:nvSpPr>
          <p:cNvPr id="3" name="Content Placeholder 2"/>
          <p:cNvSpPr>
            <a:spLocks noGrp="1"/>
          </p:cNvSpPr>
          <p:nvPr>
            <p:ph idx="1"/>
          </p:nvPr>
        </p:nvSpPr>
        <p:spPr/>
        <p:txBody>
          <a:bodyPr/>
          <a:lstStyle/>
          <a:p>
            <a:r>
              <a:rPr lang="en-US" dirty="0" smtClean="0"/>
              <a:t>What if you have a more closely-defined model to follow, in maintenance and evolution?</a:t>
            </a:r>
          </a:p>
          <a:p>
            <a:r>
              <a:rPr lang="en-US" dirty="0" smtClean="0"/>
              <a:t>Better, or worse?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124200"/>
            <a:ext cx="30480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15001" y="5562600"/>
            <a:ext cx="2819400" cy="1077218"/>
          </a:xfrm>
          <a:prstGeom prst="rect">
            <a:avLst/>
          </a:prstGeom>
          <a:noFill/>
        </p:spPr>
        <p:txBody>
          <a:bodyPr wrap="square" rtlCol="0">
            <a:spAutoFit/>
          </a:bodyPr>
          <a:lstStyle/>
          <a:p>
            <a:r>
              <a:rPr lang="en-US" sz="1600" i="1" dirty="0" smtClean="0"/>
              <a:t>Above</a:t>
            </a:r>
            <a:r>
              <a:rPr lang="en-US" sz="1600" dirty="0" smtClean="0"/>
              <a:t> – Definition of “closely following</a:t>
            </a:r>
            <a:r>
              <a:rPr lang="en-US" sz="1600" dirty="0"/>
              <a:t>,” from </a:t>
            </a:r>
            <a:r>
              <a:rPr lang="en-US" sz="1600" dirty="0">
                <a:hlinkClick r:id="rId3"/>
              </a:rPr>
              <a:t>http://</a:t>
            </a:r>
            <a:r>
              <a:rPr lang="en-US" sz="1600" dirty="0" smtClean="0">
                <a:hlinkClick r:id="rId3"/>
              </a:rPr>
              <a:t>www.sikorskymemorialairport.com/humor.htm</a:t>
            </a:r>
            <a:r>
              <a:rPr lang="en-US" sz="1600" dirty="0" smtClean="0"/>
              <a:t>. </a:t>
            </a:r>
            <a:endParaRPr lang="en-US" sz="1600" dirty="0"/>
          </a:p>
        </p:txBody>
      </p:sp>
    </p:spTree>
    <p:extLst>
      <p:ext uri="{BB962C8B-B14F-4D97-AF65-F5344CB8AC3E}">
        <p14:creationId xmlns:p14="http://schemas.microsoft.com/office/powerpoint/2010/main" val="3966956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248400" cy="1143000"/>
          </a:xfrm>
        </p:spPr>
        <p:txBody>
          <a:bodyPr>
            <a:normAutofit fontScale="90000"/>
          </a:bodyPr>
          <a:lstStyle/>
          <a:p>
            <a:r>
              <a:rPr lang="en-US" dirty="0" smtClean="0"/>
              <a:t>Complex systems need layers of generality = models</a:t>
            </a:r>
            <a:endParaRPr lang="en-US" dirty="0"/>
          </a:p>
        </p:txBody>
      </p:sp>
      <p:sp>
        <p:nvSpPr>
          <p:cNvPr id="3" name="Content Placeholder 2"/>
          <p:cNvSpPr>
            <a:spLocks noGrp="1"/>
          </p:cNvSpPr>
          <p:nvPr>
            <p:ph idx="1"/>
          </p:nvPr>
        </p:nvSpPr>
        <p:spPr>
          <a:xfrm>
            <a:off x="457200" y="1600200"/>
            <a:ext cx="5562600" cy="4525963"/>
          </a:xfrm>
        </p:spPr>
        <p:txBody>
          <a:bodyPr/>
          <a:lstStyle/>
          <a:p>
            <a:r>
              <a:rPr lang="en-US" dirty="0" smtClean="0"/>
              <a:t>It’s not like Japanese silk screen painting, where the momentary creative urge gets it all done for us!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85800"/>
            <a:ext cx="2105444"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447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also need models of…</a:t>
            </a:r>
            <a:endParaRPr lang="en-US" dirty="0"/>
          </a:p>
        </p:txBody>
      </p:sp>
      <p:sp>
        <p:nvSpPr>
          <p:cNvPr id="3" name="Content Placeholder 2"/>
          <p:cNvSpPr>
            <a:spLocks noGrp="1"/>
          </p:cNvSpPr>
          <p:nvPr>
            <p:ph idx="1"/>
          </p:nvPr>
        </p:nvSpPr>
        <p:spPr/>
        <p:txBody>
          <a:bodyPr/>
          <a:lstStyle/>
          <a:p>
            <a:r>
              <a:rPr lang="en-US" dirty="0" smtClean="0"/>
              <a:t>Software tools to be used in maintenance:</a:t>
            </a:r>
          </a:p>
          <a:p>
            <a:pPr lvl="1"/>
            <a:r>
              <a:rPr lang="en-US" dirty="0" smtClean="0"/>
              <a:t>Existing tools need to be flexible, so as to adapt to different projects</a:t>
            </a:r>
          </a:p>
          <a:p>
            <a:pPr lvl="1"/>
            <a:r>
              <a:rPr lang="en-US" dirty="0" smtClean="0"/>
              <a:t>The processes used, habits of people, etc. vary</a:t>
            </a:r>
          </a:p>
          <a:p>
            <a:pPr lvl="1"/>
            <a:r>
              <a:rPr lang="en-US" dirty="0" smtClean="0"/>
              <a:t>Levels of sophistication in dealing with these –</a:t>
            </a:r>
          </a:p>
          <a:p>
            <a:pPr lvl="2"/>
            <a:r>
              <a:rPr lang="en-US" dirty="0" smtClean="0"/>
              <a:t>Informal understanding</a:t>
            </a:r>
          </a:p>
          <a:p>
            <a:pPr lvl="2"/>
            <a:r>
              <a:rPr lang="en-US" dirty="0" smtClean="0"/>
              <a:t>Modeling</a:t>
            </a:r>
          </a:p>
          <a:p>
            <a:pPr lvl="2"/>
            <a:r>
              <a:rPr lang="en-US" dirty="0" smtClean="0"/>
              <a:t>Formal (scientific) understanding</a:t>
            </a:r>
          </a:p>
          <a:p>
            <a:pPr lvl="1"/>
            <a:r>
              <a:rPr lang="en-US" dirty="0" smtClean="0"/>
              <a:t>Typical goals of having a model include…</a:t>
            </a:r>
            <a:endParaRPr lang="en-US" dirty="0"/>
          </a:p>
        </p:txBody>
      </p:sp>
    </p:spTree>
    <p:extLst>
      <p:ext uri="{BB962C8B-B14F-4D97-AF65-F5344CB8AC3E}">
        <p14:creationId xmlns:p14="http://schemas.microsoft.com/office/powerpoint/2010/main" val="2899366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choices</a:t>
            </a:r>
            <a:endParaRPr lang="en-US" dirty="0"/>
          </a:p>
        </p:txBody>
      </p:sp>
      <p:sp>
        <p:nvSpPr>
          <p:cNvPr id="3" name="Content Placeholder 2"/>
          <p:cNvSpPr>
            <a:spLocks noGrp="1"/>
          </p:cNvSpPr>
          <p:nvPr>
            <p:ph idx="1"/>
          </p:nvPr>
        </p:nvSpPr>
        <p:spPr/>
        <p:txBody>
          <a:bodyPr/>
          <a:lstStyle/>
          <a:p>
            <a:r>
              <a:rPr lang="en-US" dirty="0" smtClean="0"/>
              <a:t>How do we select suites of tools for maintenance?</a:t>
            </a:r>
          </a:p>
          <a:p>
            <a:pPr lvl="1"/>
            <a:r>
              <a:rPr lang="en-US" dirty="0" smtClean="0"/>
              <a:t>Won’t all be the same as for development.</a:t>
            </a:r>
          </a:p>
          <a:p>
            <a:pPr lvl="1"/>
            <a:r>
              <a:rPr lang="en-US" dirty="0" smtClean="0"/>
              <a:t>Need to have some say-so in those begun during development.</a:t>
            </a:r>
          </a:p>
          <a:p>
            <a:r>
              <a:rPr lang="en-US" dirty="0" smtClean="0"/>
              <a:t>Or, do we make our own?</a:t>
            </a:r>
          </a:p>
          <a:p>
            <a:pPr lvl="1"/>
            <a:r>
              <a:rPr lang="en-US" dirty="0" smtClean="0"/>
              <a:t>Lots of groups end-up making their own “glue” between existing tools.</a:t>
            </a:r>
            <a:endParaRPr lang="en-US" dirty="0"/>
          </a:p>
        </p:txBody>
      </p:sp>
    </p:spTree>
    <p:extLst>
      <p:ext uri="{BB962C8B-B14F-4D97-AF65-F5344CB8AC3E}">
        <p14:creationId xmlns:p14="http://schemas.microsoft.com/office/powerpoint/2010/main" val="3354412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Typical construction of a tool model</a:t>
            </a:r>
            <a:endParaRPr lang="en-US" dirty="0"/>
          </a:p>
        </p:txBody>
      </p:sp>
      <p:sp>
        <p:nvSpPr>
          <p:cNvPr id="3" name="Content Placeholder 2"/>
          <p:cNvSpPr>
            <a:spLocks noGrp="1"/>
          </p:cNvSpPr>
          <p:nvPr>
            <p:ph idx="1"/>
          </p:nvPr>
        </p:nvSpPr>
        <p:spPr/>
        <p:txBody>
          <a:bodyPr/>
          <a:lstStyle/>
          <a:p>
            <a:r>
              <a:rPr lang="en-US" dirty="0" smtClean="0"/>
              <a:t>In model-based design of a tool we:</a:t>
            </a:r>
          </a:p>
          <a:p>
            <a:pPr lvl="1"/>
            <a:r>
              <a:rPr lang="en-US" dirty="0" smtClean="0"/>
              <a:t>Store the models as data in tables or DB’s</a:t>
            </a:r>
          </a:p>
          <a:p>
            <a:pPr lvl="1"/>
            <a:r>
              <a:rPr lang="en-US" dirty="0" smtClean="0"/>
              <a:t>Store the algorithms separately</a:t>
            </a:r>
          </a:p>
          <a:p>
            <a:pPr lvl="1"/>
            <a:r>
              <a:rPr lang="en-US" dirty="0" smtClean="0"/>
              <a:t>The data drives the algorithms via an API</a:t>
            </a:r>
          </a:p>
          <a:p>
            <a:r>
              <a:rPr lang="en-US" dirty="0" smtClean="0"/>
              <a:t>Makes it easy to change the tool’s behavior by altering the data in the model</a:t>
            </a:r>
          </a:p>
          <a:p>
            <a:pPr lvl="1"/>
            <a:r>
              <a:rPr lang="en-US" dirty="0" smtClean="0"/>
              <a:t>It’s a table-driven approach</a:t>
            </a:r>
          </a:p>
        </p:txBody>
      </p:sp>
    </p:spTree>
    <p:extLst>
      <p:ext uri="{BB962C8B-B14F-4D97-AF65-F5344CB8AC3E}">
        <p14:creationId xmlns:p14="http://schemas.microsoft.com/office/powerpoint/2010/main" val="314783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Model-driven tool approaches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Typically start with a domain analysis</a:t>
            </a:r>
          </a:p>
          <a:p>
            <a:pPr lvl="1"/>
            <a:r>
              <a:rPr lang="en-US" dirty="0" smtClean="0"/>
              <a:t>Like you did in CSSE 574 – see </a:t>
            </a:r>
            <a:r>
              <a:rPr lang="en-US" dirty="0" err="1" smtClean="0"/>
              <a:t>Larman’s</a:t>
            </a:r>
            <a:r>
              <a:rPr lang="en-US" dirty="0" smtClean="0"/>
              <a:t> book</a:t>
            </a:r>
          </a:p>
          <a:p>
            <a:pPr lvl="1"/>
            <a:r>
              <a:rPr lang="en-US" dirty="0" smtClean="0"/>
              <a:t>Start with use cases, etc., describing how things have to be done in your software project domain</a:t>
            </a:r>
          </a:p>
          <a:p>
            <a:r>
              <a:rPr lang="en-US" dirty="0" smtClean="0"/>
              <a:t>Large-granularity decomposition of a software project domain</a:t>
            </a:r>
          </a:p>
          <a:p>
            <a:r>
              <a:rPr lang="en-US" dirty="0" smtClean="0"/>
              <a:t>This sets up the arch of the Project-Support Environment (PSE), in this case.</a:t>
            </a:r>
          </a:p>
          <a:p>
            <a:r>
              <a:rPr lang="en-US" dirty="0" smtClean="0"/>
              <a:t>Here’s an initial decomposition of a software project domain into a Software Process Model (SPM)…</a:t>
            </a:r>
          </a:p>
          <a:p>
            <a:endParaRPr lang="en-US" dirty="0"/>
          </a:p>
        </p:txBody>
      </p:sp>
    </p:spTree>
    <p:extLst>
      <p:ext uri="{BB962C8B-B14F-4D97-AF65-F5344CB8AC3E}">
        <p14:creationId xmlns:p14="http://schemas.microsoft.com/office/powerpoint/2010/main" val="3617869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381000"/>
            <a:ext cx="22860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Software project </a:t>
            </a:r>
            <a:r>
              <a:rPr lang="en-US" dirty="0" smtClean="0">
                <a:solidFill>
                  <a:schemeClr val="tx1"/>
                </a:solidFill>
              </a:rPr>
              <a:t>domain</a:t>
            </a:r>
            <a:endParaRPr lang="en-US" dirty="0">
              <a:solidFill>
                <a:schemeClr val="tx1"/>
              </a:solidFill>
            </a:endParaRPr>
          </a:p>
        </p:txBody>
      </p:sp>
      <p:sp>
        <p:nvSpPr>
          <p:cNvPr id="8" name="Rectangle 7"/>
          <p:cNvSpPr/>
          <p:nvPr/>
        </p:nvSpPr>
        <p:spPr>
          <a:xfrm>
            <a:off x="838200" y="5638800"/>
            <a:ext cx="22860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Software process</a:t>
            </a:r>
            <a:endParaRPr lang="en-US" dirty="0">
              <a:solidFill>
                <a:schemeClr val="tx1"/>
              </a:solidFill>
            </a:endParaRPr>
          </a:p>
        </p:txBody>
      </p:sp>
      <p:sp>
        <p:nvSpPr>
          <p:cNvPr id="9" name="Rectangle 8"/>
          <p:cNvSpPr/>
          <p:nvPr/>
        </p:nvSpPr>
        <p:spPr>
          <a:xfrm>
            <a:off x="5334000" y="3980543"/>
            <a:ext cx="22860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Project planning domain</a:t>
            </a:r>
            <a:endParaRPr lang="en-US" dirty="0">
              <a:solidFill>
                <a:schemeClr val="tx1"/>
              </a:solidFill>
            </a:endParaRPr>
          </a:p>
        </p:txBody>
      </p:sp>
      <p:sp>
        <p:nvSpPr>
          <p:cNvPr id="10" name="Rectangle 9"/>
          <p:cNvSpPr/>
          <p:nvPr/>
        </p:nvSpPr>
        <p:spPr>
          <a:xfrm>
            <a:off x="2942771" y="4009572"/>
            <a:ext cx="22860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Project progress monitoring domain</a:t>
            </a:r>
            <a:endParaRPr lang="en-US" dirty="0">
              <a:solidFill>
                <a:schemeClr val="tx1"/>
              </a:solidFill>
            </a:endParaRPr>
          </a:p>
        </p:txBody>
      </p:sp>
      <p:sp>
        <p:nvSpPr>
          <p:cNvPr id="11" name="Rectangle 10"/>
          <p:cNvSpPr/>
          <p:nvPr/>
        </p:nvSpPr>
        <p:spPr>
          <a:xfrm>
            <a:off x="5257800" y="2209800"/>
            <a:ext cx="22860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Project management domain</a:t>
            </a:r>
            <a:endParaRPr lang="en-US" dirty="0">
              <a:solidFill>
                <a:schemeClr val="tx1"/>
              </a:solidFill>
            </a:endParaRPr>
          </a:p>
        </p:txBody>
      </p:sp>
      <p:sp>
        <p:nvSpPr>
          <p:cNvPr id="12" name="Rectangle 11"/>
          <p:cNvSpPr/>
          <p:nvPr/>
        </p:nvSpPr>
        <p:spPr>
          <a:xfrm>
            <a:off x="838200" y="2514600"/>
            <a:ext cx="22860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Product development domain</a:t>
            </a:r>
            <a:endParaRPr lang="en-US" dirty="0">
              <a:solidFill>
                <a:schemeClr val="tx1"/>
              </a:solidFill>
            </a:endParaRPr>
          </a:p>
        </p:txBody>
      </p:sp>
      <p:cxnSp>
        <p:nvCxnSpPr>
          <p:cNvPr id="14" name="Straight Arrow Connector 13"/>
          <p:cNvCxnSpPr>
            <a:stCxn id="12" idx="0"/>
            <a:endCxn id="4" idx="2"/>
          </p:cNvCxnSpPr>
          <p:nvPr/>
        </p:nvCxnSpPr>
        <p:spPr>
          <a:xfrm flipV="1">
            <a:off x="1981200" y="1447800"/>
            <a:ext cx="2286000" cy="1066800"/>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0"/>
            <a:endCxn id="4" idx="2"/>
          </p:cNvCxnSpPr>
          <p:nvPr/>
        </p:nvCxnSpPr>
        <p:spPr>
          <a:xfrm flipH="1" flipV="1">
            <a:off x="4267200" y="1447800"/>
            <a:ext cx="2133600" cy="762000"/>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30914" y="3276600"/>
            <a:ext cx="2093686" cy="703943"/>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0"/>
          </p:cNvCxnSpPr>
          <p:nvPr/>
        </p:nvCxnSpPr>
        <p:spPr>
          <a:xfrm flipH="1" flipV="1">
            <a:off x="6411686" y="3276600"/>
            <a:ext cx="65314" cy="703943"/>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0"/>
          </p:cNvCxnSpPr>
          <p:nvPr/>
        </p:nvCxnSpPr>
        <p:spPr>
          <a:xfrm flipV="1">
            <a:off x="1981200" y="3581400"/>
            <a:ext cx="0" cy="2057400"/>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0"/>
            <a:endCxn id="10" idx="2"/>
          </p:cNvCxnSpPr>
          <p:nvPr/>
        </p:nvCxnSpPr>
        <p:spPr>
          <a:xfrm flipV="1">
            <a:off x="1981200" y="5076372"/>
            <a:ext cx="2104571" cy="562428"/>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0"/>
            <a:endCxn id="9" idx="2"/>
          </p:cNvCxnSpPr>
          <p:nvPr/>
        </p:nvCxnSpPr>
        <p:spPr>
          <a:xfrm flipV="1">
            <a:off x="1981200" y="5047343"/>
            <a:ext cx="4495800" cy="591457"/>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714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SPM’s are a combination of…</a:t>
            </a:r>
            <a:endParaRPr lang="en-US" dirty="0"/>
          </a:p>
        </p:txBody>
      </p:sp>
      <p:sp>
        <p:nvSpPr>
          <p:cNvPr id="3" name="Content Placeholder 2"/>
          <p:cNvSpPr>
            <a:spLocks noGrp="1"/>
          </p:cNvSpPr>
          <p:nvPr>
            <p:ph idx="1"/>
          </p:nvPr>
        </p:nvSpPr>
        <p:spPr/>
        <p:txBody>
          <a:bodyPr>
            <a:normAutofit lnSpcReduction="10000"/>
          </a:bodyPr>
          <a:lstStyle/>
          <a:p>
            <a:r>
              <a:rPr lang="en-US" dirty="0" smtClean="0"/>
              <a:t>Stable features</a:t>
            </a:r>
          </a:p>
          <a:p>
            <a:r>
              <a:rPr lang="en-US" dirty="0" smtClean="0"/>
              <a:t>User-customizable features – like</a:t>
            </a:r>
          </a:p>
          <a:p>
            <a:pPr lvl="1"/>
            <a:r>
              <a:rPr lang="en-US" dirty="0" smtClean="0"/>
              <a:t>Runtime variant features – changed to an instance of the SPM</a:t>
            </a:r>
          </a:p>
          <a:p>
            <a:pPr lvl="1"/>
            <a:r>
              <a:rPr lang="en-US" dirty="0" smtClean="0"/>
              <a:t>Variant features customizable in the “customize-compile-run” cycle – changes for a particular project</a:t>
            </a:r>
          </a:p>
          <a:p>
            <a:r>
              <a:rPr lang="en-US" dirty="0" smtClean="0"/>
              <a:t>Designer-customizable variant features</a:t>
            </a:r>
          </a:p>
          <a:p>
            <a:pPr lvl="1"/>
            <a:r>
              <a:rPr lang="en-US" dirty="0" smtClean="0"/>
              <a:t>Require customizing the PSE code</a:t>
            </a:r>
          </a:p>
          <a:p>
            <a:endParaRPr lang="en-US" dirty="0"/>
          </a:p>
        </p:txBody>
      </p:sp>
    </p:spTree>
    <p:extLst>
      <p:ext uri="{BB962C8B-B14F-4D97-AF65-F5344CB8AC3E}">
        <p14:creationId xmlns:p14="http://schemas.microsoft.com/office/powerpoint/2010/main" val="1625174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such process models…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Things like use cases end up becoming things like tasks workflow models, within the development cycle.</a:t>
            </a:r>
          </a:p>
          <a:p>
            <a:r>
              <a:rPr lang="en-US" dirty="0" smtClean="0"/>
              <a:t>For example, the models related to committing code and that code becoming production code via testing and approvals.</a:t>
            </a:r>
          </a:p>
          <a:p>
            <a:r>
              <a:rPr lang="en-US" dirty="0" smtClean="0"/>
              <a:t>Any tool should be flexible enough to be able to be used in different environments, so its SPM should be very general with lots of customization points!</a:t>
            </a:r>
            <a:endParaRPr lang="en-US" dirty="0"/>
          </a:p>
        </p:txBody>
      </p:sp>
    </p:spTree>
    <p:extLst>
      <p:ext uri="{BB962C8B-B14F-4D97-AF65-F5344CB8AC3E}">
        <p14:creationId xmlns:p14="http://schemas.microsoft.com/office/powerpoint/2010/main" val="1401857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the workflows set up in a flexible way?</a:t>
            </a:r>
            <a:endParaRPr lang="en-US" dirty="0"/>
          </a:p>
        </p:txBody>
      </p:sp>
      <p:sp>
        <p:nvSpPr>
          <p:cNvPr id="3" name="Content Placeholder 2"/>
          <p:cNvSpPr>
            <a:spLocks noGrp="1"/>
          </p:cNvSpPr>
          <p:nvPr>
            <p:ph idx="1"/>
          </p:nvPr>
        </p:nvSpPr>
        <p:spPr>
          <a:xfrm>
            <a:off x="457200" y="1798637"/>
            <a:ext cx="8229600" cy="4525963"/>
          </a:xfrm>
        </p:spPr>
        <p:txBody>
          <a:bodyPr>
            <a:normAutofit fontScale="70000" lnSpcReduction="20000"/>
          </a:bodyPr>
          <a:lstStyle/>
          <a:p>
            <a:r>
              <a:rPr lang="en-US" dirty="0" smtClean="0"/>
              <a:t>Example of a rule in a rule-based system:</a:t>
            </a:r>
          </a:p>
          <a:p>
            <a:pPr marL="0" indent="0">
              <a:buNone/>
            </a:pPr>
            <a:endParaRPr lang="en-US" dirty="0" smtClean="0"/>
          </a:p>
          <a:p>
            <a:pPr marL="0" indent="0">
              <a:buNone/>
            </a:pPr>
            <a:r>
              <a:rPr lang="en-US" dirty="0"/>
              <a:t> </a:t>
            </a:r>
            <a:r>
              <a:rPr lang="en-US" dirty="0" smtClean="0"/>
              <a:t> ON Event1 Tasks 1</a:t>
            </a:r>
          </a:p>
          <a:p>
            <a:pPr marL="0" indent="0">
              <a:buNone/>
            </a:pPr>
            <a:r>
              <a:rPr lang="en-US" dirty="0" smtClean="0"/>
              <a:t>  Task1 NEXT Lab1</a:t>
            </a:r>
          </a:p>
          <a:p>
            <a:pPr marL="0" indent="0">
              <a:buNone/>
            </a:pPr>
            <a:r>
              <a:rPr lang="en-US" dirty="0" smtClean="0"/>
              <a:t>Lab1: IF Cond1 THEN Task2 ELSE Task4</a:t>
            </a:r>
          </a:p>
          <a:p>
            <a:pPr marL="0" indent="0">
              <a:buNone/>
            </a:pPr>
            <a:r>
              <a:rPr lang="en-US" dirty="0" smtClean="0"/>
              <a:t>  Task2 NEXT Lab2</a:t>
            </a:r>
          </a:p>
          <a:p>
            <a:pPr marL="0" indent="0">
              <a:buNone/>
            </a:pPr>
            <a:r>
              <a:rPr lang="en-US" dirty="0" smtClean="0"/>
              <a:t>Lab2: IF Cond2 THEN Task3 ELSE Task8</a:t>
            </a:r>
          </a:p>
          <a:p>
            <a:pPr marL="0" indent="0">
              <a:buNone/>
            </a:pPr>
            <a:r>
              <a:rPr lang="en-US" dirty="0" smtClean="0"/>
              <a:t>  Task4 NEXT Task5</a:t>
            </a:r>
          </a:p>
          <a:p>
            <a:pPr marL="0" indent="0">
              <a:buNone/>
            </a:pPr>
            <a:r>
              <a:rPr lang="en-US" dirty="0" smtClean="0"/>
              <a:t>  Task5 NEXT Task8</a:t>
            </a:r>
          </a:p>
          <a:p>
            <a:pPr marL="0" indent="0">
              <a:buNone/>
            </a:pPr>
            <a:r>
              <a:rPr lang="en-US" dirty="0" smtClean="0"/>
              <a:t>  Task4 NEXT Task6</a:t>
            </a:r>
          </a:p>
          <a:p>
            <a:pPr marL="0" indent="0">
              <a:buNone/>
            </a:pPr>
            <a:r>
              <a:rPr lang="en-US" dirty="0" smtClean="0"/>
              <a:t>  Task6 NEXT Task7</a:t>
            </a:r>
          </a:p>
          <a:p>
            <a:pPr marL="0" indent="0">
              <a:buNone/>
            </a:pPr>
            <a:r>
              <a:rPr lang="en-US" dirty="0" smtClean="0"/>
              <a:t>  Task7 Next Task8</a:t>
            </a:r>
          </a:p>
          <a:p>
            <a:pPr marL="0" indent="0">
              <a:buNone/>
            </a:pPr>
            <a:r>
              <a:rPr lang="en-US" dirty="0" smtClean="0"/>
              <a:t>…</a:t>
            </a:r>
            <a:endParaRPr lang="en-US" dirty="0"/>
          </a:p>
        </p:txBody>
      </p:sp>
      <p:sp>
        <p:nvSpPr>
          <p:cNvPr id="4" name="TextBox 3"/>
          <p:cNvSpPr txBox="1"/>
          <p:nvPr/>
        </p:nvSpPr>
        <p:spPr>
          <a:xfrm>
            <a:off x="6248400" y="2438400"/>
            <a:ext cx="2514600" cy="3416320"/>
          </a:xfrm>
          <a:prstGeom prst="rect">
            <a:avLst/>
          </a:prstGeom>
          <a:noFill/>
        </p:spPr>
        <p:txBody>
          <a:bodyPr wrap="square" rtlCol="0">
            <a:spAutoFit/>
          </a:bodyPr>
          <a:lstStyle/>
          <a:p>
            <a:r>
              <a:rPr lang="en-US" dirty="0" smtClean="0"/>
              <a:t>These are like the “business rules” in many other systems, but they are applied to software development processes themselves. </a:t>
            </a:r>
            <a:endParaRPr lang="en-US" dirty="0"/>
          </a:p>
        </p:txBody>
      </p:sp>
    </p:spTree>
    <p:extLst>
      <p:ext uri="{BB962C8B-B14F-4D97-AF65-F5344CB8AC3E}">
        <p14:creationId xmlns:p14="http://schemas.microsoft.com/office/powerpoint/2010/main" val="3042424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Reifer’s</a:t>
            </a:r>
            <a:r>
              <a:rPr lang="en-US" dirty="0" smtClean="0"/>
              <a:t> process success formulas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Formula 1 – To manage the software maintenance job properly, you first have to understand all the work that needs to be done in order to complete it satisfactorily.</a:t>
            </a:r>
          </a:p>
          <a:p>
            <a:r>
              <a:rPr lang="en-US" dirty="0" smtClean="0"/>
              <a:t>Formula 2 – To structure the work involved in software maintenance so that it can be done most efficiently, you need to put processes in place and train your people in how to perform them.</a:t>
            </a:r>
          </a:p>
          <a:p>
            <a:r>
              <a:rPr lang="en-US" dirty="0" smtClean="0"/>
              <a:t>Formula 3 – Recognize that most software maintenance projects are small.  In response, make sure that your processes do not overburden them with unnecessary effort.</a:t>
            </a:r>
          </a:p>
          <a:p>
            <a:r>
              <a:rPr lang="en-US" dirty="0" smtClean="0"/>
              <a:t>Formula 4 – Understand that most software maintenance projects are funded on a level-of-effort (LOE) basis.  Unlike software development jobs where budgets vary, maintenance budgets are fixed. In response, you need to be able to figure out what you can do with what you are given.</a:t>
            </a:r>
            <a:endParaRPr lang="en-US" dirty="0"/>
          </a:p>
        </p:txBody>
      </p:sp>
    </p:spTree>
    <p:extLst>
      <p:ext uri="{BB962C8B-B14F-4D97-AF65-F5344CB8AC3E}">
        <p14:creationId xmlns:p14="http://schemas.microsoft.com/office/powerpoint/2010/main" val="336301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 Let’s look at a Capability Maturity Model (CMM)</a:t>
            </a:r>
            <a:endParaRPr lang="en-US" sz="3600" dirty="0"/>
          </a:p>
        </p:txBody>
      </p:sp>
      <p:sp>
        <p:nvSpPr>
          <p:cNvPr id="3" name="Content Placeholder 2"/>
          <p:cNvSpPr>
            <a:spLocks noGrp="1"/>
          </p:cNvSpPr>
          <p:nvPr>
            <p:ph idx="1"/>
          </p:nvPr>
        </p:nvSpPr>
        <p:spPr/>
        <p:txBody>
          <a:bodyPr/>
          <a:lstStyle/>
          <a:p>
            <a:r>
              <a:rPr lang="en-US" dirty="0" smtClean="0"/>
              <a:t>The one for maintenance!</a:t>
            </a:r>
          </a:p>
          <a:p>
            <a:pPr lvl="1"/>
            <a:r>
              <a:rPr lang="en-US" dirty="0" smtClean="0"/>
              <a:t>See first article for tonight</a:t>
            </a:r>
          </a:p>
          <a:p>
            <a:r>
              <a:rPr lang="en-US" dirty="0" smtClean="0"/>
              <a:t>The CMM question is how you make a model of the </a:t>
            </a:r>
            <a:r>
              <a:rPr lang="en-US" i="1" dirty="0" smtClean="0"/>
              <a:t>processes used </a:t>
            </a:r>
            <a:r>
              <a:rPr lang="en-US" dirty="0" smtClean="0"/>
              <a:t>for maintenance, ones that you can perfect systematically</a:t>
            </a:r>
          </a:p>
          <a:p>
            <a:r>
              <a:rPr lang="en-US" dirty="0" smtClean="0"/>
              <a:t>Starting point – what are the issues that make maintenance unique?</a:t>
            </a:r>
            <a:endParaRPr lang="en-US" dirty="0"/>
          </a:p>
        </p:txBody>
      </p:sp>
    </p:spTree>
    <p:extLst>
      <p:ext uri="{BB962C8B-B14F-4D97-AF65-F5344CB8AC3E}">
        <p14:creationId xmlns:p14="http://schemas.microsoft.com/office/powerpoint/2010/main" val="3903878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noAutofit/>
          </a:bodyPr>
          <a:lstStyle/>
          <a:p>
            <a:r>
              <a:rPr lang="en-US" sz="2200" dirty="0" smtClean="0"/>
              <a:t>Formula 5 – Appreciate the fact that you are dealing with an experienced workforce whose skills are at a premium and who may be special circumstance employees (retirees, etc.).  Put human resource practices and incentives in place that respond to the workforce’s unique needs.</a:t>
            </a:r>
          </a:p>
          <a:p>
            <a:r>
              <a:rPr lang="en-US" sz="2200" dirty="0" smtClean="0"/>
              <a:t>Formula 6 – Recognize the product generated during maintenance is different from that provided by a software development shop. During software development, you worry about requirements satisfaction, architecture stability, and meeting cost and schedule goals.  During software maintenance you worry more about content and how it will work operationally in targeted sites.</a:t>
            </a:r>
          </a:p>
          <a:p>
            <a:r>
              <a:rPr lang="en-US" sz="2200" dirty="0" smtClean="0"/>
              <a:t>Formula 7 – Understand you need a different mind-set to succeed during software maintenance.  During software development, you are geared to get a product out the door on time and per an agreed upon budget, schedule, and content.  In contrast, during software maintenance, the  product exists and your job is to keep it operational.  In order to do this, you will have to focus more on the tactical decisions than on the strategic ones.</a:t>
            </a:r>
            <a:endParaRPr lang="en-US" sz="2200" dirty="0"/>
          </a:p>
        </p:txBody>
      </p:sp>
    </p:spTree>
    <p:extLst>
      <p:ext uri="{BB962C8B-B14F-4D97-AF65-F5344CB8AC3E}">
        <p14:creationId xmlns:p14="http://schemas.microsoft.com/office/powerpoint/2010/main" val="372082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Maint</a:t>
            </a:r>
            <a:r>
              <a:rPr lang="en-US" dirty="0" smtClean="0"/>
              <a:t> issues</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dirty="0" smtClean="0"/>
              <a:t>Modification </a:t>
            </a:r>
            <a:r>
              <a:rPr lang="en-US" dirty="0"/>
              <a:t>requests come in more or less randomly and cannot be accounted for individually in the annual </a:t>
            </a:r>
            <a:r>
              <a:rPr lang="en-US" dirty="0" smtClean="0"/>
              <a:t>budget planning process</a:t>
            </a:r>
            <a:r>
              <a:rPr lang="en-US" dirty="0"/>
              <a:t>;</a:t>
            </a:r>
          </a:p>
          <a:p>
            <a:r>
              <a:rPr lang="en-US" dirty="0" smtClean="0"/>
              <a:t>Modification </a:t>
            </a:r>
            <a:r>
              <a:rPr lang="en-US" dirty="0"/>
              <a:t>requests are reviewed and assigned priorities, often at the operational level . most do not require </a:t>
            </a:r>
            <a:r>
              <a:rPr lang="en-US" dirty="0" smtClean="0"/>
              <a:t>senior management </a:t>
            </a:r>
            <a:r>
              <a:rPr lang="en-US" dirty="0"/>
              <a:t>involvement;</a:t>
            </a:r>
          </a:p>
          <a:p>
            <a:r>
              <a:rPr lang="en-US" dirty="0" smtClean="0"/>
              <a:t>The </a:t>
            </a:r>
            <a:r>
              <a:rPr lang="en-US" dirty="0"/>
              <a:t>maintenance workload is not managed using project management techniques, but rather queue </a:t>
            </a:r>
            <a:r>
              <a:rPr lang="en-US" dirty="0" smtClean="0"/>
              <a:t>management techniques</a:t>
            </a:r>
            <a:r>
              <a:rPr lang="en-US" dirty="0"/>
              <a:t>;</a:t>
            </a:r>
          </a:p>
          <a:p>
            <a:r>
              <a:rPr lang="en-US" dirty="0" smtClean="0"/>
              <a:t>The </a:t>
            </a:r>
            <a:r>
              <a:rPr lang="en-US" dirty="0"/>
              <a:t>size and complexity of each small maintenance request are such that it can usually be handled by one or </a:t>
            </a:r>
            <a:r>
              <a:rPr lang="en-US" dirty="0" smtClean="0"/>
              <a:t>two resources</a:t>
            </a:r>
            <a:r>
              <a:rPr lang="en-US" dirty="0"/>
              <a:t>;</a:t>
            </a:r>
          </a:p>
          <a:p>
            <a:r>
              <a:rPr lang="en-US" dirty="0" smtClean="0"/>
              <a:t>The </a:t>
            </a:r>
            <a:r>
              <a:rPr lang="en-US" dirty="0"/>
              <a:t>maintenance workload is user-services-oriented and application-responsibility oriented.</a:t>
            </a:r>
          </a:p>
          <a:p>
            <a:r>
              <a:rPr lang="en-US" dirty="0" smtClean="0"/>
              <a:t>Priorities </a:t>
            </a:r>
            <a:r>
              <a:rPr lang="en-US" dirty="0"/>
              <a:t>can be shifted around at any time, and modification request of application correction can take priority </a:t>
            </a:r>
            <a:r>
              <a:rPr lang="en-US" dirty="0" smtClean="0"/>
              <a:t>over other </a:t>
            </a:r>
            <a:r>
              <a:rPr lang="en-US" dirty="0"/>
              <a:t>work in progress;</a:t>
            </a:r>
          </a:p>
        </p:txBody>
      </p:sp>
    </p:spTree>
    <p:extLst>
      <p:ext uri="{BB962C8B-B14F-4D97-AF65-F5344CB8AC3E}">
        <p14:creationId xmlns:p14="http://schemas.microsoft.com/office/powerpoint/2010/main" val="1615551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picture of the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053" y="1600200"/>
            <a:ext cx="7509894" cy="4525963"/>
          </a:xfrm>
        </p:spPr>
      </p:pic>
    </p:spTree>
    <p:extLst>
      <p:ext uri="{BB962C8B-B14F-4D97-AF65-F5344CB8AC3E}">
        <p14:creationId xmlns:p14="http://schemas.microsoft.com/office/powerpoint/2010/main" val="996000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a:t>
            </a:r>
            <a:endParaRPr lang="en-US" dirty="0"/>
          </a:p>
        </p:txBody>
      </p:sp>
      <p:sp>
        <p:nvSpPr>
          <p:cNvPr id="3" name="Content Placeholder 2"/>
          <p:cNvSpPr>
            <a:spLocks noGrp="1"/>
          </p:cNvSpPr>
          <p:nvPr>
            <p:ph idx="1"/>
          </p:nvPr>
        </p:nvSpPr>
        <p:spPr/>
        <p:txBody>
          <a:bodyPr/>
          <a:lstStyle/>
          <a:p>
            <a:r>
              <a:rPr lang="en-US" dirty="0" smtClean="0"/>
              <a:t>Many orgs have no defined software </a:t>
            </a:r>
            <a:r>
              <a:rPr lang="en-US" dirty="0" err="1" smtClean="0"/>
              <a:t>maint</a:t>
            </a:r>
            <a:r>
              <a:rPr lang="en-US" dirty="0" smtClean="0"/>
              <a:t> process</a:t>
            </a:r>
          </a:p>
          <a:p>
            <a:r>
              <a:rPr lang="en-US" dirty="0" err="1" smtClean="0"/>
              <a:t>Maint</a:t>
            </a:r>
            <a:r>
              <a:rPr lang="en-US" dirty="0" smtClean="0"/>
              <a:t> is still perceived as the “tail end” of a software product lifecycle</a:t>
            </a:r>
          </a:p>
          <a:p>
            <a:r>
              <a:rPr lang="en-US" dirty="0" smtClean="0"/>
              <a:t>Simplified models of how it works, like:</a:t>
            </a:r>
          </a:p>
          <a:p>
            <a:pPr lvl="1"/>
            <a:r>
              <a:rPr lang="en-US" dirty="0"/>
              <a:t>1) comprehension, </a:t>
            </a:r>
            <a:endParaRPr lang="en-US" dirty="0" smtClean="0"/>
          </a:p>
          <a:p>
            <a:pPr lvl="1"/>
            <a:r>
              <a:rPr lang="en-US" dirty="0" smtClean="0"/>
              <a:t>2</a:t>
            </a:r>
            <a:r>
              <a:rPr lang="en-US" dirty="0"/>
              <a:t>) modification, and </a:t>
            </a:r>
            <a:endParaRPr lang="en-US" dirty="0" smtClean="0"/>
          </a:p>
          <a:p>
            <a:pPr lvl="1"/>
            <a:r>
              <a:rPr lang="en-US" dirty="0" smtClean="0"/>
              <a:t>3</a:t>
            </a:r>
            <a:r>
              <a:rPr lang="en-US" dirty="0"/>
              <a:t>) validation of the software change.</a:t>
            </a:r>
          </a:p>
        </p:txBody>
      </p:sp>
    </p:spTree>
    <p:extLst>
      <p:ext uri="{BB962C8B-B14F-4D97-AF65-F5344CB8AC3E}">
        <p14:creationId xmlns:p14="http://schemas.microsoft.com/office/powerpoint/2010/main" val="464801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do now have standards</a:t>
            </a:r>
            <a:endParaRPr lang="en-US" dirty="0"/>
          </a:p>
        </p:txBody>
      </p:sp>
      <p:sp>
        <p:nvSpPr>
          <p:cNvPr id="3" name="Content Placeholder 2"/>
          <p:cNvSpPr>
            <a:spLocks noGrp="1"/>
          </p:cNvSpPr>
          <p:nvPr>
            <p:ph idx="1"/>
          </p:nvPr>
        </p:nvSpPr>
        <p:spPr/>
        <p:txBody>
          <a:bodyPr/>
          <a:lstStyle/>
          <a:p>
            <a:r>
              <a:rPr lang="en-US" dirty="0" smtClean="0"/>
              <a:t>Like the IEEE and ISO/IEC</a:t>
            </a:r>
          </a:p>
          <a:p>
            <a:pPr lvl="1"/>
            <a:r>
              <a:rPr lang="en-US" dirty="0" smtClean="0"/>
              <a:t>See Week 4, slide set 2</a:t>
            </a:r>
          </a:p>
          <a:p>
            <a:r>
              <a:rPr lang="en-US" dirty="0" smtClean="0"/>
              <a:t>Informal alternative – XP’s maintenance approach</a:t>
            </a:r>
          </a:p>
          <a:p>
            <a:r>
              <a:rPr lang="en-US" dirty="0" smtClean="0"/>
              <a:t>The SEI CMM analysis – start with where requests come from, and follow through how they are handled…</a:t>
            </a:r>
            <a:endParaRPr lang="en-US" dirty="0"/>
          </a:p>
        </p:txBody>
      </p:sp>
    </p:spTree>
    <p:extLst>
      <p:ext uri="{BB962C8B-B14F-4D97-AF65-F5344CB8AC3E}">
        <p14:creationId xmlns:p14="http://schemas.microsoft.com/office/powerpoint/2010/main" val="395799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and types of </a:t>
            </a:r>
            <a:r>
              <a:rPr lang="en-US" dirty="0" err="1" smtClean="0"/>
              <a:t>maint</a:t>
            </a:r>
            <a:r>
              <a:rPr lang="en-US" dirty="0" smtClean="0"/>
              <a:t> requests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9684" y="1600200"/>
            <a:ext cx="8104631" cy="4525963"/>
          </a:xfrm>
        </p:spPr>
      </p:pic>
    </p:spTree>
    <p:extLst>
      <p:ext uri="{BB962C8B-B14F-4D97-AF65-F5344CB8AC3E}">
        <p14:creationId xmlns:p14="http://schemas.microsoft.com/office/powerpoint/2010/main" val="2050470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tools &amp; techniques used</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Process simulation (of the </a:t>
            </a:r>
            <a:r>
              <a:rPr lang="en-US" dirty="0" err="1" smtClean="0"/>
              <a:t>maint</a:t>
            </a:r>
            <a:r>
              <a:rPr lang="en-US" dirty="0" smtClean="0"/>
              <a:t> process)</a:t>
            </a:r>
          </a:p>
          <a:p>
            <a:r>
              <a:rPr lang="en-US" dirty="0" smtClean="0"/>
              <a:t>Software maintenance measurements via user satisfaction surveys</a:t>
            </a:r>
          </a:p>
          <a:p>
            <a:r>
              <a:rPr lang="en-US" dirty="0" smtClean="0"/>
              <a:t>Maintenance request repository (ticketing system shared with the help desk)</a:t>
            </a:r>
          </a:p>
          <a:p>
            <a:r>
              <a:rPr lang="en-US" dirty="0" smtClean="0"/>
              <a:t>Specific software maintainer training and education</a:t>
            </a:r>
          </a:p>
          <a:p>
            <a:r>
              <a:rPr lang="en-US" dirty="0" smtClean="0"/>
              <a:t>Billing of the maintainers’ services (relies on the org’s billing policy</a:t>
            </a:r>
          </a:p>
          <a:p>
            <a:r>
              <a:rPr lang="en-US" dirty="0" smtClean="0"/>
              <a:t>Production systems surveillance (“this call may be monitored for quality purposes”)</a:t>
            </a:r>
          </a:p>
          <a:p>
            <a:endParaRPr lang="en-US" dirty="0"/>
          </a:p>
        </p:txBody>
      </p:sp>
    </p:spTree>
    <p:extLst>
      <p:ext uri="{BB962C8B-B14F-4D97-AF65-F5344CB8AC3E}">
        <p14:creationId xmlns:p14="http://schemas.microsoft.com/office/powerpoint/2010/main" val="8908365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TaG93IHNpZGViYXIgdG8gcGFydGljaXBhbnRz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SxmYWxzZSxmYWxzZSx0cnVlIi8+DQoJCTx1aWZvbnQgbmFtZT0iRk9OVF9QUkVTRU5URVJOQU1FIiB2YWx1ZT0iVmVyZGFuYSwxNSxmYWxzZSxmYWxzZSx0cnVlIi8+DQoJCTx1aWZvbnQgbmFtZT0iRk9OVF9QUkVTRU5URVJUSVRMRSIgdmFsdWU9IlZlcmRhbmEsMTEsdHJ1ZSxmYWxzZSx0cnVlIi8+DQoJCTx1aWZvbnQgbmFtZT0iRk9OVF9CSU9CVE4iIHZhbHVlPSJWZXJkYW5hLDk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DQoJCTx1aXRleHQgbmFtZT0iVEFCX1NFQVJDSCIgdmFsdWU9IkNoZXJjaGUiLz4NCgkJPHVpdGV4dCBuYW1lPSJTTElERV9IRUFESU5HIiB2YWx1ZT0iVGl0cmUgZGUgbGEgZGlhcG9zaXRpdmUiLz4NCgkJPHVpdGV4dCBuYW1lPSJEVVJBVElPTl9IRUFESU5HIiB2YWx1ZT0iRHVyw6llIi8+DQoJCTx1aXRleHQgbmFtZT0iU0VBUkNIX0hFQURJTkciIHZhbHVlPSJDaGVyY2hlciBsZSB0ZXh0ZSA6Ii8+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q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QmlvIDogJXAiLz4NCgkJPHVpdGV4dCBuYW1lPSJCSU9CVE5fVElUTEUiIHZhbHVlPSJCaW8iLz4NCgkJPHVpdGV4dCBuYW1lPSJESVZJREVSQlROX1RJVExFIiB2YWx1ZT0ifCIvPg0KCQk8dWl0ZXh0IG5hbWU9IkNPTlRBQ1RCVE5fVElUTEUiIHZhbHVlPSLjgYrllY/jgYTlkIjjgo/jgZsiLz4NCgkJPHVpdGV4dCBuYW1lPSJUQUJfT1VUTElORSIgdmFsdWU9IuOCouOCpuODiOODqeOCpOODsyIvPg0KCQk8dWl0ZXh0IG5hbWU9IlRBQl9USFVNQiIgdmFsdWU9Iuizm+WQpi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44OG44Kt44K544OI5qSc57S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C5Yqg6ICF44Gr6KaL44Gb44K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ywuOyXrOyekOyXkOqyjCDshLjroZwg66eJ64yAIOuztOydtOq4sCIvPg0KCTwvbGFuZ3VhZ2U+DQo8L2NvbmZpZ3VyYXRpb24+DQo="/>
  <p:tag name="MMPROD_UIDATA" val="&lt;database version=&quot;6.0&quot;&gt;&lt;object type=&quot;1&quot; unique_id=&quot;10001&quot;&gt;&lt;property id=&quot;20141&quot; value=&quot;CS5704-Week1-Introduction&quot;/&gt;&lt;property id=&quot;20142&quot; value=&quot;This file contains the introduction of the course and guidelines on how the course will be organized.&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1&quot; value=&quot;Breeze&quot;/&gt;&lt;property id=&quot;20192&quot; value=&quot;http://breeze.iddl.vt.edu&quot;/&gt;&lt;property id=&quot;20193&quot; value=&quot;0&quot;/&gt;&lt;property id=&quot;20224&quot; value=&quot;C:\Documents and Settings\Shawn Bohner\My Documents\CS5704\Fall2007\CS-5704-Week1&quot;/&gt;&lt;property id=&quot;20250&quot; value=&quot;0&quot;/&gt;&lt;property id=&quot;20251&quot; value=&quot;1&quot;/&gt;&lt;property id=&quot;20259&quot; value=&quot;0&quot;/&gt;&lt;object type=&quot;4&quot; unique_id=&quot;10002&quot;&gt;&lt;/object&gt;&lt;object type=&quot;2&quot; unique_id=&quot;10003&quot;&gt;&lt;object type=&quot;3&quot; unique_id=&quot;10004&quot;&gt;&lt;property id=&quot;20148&quot; value=&quot;5&quot;/&gt;&lt;property id=&quot;20300&quot; value=&quot;Slide 1 - &amp;quot;Software Engineering&amp;#x0D;&amp;#x0A;CS5704: First Week&amp;quot;&quot;/&gt;&lt;property id=&quot;20303&quot; value=&quot;-1&quot;/&gt;&lt;property id=&quot;20307&quot; value=&quot;259&quot;/&gt;&lt;property id=&quot;20309&quot; value=&quot;-1&quot;/&gt;&lt;/object&gt;&lt;object type=&quot;3&quot; unique_id=&quot;10005&quot;&gt;&lt;property id=&quot;20148&quot; value=&quot;5&quot;/&gt;&lt;property id=&quot;20300&quot; value=&quot;Slide 2 - &amp;quot;Agenda&amp;quot;&quot;/&gt;&lt;property id=&quot;20303&quot; value=&quot;-1&quot;/&gt;&lt;property id=&quot;20307&quot; value=&quot;358&quot;/&gt;&lt;property id=&quot;20309&quot; value=&quot;-1&quot;/&gt;&lt;/object&gt;&lt;object type=&quot;3&quot; unique_id=&quot;10006&quot;&gt;&lt;property id=&quot;20148&quot; value=&quot;5&quot;/&gt;&lt;property id=&quot;20300&quot; value=&quot;Slide 3 - &amp;quot;Tentative Fall Semester Timeline&amp;quot;&quot;/&gt;&lt;property id=&quot;20303&quot; value=&quot;-1&quot;/&gt;&lt;property id=&quot;20307&quot; value=&quot;393&quot;/&gt;&lt;property id=&quot;20309&quot; value=&quot;-1&quot;/&gt;&lt;/object&gt;&lt;object type=&quot;3&quot; unique_id=&quot;10007&quot;&gt;&lt;property id=&quot;20148&quot; value=&quot;5&quot;/&gt;&lt;property id=&quot;20300&quot; value=&quot;Slide 4 - &amp;quot;Tentative Structure of CS5704&amp;quot;&quot;/&gt;&lt;property id=&quot;20303&quot; value=&quot;-1&quot;/&gt;&lt;property id=&quot;20307&quot; value=&quot;395&quot;/&gt;&lt;property id=&quot;20309&quot; value=&quot;-1&quot;/&gt;&lt;/object&gt;&lt;object type=&quot;3&quot; unique_id=&quot;10008&quot;&gt;&lt;property id=&quot;20148&quot; value=&quot;5&quot;/&gt;&lt;property id=&quot;20300&quot; value=&quot;Slide 5 - &amp;quot;Guidelines and Expectations&amp;quot;&quot;/&gt;&lt;property id=&quot;20303&quot; value=&quot;-1&quot;/&gt;&lt;property id=&quot;20307&quot; value=&quot;414&quot;/&gt;&lt;property id=&quot;20309&quot; value=&quot;-1&quot;/&gt;&lt;/object&gt;&lt;object type=&quot;3&quot; unique_id=&quot;10009&quot;&gt;&lt;property id=&quot;20148&quot; value=&quot;5&quot;/&gt;&lt;property id=&quot;20300&quot; value=&quot;Slide 6 - &amp;quot;Grading and Evaluation&amp;quot;&quot;/&gt;&lt;property id=&quot;20303&quot; value=&quot;-1&quot;/&gt;&lt;property id=&quot;20307&quot; value=&quot;415&quot;/&gt;&lt;property id=&quot;20309&quot; value=&quot;-1&quot;/&gt;&lt;/object&gt;&lt;object type=&quot;3&quot; unique_id=&quot;10010&quot;&gt;&lt;property id=&quot;20148&quot; value=&quot;5&quot;/&gt;&lt;property id=&quot;20300&quot; value=&quot;Slide 7 - &amp;quot;Late Work&amp;quot;&quot;/&gt;&lt;property id=&quot;20303&quot; value=&quot;-1&quot;/&gt;&lt;property id=&quot;20307&quot; value=&quot;416&quot;/&gt;&lt;property id=&quot;20309&quot; value=&quot;-1&quot;/&gt;&lt;/object&gt;&lt;object type=&quot;3&quot; unique_id=&quot;10011&quot;&gt;&lt;property id=&quot;20148&quot; value=&quot;5&quot;/&gt;&lt;property id=&quot;20300&quot; value=&quot;Slide 8 - &amp;quot;Chapter 1 : Software and Software Engineering&amp;quot;&quot;/&gt;&lt;property id=&quot;20303&quot; value=&quot;-1&quot;/&gt;&lt;property id=&quot;20307&quot; value=&quot;362&quot;/&gt;&lt;property id=&quot;20309&quot; value=&quot;-1&quot;/&gt;&lt;/object&gt;&lt;object type=&quot;3&quot; unique_id=&quot;10012&quot;&gt;&lt;property id=&quot;20148&quot; value=&quot;5&quot;/&gt;&lt;property id=&quot;20300&quot; value=&quot;Slide 9 - &amp;quot;What is Software?&amp;quot;&quot;/&gt;&lt;property id=&quot;20303&quot; value=&quot;-1&quot;/&gt;&lt;property id=&quot;20307&quot; value=&quot;378&quot;/&gt;&lt;property id=&quot;20309&quot; value=&quot;-1&quot;/&gt;&lt;/object&gt;&lt;object type=&quot;3&quot; unique_id=&quot;10013&quot;&gt;&lt;property id=&quot;20148&quot; value=&quot;5&quot;/&gt;&lt;property id=&quot;20300&quot; value=&quot;Slide 10 - &amp;quot;So, What is Software?&amp;quot;&quot;/&gt;&lt;property id=&quot;20303&quot; value=&quot;-1&quot;/&gt;&lt;property id=&quot;20307&quot; value=&quot;337&quot;/&gt;&lt;property id=&quot;20309&quot; value=&quot;-1&quot;/&gt;&lt;/object&gt;&lt;object type=&quot;3&quot; unique_id=&quot;10014&quot;&gt;&lt;property id=&quot;20148&quot; value=&quot;5&quot;/&gt;&lt;property id=&quot;20300&quot; value=&quot;Slide 11 - &amp;quot;Software Doesn’t Wear Out&amp;quot;&quot;/&gt;&lt;property id=&quot;20303&quot; value=&quot;-1&quot;/&gt;&lt;property id=&quot;20307&quot; value=&quot;342&quot;/&gt;&lt;property id=&quot;20309&quot; value=&quot;-1&quot;/&gt;&lt;/object&gt;&lt;object type=&quot;3&quot; unique_id=&quot;10015&quot;&gt;&lt;property id=&quot;20148&quot; value=&quot;5&quot;/&gt;&lt;property id=&quot;20300&quot; value=&quot;Slide 12 - &amp;quot;Software Design Degradation&amp;quot;&quot;/&gt;&lt;property id=&quot;20303&quot; value=&quot;-1&quot;/&gt;&lt;property id=&quot;20307&quot; value=&quot;380&quot;/&gt;&lt;property id=&quot;20309&quot; value=&quot;-1&quot;/&gt;&lt;/object&gt;&lt;object type=&quot;3&quot; unique_id=&quot;10016&quot;&gt;&lt;property id=&quot;20148&quot; value=&quot;5&quot;/&gt;&lt;property id=&quot;20300&quot; value=&quot;Slide 13 - &amp;quot;Information Lose Due to Relentless Change&amp;quot;&quot;/&gt;&lt;property id=&quot;20303&quot; value=&quot;-1&quot;/&gt;&lt;property id=&quot;20307&quot; value=&quot;381&quot;/&gt;&lt;property id=&quot;20309&quot; value=&quot;-1&quot;/&gt;&lt;/object&gt;&lt;object type=&quot;3&quot; unique_id=&quot;10017&quot;&gt;&lt;property id=&quot;20148&quot; value=&quot;5&quot;/&gt;&lt;property id=&quot;20300&quot; value=&quot;Slide 14 - &amp;quot;Wear versus Deterioration&amp;quot;&quot;/&gt;&lt;property id=&quot;20303&quot; value=&quot;-1&quot;/&gt;&lt;property id=&quot;20307&quot; value=&quot;333&quot;/&gt;&lt;property id=&quot;20309&quot; value=&quot;-1&quot;/&gt;&lt;/object&gt;&lt;object type=&quot;3&quot; unique_id=&quot;10018&quot;&gt;&lt;property id=&quot;20148&quot; value=&quot;5&quot;/&gt;&lt;property id=&quot;20300&quot; value=&quot;Slide 15 - &amp;quot;The Cost of Change&amp;quot;&quot;/&gt;&lt;property id=&quot;20303&quot; value=&quot;-1&quot;/&gt;&lt;property id=&quot;20307&quot; value=&quot;334&quot;/&gt;&lt;property id=&quot;20309&quot; value=&quot;-1&quot;/&gt;&lt;/object&gt;&lt;object type=&quot;3&quot; unique_id=&quot;10019&quot;&gt;&lt;property id=&quot;20148&quot; value=&quot;5&quot;/&gt;&lt;property id=&quot;20300&quot; value=&quot;Slide 16 - &amp;quot;Software is Complex&amp;quot;&quot;/&gt;&lt;property id=&quot;20303&quot; value=&quot;-1&quot;/&gt;&lt;property id=&quot;20307&quot; value=&quot;394&quot;/&gt;&lt;property id=&quot;20309&quot; value=&quot;-1&quot;/&gt;&lt;/object&gt;&lt;object type=&quot;3&quot; unique_id=&quot;10020&quot;&gt;&lt;property id=&quot;20148&quot; value=&quot;5&quot;/&gt;&lt;property id=&quot;20300&quot; value=&quot;Slide 17 - &amp;quot;Software “Schizophrenia”&amp;quot;&quot;/&gt;&lt;property id=&quot;20303&quot; value=&quot;-1&quot;/&gt;&lt;property id=&quot;20307&quot; value=&quot;384&quot;/&gt;&lt;property id=&quot;20309&quot; value=&quot;-1&quot;/&gt;&lt;/object&gt;&lt;object type=&quot;3&quot; unique_id=&quot;10021&quot;&gt;&lt;property id=&quot;20148&quot; value=&quot;5&quot;/&gt;&lt;property id=&quot;20300&quot; value=&quot;Slide 18 - &amp;quot;Software—New Categories&amp;quot;&quot;/&gt;&lt;property id=&quot;20303&quot; value=&quot;-1&quot;/&gt;&lt;property id=&quot;20307&quot; value=&quot;396&quot;/&gt;&lt;property id=&quot;20309&quot; value=&quot;-1&quot;/&gt;&lt;/object&gt;&lt;object type=&quot;3&quot; unique_id=&quot;10022&quot;&gt;&lt;property id=&quot;20148&quot; value=&quot;5&quot;/&gt;&lt;property id=&quot;20300&quot; value=&quot;Slide 19 - &amp;quot;Software Evolution&amp;quot;&quot;/&gt;&lt;property id=&quot;20303&quot; value=&quot;-1&quot;/&gt;&lt;property id=&quot;20307&quot; value=&quot;398&quot;/&gt;&lt;property id=&quot;20309&quot; value=&quot;-1&quot;/&gt;&lt;/object&gt;&lt;object type=&quot;3&quot; unique_id=&quot;10023&quot;&gt;&lt;property id=&quot;20148&quot; value=&quot;5&quot;/&gt;&lt;property id=&quot;20300&quot; value=&quot;Slide 20 - &amp;quot;Software Evolution (continued)&amp;quot;&quot;/&gt;&lt;property id=&quot;20303&quot; value=&quot;-1&quot;/&gt;&lt;property id=&quot;20307&quot; value=&quot;418&quot;/&gt;&lt;property id=&quot;20309&quot; value=&quot;-1&quot;/&gt;&lt;/object&gt;&lt;object type=&quot;3&quot; unique_id=&quot;10024&quot;&gt;&lt;property id=&quot;20148&quot; value=&quot;5&quot;/&gt;&lt;property id=&quot;20300&quot; value=&quot;Slide 21 - &amp;quot;Chapter 2: Process—A Generic View&amp;quot;&quot;/&gt;&lt;property id=&quot;20303&quot; value=&quot;-1&quot;/&gt;&lt;property id=&quot;20307&quot; value=&quot;372&quot;/&gt;&lt;property id=&quot;20309&quot; value=&quot;-1&quot;/&gt;&lt;/object&gt;&lt;object type=&quot;3&quot; unique_id=&quot;10025&quot;&gt;&lt;property id=&quot;20148&quot; value=&quot;5&quot;/&gt;&lt;property id=&quot;20300&quot; value=&quot;Slide 22 - &amp;quot;Software Still Stuck in Construction&amp;quot;&quot;/&gt;&lt;property id=&quot;20303&quot; value=&quot;-1&quot;/&gt;&lt;property id=&quot;20307&quot; value=&quot;386&quot;/&gt;&lt;property id=&quot;20309&quot; value=&quot;-1&quot;/&gt;&lt;/object&gt;&lt;object type=&quot;3&quot; unique_id=&quot;10026&quot;&gt;&lt;property id=&quot;20148&quot; value=&quot;5&quot;/&gt;&lt;property id=&quot;20300&quot; value=&quot;Slide 23 - &amp;quot;A Layered Technology&amp;quot;&quot;/&gt;&lt;property id=&quot;20303&quot; value=&quot;-1&quot;/&gt;&lt;property id=&quot;20307&quot; value=&quot;346&quot;/&gt;&lt;property id=&quot;20309&quot; value=&quot;-1&quot;/&gt;&lt;/object&gt;&lt;object type=&quot;3&quot; unique_id=&quot;10027&quot;&gt;&lt;property id=&quot;20148&quot; value=&quot;5&quot;/&gt;&lt;property id=&quot;20300&quot; value=&quot;Slide 24 - &amp;quot;Umbrella Activities &amp;#x0D;&amp;#x0A;(AKA Cross-Life-Cycle Activities)&amp;quot;&quot;/&gt;&lt;property id=&quot;20303&quot; value=&quot;-1&quot;/&gt;&lt;property id=&quot;20307&quot; value=&quot;348&quot;/&gt;&lt;property id=&quot;20309&quot; value=&quot;-1&quot;/&gt;&lt;/object&gt;&lt;object type=&quot;3&quot; unique_id=&quot;10028&quot;&gt;&lt;property id=&quot;20148&quot; value=&quot;5&quot;/&gt;&lt;property id=&quot;20300&quot; value=&quot;Slide 25 - &amp;quot;SEI’s Software Process &amp;#x0D;&amp;#x0A;Capability Maturity Model&amp;quot;&quot;/&gt;&lt;property id=&quot;20303&quot; value=&quot;-1&quot;/&gt;&lt;property id=&quot;20307&quot; value=&quot;374&quot;/&gt;&lt;property id=&quot;20309&quot; value=&quot;-1&quot;/&gt;&lt;/object&gt;&lt;object type=&quot;3&quot; unique_id=&quot;10029&quot;&gt;&lt;property id=&quot;20148&quot; value=&quot;5&quot;/&gt;&lt;property id=&quot;20300&quot; value=&quot;Slide 26 - &amp;quot;Summary of the SEI/CMM Levels&amp;quot;&quot;/&gt;&lt;property id=&quot;20303&quot; value=&quot;-1&quot;/&gt;&lt;property id=&quot;20307&quot; value=&quot;375&quot;/&gt;&lt;property id=&quot;20309&quot; value=&quot;-1&quot;/&gt;&lt;/object&gt;&lt;object type=&quot;3&quot; unique_id=&quot;10030&quot;&gt;&lt;property id=&quot;20148&quot; value=&quot;5&quot;/&gt;&lt;property id=&quot;20300&quot; value=&quot;Slide 27 - &amp;quot;Process Improvement Maturity Levels&amp;quot;&quot;/&gt;&lt;property id=&quot;20303&quot; value=&quot;-1&quot;/&gt;&lt;property id=&quot;20307&quot; value=&quot;390&quot;/&gt;&lt;property id=&quot;20309&quot; value=&quot;-1&quot;/&gt;&lt;/object&gt;&lt;object type=&quot;3&quot; unique_id=&quot;10031&quot;&gt;&lt;property id=&quot;20148&quot; value=&quot;5&quot;/&gt;&lt;property id=&quot;20300&quot; value=&quot;Slide 28 - &amp;quot;More Traction at Upper levels...&amp;quot;&quot;/&gt;&lt;property id=&quot;20303&quot; value=&quot;-1&quot;/&gt;&lt;property id=&quot;20307&quot; value=&quot;391&quot;/&gt;&lt;property id=&quot;20309&quot; value=&quot;-1&quot;/&gt;&lt;/object&gt;&lt;object type=&quot;3&quot; unique_id=&quot;10032&quot;&gt;&lt;property id=&quot;20148&quot; value=&quot;5&quot;/&gt;&lt;property id=&quot;20300&quot; value=&quot;Slide 29 - &amp;quot;The Process Model: Adaptability&amp;quot;&quot;/&gt;&lt;property id=&quot;20303&quot; value=&quot;-1&quot;/&gt;&lt;property id=&quot;20307&quot; value=&quot;400&quot;/&gt;&lt;property id=&quot;20309&quot; value=&quot;-1&quot;/&gt;&lt;/object&gt;&lt;object type=&quot;3&quot; unique_id=&quot;10033&quot;&gt;&lt;property id=&quot;20148&quot; value=&quot;5&quot;/&gt;&lt;property id=&quot;20300&quot; value=&quot;Slide 30 - &amp;quot;The CMMI&amp;quot;&quot;/&gt;&lt;property id=&quot;20303&quot; value=&quot;-1&quot;/&gt;&lt;property id=&quot;20307&quot; value=&quot;401&quot;/&gt;&lt;property id=&quot;20309&quot; value=&quot;-1&quot;/&gt;&lt;/object&gt;&lt;object type=&quot;3&quot; unique_id=&quot;10034&quot;&gt;&lt;property id=&quot;20148&quot; value=&quot;5&quot;/&gt;&lt;property id=&quot;20300&quot; value=&quot;Slide 31 - &amp;quot;Process Patterns&amp;quot;&quot;/&gt;&lt;property id=&quot;20303&quot; value=&quot;-1&quot;/&gt;&lt;property id=&quot;20307&quot; value=&quot;402&quot;/&gt;&lt;property id=&quot;20309&quot; value=&quot;-1&quot;/&gt;&lt;/object&gt;&lt;object type=&quot;3&quot; unique_id=&quot;10035&quot;&gt;&lt;property id=&quot;20148&quot; value=&quot;5&quot;/&gt;&lt;property id=&quot;20300&quot; value=&quot;Slide 32 - &amp;quot;Process Assessment&amp;quot;&quot;/&gt;&lt;property id=&quot;20303&quot; value=&quot;-1&quot;/&gt;&lt;property id=&quot;20307&quot; value=&quot;403&quot;/&gt;&lt;property id=&quot;20309&quot; value=&quot;-1&quot;/&gt;&lt;/object&gt;&lt;object type=&quot;3&quot; unique_id=&quot;10036&quot;&gt;&lt;property id=&quot;20148&quot; value=&quot;5&quot;/&gt;&lt;property id=&quot;20300&quot; value=&quot;Slide 33 - &amp;quot;Assessment and Improvement&amp;quot;&quot;/&gt;&lt;property id=&quot;20303&quot; value=&quot;-1&quot;/&gt;&lt;property id=&quot;20307&quot; value=&quot;404&quot;/&gt;&lt;property id=&quot;20309&quot; value=&quot;-1&quot;/&gt;&lt;/object&gt;&lt;object type=&quot;3&quot; unique_id=&quot;10037&quot;&gt;&lt;property id=&quot;20148&quot; value=&quot;5&quot;/&gt;&lt;property id=&quot;20300&quot; value=&quot;Slide 34 - &amp;quot;Personal Software Process (PSP)&amp;quot;&quot;/&gt;&lt;property id=&quot;20303&quot; value=&quot;-1&quot;/&gt;&lt;property id=&quot;20307&quot; value=&quot;405&quot;/&gt;&lt;property id=&quot;20309&quot; value=&quot;-1&quot;/&gt;&lt;/object&gt;&lt;object type=&quot;3&quot; unique_id=&quot;10038&quot;&gt;&lt;property id=&quot;20148&quot; value=&quot;5&quot;/&gt;&lt;property id=&quot;20300&quot; value=&quot;Slide 35 - &amp;quot;Team Software Process (TSP)&amp;quot;&quot;/&gt;&lt;property id=&quot;20303&quot; value=&quot;-1&quot;/&gt;&lt;property id=&quot;20307&quot; value=&quot;406&quot;/&gt;&lt;property id=&quot;20309&quot; value=&quot;-1&quot;/&gt;&lt;/object&gt;&lt;object type=&quot;3&quot; unique_id=&quot;10039&quot;&gt;&lt;property id=&quot;20148&quot; value=&quot;5&quot;/&gt;&lt;property id=&quot;20300&quot; value=&quot;Slide 36 - &amp;quot;Chapter 3: Prescriptive Process Models&amp;quot;&quot;/&gt;&lt;property id=&quot;20303&quot; value=&quot;-1&quot;/&gt;&lt;property id=&quot;20307&quot; value=&quot;417&quot;/&gt;&lt;property id=&quot;20309&quot; value=&quot;-1&quot;/&gt;&lt;/object&gt;&lt;object type=&quot;3&quot; unique_id=&quot;10040&quot;&gt;&lt;property id=&quot;20148&quot; value=&quot;5&quot;/&gt;&lt;property id=&quot;20300&quot; value=&quot;Slide 37 - &amp;quot;Prescriptive Models&amp;quot;&quot;/&gt;&lt;property id=&quot;20303&quot; value=&quot;-1&quot;/&gt;&lt;property id=&quot;20307&quot; value=&quot;407&quot;/&gt;&lt;property id=&quot;20309&quot; value=&quot;-1&quot;/&gt;&lt;/object&gt;&lt;object type=&quot;3&quot; unique_id=&quot;10041&quot;&gt;&lt;property id=&quot;20148&quot; value=&quot;5&quot;/&gt;&lt;property id=&quot;20300&quot; value=&quot;Slide 38 - &amp;quot;The Linear Model&amp;quot;&quot;/&gt;&lt;property id=&quot;20303&quot; value=&quot;-1&quot;/&gt;&lt;property id=&quot;20307&quot; value=&quot;352&quot;/&gt;&lt;property id=&quot;20309&quot; value=&quot;-1&quot;/&gt;&lt;/object&gt;&lt;object type=&quot;3&quot; unique_id=&quot;10042&quot;&gt;&lt;property id=&quot;20148&quot; value=&quot;5&quot;/&gt;&lt;property id=&quot;20300&quot; value=&quot;Slide 39 - &amp;quot;Rational Unified Process&amp;quot;&quot;/&gt;&lt;property id=&quot;20303&quot; value=&quot;-1&quot;/&gt;&lt;property id=&quot;20307&quot; value=&quot;413&quot;/&gt;&lt;property id=&quot;20309&quot; value=&quot;-1&quot;/&gt;&lt;/object&gt;&lt;object type=&quot;3&quot; unique_id=&quot;10043&quot;&gt;&lt;property id=&quot;20148&quot; value=&quot;5&quot;/&gt;&lt;property id=&quot;20300&quot; value=&quot;Slide 40 - &amp;quot;Iterative Models&amp;quot;&quot;/&gt;&lt;property id=&quot;20303&quot; value=&quot;-1&quot;/&gt;&lt;property id=&quot;20307&quot; value=&quot;411&quot;/&gt;&lt;property id=&quot;20309&quot; value=&quot;-1&quot;/&gt;&lt;/object&gt;&lt;object type=&quot;3&quot; unique_id=&quot;10044&quot;&gt;&lt;property id=&quot;20148&quot; value=&quot;5&quot;/&gt;&lt;property id=&quot;20300&quot; value=&quot;Slide 41 - &amp;quot;The Incremental Model&amp;quot;&quot;/&gt;&lt;property id=&quot;20303&quot; value=&quot;-1&quot;/&gt;&lt;property id=&quot;20307&quot; value=&quot;412&quot;/&gt;&lt;property id=&quot;20309&quot; value=&quot;-1&quot;/&gt;&lt;/object&gt;&lt;object type=&quot;3&quot; unique_id=&quot;10045&quot;&gt;&lt;property id=&quot;20148&quot; value=&quot;5&quot;/&gt;&lt;property id=&quot;20300&quot; value=&quot;Slide 42 - &amp;quot;Iterative and Incremental Models&amp;quot;&quot;/&gt;&lt;property id=&quot;20303&quot; value=&quot;-1&quot;/&gt;&lt;property id=&quot;20307&quot; value=&quot;353&quot;/&gt;&lt;property id=&quot;20309&quot; value=&quot;-1&quot;/&gt;&lt;/object&gt;&lt;object type=&quot;3&quot; unique_id=&quot;10046&quot;&gt;&lt;property id=&quot;20148&quot; value=&quot;5&quot;/&gt;&lt;property id=&quot;20300&quot; value=&quot;Slide 43 - &amp;quot;Evolutionary Models: The Spiral&amp;quot;&quot;/&gt;&lt;property id=&quot;20303&quot; value=&quot;-1&quot;/&gt;&lt;property id=&quot;20307&quot; value=&quot;408&quot;/&gt;&lt;property id=&quot;20309&quot; value=&quot;-1&quot;/&gt;&lt;/object&gt;&lt;object type=&quot;3&quot; unique_id=&quot;10047&quot;&gt;&lt;property id=&quot;20148&quot; value=&quot;5&quot;/&gt;&lt;property id=&quot;20300&quot; value=&quot;Slide 44 - &amp;quot;Evolutionary Models: Concurrent&amp;quot;&quot;/&gt;&lt;property id=&quot;20303&quot; value=&quot;-1&quot;/&gt;&lt;property id=&quot;20307&quot; value=&quot;409&quot;/&gt;&lt;property id=&quot;20309&quot; value=&quot;-1&quot;/&gt;&lt;/object&gt;&lt;object type=&quot;3&quot; unique_id=&quot;10048&quot;&gt;&lt;property id=&quot;20148&quot; value=&quot;5&quot;/&gt;&lt;property id=&quot;20300&quot; value=&quot;Slide 45 - &amp;quot;Still Other Process Models&amp;quot;&quot;/&gt;&lt;property id=&quot;20303&quot; value=&quot;-1&quot;/&gt;&lt;property id=&quot;20307&quot; value=&quot;410&quot;/&gt;&lt;property id=&quot;20309&quot; value=&quot;-1&quot;/&gt;&lt;/object&gt;&lt;object type=&quot;3&quot; unique_id=&quot;10049&quot;&gt;&lt;property id=&quot;20148&quot; value=&quot;5&quot;/&gt;&lt;property id=&quot;20300&quot; value=&quot;Slide 46 - &amp;quot;Homework Assignment for 8/29/07&amp;quot;&quot;/&gt;&lt;property id=&quot;20303&quot; value=&quot;-1&quot;/&gt;&lt;property id=&quot;20307&quot; value=&quot;377&quot;/&gt;&lt;property id=&quot;20309&quot; value=&quot;-1&quot;/&gt;&lt;/object&gt;&lt;/object&gt;&lt;object type=&quot;8&quot; unique_id=&quot;10050&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PSNARRATION" val="1,2137399327,C:\Documents and Settings\Shawn Bohner\My Documents\CS5704\Fall2007\CS5704-Week1\CS5704-Week1.ppc"/>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47656</TotalTime>
  <Words>1901</Words>
  <Application>Microsoft Office PowerPoint</Application>
  <PresentationFormat>On-screen Show (4:3)</PresentationFormat>
  <Paragraphs>170</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Software Maintenance and Evolution CSSE 575: Session 7, Part 1   Model-based Design for Maint, with a second taste of Reifer</vt:lpstr>
      <vt:lpstr>Point of this discussion</vt:lpstr>
      <vt:lpstr>I. Let’s look at a Capability Maturity Model (CMM)</vt:lpstr>
      <vt:lpstr>Maint issues</vt:lpstr>
      <vt:lpstr>The picture of the process</vt:lpstr>
      <vt:lpstr>Current state</vt:lpstr>
      <vt:lpstr>We do now have standards</vt:lpstr>
      <vt:lpstr>Sources and types of maint requests</vt:lpstr>
      <vt:lpstr>Interesting tools &amp; techniques used</vt:lpstr>
      <vt:lpstr>What do software maintainers do all day?</vt:lpstr>
      <vt:lpstr>Reifer’s breakdown</vt:lpstr>
      <vt:lpstr>Sharing with “Development”</vt:lpstr>
      <vt:lpstr>What is the content of the CMM model?</vt:lpstr>
      <vt:lpstr>What is the content of the CMM model?</vt:lpstr>
      <vt:lpstr>The model’s purposes</vt:lpstr>
      <vt:lpstr>Let’s look at Level 3 of their model</vt:lpstr>
      <vt:lpstr>So that’s enough intro to maint management!</vt:lpstr>
      <vt:lpstr>II. Modeling and the design</vt:lpstr>
      <vt:lpstr>We need models of…</vt:lpstr>
      <vt:lpstr>Complex systems need layers of generality = models</vt:lpstr>
      <vt:lpstr>We also need models of…</vt:lpstr>
      <vt:lpstr>Tool choices</vt:lpstr>
      <vt:lpstr>Typical construction of a tool model</vt:lpstr>
      <vt:lpstr>Model-driven tool approaches</vt:lpstr>
      <vt:lpstr>PowerPoint Presentation</vt:lpstr>
      <vt:lpstr>SPM’s are a combination of…</vt:lpstr>
      <vt:lpstr>For such process models…</vt:lpstr>
      <vt:lpstr>How are the workflows set up in a flexible way?</vt:lpstr>
      <vt:lpstr>Reifer’s process success formulas</vt:lpstr>
      <vt:lpstr>PowerPoint Presentation</vt:lpstr>
    </vt:vector>
  </TitlesOfParts>
  <Company>Virginia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and Evolution CS5704: First Class</dc:title>
  <dc:creator>Shawn Bohner</dc:creator>
  <cp:lastModifiedBy>Windows User</cp:lastModifiedBy>
  <cp:revision>241</cp:revision>
  <cp:lastPrinted>2010-05-13T14:23:20Z</cp:lastPrinted>
  <dcterms:created xsi:type="dcterms:W3CDTF">2010-05-10T02:14:26Z</dcterms:created>
  <dcterms:modified xsi:type="dcterms:W3CDTF">2014-01-29T21:45:08Z</dcterms:modified>
</cp:coreProperties>
</file>