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9" r:id="rId2"/>
    <p:sldId id="480" r:id="rId3"/>
    <p:sldId id="483" r:id="rId4"/>
    <p:sldId id="484" r:id="rId5"/>
    <p:sldId id="490" r:id="rId6"/>
    <p:sldId id="485" r:id="rId7"/>
    <p:sldId id="487" r:id="rId8"/>
    <p:sldId id="486" r:id="rId9"/>
    <p:sldId id="488" r:id="rId10"/>
    <p:sldId id="489" r:id="rId11"/>
    <p:sldId id="491" r:id="rId12"/>
  </p:sldIdLst>
  <p:sldSz cx="9144000" cy="6858000" type="screen4x3"/>
  <p:notesSz cx="7315200" cy="96012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75783" autoAdjust="0"/>
  </p:normalViewPr>
  <p:slideViewPr>
    <p:cSldViewPr>
      <p:cViewPr>
        <p:scale>
          <a:sx n="67" d="100"/>
          <a:sy n="67" d="100"/>
        </p:scale>
        <p:origin x="-41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8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from </a:t>
            </a:r>
            <a:r>
              <a:rPr lang="en-US" dirty="0" smtClean="0"/>
              <a:t>Impact analysis discussion, last week.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 repeated in </a:t>
            </a:r>
            <a:r>
              <a:rPr lang="en-US" dirty="0" smtClean="0"/>
              <a:t>slide set 6-2, which you just saw.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now</a:t>
            </a:r>
            <a:r>
              <a:rPr lang="en-US" baseline="0" dirty="0" smtClean="0"/>
              <a:t> know</a:t>
            </a:r>
            <a:r>
              <a:rPr lang="en-US" dirty="0" smtClean="0"/>
              <a:t> </a:t>
            </a:r>
            <a:r>
              <a:rPr lang="en-US" dirty="0" smtClean="0"/>
              <a:t>that a “Seam” is a place where we can change code behavior without changing the code – like replacing what happens when the code invokes</a:t>
            </a:r>
            <a:r>
              <a:rPr lang="en-US" baseline="0" dirty="0" smtClean="0"/>
              <a:t> some outside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8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these are refactoring ideas we saw</a:t>
            </a:r>
            <a:r>
              <a:rPr lang="en-US" baseline="0" dirty="0" smtClean="0"/>
              <a:t> also in Fowler’s book</a:t>
            </a:r>
            <a:r>
              <a:rPr lang="en-US" dirty="0" smtClean="0"/>
              <a:t>, applied to the</a:t>
            </a:r>
            <a:r>
              <a:rPr lang="en-US" baseline="0" dirty="0" smtClean="0"/>
              <a:t> specific issue of test-first.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3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/>
              <a:t>pp</a:t>
            </a:r>
            <a:r>
              <a:rPr lang="en-US" dirty="0" smtClean="0"/>
              <a:t> 362+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68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401 in Feathers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10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392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06C23-2C0D-5B40-9C5F-A142580E2DDB}" type="slidenum">
              <a:rPr lang="en-US"/>
              <a:pPr/>
              <a:t>11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today.java.net/pub/a/today/2005/04/14/dependency.htm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67pics.com/view.php?q=Pictures%20Of%20Seams&amp;url=http://www.coversforyou.us/big/overlapped_double_stiched_seams_big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owtosurviveschool101.blogspo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304800"/>
            <a:ext cx="45720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Evolution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575: Session 6, </a:t>
            </a:r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</a:rPr>
              <a:t>Part </a:t>
            </a:r>
            <a:r>
              <a:rPr lang="en-US" sz="3200" b="1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4</a:t>
            </a:r>
            <a:r>
              <a:rPr lang="en-US" sz="3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Breaking Dependencies</a:t>
            </a:r>
            <a:endParaRPr lang="en-US" sz="4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733800"/>
            <a:ext cx="3886200" cy="2057400"/>
          </a:xfrm>
        </p:spPr>
        <p:txBody>
          <a:bodyPr>
            <a:noAutofit/>
          </a:bodyPr>
          <a:lstStyle/>
          <a:p>
            <a:r>
              <a:rPr lang="en-US" sz="24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24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2400" dirty="0">
                <a:ea typeface="ＭＳ Ｐゴシック"/>
                <a:cs typeface="ＭＳ Ｐゴシック"/>
              </a:rPr>
              <a:t>Cell: (937) 657-3885</a:t>
            </a:r>
            <a:br>
              <a:rPr lang="en-US" sz="2400" dirty="0">
                <a:ea typeface="ＭＳ Ｐゴシック"/>
                <a:cs typeface="ＭＳ Ｐゴシック"/>
              </a:rPr>
            </a:br>
            <a:r>
              <a:rPr lang="en-US" sz="2400" dirty="0">
                <a:ea typeface="ＭＳ Ｐゴシック"/>
                <a:cs typeface="ＭＳ Ｐゴシック"/>
              </a:rPr>
              <a:t>Email: </a:t>
            </a:r>
            <a:r>
              <a:rPr lang="en-US" sz="2400" dirty="0" err="1">
                <a:ea typeface="ＭＳ Ｐゴシック"/>
                <a:cs typeface="ＭＳ Ｐゴシック"/>
              </a:rPr>
              <a:t>chenowet@rose-hulman.eduz</a:t>
            </a:r>
            <a:endParaRPr lang="en-US" sz="2400" dirty="0">
              <a:ea typeface="ＭＳ Ｐゴシック"/>
              <a:cs typeface="ＭＳ Ｐゴシック"/>
            </a:endParaRP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53000" y="3048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Below</a:t>
            </a:r>
            <a:r>
              <a:rPr lang="en-US" sz="2000" dirty="0" smtClean="0"/>
              <a:t> – From an article on “breaking the </a:t>
            </a:r>
            <a:r>
              <a:rPr lang="en-US" sz="2000" dirty="0"/>
              <a:t>last dependency” at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today.java.net/pub/a/today/2005/04/14/dependency.html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7025"/>
            <a:ext cx="44196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28339"/>
            <a:ext cx="8263890" cy="682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3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Assignment and Milestone Reminders</a:t>
            </a:r>
            <a:endParaRPr lang="en-US" dirty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001000" cy="533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Journals and Milestone this week–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See assignments on course web site.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0" y="2859882"/>
            <a:ext cx="2628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Above – Seams in jeans.  </a:t>
            </a:r>
            <a:r>
              <a:rPr lang="en-US" sz="1200" dirty="0"/>
              <a:t>From </a:t>
            </a:r>
            <a:r>
              <a:rPr lang="en-US" sz="1200" dirty="0">
                <a:hlinkClick r:id="rId3"/>
              </a:rPr>
              <a:t>http://67pics.com/view.php?q=Pictures%20Of%20Seams&amp;url=http://</a:t>
            </a:r>
            <a:r>
              <a:rPr lang="en-US" sz="1200" dirty="0" smtClean="0">
                <a:hlinkClick r:id="rId3"/>
              </a:rPr>
              <a:t>www.coversforyou.us/big/overlapped_double_stiched_seams_big.jpg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9" y="1143000"/>
            <a:ext cx="2289175" cy="171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616711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saw that almost all software changes…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924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Software Changes and </a:t>
            </a:r>
            <a:br>
              <a:rPr lang="en-US" dirty="0" smtClean="0"/>
            </a:br>
            <a:r>
              <a:rPr lang="en-US" dirty="0" smtClean="0"/>
              <a:t>Entropy Results</a:t>
            </a:r>
          </a:p>
          <a:p>
            <a:pPr lvl="1"/>
            <a:r>
              <a:rPr lang="en-US" dirty="0" smtClean="0"/>
              <a:t>Ripple-Effects of Software </a:t>
            </a:r>
            <a:br>
              <a:rPr lang="en-US" dirty="0" smtClean="0"/>
            </a:b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Changes on Changes</a:t>
            </a:r>
          </a:p>
          <a:p>
            <a:pPr lvl="1"/>
            <a:r>
              <a:rPr lang="en-US" dirty="0" smtClean="0"/>
              <a:t>Hydra-Effect…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Feathers’ book – how to make those changes easy to accomplish</a:t>
            </a:r>
          </a:p>
          <a:p>
            <a:pPr lvl="1"/>
            <a:r>
              <a:rPr lang="en-US" dirty="0" smtClean="0"/>
              <a:t>Main trick – Get it into a test-first harness.</a:t>
            </a:r>
          </a:p>
          <a:p>
            <a:pPr lvl="1"/>
            <a:r>
              <a:rPr lang="en-US" dirty="0" smtClean="0"/>
              <a:t>Doing that often requires breaking the same dependencies that make the code easy to extend.</a:t>
            </a:r>
            <a:endParaRPr lang="en-US" dirty="0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98836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732782"/>
            <a:ext cx="2988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Reprise - Symbol for Creative Entropy, a company who build iPhone and iPod apps.  </a:t>
            </a:r>
            <a:r>
              <a:rPr lang="en-US" sz="1600" dirty="0"/>
              <a:t>From http://www.creativeentropy.com/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25 – Breaking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whole lot of tricks for </a:t>
            </a:r>
            <a:br>
              <a:rPr lang="en-US" dirty="0" smtClean="0"/>
            </a:br>
            <a:r>
              <a:rPr lang="en-US" dirty="0" smtClean="0"/>
              <a:t>avoiding testing difficulties</a:t>
            </a:r>
          </a:p>
          <a:p>
            <a:pPr lvl="1"/>
            <a:r>
              <a:rPr lang="en-US" dirty="0" smtClean="0"/>
              <a:t>Pick a class you want to work </a:t>
            </a:r>
            <a:br>
              <a:rPr lang="en-US" dirty="0" smtClean="0"/>
            </a:br>
            <a:r>
              <a:rPr lang="en-US" dirty="0" smtClean="0"/>
              <a:t>with, but can’t test</a:t>
            </a:r>
          </a:p>
          <a:p>
            <a:pPr lvl="1"/>
            <a:r>
              <a:rPr lang="en-US" dirty="0" smtClean="0"/>
              <a:t>Figure out where it </a:t>
            </a:r>
            <a:r>
              <a:rPr lang="en-US" i="1" dirty="0" smtClean="0"/>
              <a:t>should</a:t>
            </a:r>
            <a:r>
              <a:rPr lang="en-US" dirty="0" smtClean="0"/>
              <a:t> have </a:t>
            </a:r>
            <a:br>
              <a:rPr lang="en-US" dirty="0" smtClean="0"/>
            </a:br>
            <a:r>
              <a:rPr lang="en-US" dirty="0" smtClean="0"/>
              <a:t>a “Seam” but doesn’t</a:t>
            </a:r>
          </a:p>
          <a:p>
            <a:pPr lvl="1"/>
            <a:r>
              <a:rPr lang="en-US" dirty="0" smtClean="0"/>
              <a:t>Find a way to break that </a:t>
            </a:r>
            <a:br>
              <a:rPr lang="en-US" dirty="0" smtClean="0"/>
            </a:br>
            <a:r>
              <a:rPr lang="en-US" dirty="0" smtClean="0"/>
              <a:t>dependency</a:t>
            </a:r>
          </a:p>
          <a:p>
            <a:pPr lvl="1"/>
            <a:r>
              <a:rPr lang="en-US" dirty="0" smtClean="0"/>
              <a:t>This presentation’s concept – pick some of those and apply them to making your code more test-friendly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78" y="1719888"/>
            <a:ext cx="2762422" cy="189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3694493"/>
            <a:ext cx="2610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 always easy to isolate things you want </a:t>
            </a:r>
            <a:r>
              <a:rPr lang="en-US" sz="1600" dirty="0"/>
              <a:t>to test. </a:t>
            </a:r>
            <a:r>
              <a:rPr lang="en-US" sz="1600" dirty="0">
                <a:hlinkClick r:id="rId4"/>
              </a:rPr>
              <a:t>http://howtosurviveschool101.blogspot.com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20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25 – Ways to break ‘</a:t>
            </a:r>
            <a:r>
              <a:rPr lang="en-US" dirty="0" err="1" smtClean="0"/>
              <a:t>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Adapt parameter</a:t>
            </a:r>
          </a:p>
          <a:p>
            <a:r>
              <a:rPr lang="en-US" dirty="0" smtClean="0"/>
              <a:t>Break out method object</a:t>
            </a:r>
          </a:p>
          <a:p>
            <a:r>
              <a:rPr lang="en-US" dirty="0" smtClean="0"/>
              <a:t>Definition completion</a:t>
            </a:r>
          </a:p>
          <a:p>
            <a:r>
              <a:rPr lang="en-US" dirty="0" smtClean="0"/>
              <a:t>Encapsulate global references</a:t>
            </a:r>
          </a:p>
          <a:p>
            <a:r>
              <a:rPr lang="en-US" dirty="0" smtClean="0"/>
              <a:t>Express static method</a:t>
            </a:r>
          </a:p>
          <a:p>
            <a:r>
              <a:rPr lang="en-US" dirty="0" smtClean="0"/>
              <a:t>Extract and override – </a:t>
            </a:r>
          </a:p>
          <a:p>
            <a:pPr lvl="1"/>
            <a:r>
              <a:rPr lang="en-US" dirty="0" smtClean="0"/>
              <a:t>Call</a:t>
            </a:r>
          </a:p>
          <a:p>
            <a:pPr lvl="1"/>
            <a:r>
              <a:rPr lang="en-US" dirty="0" smtClean="0"/>
              <a:t>Factory method</a:t>
            </a:r>
          </a:p>
          <a:p>
            <a:pPr lvl="1"/>
            <a:r>
              <a:rPr lang="en-US" dirty="0" smtClean="0"/>
              <a:t>Getter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Extract –</a:t>
            </a:r>
          </a:p>
          <a:p>
            <a:pPr lvl="1"/>
            <a:r>
              <a:rPr lang="en-US" dirty="0" smtClean="0"/>
              <a:t>Implementer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Interface</a:t>
            </a:r>
          </a:p>
          <a:p>
            <a:r>
              <a:rPr lang="en-US" dirty="0"/>
              <a:t>Introduce –</a:t>
            </a:r>
          </a:p>
          <a:p>
            <a:pPr lvl="1"/>
            <a:r>
              <a:rPr lang="en-US" dirty="0"/>
              <a:t>Instance delegator</a:t>
            </a:r>
          </a:p>
          <a:p>
            <a:pPr lvl="1"/>
            <a:r>
              <a:rPr lang="en-US" dirty="0"/>
              <a:t>Static setter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Link substitution</a:t>
            </a:r>
          </a:p>
          <a:p>
            <a:r>
              <a:rPr lang="en-US" dirty="0" smtClean="0"/>
              <a:t>Parameterize –</a:t>
            </a:r>
          </a:p>
          <a:p>
            <a:pPr lvl="1"/>
            <a:r>
              <a:rPr lang="en-US" dirty="0" smtClean="0"/>
              <a:t>Constructor</a:t>
            </a:r>
          </a:p>
          <a:p>
            <a:pPr lvl="1"/>
            <a:r>
              <a:rPr lang="en-US" dirty="0" smtClean="0"/>
              <a:t>Method</a:t>
            </a:r>
          </a:p>
          <a:p>
            <a:r>
              <a:rPr lang="en-US" dirty="0" smtClean="0"/>
              <a:t>Primitive parameter</a:t>
            </a:r>
          </a:p>
          <a:p>
            <a:r>
              <a:rPr lang="en-US" dirty="0" smtClean="0"/>
              <a:t>Pull up feature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Push down dependency</a:t>
            </a:r>
          </a:p>
          <a:p>
            <a:r>
              <a:rPr lang="en-US" dirty="0" smtClean="0"/>
              <a:t>Replace –</a:t>
            </a:r>
          </a:p>
          <a:p>
            <a:pPr lvl="1"/>
            <a:r>
              <a:rPr lang="en-US" dirty="0" smtClean="0"/>
              <a:t>Function with function pointer</a:t>
            </a:r>
          </a:p>
          <a:p>
            <a:pPr lvl="1"/>
            <a:r>
              <a:rPr lang="en-US" dirty="0" smtClean="0"/>
              <a:t>Global reference with getter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Subclass and override method</a:t>
            </a:r>
          </a:p>
          <a:p>
            <a:r>
              <a:rPr lang="en-US" dirty="0" smtClean="0"/>
              <a:t>Supersede instance variable</a:t>
            </a:r>
          </a:p>
          <a:p>
            <a:r>
              <a:rPr lang="en-US" dirty="0" smtClean="0"/>
              <a:t>Template redefinition</a:t>
            </a:r>
          </a:p>
          <a:p>
            <a:r>
              <a:rPr lang="en-US" dirty="0" smtClean="0"/>
              <a:t>Text redefinition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“</a:t>
            </a:r>
            <a:r>
              <a:rPr lang="en-US" dirty="0" smtClean="0">
                <a:solidFill>
                  <a:srgbClr val="FF0000"/>
                </a:solidFill>
              </a:rPr>
              <a:t>Extract Interface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build test code to replace a part of a messy call –</a:t>
            </a:r>
          </a:p>
          <a:p>
            <a:pPr lvl="1"/>
            <a:r>
              <a:rPr lang="en-US" dirty="0" smtClean="0"/>
              <a:t>Create an interface to that messy call, incrementally add only the parts of the real object that you need</a:t>
            </a:r>
          </a:p>
          <a:p>
            <a:pPr lvl="1"/>
            <a:r>
              <a:rPr lang="en-US" dirty="0" smtClean="0"/>
              <a:t>The compiler will tell you what’s missing</a:t>
            </a:r>
          </a:p>
          <a:p>
            <a:pPr lvl="1"/>
            <a:r>
              <a:rPr lang="en-US" dirty="0" smtClean="0"/>
              <a:t>Make a fake object that implements these corresponding parts, for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these should look familiar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Subclass and override </a:t>
            </a:r>
            <a:r>
              <a:rPr lang="en-US" dirty="0" smtClean="0">
                <a:solidFill>
                  <a:srgbClr val="FF0000"/>
                </a:solidFill>
              </a:rPr>
              <a:t>method</a:t>
            </a:r>
            <a:r>
              <a:rPr lang="en-US" dirty="0" smtClean="0"/>
              <a:t>, for example</a:t>
            </a:r>
          </a:p>
          <a:p>
            <a:pPr lvl="1"/>
            <a:r>
              <a:rPr lang="en-US" dirty="0" smtClean="0"/>
              <a:t>We already discussed, in earlier examples</a:t>
            </a:r>
          </a:p>
          <a:p>
            <a:pPr lvl="1"/>
            <a:r>
              <a:rPr lang="en-US" dirty="0" smtClean="0"/>
              <a:t>You invent a “testing subclass” and invoke it instead of the real class, to get rid of some dependency</a:t>
            </a:r>
          </a:p>
          <a:p>
            <a:pPr lvl="1"/>
            <a:r>
              <a:rPr lang="en-US" dirty="0" smtClean="0"/>
              <a:t>Many of the other </a:t>
            </a:r>
            <a:r>
              <a:rPr lang="en-US" dirty="0" err="1" smtClean="0"/>
              <a:t>Ch</a:t>
            </a:r>
            <a:r>
              <a:rPr lang="en-US" dirty="0" smtClean="0"/>
              <a:t> 25 methods are variations on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variation on this 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Push down dependency</a:t>
            </a:r>
            <a:r>
              <a:rPr lang="en-US" dirty="0" smtClean="0"/>
              <a:t> – can be used when you’d have to define too many interfaces and substitute in too many places, to subclass and override</a:t>
            </a:r>
          </a:p>
          <a:p>
            <a:r>
              <a:rPr lang="en-US" dirty="0" smtClean="0"/>
              <a:t>Idea is –</a:t>
            </a:r>
          </a:p>
          <a:p>
            <a:pPr lvl="1"/>
            <a:r>
              <a:rPr lang="en-US" dirty="0" smtClean="0"/>
              <a:t>Make the original class abstract, where these dependency problems occur</a:t>
            </a:r>
          </a:p>
          <a:p>
            <a:pPr lvl="1"/>
            <a:r>
              <a:rPr lang="en-US" dirty="0" smtClean="0"/>
              <a:t>Subclass it in one way for testing</a:t>
            </a:r>
          </a:p>
          <a:p>
            <a:pPr lvl="1"/>
            <a:r>
              <a:rPr lang="en-US" dirty="0" smtClean="0"/>
              <a:t>Subclass it in another to instantiate those problem dependencies for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strategy in </a:t>
            </a:r>
            <a:r>
              <a:rPr lang="en-US" dirty="0" err="1" smtClean="0"/>
              <a:t>Ch</a:t>
            </a:r>
            <a:r>
              <a:rPr lang="en-US" dirty="0" smtClean="0"/>
              <a:t>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a test harness that includes all these overrides and other ways to simulate things where you need “Seams”</a:t>
            </a:r>
          </a:p>
          <a:p>
            <a:r>
              <a:rPr lang="en-US" dirty="0" smtClean="0"/>
              <a:t>Make it clear when you use the test harness or are making it “production.”  Perhaps –</a:t>
            </a:r>
          </a:p>
          <a:p>
            <a:pPr lvl="1"/>
            <a:r>
              <a:rPr lang="en-US" dirty="0" smtClean="0"/>
              <a:t>The test harness is for a whole system, like in integration testing, or</a:t>
            </a:r>
          </a:p>
          <a:p>
            <a:pPr lvl="1"/>
            <a:r>
              <a:rPr lang="en-US" dirty="0" smtClean="0"/>
              <a:t>The test harness is just for unit testing this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 err="1" smtClean="0"/>
              <a:t>Ch</a:t>
            </a:r>
            <a:r>
              <a:rPr lang="en-US" dirty="0" smtClean="0"/>
              <a:t> 25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 careful creating code that enables testing:</a:t>
            </a:r>
          </a:p>
          <a:p>
            <a:pPr lvl="1"/>
            <a:r>
              <a:rPr lang="en-US" dirty="0" smtClean="0"/>
              <a:t>Since the code is not yet testable (till you are done), these changes themselves aren’t “testable”</a:t>
            </a:r>
          </a:p>
          <a:p>
            <a:r>
              <a:rPr lang="en-US" dirty="0" smtClean="0"/>
              <a:t>Thus, </a:t>
            </a:r>
          </a:p>
          <a:p>
            <a:pPr lvl="1"/>
            <a:r>
              <a:rPr lang="en-US" dirty="0" smtClean="0"/>
              <a:t>Use copy and paste, versus typing</a:t>
            </a:r>
          </a:p>
          <a:p>
            <a:pPr lvl="1"/>
            <a:r>
              <a:rPr lang="en-US" dirty="0" smtClean="0"/>
              <a:t>Use code reviews (other people catch errors)</a:t>
            </a:r>
          </a:p>
          <a:p>
            <a:pPr lvl="1"/>
            <a:r>
              <a:rPr lang="en-US" dirty="0" smtClean="0"/>
              <a:t>Define testing interfaces (compiler catches errors)</a:t>
            </a:r>
          </a:p>
          <a:p>
            <a:r>
              <a:rPr lang="en-US" dirty="0" smtClean="0"/>
              <a:t>Use “mock object libraries” instead of creating your own</a:t>
            </a:r>
          </a:p>
          <a:p>
            <a:pPr lvl="1"/>
            <a:r>
              <a:rPr lang="en-US" dirty="0" smtClean="0"/>
              <a:t>See next page for examples!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47572</TotalTime>
  <Words>610</Words>
  <Application>Microsoft Office PowerPoint</Application>
  <PresentationFormat>On-screen Show (4:3)</PresentationFormat>
  <Paragraphs>101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Software Maintenance and Evolution CSSE 575: Session 6, Part 4  Breaking Dependencies</vt:lpstr>
      <vt:lpstr>We saw that almost all software changes…</vt:lpstr>
      <vt:lpstr>Ch 25 – Breaking Dependencies</vt:lpstr>
      <vt:lpstr>Ch 25 – Ways to break ‘em</vt:lpstr>
      <vt:lpstr>What’s “Extract Interface”?</vt:lpstr>
      <vt:lpstr>Some of these should look familiar</vt:lpstr>
      <vt:lpstr>A variation on this one…</vt:lpstr>
      <vt:lpstr>Common strategy in Ch 25</vt:lpstr>
      <vt:lpstr>Additional Ch 25 tips</vt:lpstr>
      <vt:lpstr>PowerPoint Presentation</vt:lpstr>
      <vt:lpstr>Assignment and Milestone Reminders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Chenoweth, Stephen V</cp:lastModifiedBy>
  <cp:revision>216</cp:revision>
  <cp:lastPrinted>2010-05-13T14:23:20Z</cp:lastPrinted>
  <dcterms:created xsi:type="dcterms:W3CDTF">2010-05-10T02:14:26Z</dcterms:created>
  <dcterms:modified xsi:type="dcterms:W3CDTF">2011-07-16T15:04:31Z</dcterms:modified>
</cp:coreProperties>
</file>