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9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5783" autoAdjust="0"/>
  </p:normalViewPr>
  <p:slideViewPr>
    <p:cSldViewPr>
      <p:cViewPr>
        <p:scale>
          <a:sx n="60" d="100"/>
          <a:sy n="60" d="100"/>
        </p:scale>
        <p:origin x="-210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9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The only way to make metrics interesting is to imagine you are the one making decisions about the product…</a:t>
            </a:r>
          </a:p>
          <a:p>
            <a:r>
              <a:rPr lang="en-US" b="0" baseline="0" dirty="0" smtClean="0"/>
              <a:t>Remember that SW Maintenance is the large part of software expenditure and you need to optimize that!</a:t>
            </a:r>
          </a:p>
          <a:p>
            <a:pPr lvl="0"/>
            <a:endParaRPr lang="en-US" b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69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all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pp</a:t>
            </a:r>
            <a:r>
              <a:rPr lang="en-US" baseline="0" dirty="0" smtClean="0"/>
              <a:t> 137 – 150.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of worms from http://quarterlifelady.com/?p=2386.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13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CCAImage</a:t>
            </a:r>
            <a:r>
              <a:rPr lang="en-US" baseline="0" dirty="0" smtClean="0"/>
              <a:t> class is used to take pictures in a security system.</a:t>
            </a:r>
          </a:p>
          <a:p>
            <a:r>
              <a:rPr lang="en-US" baseline="0" dirty="0" smtClean="0"/>
              <a:t>The class has a snap() method that uses a low-level C API to control a camera and “take” the picture.</a:t>
            </a:r>
          </a:p>
          <a:p>
            <a:r>
              <a:rPr lang="en-US" baseline="0" dirty="0" smtClean="0"/>
              <a:t>A single call to snap() can result in a couple different camera actions…</a:t>
            </a:r>
          </a:p>
          <a:p>
            <a:r>
              <a:rPr lang="en-US" baseline="0" dirty="0" smtClean="0"/>
              <a:t>Snap() calls </a:t>
            </a:r>
            <a:r>
              <a:rPr lang="en-US" baseline="0" dirty="0" err="1" smtClean="0"/>
              <a:t>setSnapRegion</a:t>
            </a:r>
            <a:r>
              <a:rPr lang="en-US" baseline="0" dirty="0" smtClean="0"/>
              <a:t> to place images in a buffer.</a:t>
            </a:r>
          </a:p>
          <a:p>
            <a:r>
              <a:rPr lang="en-US" baseline="0" dirty="0" smtClean="0"/>
              <a:t>Unfortunately, the API to the camera has changed, so we need to make a change to </a:t>
            </a:r>
            <a:r>
              <a:rPr lang="en-US" baseline="0" dirty="0" err="1" smtClean="0"/>
              <a:t>SetSnapRegion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How to write tests for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67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Feathers also shows how this can be done with a “using” declaration in C++.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99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class creates GUI components, receives</a:t>
            </a:r>
            <a:r>
              <a:rPr lang="en-US" baseline="0" dirty="0" smtClean="0"/>
              <a:t> notifications from them using </a:t>
            </a:r>
            <a:r>
              <a:rPr lang="en-US" baseline="0" dirty="0" err="1" smtClean="0"/>
              <a:t>actionPerformed</a:t>
            </a:r>
            <a:r>
              <a:rPr lang="en-US" baseline="0" dirty="0" smtClean="0"/>
              <a:t>, and calculates what it needs to display and displays it.</a:t>
            </a:r>
          </a:p>
          <a:p>
            <a:r>
              <a:rPr lang="en-US" baseline="0" dirty="0" smtClean="0"/>
              <a:t>It builds up detailed text and then creates and displays another window.</a:t>
            </a:r>
          </a:p>
          <a:p>
            <a:r>
              <a:rPr lang="en-US" baseline="0" dirty="0" smtClean="0"/>
              <a:t>When the window is done with its work, it grabs information from it directly, processes it a bit, and then sets it onto one of its own text fields.</a:t>
            </a:r>
          </a:p>
          <a:p>
            <a:r>
              <a:rPr lang="en-US" baseline="0" dirty="0" smtClean="0"/>
              <a:t>There is no decent way to create a test harness to see what this class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1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http://en.wikipedia.org/wiki/Bertrand_Meyer.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82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pp. 157+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76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0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bornstoryteller.wordpress.com/2011/06/27/national-standards-are-they-necessary-guest-blo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457200"/>
            <a:ext cx="4572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2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6, Part </a:t>
            </a:r>
            <a:r>
              <a:rPr lang="en-US" sz="32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  <a:r>
              <a:rPr lang="en-US" sz="36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Problems with Changing Software - 2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962400"/>
            <a:ext cx="3886200" cy="2057400"/>
          </a:xfrm>
        </p:spPr>
        <p:txBody>
          <a:bodyPr>
            <a:norm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Cell: (937) 657-3885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</a:t>
            </a:r>
            <a:r>
              <a:rPr lang="en-US" sz="2000" dirty="0" err="1">
                <a:ea typeface="ＭＳ Ｐゴシック"/>
                <a:cs typeface="ＭＳ Ｐゴシック"/>
              </a:rPr>
              <a:t>chenowet@rose-hulman.eduz</a:t>
            </a:r>
            <a:endParaRPr lang="en-US" sz="2000" dirty="0">
              <a:ea typeface="ＭＳ Ｐゴシック"/>
              <a:cs typeface="ＭＳ Ｐゴシック"/>
            </a:endParaRP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800600" y="666750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Below</a:t>
            </a:r>
            <a:r>
              <a:rPr lang="en-US" sz="1600" dirty="0" smtClean="0"/>
              <a:t> – How do you know if your unit test really tested the important things?  Did you use representative data?  Does it predict success in integration testing?  </a:t>
            </a:r>
            <a:r>
              <a:rPr lang="en-US" sz="1600" dirty="0"/>
              <a:t>Cartoon from </a:t>
            </a:r>
            <a:r>
              <a:rPr lang="en-US" sz="1600" dirty="0">
                <a:hlinkClick r:id="rId5"/>
              </a:rPr>
              <a:t>http://bornstoryteller.wordpress.com/2011/06/27/national-standards-are-they-necessary-guest-blog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. 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52750"/>
            <a:ext cx="4440356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Undetectable side effects,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And a test exercise on the </a:t>
            </a:r>
            <a:r>
              <a:rPr lang="en-US" sz="1800" dirty="0" err="1" smtClean="0"/>
              <a:t>performCommand</a:t>
            </a:r>
            <a:r>
              <a:rPr lang="en-US" sz="1800" dirty="0" smtClean="0"/>
              <a:t> method would look like this: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public void </a:t>
            </a:r>
            <a:r>
              <a:rPr lang="en-US" sz="1800" dirty="0" err="1" smtClean="0"/>
              <a:t>testPerformCommand</a:t>
            </a:r>
            <a:r>
              <a:rPr lang="en-US" sz="1800" dirty="0" smtClean="0"/>
              <a:t>(){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TestingAccountDetailFrame</a:t>
            </a:r>
            <a:r>
              <a:rPr lang="en-US" sz="1800" dirty="0" smtClean="0"/>
              <a:t> frame = new </a:t>
            </a:r>
            <a:r>
              <a:rPr lang="en-US" sz="1800" dirty="0" err="1" smtClean="0"/>
              <a:t>TestingAccountDetailFrame</a:t>
            </a:r>
            <a:r>
              <a:rPr lang="en-US" sz="1800" dirty="0" smtClean="0"/>
              <a:t>();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frame.accountSymbol</a:t>
            </a:r>
            <a:r>
              <a:rPr lang="en-US" sz="1800" dirty="0" smtClean="0"/>
              <a:t> = “SYM”;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frame.performCommand</a:t>
            </a:r>
            <a:r>
              <a:rPr lang="en-US" sz="1800" dirty="0" smtClean="0"/>
              <a:t>(“project activity”);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assertEquals</a:t>
            </a:r>
            <a:r>
              <a:rPr lang="en-US" sz="1800" dirty="0" smtClean="0"/>
              <a:t>(“SYM: basic account”, </a:t>
            </a:r>
            <a:r>
              <a:rPr lang="en-US" sz="1800" dirty="0" err="1" smtClean="0"/>
              <a:t>frame.displayText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62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cool example…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Impact analysis during maintenance –</a:t>
            </a:r>
          </a:p>
          <a:p>
            <a:r>
              <a:rPr lang="en-US" dirty="0" smtClean="0"/>
              <a:t>Feathers’ dream tool – he highlights code in the IDE, and it tells him everything impacted if he changes that code!</a:t>
            </a:r>
          </a:p>
          <a:p>
            <a:r>
              <a:rPr lang="en-US" dirty="0" smtClean="0"/>
              <a:t>Need to reason backward and forward about changes</a:t>
            </a:r>
          </a:p>
          <a:p>
            <a:pPr lvl="1"/>
            <a:r>
              <a:rPr lang="en-US" dirty="0" smtClean="0"/>
              <a:t>Backward = deduce the set of objects that affect values at a particular point in code.</a:t>
            </a:r>
          </a:p>
          <a:p>
            <a:pPr lvl="1"/>
            <a:r>
              <a:rPr lang="en-US" dirty="0" smtClean="0"/>
              <a:t>Forward = look at a set of objects and determine what will change downstream if they stop working.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forward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We want to make changes to this code, to allow the index to change as items are added to the </a:t>
            </a:r>
            <a:r>
              <a:rPr lang="en-US" sz="1200" b="1" dirty="0" err="1" smtClean="0"/>
              <a:t>ArrayList</a:t>
            </a:r>
            <a:r>
              <a:rPr lang="en-US" sz="1200" b="1" dirty="0" smtClean="0"/>
              <a:t>: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 smtClean="0"/>
              <a:t>import </a:t>
            </a:r>
            <a:r>
              <a:rPr lang="en-US" sz="1200" b="1" dirty="0" err="1"/>
              <a:t>java.util.ArrayList</a:t>
            </a:r>
            <a:r>
              <a:rPr lang="en-US" sz="1200" b="1" dirty="0"/>
              <a:t>;</a:t>
            </a:r>
          </a:p>
          <a:p>
            <a:pPr marL="0" indent="0">
              <a:buNone/>
            </a:pPr>
            <a:r>
              <a:rPr lang="en-US" sz="1200" b="1" dirty="0"/>
              <a:t>import </a:t>
            </a:r>
            <a:r>
              <a:rPr lang="en-US" sz="1200" b="1" dirty="0" err="1"/>
              <a:t>java.util.Iterator</a:t>
            </a:r>
            <a:r>
              <a:rPr lang="en-US" sz="1200" b="1" dirty="0"/>
              <a:t>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/**</a:t>
            </a:r>
          </a:p>
          <a:p>
            <a:pPr marL="0" indent="0">
              <a:buNone/>
            </a:pPr>
            <a:r>
              <a:rPr lang="en-US" sz="1200" dirty="0" smtClean="0"/>
              <a:t>* </a:t>
            </a:r>
            <a:r>
              <a:rPr lang="en-US" sz="1200" b="1" dirty="0"/>
              <a:t>@author </a:t>
            </a:r>
            <a:r>
              <a:rPr lang="en-US" sz="1200" b="1" u="sng" dirty="0" err="1"/>
              <a:t>chenowet</a:t>
            </a:r>
            <a:r>
              <a:rPr lang="en-US" sz="1200" b="1" u="sng" dirty="0"/>
              <a:t>.</a:t>
            </a:r>
          </a:p>
          <a:p>
            <a:pPr marL="0" indent="0">
              <a:buNone/>
            </a:pPr>
            <a:r>
              <a:rPr lang="en-US" sz="1200" dirty="0"/>
              <a:t> *         Created </a:t>
            </a:r>
            <a:r>
              <a:rPr lang="en-US" sz="1200" u="sng" dirty="0"/>
              <a:t>Jul 12, 2011.</a:t>
            </a:r>
          </a:p>
          <a:p>
            <a:pPr marL="0" indent="0">
              <a:buNone/>
            </a:pPr>
            <a:r>
              <a:rPr lang="en-US" sz="1200" dirty="0"/>
              <a:t> */</a:t>
            </a:r>
          </a:p>
          <a:p>
            <a:pPr marL="0" indent="0">
              <a:buNone/>
            </a:pPr>
            <a:r>
              <a:rPr lang="en-US" sz="1200" b="1" dirty="0"/>
              <a:t>public class </a:t>
            </a:r>
            <a:r>
              <a:rPr lang="en-US" sz="1200" b="1" dirty="0" err="1"/>
              <a:t>InMemoryDirectory</a:t>
            </a:r>
            <a:r>
              <a:rPr lang="en-US" sz="1200" b="1" dirty="0"/>
              <a:t> {</a:t>
            </a:r>
          </a:p>
          <a:p>
            <a:pPr marL="0" indent="0">
              <a:buNone/>
            </a:pPr>
            <a:r>
              <a:rPr lang="en-US" sz="1200" b="1" dirty="0" smtClean="0"/>
              <a:t> private </a:t>
            </a:r>
            <a:r>
              <a:rPr lang="en-US" sz="1200" b="1" dirty="0" err="1"/>
              <a:t>ArrayList</a:t>
            </a:r>
            <a:r>
              <a:rPr lang="en-US" sz="1200" b="1" dirty="0"/>
              <a:t>&lt;Element&gt; elements = </a:t>
            </a:r>
            <a:r>
              <a:rPr lang="en-US" sz="1200" b="1" u="sng" dirty="0"/>
              <a:t>new </a:t>
            </a:r>
            <a:r>
              <a:rPr lang="en-US" sz="1200" b="1" u="sng" dirty="0" err="1"/>
              <a:t>ArrayList</a:t>
            </a:r>
            <a:r>
              <a:rPr lang="en-US" sz="1200" b="1" u="sng" dirty="0"/>
              <a:t>();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 public </a:t>
            </a:r>
            <a:r>
              <a:rPr lang="en-US" sz="1200" b="1" dirty="0"/>
              <a:t>void </a:t>
            </a:r>
            <a:r>
              <a:rPr lang="en-US" sz="1200" b="1" u="sng" dirty="0" err="1"/>
              <a:t>addElement</a:t>
            </a:r>
            <a:r>
              <a:rPr lang="en-US" sz="1200" b="1" u="sng" dirty="0"/>
              <a:t>(Element </a:t>
            </a:r>
            <a:r>
              <a:rPr lang="en-US" sz="1200" b="1" u="sng" dirty="0" err="1"/>
              <a:t>newElement</a:t>
            </a:r>
            <a:r>
              <a:rPr lang="en-US" sz="1200" b="1" u="sng" dirty="0"/>
              <a:t>){</a:t>
            </a:r>
          </a:p>
          <a:p>
            <a:pPr marL="0" indent="0">
              <a:buNone/>
            </a:pPr>
            <a:r>
              <a:rPr lang="en-US" sz="1200" u="sng" dirty="0" smtClean="0"/>
              <a:t>  </a:t>
            </a:r>
            <a:r>
              <a:rPr lang="en-US" sz="1200" u="sng" dirty="0" err="1" smtClean="0"/>
              <a:t>elements.add</a:t>
            </a:r>
            <a:r>
              <a:rPr lang="en-US" sz="1200" u="sng" dirty="0" smtClean="0"/>
              <a:t>(</a:t>
            </a:r>
            <a:r>
              <a:rPr lang="en-US" sz="1200" u="sng" dirty="0" err="1" smtClean="0"/>
              <a:t>newElement</a:t>
            </a:r>
            <a:r>
              <a:rPr lang="en-US" sz="1200" u="sng" dirty="0"/>
              <a:t>);</a:t>
            </a:r>
          </a:p>
          <a:p>
            <a:pPr marL="0" indent="0">
              <a:buNone/>
            </a:pPr>
            <a:r>
              <a:rPr lang="en-US" sz="1200" dirty="0" smtClean="0"/>
              <a:t> }</a:t>
            </a:r>
          </a:p>
          <a:p>
            <a:pPr marL="0" indent="0">
              <a:buNone/>
            </a:pPr>
            <a:r>
              <a:rPr lang="en-US" sz="1200" b="1" dirty="0"/>
              <a:t>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b="1" u="sng" dirty="0" err="1"/>
              <a:t>getElementCount</a:t>
            </a:r>
            <a:r>
              <a:rPr lang="en-US" sz="1200" b="1" u="sng" dirty="0"/>
              <a:t>(){</a:t>
            </a:r>
          </a:p>
          <a:p>
            <a:pPr marL="0" indent="0">
              <a:buNone/>
            </a:pPr>
            <a:r>
              <a:rPr lang="en-US" sz="1200" b="1" dirty="0"/>
              <a:t>  return </a:t>
            </a:r>
            <a:r>
              <a:rPr lang="en-US" sz="1200" b="1" u="sng" dirty="0" err="1"/>
              <a:t>elements.size</a:t>
            </a:r>
            <a:r>
              <a:rPr lang="en-US" sz="1200" b="1" u="sng" dirty="0"/>
              <a:t>();</a:t>
            </a:r>
          </a:p>
          <a:p>
            <a:pPr marL="0" indent="0">
              <a:buNone/>
            </a:pPr>
            <a:r>
              <a:rPr lang="en-US" sz="1200" dirty="0"/>
              <a:t> }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 public Element </a:t>
            </a:r>
            <a:r>
              <a:rPr lang="en-US" sz="1200" b="1" u="sng" dirty="0" err="1"/>
              <a:t>generateIndex</a:t>
            </a:r>
            <a:r>
              <a:rPr lang="en-US" sz="1200" b="1" u="sng" dirty="0"/>
              <a:t>() {</a:t>
            </a:r>
          </a:p>
          <a:p>
            <a:pPr marL="0" indent="0">
              <a:buNone/>
            </a:pPr>
            <a:r>
              <a:rPr lang="en-US" sz="1200" dirty="0"/>
              <a:t>  Element index = </a:t>
            </a:r>
            <a:r>
              <a:rPr lang="en-US" sz="1200" b="1" dirty="0"/>
              <a:t>new Element("index");</a:t>
            </a:r>
          </a:p>
          <a:p>
            <a:pPr marL="0" indent="0">
              <a:buNone/>
            </a:pPr>
            <a:r>
              <a:rPr lang="en-US" sz="1200" b="1" dirty="0"/>
              <a:t>  for(</a:t>
            </a:r>
            <a:r>
              <a:rPr lang="en-US" sz="1200" b="1" u="sng" dirty="0"/>
              <a:t>Iterator it = </a:t>
            </a:r>
            <a:r>
              <a:rPr lang="en-US" sz="1200" b="1" u="sng" dirty="0" err="1"/>
              <a:t>elements.iterator</a:t>
            </a:r>
            <a:r>
              <a:rPr lang="en-US" sz="1200" b="1" u="sng" dirty="0"/>
              <a:t>(); </a:t>
            </a:r>
            <a:r>
              <a:rPr lang="en-US" sz="1200" b="1" u="sng" dirty="0" err="1"/>
              <a:t>it.hasNext</a:t>
            </a:r>
            <a:r>
              <a:rPr lang="en-US" sz="1200" b="1" u="sng" dirty="0"/>
              <a:t>();){</a:t>
            </a:r>
          </a:p>
          <a:p>
            <a:pPr marL="0" indent="0">
              <a:buNone/>
            </a:pPr>
            <a:r>
              <a:rPr lang="en-US" sz="1200" dirty="0"/>
              <a:t>   Element current = (Element)</a:t>
            </a:r>
            <a:r>
              <a:rPr lang="en-US" sz="1200" dirty="0" err="1"/>
              <a:t>it.next</a:t>
            </a:r>
            <a:r>
              <a:rPr lang="en-US" sz="1200" dirty="0"/>
              <a:t>();</a:t>
            </a:r>
          </a:p>
          <a:p>
            <a:pPr marL="0" indent="0">
              <a:buNone/>
            </a:pPr>
            <a:r>
              <a:rPr lang="en-US" sz="1200" dirty="0"/>
              <a:t>   </a:t>
            </a:r>
            <a:r>
              <a:rPr lang="en-US" sz="1200" dirty="0" err="1"/>
              <a:t>index.addText</a:t>
            </a:r>
            <a:r>
              <a:rPr lang="en-US" sz="1200" dirty="0"/>
              <a:t>(</a:t>
            </a:r>
            <a:r>
              <a:rPr lang="en-US" sz="1200" dirty="0" err="1"/>
              <a:t>current.getName</a:t>
            </a:r>
            <a:r>
              <a:rPr lang="en-US" sz="1200" dirty="0"/>
              <a:t>()+"\n");</a:t>
            </a:r>
          </a:p>
          <a:p>
            <a:pPr marL="0" indent="0">
              <a:buNone/>
            </a:pPr>
            <a:r>
              <a:rPr lang="en-US" sz="1200" dirty="0"/>
              <a:t>  }</a:t>
            </a:r>
          </a:p>
          <a:p>
            <a:pPr marL="0" indent="0">
              <a:buNone/>
            </a:pPr>
            <a:r>
              <a:rPr lang="en-US" sz="1200" dirty="0" smtClean="0"/>
              <a:t>  </a:t>
            </a:r>
            <a:r>
              <a:rPr lang="en-US" sz="1200" dirty="0" err="1" smtClean="0"/>
              <a:t>addElement</a:t>
            </a:r>
            <a:r>
              <a:rPr lang="en-US" sz="1200" dirty="0" smtClean="0"/>
              <a:t>(index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r>
              <a:rPr lang="en-US" sz="1200" b="1" dirty="0" smtClean="0"/>
              <a:t>  return </a:t>
            </a:r>
            <a:r>
              <a:rPr lang="en-US" sz="1200" b="1" dirty="0"/>
              <a:t>index;</a:t>
            </a:r>
          </a:p>
          <a:p>
            <a:pPr marL="0" indent="0">
              <a:buNone/>
            </a:pPr>
            <a:r>
              <a:rPr lang="en-US" sz="1200" dirty="0" smtClean="0"/>
              <a:t> }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public </a:t>
            </a:r>
            <a:r>
              <a:rPr lang="en-US" sz="1200" b="1" dirty="0"/>
              <a:t>Element </a:t>
            </a:r>
            <a:r>
              <a:rPr lang="en-US" sz="1200" b="1" u="sng" dirty="0" err="1"/>
              <a:t>getElement</a:t>
            </a:r>
            <a:r>
              <a:rPr lang="en-US" sz="1200" b="1" u="sng" dirty="0"/>
              <a:t>(String name){</a:t>
            </a:r>
          </a:p>
          <a:p>
            <a:pPr marL="0" indent="0">
              <a:buNone/>
            </a:pPr>
            <a:r>
              <a:rPr lang="en-US" sz="1200" b="1" dirty="0" smtClean="0"/>
              <a:t>  for </a:t>
            </a:r>
            <a:r>
              <a:rPr lang="en-US" sz="1200" b="1" dirty="0"/>
              <a:t>(</a:t>
            </a:r>
            <a:r>
              <a:rPr lang="en-US" sz="1200" b="1" u="sng" dirty="0"/>
              <a:t>Iterator it = </a:t>
            </a:r>
            <a:r>
              <a:rPr lang="en-US" sz="1200" b="1" u="sng" dirty="0" err="1"/>
              <a:t>elements.iterator</a:t>
            </a:r>
            <a:r>
              <a:rPr lang="en-US" sz="1200" b="1" u="sng" dirty="0"/>
              <a:t>(); </a:t>
            </a:r>
            <a:r>
              <a:rPr lang="en-US" sz="1200" b="1" u="sng" dirty="0" err="1"/>
              <a:t>it.hasNext</a:t>
            </a:r>
            <a:r>
              <a:rPr lang="en-US" sz="1200" b="1" u="sng" dirty="0"/>
              <a:t>();){</a:t>
            </a:r>
          </a:p>
          <a:p>
            <a:pPr marL="0" indent="0">
              <a:buNone/>
            </a:pPr>
            <a:r>
              <a:rPr lang="en-US" sz="1200" dirty="0" smtClean="0"/>
              <a:t>   Element </a:t>
            </a:r>
            <a:r>
              <a:rPr lang="en-US" sz="1200" dirty="0"/>
              <a:t>current = (Element)</a:t>
            </a:r>
            <a:r>
              <a:rPr lang="en-US" sz="1200" dirty="0" err="1"/>
              <a:t>it.next</a:t>
            </a:r>
            <a:r>
              <a:rPr lang="en-US" sz="1200" dirty="0"/>
              <a:t>();</a:t>
            </a:r>
          </a:p>
          <a:p>
            <a:pPr marL="0" indent="0">
              <a:buNone/>
            </a:pPr>
            <a:r>
              <a:rPr lang="en-US" sz="1200" b="1" dirty="0" smtClean="0"/>
              <a:t>   if </a:t>
            </a:r>
            <a:r>
              <a:rPr lang="en-US" sz="1200" b="1" dirty="0"/>
              <a:t>(</a:t>
            </a:r>
            <a:r>
              <a:rPr lang="en-US" sz="1200" b="1" dirty="0" err="1"/>
              <a:t>current.getName</a:t>
            </a:r>
            <a:r>
              <a:rPr lang="en-US" sz="1200" b="1" dirty="0"/>
              <a:t>().equals(name)) {</a:t>
            </a:r>
          </a:p>
          <a:p>
            <a:pPr marL="0" indent="0">
              <a:buNone/>
            </a:pPr>
            <a:r>
              <a:rPr lang="en-US" sz="1200" b="1" dirty="0" smtClean="0"/>
              <a:t>    return </a:t>
            </a:r>
            <a:r>
              <a:rPr lang="en-US" sz="1200" b="1" dirty="0"/>
              <a:t>current;</a:t>
            </a:r>
          </a:p>
          <a:p>
            <a:pPr marL="0" indent="0">
              <a:buNone/>
            </a:pPr>
            <a:r>
              <a:rPr lang="en-US" sz="1200" dirty="0" smtClean="0"/>
              <a:t>   }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  }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  return </a:t>
            </a:r>
            <a:r>
              <a:rPr lang="en-US" sz="1200" b="1" dirty="0"/>
              <a:t>null;</a:t>
            </a:r>
          </a:p>
          <a:p>
            <a:pPr marL="0" indent="0">
              <a:buNone/>
            </a:pPr>
            <a:r>
              <a:rPr lang="en-US" sz="1200" dirty="0" smtClean="0"/>
              <a:t> }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798212" y="1295400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is what generates index now!</a:t>
            </a:r>
            <a:endParaRPr lang="en-US" sz="1800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5486400" y="1480066"/>
            <a:ext cx="311812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5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</a:t>
            </a:r>
            <a:r>
              <a:rPr lang="en-US" dirty="0" smtClean="0"/>
              <a:t>example,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Issues:</a:t>
            </a:r>
          </a:p>
          <a:p>
            <a:r>
              <a:rPr lang="en-US" dirty="0" smtClean="0"/>
              <a:t>Need to generate the index last -- it doesn’t work if rebuilt.</a:t>
            </a:r>
          </a:p>
          <a:p>
            <a:r>
              <a:rPr lang="en-US" dirty="0" smtClean="0"/>
              <a:t>But this was ok in the existing app.</a:t>
            </a:r>
          </a:p>
          <a:p>
            <a:r>
              <a:rPr lang="en-US" dirty="0" smtClean="0"/>
              <a:t>Now, we’d like index creation and maintenance to happen automatically as a side effect of adding elements.</a:t>
            </a:r>
          </a:p>
          <a:p>
            <a:r>
              <a:rPr lang="en-US" dirty="0" smtClean="0"/>
              <a:t>How to test as we develop this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8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</a:t>
            </a:r>
            <a:r>
              <a:rPr lang="en-US" dirty="0" smtClean="0"/>
              <a:t>example,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need tests that:</a:t>
            </a:r>
          </a:p>
          <a:p>
            <a:r>
              <a:rPr lang="en-US" dirty="0" smtClean="0"/>
              <a:t>Add elements in various ways,</a:t>
            </a:r>
          </a:p>
          <a:p>
            <a:r>
              <a:rPr lang="en-US" dirty="0" smtClean="0"/>
              <a:t>Generate an index,</a:t>
            </a:r>
          </a:p>
          <a:p>
            <a:r>
              <a:rPr lang="en-US" dirty="0" smtClean="0"/>
              <a:t>Get the various elements and see if they are correct, and</a:t>
            </a:r>
          </a:p>
          <a:p>
            <a:r>
              <a:rPr lang="en-US" dirty="0" smtClean="0"/>
              <a:t>Test to see if the index is correct.</a:t>
            </a:r>
          </a:p>
          <a:p>
            <a:pPr marL="0" indent="0">
              <a:buNone/>
            </a:pPr>
            <a:r>
              <a:rPr lang="en-US" dirty="0" smtClean="0"/>
              <a:t>How do we know this is the extent of the testing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</a:t>
            </a:r>
            <a:r>
              <a:rPr lang="en-US" dirty="0" smtClean="0"/>
              <a:t>example,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tests are just a description of how we expect to use the directory (and revisions to the add function).</a:t>
            </a:r>
          </a:p>
          <a:p>
            <a:r>
              <a:rPr lang="en-US" dirty="0" smtClean="0"/>
              <a:t>We know what the directory is supposed to do.</a:t>
            </a:r>
          </a:p>
          <a:p>
            <a:r>
              <a:rPr lang="en-US" dirty="0" smtClean="0"/>
              <a:t>But, could we have known this just by looking at the code itself?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goal is to remove functionality from </a:t>
            </a:r>
            <a:r>
              <a:rPr lang="en-US" sz="2800" dirty="0" err="1" smtClean="0"/>
              <a:t>generateIndex</a:t>
            </a:r>
            <a:r>
              <a:rPr lang="en-US" sz="2800" dirty="0" smtClean="0"/>
              <a:t> and add it to </a:t>
            </a:r>
            <a:r>
              <a:rPr lang="en-US" sz="2800" dirty="0" err="1" smtClean="0"/>
              <a:t>addElement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So,</a:t>
            </a:r>
          </a:p>
          <a:p>
            <a:pPr lvl="1"/>
            <a:r>
              <a:rPr lang="en-US" sz="2400" dirty="0" smtClean="0"/>
              <a:t>What calls </a:t>
            </a:r>
            <a:r>
              <a:rPr lang="en-US" sz="2400" dirty="0" err="1" smtClean="0"/>
              <a:t>generateIndex</a:t>
            </a:r>
            <a:r>
              <a:rPr lang="en-US" sz="2400" dirty="0" smtClean="0"/>
              <a:t>?</a:t>
            </a:r>
          </a:p>
          <a:p>
            <a:pPr lvl="2"/>
            <a:r>
              <a:rPr lang="en-US" sz="2000" dirty="0" smtClean="0"/>
              <a:t>Nothing in the class itself.</a:t>
            </a:r>
          </a:p>
          <a:p>
            <a:pPr lvl="2"/>
            <a:r>
              <a:rPr lang="en-US" sz="2000" dirty="0" smtClean="0"/>
              <a:t>So it must just be client classes.</a:t>
            </a:r>
          </a:p>
          <a:p>
            <a:pPr lvl="1"/>
            <a:r>
              <a:rPr lang="en-US" sz="2400" dirty="0" smtClean="0"/>
              <a:t>What do we modify in </a:t>
            </a:r>
            <a:r>
              <a:rPr lang="en-US" sz="2400" dirty="0" err="1" smtClean="0"/>
              <a:t>generateIndex</a:t>
            </a:r>
            <a:r>
              <a:rPr lang="en-US" sz="2400" dirty="0" smtClean="0"/>
              <a:t>?</a:t>
            </a:r>
          </a:p>
          <a:p>
            <a:pPr lvl="2"/>
            <a:r>
              <a:rPr lang="en-US" sz="2000" dirty="0" smtClean="0"/>
              <a:t>We create a new element (the index) and add it to the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 (the directory).</a:t>
            </a:r>
          </a:p>
          <a:p>
            <a:pPr lvl="2"/>
            <a:r>
              <a:rPr lang="en-US" sz="2000" dirty="0" smtClean="0"/>
              <a:t>Thus, this method affects the elements in the list.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74" y="5410200"/>
            <a:ext cx="4993226" cy="143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5830" y="5791200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…But we’re not done!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07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794" y="2971800"/>
            <a:ext cx="5194005" cy="3686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else is the elements collection used?</a:t>
            </a:r>
          </a:p>
          <a:p>
            <a:pPr lvl="1"/>
            <a:r>
              <a:rPr lang="en-US" dirty="0" smtClean="0"/>
              <a:t>Used in </a:t>
            </a:r>
            <a:r>
              <a:rPr lang="en-US" dirty="0" err="1" smtClean="0"/>
              <a:t>getElementCount</a:t>
            </a:r>
            <a:r>
              <a:rPr lang="en-US" dirty="0" smtClean="0"/>
              <a:t> and in </a:t>
            </a:r>
            <a:r>
              <a:rPr lang="en-US" dirty="0" err="1" smtClean="0"/>
              <a:t>getElement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Used in </a:t>
            </a:r>
            <a:r>
              <a:rPr lang="en-US" dirty="0" err="1" smtClean="0"/>
              <a:t>addElement</a:t>
            </a:r>
            <a:r>
              <a:rPr lang="en-US" dirty="0" smtClean="0"/>
              <a:t>, but we don’t care!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need to look at how </a:t>
            </a:r>
            <a:r>
              <a:rPr lang="en-US" dirty="0" err="1" smtClean="0"/>
              <a:t>addElement</a:t>
            </a:r>
            <a:r>
              <a:rPr lang="en-US" dirty="0" smtClean="0"/>
              <a:t> impacts the surrounding software:</a:t>
            </a:r>
          </a:p>
          <a:p>
            <a:pPr lvl="1"/>
            <a:r>
              <a:rPr lang="en-US" dirty="0" smtClean="0"/>
              <a:t>It affects the elements collection.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581399"/>
            <a:ext cx="4038600" cy="21950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5830" y="5791200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…But we’re not done!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23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before, we also need to see what the elements collection itself can affect, giving this overall picture: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52" y="3111065"/>
            <a:ext cx="5152848" cy="344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cool examples…</a:t>
            </a:r>
            <a:r>
              <a:rPr lang="en-US" dirty="0" err="1" smtClean="0"/>
              <a:t>Ch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 can’t run this method in a test harness.”</a:t>
            </a:r>
          </a:p>
          <a:p>
            <a:r>
              <a:rPr lang="en-US" dirty="0" smtClean="0"/>
              <a:t>Reasons could include:</a:t>
            </a:r>
          </a:p>
          <a:p>
            <a:pPr lvl="1"/>
            <a:r>
              <a:rPr lang="en-US" dirty="0" smtClean="0"/>
              <a:t>Method not </a:t>
            </a:r>
            <a:r>
              <a:rPr lang="en-US" dirty="0" err="1" smtClean="0"/>
              <a:t>acccessible</a:t>
            </a:r>
            <a:r>
              <a:rPr lang="en-US" dirty="0" smtClean="0"/>
              <a:t> to the test</a:t>
            </a:r>
          </a:p>
          <a:p>
            <a:pPr lvl="1"/>
            <a:r>
              <a:rPr lang="en-US" dirty="0" smtClean="0"/>
              <a:t>Hard to construct the parameters to call a method</a:t>
            </a:r>
          </a:p>
          <a:p>
            <a:pPr lvl="1"/>
            <a:r>
              <a:rPr lang="en-US" dirty="0" smtClean="0"/>
              <a:t>Method has bad side effects, like modifying a database or launching a cruise missile</a:t>
            </a:r>
          </a:p>
          <a:p>
            <a:pPr lvl="1"/>
            <a:r>
              <a:rPr lang="en-US" dirty="0" smtClean="0"/>
              <a:t>Need to “sense through” some object that the method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we have missed anything?</a:t>
            </a:r>
          </a:p>
          <a:p>
            <a:pPr lvl="1"/>
            <a:r>
              <a:rPr lang="en-US" dirty="0" err="1" smtClean="0"/>
              <a:t>Superclasses</a:t>
            </a:r>
            <a:r>
              <a:rPr lang="en-US" dirty="0" smtClean="0"/>
              <a:t> and subclasses?</a:t>
            </a:r>
          </a:p>
          <a:p>
            <a:pPr lvl="1"/>
            <a:r>
              <a:rPr lang="en-US" dirty="0" smtClean="0"/>
              <a:t>Is the data in </a:t>
            </a:r>
            <a:r>
              <a:rPr lang="en-US" dirty="0" err="1" smtClean="0"/>
              <a:t>InMemoryDirectory</a:t>
            </a:r>
            <a:r>
              <a:rPr lang="en-US" dirty="0" smtClean="0"/>
              <a:t> public?</a:t>
            </a:r>
          </a:p>
          <a:p>
            <a:pPr lvl="2"/>
            <a:r>
              <a:rPr lang="en-US" dirty="0" smtClean="0"/>
              <a:t>Not in this case!</a:t>
            </a:r>
          </a:p>
          <a:p>
            <a:pPr lvl="1"/>
            <a:r>
              <a:rPr lang="en-US" dirty="0" smtClean="0"/>
              <a:t>What about the elements themselves?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/**</a:t>
            </a:r>
          </a:p>
          <a:p>
            <a:pPr marL="0" indent="0">
              <a:buNone/>
            </a:pPr>
            <a:r>
              <a:rPr lang="en-US" sz="1600" dirty="0" smtClean="0"/>
              <a:t> * </a:t>
            </a:r>
            <a:r>
              <a:rPr lang="en-US" sz="1600" b="1" dirty="0"/>
              <a:t>@author </a:t>
            </a:r>
            <a:r>
              <a:rPr lang="en-US" sz="1600" b="1" u="sng" dirty="0" err="1"/>
              <a:t>chenowet</a:t>
            </a:r>
            <a:r>
              <a:rPr lang="en-US" sz="1600" b="1" u="sng" dirty="0"/>
              <a:t>.</a:t>
            </a:r>
          </a:p>
          <a:p>
            <a:pPr marL="0" indent="0">
              <a:buNone/>
            </a:pPr>
            <a:r>
              <a:rPr lang="en-US" sz="1600" dirty="0"/>
              <a:t> *         Created </a:t>
            </a:r>
            <a:r>
              <a:rPr lang="en-US" sz="1600" u="sng" dirty="0"/>
              <a:t>Jul 12, 2011.</a:t>
            </a:r>
          </a:p>
          <a:p>
            <a:pPr marL="0" indent="0">
              <a:buNone/>
            </a:pPr>
            <a:r>
              <a:rPr lang="en-US" sz="1600" dirty="0"/>
              <a:t> */</a:t>
            </a:r>
          </a:p>
          <a:p>
            <a:pPr marL="0" indent="0">
              <a:buNone/>
            </a:pPr>
            <a:r>
              <a:rPr lang="en-US" sz="1600" b="1" dirty="0"/>
              <a:t>public class Element {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 private </a:t>
            </a:r>
            <a:r>
              <a:rPr lang="en-US" sz="1600" b="1" dirty="0"/>
              <a:t>String name;</a:t>
            </a:r>
          </a:p>
          <a:p>
            <a:pPr marL="0" indent="0">
              <a:buNone/>
            </a:pPr>
            <a:r>
              <a:rPr lang="en-US" sz="1600" b="1" dirty="0" smtClean="0"/>
              <a:t> private </a:t>
            </a:r>
            <a:r>
              <a:rPr lang="en-US" sz="1600" b="1" dirty="0"/>
              <a:t>String text;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 public </a:t>
            </a:r>
            <a:r>
              <a:rPr lang="en-US" sz="1600" b="1" u="sng" dirty="0"/>
              <a:t>Element(String name){</a:t>
            </a:r>
          </a:p>
          <a:p>
            <a:pPr marL="0" indent="0">
              <a:buNone/>
            </a:pPr>
            <a:r>
              <a:rPr lang="en-US" sz="1600" b="1" dirty="0" smtClean="0"/>
              <a:t>  this.name </a:t>
            </a:r>
            <a:r>
              <a:rPr lang="en-US" sz="1600" b="1" dirty="0"/>
              <a:t>= name;</a:t>
            </a:r>
          </a:p>
          <a:p>
            <a:pPr marL="0" indent="0">
              <a:buNone/>
            </a:pPr>
            <a:r>
              <a:rPr lang="en-US" sz="1600" b="1" dirty="0" smtClean="0"/>
              <a:t>  </a:t>
            </a:r>
            <a:r>
              <a:rPr lang="en-US" sz="1600" b="1" dirty="0" err="1" smtClean="0"/>
              <a:t>this.text</a:t>
            </a:r>
            <a:r>
              <a:rPr lang="en-US" sz="1600" b="1" dirty="0" smtClean="0"/>
              <a:t> </a:t>
            </a:r>
            <a:r>
              <a:rPr lang="en-US" sz="1600" b="1" dirty="0"/>
              <a:t>= "";</a:t>
            </a:r>
          </a:p>
          <a:p>
            <a:pPr marL="0" indent="0">
              <a:buNone/>
            </a:pPr>
            <a:r>
              <a:rPr lang="en-US" sz="1600" dirty="0" smtClean="0"/>
              <a:t> }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public String </a:t>
            </a:r>
            <a:r>
              <a:rPr lang="en-US" sz="1600" b="1" u="sng" dirty="0" err="1"/>
              <a:t>getName</a:t>
            </a:r>
            <a:r>
              <a:rPr lang="en-US" sz="1600" b="1" u="sng" dirty="0"/>
              <a:t>(){</a:t>
            </a:r>
          </a:p>
          <a:p>
            <a:pPr marL="0" indent="0">
              <a:buNone/>
            </a:pPr>
            <a:r>
              <a:rPr lang="en-US" sz="1600" b="1" dirty="0"/>
              <a:t>  return this.name;</a:t>
            </a:r>
          </a:p>
          <a:p>
            <a:pPr marL="0" indent="0">
              <a:buNone/>
            </a:pPr>
            <a:r>
              <a:rPr lang="en-US" sz="1600" dirty="0"/>
              <a:t> }</a:t>
            </a:r>
          </a:p>
          <a:p>
            <a:pPr marL="0" indent="0">
              <a:buNone/>
            </a:pPr>
            <a:r>
              <a:rPr lang="en-US" sz="1600" b="1" dirty="0"/>
              <a:t> public void </a:t>
            </a:r>
            <a:r>
              <a:rPr lang="en-US" sz="1600" b="1" u="sng" dirty="0" err="1"/>
              <a:t>addText</a:t>
            </a:r>
            <a:r>
              <a:rPr lang="en-US" sz="1600" b="1" u="sng" dirty="0"/>
              <a:t>(String </a:t>
            </a:r>
            <a:r>
              <a:rPr lang="en-US" sz="1600" b="1" u="sng" dirty="0" err="1"/>
              <a:t>newText</a:t>
            </a:r>
            <a:r>
              <a:rPr lang="en-US" sz="1600" b="1" u="sng" dirty="0"/>
              <a:t>){</a:t>
            </a:r>
          </a:p>
          <a:p>
            <a:pPr marL="0" indent="0">
              <a:buNone/>
            </a:pPr>
            <a:r>
              <a:rPr lang="en-US" sz="1600" b="1" dirty="0"/>
              <a:t>  </a:t>
            </a:r>
            <a:r>
              <a:rPr lang="en-US" sz="1600" b="1" dirty="0" err="1"/>
              <a:t>this.text</a:t>
            </a:r>
            <a:r>
              <a:rPr lang="en-US" sz="1600" b="1" dirty="0"/>
              <a:t> = </a:t>
            </a:r>
            <a:r>
              <a:rPr lang="en-US" sz="1600" b="1" dirty="0" err="1"/>
              <a:t>this.text</a:t>
            </a:r>
            <a:r>
              <a:rPr lang="en-US" sz="1600" b="1" dirty="0"/>
              <a:t> + </a:t>
            </a:r>
            <a:r>
              <a:rPr lang="en-US" sz="1600" b="1" dirty="0" err="1"/>
              <a:t>newText</a:t>
            </a:r>
            <a:r>
              <a:rPr lang="en-US" sz="1600" b="1" dirty="0"/>
              <a:t>;</a:t>
            </a:r>
          </a:p>
          <a:p>
            <a:pPr marL="0" indent="0">
              <a:buNone/>
            </a:pPr>
            <a:r>
              <a:rPr lang="en-US" sz="1600" dirty="0"/>
              <a:t> }</a:t>
            </a:r>
          </a:p>
          <a:p>
            <a:pPr marL="0" indent="0">
              <a:buNone/>
            </a:pPr>
            <a:r>
              <a:rPr lang="en-US" sz="1600" b="1" dirty="0"/>
              <a:t> public String </a:t>
            </a:r>
            <a:r>
              <a:rPr lang="en-US" sz="1600" b="1" u="sng" dirty="0" err="1"/>
              <a:t>getText</a:t>
            </a:r>
            <a:r>
              <a:rPr lang="en-US" sz="1600" b="1" u="sng" dirty="0"/>
              <a:t>(){</a:t>
            </a:r>
          </a:p>
          <a:p>
            <a:pPr marL="0" indent="0">
              <a:buNone/>
            </a:pPr>
            <a:r>
              <a:rPr lang="en-US" sz="1600" b="1" dirty="0"/>
              <a:t>  return </a:t>
            </a:r>
            <a:r>
              <a:rPr lang="en-US" sz="1600" b="1" dirty="0" err="1"/>
              <a:t>this.text</a:t>
            </a:r>
            <a:r>
              <a:rPr lang="en-US" sz="1600" b="1" dirty="0"/>
              <a:t>;</a:t>
            </a:r>
          </a:p>
          <a:p>
            <a:pPr marL="0" indent="0">
              <a:buNone/>
            </a:pPr>
            <a:r>
              <a:rPr lang="en-US" sz="1600" dirty="0"/>
              <a:t> }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495800"/>
            <a:ext cx="403531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overall, the impacts are: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7" y="2235460"/>
            <a:ext cx="6993283" cy="401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forward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Heuristics for analyzing effects propagation:</a:t>
            </a:r>
          </a:p>
          <a:p>
            <a:r>
              <a:rPr lang="en-US" dirty="0" smtClean="0"/>
              <a:t>Look for methods returning values</a:t>
            </a:r>
          </a:p>
          <a:p>
            <a:pPr lvl="1"/>
            <a:r>
              <a:rPr lang="en-US" dirty="0" smtClean="0"/>
              <a:t>Assuming these are used!</a:t>
            </a:r>
          </a:p>
          <a:p>
            <a:r>
              <a:rPr lang="en-US" dirty="0" smtClean="0"/>
              <a:t>An object that takes another object as a parameter</a:t>
            </a:r>
          </a:p>
          <a:p>
            <a:pPr lvl="1"/>
            <a:r>
              <a:rPr lang="en-US" dirty="0" smtClean="0"/>
              <a:t>Can change that object!</a:t>
            </a:r>
          </a:p>
          <a:p>
            <a:pPr lvl="1"/>
            <a:r>
              <a:rPr lang="en-US" dirty="0" smtClean="0"/>
              <a:t>Depends on the language</a:t>
            </a:r>
          </a:p>
          <a:p>
            <a:r>
              <a:rPr lang="en-US" dirty="0" smtClean="0"/>
              <a:t>Other side effects like</a:t>
            </a:r>
          </a:p>
          <a:p>
            <a:pPr lvl="1"/>
            <a:r>
              <a:rPr lang="en-US" dirty="0" smtClean="0"/>
              <a:t>Changing global or static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 private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Feathers’ opening comments:</a:t>
            </a:r>
          </a:p>
          <a:p>
            <a:r>
              <a:rPr lang="en-US" dirty="0" smtClean="0"/>
              <a:t>Private methods tend to be of dubious quality.</a:t>
            </a:r>
          </a:p>
          <a:p>
            <a:r>
              <a:rPr lang="en-US" dirty="0" smtClean="0"/>
              <a:t>They often look very general, but really work only for the things in their class that use them.</a:t>
            </a:r>
          </a:p>
          <a:p>
            <a:r>
              <a:rPr lang="en-US" dirty="0" smtClean="0"/>
              <a:t>Making them public opens a can of worms!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010" y="2524125"/>
            <a:ext cx="329339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8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methods,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Thus, these represent things that are inherently not testable – questionable design.</a:t>
            </a:r>
          </a:p>
          <a:p>
            <a:r>
              <a:rPr lang="en-US" dirty="0" smtClean="0"/>
              <a:t>His example (in C++):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 </a:t>
            </a:r>
            <a:r>
              <a:rPr lang="en-US" dirty="0" err="1" smtClean="0"/>
              <a:t>CCAImage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private: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setSnapRegion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y, </a:t>
            </a:r>
            <a:r>
              <a:rPr lang="en-US" dirty="0" err="1" smtClean="0"/>
              <a:t>ind</a:t>
            </a:r>
            <a:r>
              <a:rPr lang="en-US" dirty="0" smtClean="0"/>
              <a:t> dx,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public: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snap();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methods,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Feathers’ solution:</a:t>
            </a:r>
          </a:p>
          <a:p>
            <a:r>
              <a:rPr lang="en-US" dirty="0" smtClean="0"/>
              <a:t>Make the private class protected instead of private.</a:t>
            </a:r>
          </a:p>
          <a:p>
            <a:r>
              <a:rPr lang="en-US" dirty="0" smtClean="0"/>
              <a:t>Then delegate to a testing subclass: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 </a:t>
            </a:r>
            <a:r>
              <a:rPr lang="en-US" dirty="0" err="1" smtClean="0"/>
              <a:t>TestingCCAImage</a:t>
            </a:r>
            <a:r>
              <a:rPr lang="en-US" dirty="0" smtClean="0"/>
              <a:t> : public </a:t>
            </a:r>
            <a:r>
              <a:rPr lang="en-US" dirty="0" err="1" smtClean="0"/>
              <a:t>CCAImage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public: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setSnapRegion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y, </a:t>
            </a:r>
            <a:r>
              <a:rPr lang="en-US" dirty="0" err="1"/>
              <a:t>ind</a:t>
            </a:r>
            <a:r>
              <a:rPr lang="en-US" dirty="0"/>
              <a:t> dx,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// call the </a:t>
            </a:r>
            <a:r>
              <a:rPr lang="en-US" dirty="0" err="1" smtClean="0"/>
              <a:t>setSnapRegion</a:t>
            </a:r>
            <a:r>
              <a:rPr lang="en-US" dirty="0" smtClean="0"/>
              <a:t> of the superclass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CCAImage</a:t>
            </a:r>
            <a:r>
              <a:rPr lang="en-US" dirty="0" smtClean="0"/>
              <a:t>::</a:t>
            </a:r>
            <a:r>
              <a:rPr lang="en-US" dirty="0" err="1" smtClean="0"/>
              <a:t>setSnapRegion</a:t>
            </a:r>
            <a:r>
              <a:rPr lang="en-US" dirty="0" smtClean="0"/>
              <a:t>(x, y, dx, 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Undetectable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500" dirty="0" smtClean="0"/>
              <a:t>Feathers’ example – a class that calls methods on other objects, and we never have a clue how things turn out: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Public class </a:t>
            </a:r>
            <a:r>
              <a:rPr lang="en-US" sz="1500" dirty="0" err="1" smtClean="0"/>
              <a:t>AccountDetailFrame</a:t>
            </a:r>
            <a:r>
              <a:rPr lang="en-US" sz="1500" dirty="0" smtClean="0"/>
              <a:t> extends Frame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implements </a:t>
            </a:r>
            <a:r>
              <a:rPr lang="en-US" sz="1500" dirty="0" err="1" smtClean="0"/>
              <a:t>ActionListener</a:t>
            </a:r>
            <a:r>
              <a:rPr lang="en-US" sz="1500" dirty="0" smtClean="0"/>
              <a:t>, </a:t>
            </a:r>
            <a:r>
              <a:rPr lang="en-US" sz="1500" dirty="0" err="1" smtClean="0"/>
              <a:t>WindowListener</a:t>
            </a:r>
            <a:endParaRPr lang="en-US" sz="15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private </a:t>
            </a:r>
            <a:r>
              <a:rPr lang="en-US" sz="1500" dirty="0" err="1" smtClean="0"/>
              <a:t>TextField</a:t>
            </a:r>
            <a:r>
              <a:rPr lang="en-US" sz="1500" dirty="0" smtClean="0"/>
              <a:t> display = new </a:t>
            </a:r>
            <a:r>
              <a:rPr lang="en-US" sz="1500" dirty="0" err="1" smtClean="0"/>
              <a:t>TextField</a:t>
            </a:r>
            <a:r>
              <a:rPr lang="en-US" sz="1500" dirty="0" smtClean="0"/>
              <a:t>(10);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public </a:t>
            </a:r>
            <a:r>
              <a:rPr lang="en-US" sz="1500" dirty="0" err="1" smtClean="0"/>
              <a:t>AccountDetailFrame</a:t>
            </a:r>
            <a:r>
              <a:rPr lang="en-US" sz="1500" dirty="0" smtClean="0"/>
              <a:t>(…) {…}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	public void </a:t>
            </a:r>
            <a:r>
              <a:rPr lang="en-US" sz="1500" dirty="0" err="1" smtClean="0"/>
              <a:t>actionPerformed</a:t>
            </a:r>
            <a:r>
              <a:rPr lang="en-US" sz="1500" dirty="0" smtClean="0"/>
              <a:t>(</a:t>
            </a:r>
            <a:r>
              <a:rPr lang="en-US" sz="1500" dirty="0" err="1" smtClean="0"/>
              <a:t>ActionEvent</a:t>
            </a:r>
            <a:r>
              <a:rPr lang="en-US" sz="1500" dirty="0" smtClean="0"/>
              <a:t> event)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String source = (String)</a:t>
            </a:r>
            <a:r>
              <a:rPr lang="en-US" sz="1500" dirty="0" err="1" smtClean="0"/>
              <a:t>event.getActionCommand</a:t>
            </a:r>
            <a:r>
              <a:rPr lang="en-US" sz="15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		if (</a:t>
            </a:r>
            <a:r>
              <a:rPr lang="en-US" sz="1500" dirty="0" err="1" smtClean="0"/>
              <a:t>source.equals</a:t>
            </a:r>
            <a:r>
              <a:rPr lang="en-US" sz="1500" dirty="0" smtClean="0"/>
              <a:t>(“</a:t>
            </a:r>
            <a:r>
              <a:rPr lang="en-US" sz="1500" smtClean="0"/>
              <a:t>project activity”)){</a:t>
            </a:r>
            <a:endParaRPr lang="en-US" sz="15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</a:t>
            </a:r>
            <a:r>
              <a:rPr lang="en-US" sz="1500" dirty="0" err="1" smtClean="0"/>
              <a:t>DetailFrame</a:t>
            </a:r>
            <a:r>
              <a:rPr lang="en-US" sz="1500" dirty="0" smtClean="0"/>
              <a:t> </a:t>
            </a:r>
            <a:r>
              <a:rPr lang="en-US" sz="1500" dirty="0" err="1" smtClean="0"/>
              <a:t>detailDisplay</a:t>
            </a:r>
            <a:r>
              <a:rPr lang="en-US" sz="1500" dirty="0" smtClean="0"/>
              <a:t> = new </a:t>
            </a:r>
            <a:r>
              <a:rPr lang="en-US" sz="1500" dirty="0" err="1" smtClean="0"/>
              <a:t>DetailFrame</a:t>
            </a:r>
            <a:r>
              <a:rPr lang="en-US" sz="15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</a:t>
            </a:r>
            <a:r>
              <a:rPr lang="en-US" sz="1500" dirty="0" err="1" smtClean="0"/>
              <a:t>detailDisplay.setDescription</a:t>
            </a:r>
            <a:r>
              <a:rPr lang="en-US" sz="1500" dirty="0" smtClean="0"/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	</a:t>
            </a:r>
            <a:r>
              <a:rPr lang="en-US" sz="1500" dirty="0" err="1" smtClean="0"/>
              <a:t>getDetailText</a:t>
            </a:r>
            <a:r>
              <a:rPr lang="en-US" sz="1500" dirty="0" smtClean="0"/>
              <a:t>() + “ “ + </a:t>
            </a:r>
            <a:r>
              <a:rPr lang="en-US" sz="1500" dirty="0" err="1" smtClean="0"/>
              <a:t>getProjectionText</a:t>
            </a:r>
            <a:r>
              <a:rPr lang="en-US" sz="1500" dirty="0" smtClean="0"/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</a:t>
            </a:r>
            <a:r>
              <a:rPr lang="en-US" sz="1500" dirty="0" err="1" smtClean="0"/>
              <a:t>detailDisplay.show</a:t>
            </a:r>
            <a:r>
              <a:rPr lang="en-US" sz="15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String </a:t>
            </a:r>
            <a:r>
              <a:rPr lang="en-US" sz="1500" dirty="0" err="1" smtClean="0"/>
              <a:t>accountDescription</a:t>
            </a:r>
            <a:r>
              <a:rPr lang="en-US" sz="1500" dirty="0" smtClean="0"/>
              <a:t> =  </a:t>
            </a:r>
            <a:r>
              <a:rPr lang="en-US" sz="1500" dirty="0" err="1" smtClean="0"/>
              <a:t>detailDisplay.getAccountSymbol</a:t>
            </a:r>
            <a:r>
              <a:rPr lang="en-US" sz="15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</a:t>
            </a:r>
            <a:r>
              <a:rPr lang="en-US" sz="1500" dirty="0" err="1" smtClean="0"/>
              <a:t>accountDescription</a:t>
            </a:r>
            <a:r>
              <a:rPr lang="en-US" sz="1500" dirty="0" smtClean="0"/>
              <a:t> += “: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</a:t>
            </a:r>
            <a:r>
              <a:rPr lang="en-US" sz="1500" dirty="0" err="1" smtClean="0"/>
              <a:t>display.setText</a:t>
            </a:r>
            <a:r>
              <a:rPr lang="en-US" sz="1500" dirty="0" smtClean="0"/>
              <a:t>(</a:t>
            </a:r>
            <a:r>
              <a:rPr lang="en-US" sz="1500" dirty="0" err="1" smtClean="0"/>
              <a:t>accountDescription</a:t>
            </a:r>
            <a:r>
              <a:rPr lang="en-US" sz="15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6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Undetectable side </a:t>
            </a:r>
            <a:r>
              <a:rPr lang="en-US" dirty="0" smtClean="0"/>
              <a:t>effects,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Feathers’ solution – separate dependencies, including using Bertrand Meyer’s Command / Query separation principle </a:t>
            </a:r>
            <a:r>
              <a:rPr lang="en-US" sz="1600" b="1" dirty="0" smtClean="0"/>
              <a:t>Part 1</a:t>
            </a:r>
            <a:r>
              <a:rPr lang="en-US" sz="16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Public class </a:t>
            </a:r>
            <a:r>
              <a:rPr lang="en-US" sz="1400" dirty="0" err="1"/>
              <a:t>AccountDetailFrame</a:t>
            </a:r>
            <a:r>
              <a:rPr lang="en-US" sz="1400" dirty="0"/>
              <a:t> extends Frame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implements </a:t>
            </a:r>
            <a:r>
              <a:rPr lang="en-US" sz="1400" dirty="0" err="1"/>
              <a:t>ActionListener</a:t>
            </a:r>
            <a:r>
              <a:rPr lang="en-US" sz="1400" dirty="0"/>
              <a:t>, </a:t>
            </a:r>
            <a:r>
              <a:rPr lang="en-US" sz="1400" dirty="0" err="1"/>
              <a:t>WindowListener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private </a:t>
            </a:r>
            <a:r>
              <a:rPr lang="en-US" sz="1400" dirty="0" err="1"/>
              <a:t>TextField</a:t>
            </a:r>
            <a:r>
              <a:rPr lang="en-US" sz="1400" dirty="0"/>
              <a:t> display = new </a:t>
            </a:r>
            <a:r>
              <a:rPr lang="en-US" sz="1400" dirty="0" err="1"/>
              <a:t>TextField</a:t>
            </a:r>
            <a:r>
              <a:rPr lang="en-US" sz="1400" dirty="0"/>
              <a:t>(10</a:t>
            </a:r>
            <a:r>
              <a:rPr lang="en-US" sz="14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private </a:t>
            </a:r>
            <a:r>
              <a:rPr lang="en-US" sz="1400" dirty="0" err="1" smtClean="0">
                <a:solidFill>
                  <a:srgbClr val="FF0000"/>
                </a:solidFill>
              </a:rPr>
              <a:t>DetailFrame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</a:rPr>
              <a:t>detailDisplay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public </a:t>
            </a:r>
            <a:r>
              <a:rPr lang="en-US" sz="1400" dirty="0" err="1"/>
              <a:t>AccountDetailFrame</a:t>
            </a:r>
            <a:r>
              <a:rPr lang="en-US" sz="1400" dirty="0"/>
              <a:t>(…) {…}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public void </a:t>
            </a:r>
            <a:r>
              <a:rPr lang="en-US" sz="1400" dirty="0" err="1"/>
              <a:t>actionPerformed</a:t>
            </a:r>
            <a:r>
              <a:rPr lang="en-US" sz="1400" dirty="0"/>
              <a:t>(</a:t>
            </a:r>
            <a:r>
              <a:rPr lang="en-US" sz="1400" dirty="0" err="1"/>
              <a:t>ActionEvent</a:t>
            </a:r>
            <a:r>
              <a:rPr lang="en-US" sz="1400" dirty="0"/>
              <a:t> event)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	String source = (String)</a:t>
            </a:r>
            <a:r>
              <a:rPr lang="en-US" sz="1400" dirty="0" err="1"/>
              <a:t>event.getActionCommand</a:t>
            </a:r>
            <a:r>
              <a:rPr lang="en-US" sz="14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</a:rPr>
              <a:t>performCommand</a:t>
            </a:r>
            <a:r>
              <a:rPr lang="en-US" sz="1400" dirty="0" smtClean="0">
                <a:solidFill>
                  <a:srgbClr val="FF0000"/>
                </a:solidFill>
              </a:rPr>
              <a:t>(source);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public void </a:t>
            </a:r>
            <a:r>
              <a:rPr lang="en-US" sz="1400" dirty="0" err="1" smtClean="0"/>
              <a:t>performCommand</a:t>
            </a:r>
            <a:r>
              <a:rPr lang="en-US" sz="1400" dirty="0" smtClean="0"/>
              <a:t>(String source){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	</a:t>
            </a:r>
            <a:r>
              <a:rPr lang="en-US" sz="1400" dirty="0"/>
              <a:t>	if (</a:t>
            </a:r>
            <a:r>
              <a:rPr lang="en-US" sz="1400" dirty="0" err="1"/>
              <a:t>source.equals</a:t>
            </a:r>
            <a:r>
              <a:rPr lang="en-US" sz="1400" dirty="0"/>
              <a:t>(“project activity</a:t>
            </a:r>
            <a:r>
              <a:rPr lang="en-US" sz="1400" dirty="0" smtClean="0"/>
              <a:t>)){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	</a:t>
            </a:r>
            <a:r>
              <a:rPr lang="en-US" sz="1400" dirty="0" err="1" smtClean="0">
                <a:solidFill>
                  <a:srgbClr val="FF0000"/>
                </a:solidFill>
              </a:rPr>
              <a:t>setDescription</a:t>
            </a:r>
            <a:r>
              <a:rPr lang="en-US" sz="1400" dirty="0" smtClean="0"/>
              <a:t>(</a:t>
            </a:r>
            <a:r>
              <a:rPr lang="en-US" sz="1400" dirty="0" err="1" smtClean="0"/>
              <a:t>getDetailText</a:t>
            </a:r>
            <a:r>
              <a:rPr lang="en-US" sz="1400" dirty="0" smtClean="0"/>
              <a:t>()</a:t>
            </a:r>
            <a:r>
              <a:rPr lang="en-US" sz="1400" dirty="0"/>
              <a:t> + “ “ + </a:t>
            </a:r>
            <a:r>
              <a:rPr lang="en-US" sz="1400" dirty="0" err="1"/>
              <a:t>getProjectionText</a:t>
            </a:r>
            <a:r>
              <a:rPr lang="en-US" sz="1400" dirty="0" smtClean="0"/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	String </a:t>
            </a:r>
            <a:r>
              <a:rPr lang="en-US" sz="1400" dirty="0" err="1" smtClean="0"/>
              <a:t>accountDescription</a:t>
            </a:r>
            <a:r>
              <a:rPr lang="en-US" sz="1400" dirty="0" smtClean="0"/>
              <a:t> = </a:t>
            </a:r>
            <a:r>
              <a:rPr lang="en-US" sz="1400" dirty="0" err="1" smtClean="0"/>
              <a:t>detailDisplay.</a:t>
            </a:r>
            <a:r>
              <a:rPr lang="en-US" sz="1400" dirty="0" err="1" smtClean="0">
                <a:solidFill>
                  <a:srgbClr val="FF0000"/>
                </a:solidFill>
              </a:rPr>
              <a:t>getAccountSymbol</a:t>
            </a:r>
            <a:r>
              <a:rPr lang="en-US" sz="1400" dirty="0" smtClean="0">
                <a:solidFill>
                  <a:srgbClr val="FF0000"/>
                </a:solidFill>
              </a:rPr>
              <a:t>()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		</a:t>
            </a:r>
            <a:r>
              <a:rPr lang="en-US" sz="1400" dirty="0" err="1"/>
              <a:t>accountDescription</a:t>
            </a:r>
            <a:r>
              <a:rPr lang="en-US" sz="1400" dirty="0"/>
              <a:t> += “: </a:t>
            </a:r>
            <a:r>
              <a:rPr lang="en-US" sz="1400" dirty="0" smtClean="0"/>
              <a:t>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	</a:t>
            </a:r>
            <a:r>
              <a:rPr lang="en-US" sz="1400" dirty="0" err="1" smtClean="0">
                <a:solidFill>
                  <a:srgbClr val="FF0000"/>
                </a:solidFill>
              </a:rPr>
              <a:t>setDisplayText</a:t>
            </a:r>
            <a:r>
              <a:rPr lang="en-US" sz="1400" dirty="0" smtClean="0"/>
              <a:t>(</a:t>
            </a:r>
            <a:r>
              <a:rPr lang="en-US" sz="1400" dirty="0" err="1" smtClean="0"/>
              <a:t>accountDescription</a:t>
            </a:r>
            <a:r>
              <a:rPr lang="en-US" sz="14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}				</a:t>
            </a:r>
            <a:r>
              <a:rPr lang="en-US" sz="1400" dirty="0" err="1" smtClean="0"/>
              <a:t>cntd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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1026" name="Picture 2" descr="http://upload.wikimedia.org/wikipedia/commons/thumb/2/28/Bertrand_Meyer_IMG_2481.jpg/330px-Bertrand_Meyer_IMG_24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448" y="1828800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3200400"/>
            <a:ext cx="2338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Bertrand Meyer – Also author of the Eiffel programming language and of “design by contract” programming.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47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Undetectable side </a:t>
            </a:r>
            <a:r>
              <a:rPr lang="en-US" dirty="0" smtClean="0"/>
              <a:t>effects,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500" dirty="0" smtClean="0"/>
              <a:t>Feathers’ solution – separate dependencies, including using Bertrand Meyer’s Command / Query separation principle </a:t>
            </a:r>
            <a:r>
              <a:rPr lang="en-US" sz="1500" b="1" dirty="0" smtClean="0"/>
              <a:t>Part 2</a:t>
            </a:r>
            <a:r>
              <a:rPr lang="en-US" sz="15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	void </a:t>
            </a:r>
            <a:r>
              <a:rPr lang="en-US" sz="1500" dirty="0" err="1" smtClean="0">
                <a:solidFill>
                  <a:srgbClr val="FF0000"/>
                </a:solidFill>
              </a:rPr>
              <a:t>setDescription</a:t>
            </a:r>
            <a:r>
              <a:rPr lang="en-US" sz="1500" dirty="0" smtClean="0">
                <a:solidFill>
                  <a:srgbClr val="FF0000"/>
                </a:solidFill>
              </a:rPr>
              <a:t>(String description){</a:t>
            </a:r>
            <a:endParaRPr lang="en-US" sz="15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	</a:t>
            </a:r>
            <a:r>
              <a:rPr lang="en-US" sz="1500" dirty="0" err="1" smtClean="0"/>
              <a:t>detailDisplay</a:t>
            </a:r>
            <a:r>
              <a:rPr lang="en-US" sz="1500" dirty="0" smtClean="0"/>
              <a:t> </a:t>
            </a:r>
            <a:r>
              <a:rPr lang="en-US" sz="1500" dirty="0"/>
              <a:t>= new </a:t>
            </a:r>
            <a:r>
              <a:rPr lang="en-US" sz="1500" dirty="0" err="1"/>
              <a:t>DetailFrame</a:t>
            </a:r>
            <a:r>
              <a:rPr lang="en-US" sz="15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	</a:t>
            </a:r>
            <a:r>
              <a:rPr lang="en-US" sz="1500" dirty="0" err="1" smtClean="0"/>
              <a:t>detailDisplay.setDescription</a:t>
            </a:r>
            <a:r>
              <a:rPr lang="en-US" sz="1500" dirty="0" smtClean="0"/>
              <a:t>(description);</a:t>
            </a:r>
            <a:endParaRPr lang="en-US" sz="15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	</a:t>
            </a:r>
            <a:r>
              <a:rPr lang="en-US" sz="1500" dirty="0" err="1"/>
              <a:t>detailDisplay.show</a:t>
            </a:r>
            <a:r>
              <a:rPr lang="en-US" sz="15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String </a:t>
            </a:r>
            <a:r>
              <a:rPr lang="en-US" sz="1500" dirty="0" err="1" smtClean="0">
                <a:solidFill>
                  <a:srgbClr val="FF0000"/>
                </a:solidFill>
              </a:rPr>
              <a:t>getAccountSymbol</a:t>
            </a:r>
            <a:r>
              <a:rPr lang="en-US" sz="1500" dirty="0" smtClean="0">
                <a:solidFill>
                  <a:srgbClr val="FF0000"/>
                </a:solidFill>
              </a:rPr>
              <a:t>(){</a:t>
            </a:r>
            <a:endParaRPr lang="en-US" sz="15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	</a:t>
            </a:r>
            <a:r>
              <a:rPr lang="en-US" sz="1500" dirty="0" smtClean="0"/>
              <a:t>return  </a:t>
            </a:r>
            <a:r>
              <a:rPr lang="en-US" sz="1500" dirty="0" err="1"/>
              <a:t>detailDisplay.getAccountSymbol</a:t>
            </a:r>
            <a:r>
              <a:rPr lang="en-US" sz="1500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}</a:t>
            </a:r>
            <a:endParaRPr lang="en-US" sz="15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void </a:t>
            </a:r>
            <a:r>
              <a:rPr lang="en-US" sz="1500" dirty="0" err="1" smtClean="0">
                <a:solidFill>
                  <a:srgbClr val="FF0000"/>
                </a:solidFill>
              </a:rPr>
              <a:t>setDisplayText</a:t>
            </a:r>
            <a:r>
              <a:rPr lang="en-US" sz="1500" dirty="0" smtClean="0">
                <a:solidFill>
                  <a:srgbClr val="FF0000"/>
                </a:solidFill>
              </a:rPr>
              <a:t>(String description){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	</a:t>
            </a:r>
            <a:r>
              <a:rPr lang="en-US" sz="1500" dirty="0" err="1"/>
              <a:t>display.setText</a:t>
            </a:r>
            <a:r>
              <a:rPr lang="en-US" sz="1500" dirty="0"/>
              <a:t>(</a:t>
            </a:r>
            <a:r>
              <a:rPr lang="en-US" sz="1500" dirty="0" err="1"/>
              <a:t>accountDescription</a:t>
            </a:r>
            <a:r>
              <a:rPr lang="en-US" sz="15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</a:t>
            </a:r>
            <a:r>
              <a:rPr lang="en-US" sz="1500" dirty="0" smtClean="0"/>
              <a:t>}</a:t>
            </a:r>
            <a:endParaRPr lang="en-US" sz="15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}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349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Undetectable side effects,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We can now subclass and override to test whatever code is left in </a:t>
            </a:r>
            <a:r>
              <a:rPr lang="en-US" dirty="0" err="1" smtClean="0"/>
              <a:t>performCommand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TestingAccountDetailFrame</a:t>
            </a:r>
            <a:r>
              <a:rPr lang="en-US" dirty="0" smtClean="0"/>
              <a:t> extends </a:t>
            </a:r>
            <a:r>
              <a:rPr lang="en-US" dirty="0" err="1" smtClean="0"/>
              <a:t>AccountDetailFrame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</a:t>
            </a:r>
            <a:r>
              <a:rPr lang="en-US" dirty="0" err="1" smtClean="0"/>
              <a:t>displayText</a:t>
            </a:r>
            <a:r>
              <a:rPr lang="en-US" dirty="0" smtClean="0"/>
              <a:t> = ““;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</a:t>
            </a:r>
            <a:r>
              <a:rPr lang="en-US" dirty="0" err="1" smtClean="0"/>
              <a:t>accountSymbol</a:t>
            </a:r>
            <a:r>
              <a:rPr lang="en-US" dirty="0" smtClean="0"/>
              <a:t> = “”;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setDescription</a:t>
            </a:r>
            <a:r>
              <a:rPr lang="en-US" dirty="0" smtClean="0"/>
              <a:t>(String description{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String </a:t>
            </a:r>
            <a:r>
              <a:rPr lang="en-US" dirty="0" err="1" smtClean="0"/>
              <a:t>getAccountSymbol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 err="1" smtClean="0"/>
              <a:t>accountSymbol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setDisplayText</a:t>
            </a:r>
            <a:r>
              <a:rPr lang="en-US" dirty="0" smtClean="0"/>
              <a:t> (String text){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displayText</a:t>
            </a:r>
            <a:r>
              <a:rPr lang="en-US" dirty="0" smtClean="0"/>
              <a:t> = text;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14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47877</TotalTime>
  <Words>1422</Words>
  <Application>Microsoft Office PowerPoint</Application>
  <PresentationFormat>On-screen Show (4:3)</PresentationFormat>
  <Paragraphs>290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Software Maintenance and Evolution CSSE 575: Session 6, Part 3  Problems with Changing Software - 2</vt:lpstr>
      <vt:lpstr>A few more cool examples…Ch 10</vt:lpstr>
      <vt:lpstr>Testing a private method</vt:lpstr>
      <vt:lpstr>Private methods, cntd</vt:lpstr>
      <vt:lpstr>Private methods, cntd</vt:lpstr>
      <vt:lpstr>Undetectable side effects</vt:lpstr>
      <vt:lpstr>Undetectable side effects, cntd</vt:lpstr>
      <vt:lpstr>Undetectable side effects, cntd</vt:lpstr>
      <vt:lpstr>Undetectable side effects, cntd</vt:lpstr>
      <vt:lpstr>Undetectable side effects, cntd</vt:lpstr>
      <vt:lpstr>Another cool example…Ch 11</vt:lpstr>
      <vt:lpstr>Reasoning forward example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  <vt:lpstr>Reasoning forward example, cntd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225</cp:revision>
  <cp:lastPrinted>2010-05-13T14:23:20Z</cp:lastPrinted>
  <dcterms:created xsi:type="dcterms:W3CDTF">2010-05-10T02:14:26Z</dcterms:created>
  <dcterms:modified xsi:type="dcterms:W3CDTF">2014-01-23T16:01:22Z</dcterms:modified>
</cp:coreProperties>
</file>