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50"/>
  </p:notesMasterIdLst>
  <p:handoutMasterIdLst>
    <p:handoutMasterId r:id="rId51"/>
  </p:handoutMasterIdLst>
  <p:sldIdLst>
    <p:sldId id="259" r:id="rId2"/>
    <p:sldId id="689" r:id="rId3"/>
    <p:sldId id="690" r:id="rId4"/>
    <p:sldId id="691" r:id="rId5"/>
    <p:sldId id="743" r:id="rId6"/>
    <p:sldId id="692" r:id="rId7"/>
    <p:sldId id="693" r:id="rId8"/>
    <p:sldId id="701" r:id="rId9"/>
    <p:sldId id="722" r:id="rId10"/>
    <p:sldId id="703" r:id="rId11"/>
    <p:sldId id="704" r:id="rId12"/>
    <p:sldId id="705" r:id="rId13"/>
    <p:sldId id="709" r:id="rId14"/>
    <p:sldId id="708" r:id="rId15"/>
    <p:sldId id="720" r:id="rId16"/>
    <p:sldId id="721" r:id="rId17"/>
    <p:sldId id="710" r:id="rId18"/>
    <p:sldId id="711" r:id="rId19"/>
    <p:sldId id="712" r:id="rId20"/>
    <p:sldId id="713" r:id="rId21"/>
    <p:sldId id="707" r:id="rId22"/>
    <p:sldId id="694" r:id="rId23"/>
    <p:sldId id="695" r:id="rId24"/>
    <p:sldId id="744" r:id="rId25"/>
    <p:sldId id="696" r:id="rId26"/>
    <p:sldId id="697" r:id="rId27"/>
    <p:sldId id="698" r:id="rId28"/>
    <p:sldId id="699" r:id="rId29"/>
    <p:sldId id="700" r:id="rId30"/>
    <p:sldId id="742" r:id="rId31"/>
    <p:sldId id="725" r:id="rId32"/>
    <p:sldId id="723" r:id="rId33"/>
    <p:sldId id="726" r:id="rId34"/>
    <p:sldId id="737" r:id="rId35"/>
    <p:sldId id="738" r:id="rId36"/>
    <p:sldId id="727" r:id="rId37"/>
    <p:sldId id="728" r:id="rId38"/>
    <p:sldId id="729" r:id="rId39"/>
    <p:sldId id="730" r:id="rId40"/>
    <p:sldId id="731" r:id="rId41"/>
    <p:sldId id="732" r:id="rId42"/>
    <p:sldId id="733" r:id="rId43"/>
    <p:sldId id="734" r:id="rId44"/>
    <p:sldId id="739" r:id="rId45"/>
    <p:sldId id="740" r:id="rId46"/>
    <p:sldId id="741" r:id="rId47"/>
    <p:sldId id="735" r:id="rId48"/>
    <p:sldId id="736" r:id="rId49"/>
  </p:sldIdLst>
  <p:sldSz cx="9144000" cy="6858000" type="screen4x3"/>
  <p:notesSz cx="7315200" cy="9601200"/>
  <p:custDataLst>
    <p:tags r:id="rId53"/>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6633"/>
    <a:srgbClr val="336699"/>
    <a:srgbClr val="FFFF00"/>
    <a:srgbClr val="800000"/>
    <a:srgbClr val="990000"/>
    <a:srgbClr val="000066"/>
    <a:srgbClr val="CC33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3" autoAdjust="0"/>
    <p:restoredTop sz="86857" autoAdjust="0"/>
  </p:normalViewPr>
  <p:slideViewPr>
    <p:cSldViewPr>
      <p:cViewPr varScale="1">
        <p:scale>
          <a:sx n="123" d="100"/>
          <a:sy n="123" d="100"/>
        </p:scale>
        <p:origin x="-248" y="-112"/>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592"/>
    </p:cViewPr>
  </p:sorterViewPr>
  <p:notesViewPr>
    <p:cSldViewPr>
      <p:cViewPr varScale="1">
        <p:scale>
          <a:sx n="59" d="100"/>
          <a:sy n="59" d="100"/>
        </p:scale>
        <p:origin x="-1542" y="-84"/>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tags" Target="tags/tag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82938"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defTabSz="954088">
              <a:defRPr sz="1300"/>
            </a:lvl1pPr>
          </a:lstStyle>
          <a:p>
            <a:endParaRPr lang="en-US"/>
          </a:p>
        </p:txBody>
      </p:sp>
      <p:sp>
        <p:nvSpPr>
          <p:cNvPr id="176131" name="Rectangle 3"/>
          <p:cNvSpPr>
            <a:spLocks noGrp="1" noChangeArrowheads="1"/>
          </p:cNvSpPr>
          <p:nvPr>
            <p:ph type="dt" sz="quarter" idx="1"/>
          </p:nvPr>
        </p:nvSpPr>
        <p:spPr bwMode="auto">
          <a:xfrm>
            <a:off x="4160838" y="0"/>
            <a:ext cx="3182937"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algn="r" defTabSz="954088">
              <a:defRPr sz="1300"/>
            </a:lvl1pPr>
          </a:lstStyle>
          <a:p>
            <a:endParaRPr lang="en-US"/>
          </a:p>
        </p:txBody>
      </p:sp>
      <p:sp>
        <p:nvSpPr>
          <p:cNvPr id="176132" name="Rectangle 4"/>
          <p:cNvSpPr>
            <a:spLocks noGrp="1" noChangeArrowheads="1"/>
          </p:cNvSpPr>
          <p:nvPr>
            <p:ph type="ftr" sz="quarter" idx="2"/>
          </p:nvPr>
        </p:nvSpPr>
        <p:spPr bwMode="auto">
          <a:xfrm>
            <a:off x="0" y="9109075"/>
            <a:ext cx="3182938"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defTabSz="954088">
              <a:defRPr sz="1300"/>
            </a:lvl1pPr>
          </a:lstStyle>
          <a:p>
            <a:endParaRPr lang="en-US"/>
          </a:p>
        </p:txBody>
      </p:sp>
      <p:sp>
        <p:nvSpPr>
          <p:cNvPr id="176133" name="Rectangle 5"/>
          <p:cNvSpPr>
            <a:spLocks noGrp="1" noChangeArrowheads="1"/>
          </p:cNvSpPr>
          <p:nvPr>
            <p:ph type="sldNum" sz="quarter" idx="3"/>
          </p:nvPr>
        </p:nvSpPr>
        <p:spPr bwMode="auto">
          <a:xfrm>
            <a:off x="4160838" y="9109075"/>
            <a:ext cx="3182937"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algn="r" defTabSz="954088">
              <a:defRPr sz="1300"/>
            </a:lvl1pPr>
          </a:lstStyle>
          <a:p>
            <a:fld id="{BE7C2961-80AF-1046-8E90-A8097193FC68}" type="slidenum">
              <a:rPr lang="en-US"/>
              <a:pPr/>
              <a:t>‹#›</a:t>
            </a:fld>
            <a:endParaRPr lang="en-US"/>
          </a:p>
        </p:txBody>
      </p:sp>
    </p:spTree>
    <p:extLst>
      <p:ext uri="{BB962C8B-B14F-4D97-AF65-F5344CB8AC3E}">
        <p14:creationId xmlns:p14="http://schemas.microsoft.com/office/powerpoint/2010/main" val="1487398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defTabSz="973138">
              <a:defRPr sz="1300"/>
            </a:lvl1pPr>
          </a:lstStyle>
          <a:p>
            <a:endParaRPr lang="en-US"/>
          </a:p>
        </p:txBody>
      </p:sp>
      <p:sp>
        <p:nvSpPr>
          <p:cNvPr id="7171" name="Rectangle 3"/>
          <p:cNvSpPr>
            <a:spLocks noGrp="1" noChangeArrowheads="1"/>
          </p:cNvSpPr>
          <p:nvPr>
            <p:ph type="dt" idx="1"/>
          </p:nvPr>
        </p:nvSpPr>
        <p:spPr bwMode="auto">
          <a:xfrm>
            <a:off x="4144963" y="0"/>
            <a:ext cx="3170237"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algn="r" defTabSz="973138">
              <a:defRPr sz="1300"/>
            </a:lvl1pPr>
          </a:lstStyle>
          <a:p>
            <a:endParaRPr lang="en-US"/>
          </a:p>
        </p:txBody>
      </p:sp>
      <p:sp>
        <p:nvSpPr>
          <p:cNvPr id="7172"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74725" y="4559300"/>
            <a:ext cx="5365750" cy="4322763"/>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9118600"/>
            <a:ext cx="3170238"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defTabSz="973138">
              <a:defRPr sz="1300"/>
            </a:lvl1pPr>
          </a:lstStyle>
          <a:p>
            <a:endParaRPr lang="en-US"/>
          </a:p>
        </p:txBody>
      </p:sp>
      <p:sp>
        <p:nvSpPr>
          <p:cNvPr id="7175" name="Rectangle 7"/>
          <p:cNvSpPr>
            <a:spLocks noGrp="1" noChangeArrowheads="1"/>
          </p:cNvSpPr>
          <p:nvPr>
            <p:ph type="sldNum" sz="quarter" idx="5"/>
          </p:nvPr>
        </p:nvSpPr>
        <p:spPr bwMode="auto">
          <a:xfrm>
            <a:off x="4144963" y="9118600"/>
            <a:ext cx="3170237"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algn="r" defTabSz="973138">
              <a:defRPr sz="1300"/>
            </a:lvl1pPr>
          </a:lstStyle>
          <a:p>
            <a:fld id="{1D48FDC5-0FF0-AA44-98DE-252E54AB5EC7}" type="slidenum">
              <a:rPr lang="en-US"/>
              <a:pPr/>
              <a:t>‹#›</a:t>
            </a:fld>
            <a:endParaRPr lang="en-US"/>
          </a:p>
        </p:txBody>
      </p:sp>
    </p:spTree>
    <p:extLst>
      <p:ext uri="{BB962C8B-B14F-4D97-AF65-F5344CB8AC3E}">
        <p14:creationId xmlns:p14="http://schemas.microsoft.com/office/powerpoint/2010/main" val="3327739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C3301-B4F8-9C4A-A4A6-B086B24BB786}" type="slidenum">
              <a:rPr lang="en-US"/>
              <a:pPr/>
              <a:t>1</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b="0" baseline="0" dirty="0" smtClean="0"/>
              <a:t>Tips from Steve McConnell’s </a:t>
            </a:r>
            <a:r>
              <a:rPr lang="en-US" b="0" i="1" baseline="0" dirty="0" smtClean="0"/>
              <a:t>Code Complete, </a:t>
            </a:r>
            <a:r>
              <a:rPr lang="en-US" b="0" i="0" baseline="0" dirty="0" smtClean="0"/>
              <a:t>published by Microsoft Press, from Shawn </a:t>
            </a:r>
            <a:r>
              <a:rPr lang="en-US" b="0" i="0" baseline="0" dirty="0" err="1" smtClean="0"/>
              <a:t>Bohner</a:t>
            </a:r>
            <a:r>
              <a:rPr lang="en-US" b="0" i="0" baseline="0" dirty="0" smtClean="0"/>
              <a:t> (an expert on modeling tools), &amp; other sources</a:t>
            </a:r>
            <a:r>
              <a:rPr lang="en-US" b="0" i="1" baseline="0" dirty="0" smtClean="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difference between programming concepts and human</a:t>
            </a:r>
            <a:r>
              <a:rPr lang="en-US" baseline="0" dirty="0" smtClean="0"/>
              <a:t> concept with respect to uniqueness of solution?</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your own words, what is program slicing?</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i="1" dirty="0" smtClean="0"/>
              <a:t>backward</a:t>
            </a:r>
            <a:r>
              <a:rPr lang="en-US" dirty="0" smtClean="0"/>
              <a:t> </a:t>
            </a:r>
            <a:r>
              <a:rPr lang="en-US" i="1" dirty="0" smtClean="0"/>
              <a:t>slice</a:t>
            </a:r>
            <a:r>
              <a:rPr lang="en-US" dirty="0" smtClean="0"/>
              <a:t> consists of all program points that affect a given point in the program. </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13</a:t>
            </a:fld>
            <a:endParaRPr lang="en-US"/>
          </a:p>
        </p:txBody>
      </p:sp>
    </p:spTree>
    <p:extLst>
      <p:ext uri="{BB962C8B-B14F-4D97-AF65-F5344CB8AC3E}">
        <p14:creationId xmlns:p14="http://schemas.microsoft.com/office/powerpoint/2010/main" val="2739223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i="1" dirty="0" smtClean="0"/>
              <a:t>forward</a:t>
            </a:r>
            <a:r>
              <a:rPr lang="en-US" dirty="0" smtClean="0"/>
              <a:t> </a:t>
            </a:r>
            <a:r>
              <a:rPr lang="en-US" i="1" dirty="0" smtClean="0"/>
              <a:t>slice</a:t>
            </a:r>
            <a:r>
              <a:rPr lang="en-US" dirty="0" smtClean="0"/>
              <a:t> consists of all program points that are affected by a given point in the program.</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impacts the “chars” value printed at the end?</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 to previous slide’s question.</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16</a:t>
            </a:fld>
            <a:endParaRPr lang="en-US"/>
          </a:p>
        </p:txBody>
      </p:sp>
    </p:spTree>
    <p:extLst>
      <p:ext uri="{BB962C8B-B14F-4D97-AF65-F5344CB8AC3E}">
        <p14:creationId xmlns:p14="http://schemas.microsoft.com/office/powerpoint/2010/main" val="978439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other ways to do a systematic analysis, akin to “slicing”…</a:t>
            </a:r>
          </a:p>
          <a:p>
            <a:r>
              <a:rPr lang="en-US" dirty="0" smtClean="0"/>
              <a:t>This one – looks like a flow chart.</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17</a:t>
            </a:fld>
            <a:endParaRPr lang="en-US"/>
          </a:p>
        </p:txBody>
      </p:sp>
    </p:spTree>
    <p:extLst>
      <p:ext uri="{BB962C8B-B14F-4D97-AF65-F5344CB8AC3E}">
        <p14:creationId xmlns:p14="http://schemas.microsoft.com/office/powerpoint/2010/main" val="2500586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Statement</a:t>
            </a:r>
            <a:r>
              <a:rPr lang="en-US" baseline="0" dirty="0" smtClean="0"/>
              <a:t> S2 is dependent on statement S1 </a:t>
            </a:r>
            <a:r>
              <a:rPr lang="en-US" baseline="0" dirty="0" err="1" smtClean="0"/>
              <a:t>iff</a:t>
            </a:r>
            <a:r>
              <a:rPr lang="en-US" baseline="0" dirty="0" smtClean="0"/>
              <a:t> S1 modifies a resource that S2 reads, and S1 precedes S2 in execution.</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18</a:t>
            </a:fld>
            <a:endParaRPr lang="en-US"/>
          </a:p>
        </p:txBody>
      </p:sp>
    </p:spTree>
    <p:extLst>
      <p:ext uri="{BB962C8B-B14F-4D97-AF65-F5344CB8AC3E}">
        <p14:creationId xmlns:p14="http://schemas.microsoft.com/office/powerpoint/2010/main" val="225707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statements guard the execution of the next statement?</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19</a:t>
            </a:fld>
            <a:endParaRPr lang="en-US"/>
          </a:p>
        </p:txBody>
      </p:sp>
    </p:spTree>
    <p:extLst>
      <p:ext uri="{BB962C8B-B14F-4D97-AF65-F5344CB8AC3E}">
        <p14:creationId xmlns:p14="http://schemas.microsoft.com/office/powerpoint/2010/main" val="3795470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kind of dependencies are depicted in a Program Dependence Graph (PDG)?  It shows both control and flow dependencies.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a:t>
            </a:r>
            <a:r>
              <a:rPr lang="en-US" baseline="0" dirty="0" smtClean="0"/>
              <a:t> steps in the</a:t>
            </a:r>
            <a:r>
              <a:rPr lang="en-US" dirty="0" smtClean="0"/>
              <a:t> basic manual process for Understanding</a:t>
            </a:r>
            <a:r>
              <a:rPr lang="en-US" baseline="0" dirty="0" smtClean="0"/>
              <a:t> a Program?</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 Programs</a:t>
            </a:r>
          </a:p>
          <a:p>
            <a:r>
              <a:rPr lang="en-US" dirty="0" smtClean="0"/>
              <a:t>Restructuring Programs</a:t>
            </a:r>
            <a:r>
              <a:rPr lang="en-US" baseline="0" dirty="0" smtClean="0"/>
              <a:t> - </a:t>
            </a:r>
            <a:r>
              <a:rPr lang="en-US" dirty="0" smtClean="0"/>
              <a:t>Isolation of separate “computational threads”</a:t>
            </a:r>
          </a:p>
          <a:p>
            <a:r>
              <a:rPr lang="en-US" dirty="0" smtClean="0"/>
              <a:t>Program Specialization and Reuse</a:t>
            </a:r>
            <a:r>
              <a:rPr lang="en-US" baseline="0" dirty="0" smtClean="0"/>
              <a:t> - </a:t>
            </a:r>
            <a:r>
              <a:rPr lang="en-US" dirty="0" smtClean="0"/>
              <a:t>Slices = specialized programs,</a:t>
            </a:r>
            <a:r>
              <a:rPr lang="en-US" baseline="0" dirty="0" smtClean="0"/>
              <a:t> </a:t>
            </a:r>
            <a:r>
              <a:rPr lang="en-US" dirty="0" smtClean="0"/>
              <a:t>Only reuse needed slices</a:t>
            </a:r>
          </a:p>
          <a:p>
            <a:r>
              <a:rPr lang="en-US" dirty="0" smtClean="0"/>
              <a:t>Program Differencing</a:t>
            </a:r>
            <a:r>
              <a:rPr lang="en-US" baseline="0" dirty="0" smtClean="0"/>
              <a:t> - </a:t>
            </a:r>
            <a:r>
              <a:rPr lang="en-US" dirty="0" smtClean="0"/>
              <a:t>Compare slices to identify changes (Impact</a:t>
            </a:r>
            <a:r>
              <a:rPr lang="en-US" baseline="0" dirty="0" smtClean="0"/>
              <a:t> analysis)</a:t>
            </a:r>
            <a:endParaRPr lang="en-US" dirty="0" smtClean="0"/>
          </a:p>
          <a:p>
            <a:r>
              <a:rPr lang="en-US" dirty="0" smtClean="0"/>
              <a:t>Testing</a:t>
            </a:r>
          </a:p>
          <a:p>
            <a:pPr lvl="1"/>
            <a:r>
              <a:rPr lang="en-US" dirty="0" smtClean="0"/>
              <a:t>What new test cases would improve coverage?</a:t>
            </a:r>
          </a:p>
          <a:p>
            <a:pPr lvl="1"/>
            <a:r>
              <a:rPr lang="en-US" dirty="0" smtClean="0"/>
              <a:t>What regression tests must be rerun after a change?</a:t>
            </a:r>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These tools possess the complications of compilers (completeness, consistency, invariance…)</a:t>
            </a:r>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software</a:t>
            </a:r>
            <a:r>
              <a:rPr lang="en-US" baseline="0" dirty="0" smtClean="0"/>
              <a:t> views listed above are you familiar with?</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Define/Use Graphs - Functions and data used in runtime </a:t>
            </a:r>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Maze image from</a:t>
            </a:r>
            <a:r>
              <a:rPr lang="en-US" baseline="0" dirty="0" smtClean="0"/>
              <a:t> http://en.wikipedia.org/wiki/File:Wandiligong_maze.jpg.</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24</a:t>
            </a:fld>
            <a:endParaRPr lang="en-US"/>
          </a:p>
        </p:txBody>
      </p:sp>
    </p:spTree>
    <p:extLst>
      <p:ext uri="{BB962C8B-B14F-4D97-AF65-F5344CB8AC3E}">
        <p14:creationId xmlns:p14="http://schemas.microsoft.com/office/powerpoint/2010/main" val="3543420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then look at a few examples…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25</a:t>
            </a:fld>
            <a:endParaRPr lang="en-US"/>
          </a:p>
        </p:txBody>
      </p:sp>
    </p:spTree>
    <p:extLst>
      <p:ext uri="{BB962C8B-B14F-4D97-AF65-F5344CB8AC3E}">
        <p14:creationId xmlns:p14="http://schemas.microsoft.com/office/powerpoint/2010/main" val="1071124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which modules/classes</a:t>
            </a:r>
            <a:r>
              <a:rPr lang="en-US" baseline="0" dirty="0" smtClean="0"/>
              <a:t> use which others. </a:t>
            </a:r>
          </a:p>
          <a:p>
            <a:endParaRPr lang="en-US" baseline="0" dirty="0" smtClean="0"/>
          </a:p>
          <a:p>
            <a:r>
              <a:rPr lang="en-US" baseline="0" dirty="0" smtClean="0"/>
              <a:t>For more about this system, in Spanish, see http://www.google.com/url?sa=t&amp;rct=j&amp;q=&amp;esrc=s&amp;source=web&amp;cd=1&amp;ved=0CC4QFjAA&amp;url=http%3A%2F%2Fwiki.di.uminho.pt%2Ftwiki%2Fpub%2FEducation%2FMICEI%2FMatPedSem%2Fseminario-21-04.ppt&amp;ei=xavOUsz2OtS0sQS9u4DwCw&amp;usg=AFQjCNF_hTCYOkeVgHmgZvENlcRLjQooHA&amp;sig2=wOvBK7HypSO5utGmqSTUAw.</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26</a:t>
            </a:fld>
            <a:endParaRPr lang="en-US"/>
          </a:p>
        </p:txBody>
      </p:sp>
    </p:spTree>
    <p:extLst>
      <p:ext uri="{BB962C8B-B14F-4D97-AF65-F5344CB8AC3E}">
        <p14:creationId xmlns:p14="http://schemas.microsoft.com/office/powerpoint/2010/main" val="4286567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err="1" smtClean="0"/>
              <a:t>ComVis</a:t>
            </a:r>
            <a:r>
              <a:rPr lang="en-US" i="0" baseline="0" dirty="0" smtClean="0"/>
              <a:t> is a prototype for exploring domain-based visualization methods.  See “</a:t>
            </a:r>
            <a:r>
              <a:rPr lang="en-US" b="0" i="0" dirty="0" err="1" smtClean="0">
                <a:effectLst/>
              </a:rPr>
              <a:t>ComVis</a:t>
            </a:r>
            <a:r>
              <a:rPr lang="en-US" b="0" i="0" dirty="0" smtClean="0">
                <a:effectLst/>
              </a:rPr>
              <a:t>: A Coordinated Multiple Views System for Prototyping New Visualization Technology,”</a:t>
            </a:r>
          </a:p>
          <a:p>
            <a:r>
              <a:rPr lang="en-US" baseline="0" dirty="0" smtClean="0"/>
              <a:t>By </a:t>
            </a:r>
            <a:r>
              <a:rPr lang="en-US" baseline="0" dirty="0" err="1" smtClean="0"/>
              <a:t>Matkovic</a:t>
            </a:r>
            <a:r>
              <a:rPr lang="en-US" baseline="0" dirty="0" smtClean="0"/>
              <a:t>, et al, </a:t>
            </a:r>
            <a:r>
              <a:rPr lang="en-US" i="1" baseline="0" dirty="0" smtClean="0"/>
              <a:t>Proceedings of the 2008 12</a:t>
            </a:r>
            <a:r>
              <a:rPr lang="en-US" i="1" baseline="30000" dirty="0" smtClean="0"/>
              <a:t>th</a:t>
            </a:r>
            <a:r>
              <a:rPr lang="en-US" i="1" baseline="0" dirty="0" smtClean="0"/>
              <a:t> International Conference on Information Visualization.</a:t>
            </a:r>
            <a:endParaRPr lang="en-US" i="1"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27</a:t>
            </a:fld>
            <a:endParaRPr lang="en-US"/>
          </a:p>
        </p:txBody>
      </p:sp>
    </p:spTree>
    <p:extLst>
      <p:ext uri="{BB962C8B-B14F-4D97-AF65-F5344CB8AC3E}">
        <p14:creationId xmlns:p14="http://schemas.microsoft.com/office/powerpoint/2010/main" val="3289688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35E4F-945F-BC4B-8D5A-5A604505C7CA}" type="slidenum">
              <a:rPr lang="en-US"/>
              <a:pPr/>
              <a:t>28</a:t>
            </a:fld>
            <a:endParaRPr lang="en-US"/>
          </a:p>
        </p:txBody>
      </p:sp>
      <p:sp>
        <p:nvSpPr>
          <p:cNvPr id="433154"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33155"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6661" tIns="48331" rIns="96661" bIns="48331">
            <a:prstTxWarp prst="textNoShape">
              <a:avLst/>
            </a:prstTxWarp>
          </a:bodyPr>
          <a:lstStyle/>
          <a:p>
            <a:r>
              <a:rPr lang="en-US" dirty="0"/>
              <a:t>Linked Multi-views, composite </a:t>
            </a:r>
            <a:r>
              <a:rPr lang="en-US" dirty="0" smtClean="0"/>
              <a:t>“brushing.” Brushing is a method of highlighting relevant data in different views, like that highlighted above.</a:t>
            </a:r>
            <a:endParaRPr lang="en-US" dirty="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0AE4A-307B-0643-A70A-5F13A90E3FB3}" type="slidenum">
              <a:rPr lang="en-US"/>
              <a:pPr/>
              <a:t>29</a:t>
            </a:fld>
            <a:endParaRPr lang="en-US"/>
          </a:p>
        </p:txBody>
      </p:sp>
      <p:sp>
        <p:nvSpPr>
          <p:cNvPr id="435202"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35203"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6661" tIns="48331" rIns="96661" bIns="48331">
            <a:prstTxWarp prst="textNoShape">
              <a:avLst/>
            </a:prstTxWarp>
          </a:bodyPr>
          <a:lstStyle/>
          <a:p>
            <a:r>
              <a:rPr lang="en-US" dirty="0" smtClean="0"/>
              <a:t>A “brushing” example:  </a:t>
            </a:r>
          </a:p>
          <a:p>
            <a:r>
              <a:rPr lang="en-US" dirty="0" smtClean="0"/>
              <a:t>Overall </a:t>
            </a:r>
            <a:r>
              <a:rPr lang="en-US" dirty="0"/>
              <a:t>view of the Java SDK source code history. </a:t>
            </a:r>
          </a:p>
          <a:p>
            <a:r>
              <a:rPr lang="en-US" dirty="0"/>
              <a:t>Lower view provides a family of 8537 curves, each representing a class over  a sequence of 72 versions (from version 1.1.2_012 to 1.6.0). </a:t>
            </a:r>
          </a:p>
          <a:p>
            <a:r>
              <a:rPr lang="en-US" dirty="0"/>
              <a:t>An individual curve has values 0 or 1 --  present (1) or absent (0) in a given version of the code (time values from1 to 72). </a:t>
            </a:r>
          </a:p>
          <a:p>
            <a:r>
              <a:rPr lang="en-US" dirty="0"/>
              <a:t>While a simultaneous presentation of 8537 curves in a curve view is not necessarily useful, the ability to brush (select) to provide focus and content makes this view very useful.</a:t>
            </a:r>
          </a:p>
          <a:p>
            <a:endParaRPr lang="en-US" dirty="0"/>
          </a:p>
          <a:p>
            <a:r>
              <a:rPr lang="en-US" dirty="0"/>
              <a:t>TOP right view - histogram of the individual packages with the highest number of classes in the largest versions…72 versions and 3651 classes in largest </a:t>
            </a:r>
            <a:r>
              <a:rPr lang="en-US" dirty="0" smtClean="0"/>
              <a:t>version.</a:t>
            </a:r>
          </a:p>
          <a:p>
            <a:endParaRPr lang="en-US" dirty="0" smtClean="0"/>
          </a:p>
          <a:p>
            <a:r>
              <a:rPr lang="en-US" dirty="0" smtClean="0"/>
              <a:t>For more on “brushing and linking,” see http://en.wikipedia.org/wiki/Brushing_and_linking.</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http://www.12manage.com/methods_herrmann_whole_brain.html.</a:t>
            </a:r>
          </a:p>
          <a:p>
            <a:endParaRPr lang="en-US" dirty="0" smtClean="0"/>
          </a:p>
          <a:p>
            <a:r>
              <a:rPr lang="en-US" dirty="0" smtClean="0"/>
              <a:t>See for example the </a:t>
            </a:r>
            <a:r>
              <a:rPr lang="en-US" dirty="0" err="1" smtClean="0"/>
              <a:t>Lumsdaines</a:t>
            </a:r>
            <a:r>
              <a:rPr lang="en-US" dirty="0" smtClean="0"/>
              <a:t>’ study of engineering students, at http://www.innovationtoday.biz/pubs/Thinking_Preferences_of_Engineering_Students.pdf.</a:t>
            </a:r>
          </a:p>
          <a:p>
            <a:endParaRPr lang="en-US" dirty="0" smtClean="0"/>
          </a:p>
          <a:p>
            <a:r>
              <a:rPr lang="en-US" dirty="0" smtClean="0"/>
              <a:t>Most CS profs are in the upper left-hand quadrant in this</a:t>
            </a:r>
            <a:r>
              <a:rPr lang="en-US" baseline="0" dirty="0" smtClean="0"/>
              <a:t> model, preferring logical, analytical thinking.  However, that does not mean that all engineers are that way!</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30</a:t>
            </a:fld>
            <a:endParaRPr lang="en-US"/>
          </a:p>
        </p:txBody>
      </p:sp>
    </p:spTree>
    <p:extLst>
      <p:ext uri="{BB962C8B-B14F-4D97-AF65-F5344CB8AC3E}">
        <p14:creationId xmlns:p14="http://schemas.microsoft.com/office/powerpoint/2010/main" val="292033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three</a:t>
            </a:r>
            <a:r>
              <a:rPr lang="en-US" baseline="0" dirty="0" smtClean="0"/>
              <a:t> general strategies for systematically understanding a program?</a:t>
            </a:r>
          </a:p>
          <a:p>
            <a:r>
              <a:rPr lang="en-US" baseline="0" dirty="0" smtClean="0"/>
              <a:t>What strategy do you use?</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http://www.cs.umd.edu/people/fshull.</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31</a:t>
            </a:fld>
            <a:endParaRPr lang="en-US"/>
          </a:p>
        </p:txBody>
      </p:sp>
    </p:spTree>
    <p:extLst>
      <p:ext uri="{BB962C8B-B14F-4D97-AF65-F5344CB8AC3E}">
        <p14:creationId xmlns:p14="http://schemas.microsoft.com/office/powerpoint/2010/main" val="2676229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06C23-2C0D-5B40-9C5F-A142580E2DDB}" type="slidenum">
              <a:rPr lang="en-US"/>
              <a:pPr/>
              <a:t>32</a:t>
            </a:fld>
            <a:endParaRPr 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may zip through these if there’s time.</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33</a:t>
            </a:fld>
            <a:endParaRPr lang="en-US"/>
          </a:p>
        </p:txBody>
      </p:sp>
    </p:spTree>
    <p:extLst>
      <p:ext uri="{BB962C8B-B14F-4D97-AF65-F5344CB8AC3E}">
        <p14:creationId xmlns:p14="http://schemas.microsoft.com/office/powerpoint/2010/main" val="2560404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are Simplifying Conditionals </a:t>
            </a:r>
            <a:r>
              <a:rPr lang="en-US" baseline="0" dirty="0" err="1" smtClean="0"/>
              <a:t>refactorings</a:t>
            </a:r>
            <a:r>
              <a:rPr lang="en-US" baseline="0" dirty="0" smtClean="0"/>
              <a:t> often needed?  [[ Conditional logic is prone to getting complex and tricky to understand, which in turn makes us prone to errors]]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Generalization </a:t>
            </a:r>
            <a:r>
              <a:rPr lang="en-US" dirty="0" smtClean="0"/>
              <a:t>produces its own batch of </a:t>
            </a:r>
            <a:r>
              <a:rPr lang="en-US" dirty="0" err="1" smtClean="0"/>
              <a:t>refactorings</a:t>
            </a:r>
            <a:r>
              <a:rPr lang="en-US" dirty="0" smtClean="0"/>
              <a:t>, </a:t>
            </a:r>
            <a:r>
              <a:rPr lang="en-US" b="1" dirty="0" smtClean="0"/>
              <a:t>mostly dealing with moving methods around a hierarchy of inheritance</a:t>
            </a:r>
            <a:r>
              <a:rPr lang="en-US" dirty="0" smtClean="0"/>
              <a:t>. </a:t>
            </a:r>
          </a:p>
          <a:p>
            <a:r>
              <a:rPr lang="en-US" dirty="0" smtClean="0"/>
              <a:t>Dealing with Generalization suggests what element</a:t>
            </a:r>
            <a:r>
              <a:rPr lang="en-US" baseline="0" dirty="0" smtClean="0"/>
              <a:t> of Object-Oriented development is addressed</a:t>
            </a:r>
            <a:r>
              <a:rPr lang="en-US" dirty="0" smtClean="0"/>
              <a:t>?</a:t>
            </a:r>
            <a:r>
              <a:rPr lang="en-US" baseline="0" dirty="0" smtClean="0"/>
              <a:t> [[Inheritance.]]</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quote is from “Chunking in soar:  The anatomy of a general learning mechanism,” by John E. Laird, Paul S. Rosenbaum, and Allen Newell, 1985, p 11. http://repository.cmu.edu/cgi/viewcontent.cgi?article=2552&amp;context=compsci</a:t>
            </a:r>
          </a:p>
          <a:p>
            <a:endParaRPr lang="en-US" dirty="0" smtClean="0"/>
          </a:p>
          <a:p>
            <a:r>
              <a:rPr lang="en-US" dirty="0" smtClean="0"/>
              <a:t>Picture is from http://diva.library.cmu.edu/Newell/biography.html.</a:t>
            </a:r>
          </a:p>
          <a:p>
            <a:endParaRPr lang="en-US" dirty="0" smtClean="0"/>
          </a:p>
          <a:p>
            <a:r>
              <a:rPr lang="en-US" dirty="0" smtClean="0"/>
              <a:t>Second quotes are from http://en.wikipedia.org/wiki/Chunking_%28psychology%29.</a:t>
            </a:r>
          </a:p>
          <a:p>
            <a:r>
              <a:rPr lang="en-US" dirty="0" smtClean="0"/>
              <a:t> </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5</a:t>
            </a:fld>
            <a:endParaRPr lang="en-US"/>
          </a:p>
        </p:txBody>
      </p:sp>
    </p:spTree>
    <p:extLst>
      <p:ext uri="{BB962C8B-B14F-4D97-AF65-F5344CB8AC3E}">
        <p14:creationId xmlns:p14="http://schemas.microsoft.com/office/powerpoint/2010/main" val="3693146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Article you read showed that user satisfaction and profitability</a:t>
            </a:r>
            <a:r>
              <a:rPr lang="en-US" baseline="0" dirty="0" smtClean="0"/>
              <a:t> also rely on other things, such as changes to the environment, beyond the control of the maintenance team.</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45</a:t>
            </a:fld>
            <a:endParaRPr lang="en-US"/>
          </a:p>
        </p:txBody>
      </p:sp>
    </p:spTree>
    <p:extLst>
      <p:ext uri="{BB962C8B-B14F-4D97-AF65-F5344CB8AC3E}">
        <p14:creationId xmlns:p14="http://schemas.microsoft.com/office/powerpoint/2010/main" val="27217362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article you read on maintenance said:</a:t>
            </a:r>
          </a:p>
          <a:p>
            <a:endParaRPr lang="en-US" dirty="0" smtClean="0"/>
          </a:p>
          <a:p>
            <a:r>
              <a:rPr lang="en-US" dirty="0" smtClean="0"/>
              <a:t>Everyone thinks they know what “maintainability” is,</a:t>
            </a:r>
          </a:p>
          <a:p>
            <a:pPr lvl="1"/>
            <a:r>
              <a:rPr lang="en-US" dirty="0" smtClean="0"/>
              <a:t>And something about how to achieve it</a:t>
            </a:r>
          </a:p>
          <a:p>
            <a:pPr lvl="1"/>
            <a:r>
              <a:rPr lang="en-US" dirty="0" smtClean="0"/>
              <a:t>Like having a good design to begin with</a:t>
            </a:r>
          </a:p>
          <a:p>
            <a:pPr lvl="1"/>
            <a:r>
              <a:rPr lang="en-US" dirty="0" smtClean="0"/>
              <a:t>And doing refactoring</a:t>
            </a:r>
          </a:p>
          <a:p>
            <a:r>
              <a:rPr lang="en-US" dirty="0" smtClean="0"/>
              <a:t>But in contrast to attributes such as performance and correctness, there is no common understanding of: </a:t>
            </a:r>
          </a:p>
          <a:p>
            <a:pPr lvl="1"/>
            <a:r>
              <a:rPr lang="en-US" dirty="0" smtClean="0"/>
              <a:t>What maintainability actually is, how it can be achieved, measured, or assessed. </a:t>
            </a:r>
          </a:p>
          <a:p>
            <a:pPr lvl="1"/>
            <a:r>
              <a:rPr lang="en-US" dirty="0" smtClean="0"/>
              <a:t>In fact, every software organization has its own definition of maintainability. </a:t>
            </a:r>
          </a:p>
          <a:p>
            <a:r>
              <a:rPr lang="en-US" dirty="0" smtClean="0"/>
              <a:t>The authors defined a quality model that –</a:t>
            </a:r>
          </a:p>
          <a:p>
            <a:pPr lvl="1"/>
            <a:r>
              <a:rPr lang="en-US" dirty="0" smtClean="0"/>
              <a:t>Associates maintenance activities with system properties, including </a:t>
            </a:r>
          </a:p>
          <a:p>
            <a:pPr lvl="1"/>
            <a:r>
              <a:rPr lang="en-US" dirty="0" smtClean="0"/>
              <a:t>The capabilities of the organization.</a:t>
            </a:r>
          </a:p>
          <a:p>
            <a:r>
              <a:rPr lang="en-US" dirty="0" smtClean="0"/>
              <a:t>They found that keys to maintainability were –</a:t>
            </a:r>
          </a:p>
          <a:p>
            <a:pPr lvl="1"/>
            <a:r>
              <a:rPr lang="en-US" dirty="0" smtClean="0"/>
              <a:t>Measurements as well as </a:t>
            </a:r>
          </a:p>
          <a:p>
            <a:pPr lvl="1"/>
            <a:r>
              <a:rPr lang="en-US" dirty="0" smtClean="0"/>
              <a:t>Manual inspections. </a:t>
            </a:r>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46</a:t>
            </a:fld>
            <a:endParaRPr lang="en-US"/>
          </a:p>
        </p:txBody>
      </p:sp>
    </p:spTree>
    <p:extLst>
      <p:ext uri="{BB962C8B-B14F-4D97-AF65-F5344CB8AC3E}">
        <p14:creationId xmlns:p14="http://schemas.microsoft.com/office/powerpoint/2010/main" val="3329238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Article you read showed that there were widespread preferences and aversions for software documentation tools.  Everyone wants automated documentation tools!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47</a:t>
            </a:fld>
            <a:endParaRPr lang="en-US"/>
          </a:p>
        </p:txBody>
      </p:sp>
    </p:spTree>
    <p:extLst>
      <p:ext uri="{BB962C8B-B14F-4D97-AF65-F5344CB8AC3E}">
        <p14:creationId xmlns:p14="http://schemas.microsoft.com/office/powerpoint/2010/main" val="171170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Article you read found that automated ways of detecting “bad smells” worked better than using experts to detect these.</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48</a:t>
            </a:fld>
            <a:endParaRPr lang="en-US"/>
          </a:p>
        </p:txBody>
      </p:sp>
    </p:spTree>
    <p:extLst>
      <p:ext uri="{BB962C8B-B14F-4D97-AF65-F5344CB8AC3E}">
        <p14:creationId xmlns:p14="http://schemas.microsoft.com/office/powerpoint/2010/main" val="1285674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Useful for reuse, maintenance, reverse engineering and the like in the context of Software Engineering</a:t>
            </a:r>
          </a:p>
          <a:p>
            <a:r>
              <a:rPr lang="en-US" dirty="0" smtClean="0"/>
              <a:t>What are two other names </a:t>
            </a:r>
            <a:r>
              <a:rPr lang="en-US" baseline="0" dirty="0" smtClean="0"/>
              <a:t>for program understanding as a technology area?</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400" dirty="0" smtClean="0"/>
              <a:t>Expertise – domain knowledge,</a:t>
            </a:r>
            <a:r>
              <a:rPr lang="en-US" sz="2400" baseline="0" dirty="0" smtClean="0"/>
              <a:t> skill with language/environment, system knowledge…</a:t>
            </a:r>
            <a:endParaRPr lang="en-US" sz="2400" dirty="0" smtClean="0"/>
          </a:p>
          <a:p>
            <a:r>
              <a:rPr lang="en-US" sz="2400" dirty="0" smtClean="0"/>
              <a:t>Representation Form</a:t>
            </a:r>
            <a:r>
              <a:rPr lang="en-US" sz="2400" baseline="0" dirty="0" smtClean="0"/>
              <a:t> – </a:t>
            </a:r>
            <a:r>
              <a:rPr lang="en-US" sz="2000" dirty="0" smtClean="0"/>
              <a:t>Structure, Semantics,</a:t>
            </a:r>
            <a:r>
              <a:rPr lang="en-US" sz="2000" baseline="0" dirty="0" smtClean="0"/>
              <a:t> </a:t>
            </a:r>
            <a:r>
              <a:rPr lang="en-US" sz="2000" dirty="0" smtClean="0"/>
              <a:t>Language Form/Type (Declarative, Symbolic, Procedural, Functional)</a:t>
            </a:r>
          </a:p>
          <a:p>
            <a:r>
              <a:rPr lang="en-US" sz="2400" dirty="0" smtClean="0"/>
              <a:t>Implementation issues - </a:t>
            </a:r>
            <a:r>
              <a:rPr lang="en-US" sz="2000" dirty="0" smtClean="0"/>
              <a:t>Naming conventions,</a:t>
            </a:r>
            <a:r>
              <a:rPr lang="en-US" sz="2000" baseline="0" dirty="0" smtClean="0"/>
              <a:t> </a:t>
            </a:r>
            <a:r>
              <a:rPr lang="en-US" sz="2000" dirty="0" smtClean="0"/>
              <a:t>Comments,</a:t>
            </a:r>
            <a:r>
              <a:rPr lang="en-US" sz="2000" baseline="0" dirty="0" smtClean="0"/>
              <a:t> </a:t>
            </a:r>
            <a:r>
              <a:rPr lang="en-US" sz="2000" dirty="0" smtClean="0"/>
              <a:t>Decomposition Mechanism</a:t>
            </a:r>
          </a:p>
          <a:p>
            <a:r>
              <a:rPr lang="en-US" sz="2400" dirty="0" smtClean="0"/>
              <a:t>Documentation – relation to source code, hypertext links</a:t>
            </a:r>
          </a:p>
          <a:p>
            <a:r>
              <a:rPr lang="en-US" sz="2400" dirty="0" smtClean="0"/>
              <a:t>Organization and Presentation –</a:t>
            </a:r>
            <a:r>
              <a:rPr lang="en-US" sz="2400" baseline="0" dirty="0" smtClean="0"/>
              <a:t> of the software artifacts, formal/informal</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1200" dirty="0" smtClean="0"/>
              <a:t>Humans need both “informal” and “formal” knowledge for program understanding</a:t>
            </a:r>
          </a:p>
          <a:p>
            <a:pPr>
              <a:lnSpc>
                <a:spcPct val="90000"/>
              </a:lnSpc>
            </a:pPr>
            <a:r>
              <a:rPr lang="en-US" sz="1200" dirty="0" smtClean="0"/>
              <a:t>As a human begins to understand a program he/she finds and recognizes informal concepts and starts assigning them to structures in the program</a:t>
            </a:r>
          </a:p>
          <a:p>
            <a:pPr>
              <a:lnSpc>
                <a:spcPct val="90000"/>
              </a:lnSpc>
            </a:pPr>
            <a:r>
              <a:rPr lang="en-US" sz="1200" dirty="0" smtClean="0"/>
              <a:t>Automatically “discovering (find + recognize) these informal concepts and assigning them to their implementation instances (structures of code) is the </a:t>
            </a:r>
            <a:r>
              <a:rPr lang="en-US" sz="1200" i="1" dirty="0" smtClean="0"/>
              <a:t>concept assignment problem”</a:t>
            </a:r>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like a Dalmatian in the middle of this!  From http://fun-optical-illusions.blogspot.com/.</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9</a:t>
            </a:fld>
            <a:endParaRPr lang="en-US"/>
          </a:p>
        </p:txBody>
      </p:sp>
    </p:spTree>
    <p:extLst>
      <p:ext uri="{BB962C8B-B14F-4D97-AF65-F5344CB8AC3E}">
        <p14:creationId xmlns:p14="http://schemas.microsoft.com/office/powerpoint/2010/main" val="3109989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Humans understand in terms of application domains</a:t>
            </a:r>
            <a:r>
              <a:rPr lang="en-US" sz="1200" baseline="0" dirty="0" smtClean="0"/>
              <a:t> </a:t>
            </a:r>
            <a:r>
              <a:rPr lang="en-US" sz="1200" dirty="0" smtClean="0"/>
              <a:t>e.g. “reserves an airline seat” </a:t>
            </a:r>
            <a:r>
              <a:rPr lang="en-US" sz="1200" dirty="0" smtClean="0">
                <a:ea typeface="Tahoma" charset="0"/>
                <a:cs typeface="Tahoma" charset="0"/>
              </a:rPr>
              <a:t>≠ “if(seat = request(flight)) &amp;&amp; available(seat) then reserve(seat, customer)”</a:t>
            </a:r>
          </a:p>
          <a:p>
            <a:r>
              <a:rPr lang="en-US" sz="1200" dirty="0" smtClean="0">
                <a:ea typeface="Tahoma" charset="0"/>
                <a:cs typeface="Tahoma" charset="0"/>
              </a:rPr>
              <a:t>Humans understand because of “rich context of world knowledge”</a:t>
            </a:r>
          </a:p>
          <a:p>
            <a:r>
              <a:rPr lang="en-US" sz="1200" dirty="0" smtClean="0">
                <a:ea typeface="Tahoma" charset="0"/>
                <a:cs typeface="Tahoma" charset="0"/>
              </a:rPr>
              <a:t>Machines lack contextual world knowledge</a:t>
            </a:r>
          </a:p>
          <a:p>
            <a:r>
              <a:rPr lang="en-US" sz="1200" dirty="0" smtClean="0">
                <a:ea typeface="Tahoma" charset="0"/>
                <a:cs typeface="Tahoma" charset="0"/>
              </a:rPr>
              <a:t>What</a:t>
            </a:r>
            <a:r>
              <a:rPr lang="en-US" sz="1200" baseline="0" dirty="0" smtClean="0">
                <a:ea typeface="Tahoma" charset="0"/>
                <a:cs typeface="Tahoma" charset="0"/>
              </a:rPr>
              <a:t> does the Concept Assignment problem map?</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853F-9E7B-4B60-9188-214175215C07}" type="slidenum">
              <a:rPr lang="en-US" smtClean="0"/>
              <a:t>‹#›</a:t>
            </a:fld>
            <a:endParaRPr lang="en-US"/>
          </a:p>
        </p:txBody>
      </p:sp>
      <p:pic>
        <p:nvPicPr>
          <p:cNvPr id="7" name="Picture 31" descr="rose4"/>
          <p:cNvPicPr>
            <a:picLocks noChangeAspect="1" noChangeArrowheads="1"/>
          </p:cNvPicPr>
          <p:nvPr userDrawn="1"/>
        </p:nvPicPr>
        <p:blipFill>
          <a:blip r:embed="rId2"/>
          <a:srcRect l="12895" t="22858"/>
          <a:stretch>
            <a:fillRect/>
          </a:stretch>
        </p:blipFill>
        <p:spPr bwMode="auto">
          <a:xfrm>
            <a:off x="7162800" y="6477000"/>
            <a:ext cx="1981200" cy="328613"/>
          </a:xfrm>
          <a:prstGeom prst="rect">
            <a:avLst/>
          </a:prstGeom>
          <a:noFill/>
        </p:spPr>
      </p:pic>
    </p:spTree>
    <p:extLst>
      <p:ext uri="{BB962C8B-B14F-4D97-AF65-F5344CB8AC3E}">
        <p14:creationId xmlns:p14="http://schemas.microsoft.com/office/powerpoint/2010/main" val="302008102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FA40B-D0E2-5746-A3D8-9149A00ED7AA}" type="slidenum">
              <a:rPr lang="en-US" smtClean="0"/>
              <a:pPr/>
              <a:t>‹#›</a:t>
            </a:fld>
            <a:endParaRPr lang="en-US"/>
          </a:p>
        </p:txBody>
      </p:sp>
    </p:spTree>
    <p:extLst>
      <p:ext uri="{BB962C8B-B14F-4D97-AF65-F5344CB8AC3E}">
        <p14:creationId xmlns:p14="http://schemas.microsoft.com/office/powerpoint/2010/main" val="50846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9C24B-8AC4-4649-8C5D-C9ABF9BA833B}" type="slidenum">
              <a:rPr lang="en-US" smtClean="0"/>
              <a:pPr/>
              <a:t>‹#›</a:t>
            </a:fld>
            <a:endParaRPr lang="en-US"/>
          </a:p>
        </p:txBody>
      </p:sp>
    </p:spTree>
    <p:extLst>
      <p:ext uri="{BB962C8B-B14F-4D97-AF65-F5344CB8AC3E}">
        <p14:creationId xmlns:p14="http://schemas.microsoft.com/office/powerpoint/2010/main" val="88709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3A97D-E058-4347-98A3-25ACC5C2803F}" type="slidenum">
              <a:rPr lang="en-US" smtClean="0"/>
              <a:pPr/>
              <a:t>‹#›</a:t>
            </a:fld>
            <a:endParaRPr lang="en-US"/>
          </a:p>
        </p:txBody>
      </p:sp>
    </p:spTree>
    <p:extLst>
      <p:ext uri="{BB962C8B-B14F-4D97-AF65-F5344CB8AC3E}">
        <p14:creationId xmlns:p14="http://schemas.microsoft.com/office/powerpoint/2010/main" val="175412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6DD52-B65D-2745-95FF-4AABEB51055F}" type="slidenum">
              <a:rPr lang="en-US" smtClean="0"/>
              <a:pPr/>
              <a:t>‹#›</a:t>
            </a:fld>
            <a:endParaRPr lang="en-US"/>
          </a:p>
        </p:txBody>
      </p:sp>
    </p:spTree>
    <p:extLst>
      <p:ext uri="{BB962C8B-B14F-4D97-AF65-F5344CB8AC3E}">
        <p14:creationId xmlns:p14="http://schemas.microsoft.com/office/powerpoint/2010/main" val="310427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8FA-C622-B24E-90B1-AA1F687089F1}" type="slidenum">
              <a:rPr lang="en-US" smtClean="0"/>
              <a:pPr/>
              <a:t>‹#›</a:t>
            </a:fld>
            <a:endParaRPr lang="en-US"/>
          </a:p>
        </p:txBody>
      </p:sp>
    </p:spTree>
    <p:extLst>
      <p:ext uri="{BB962C8B-B14F-4D97-AF65-F5344CB8AC3E}">
        <p14:creationId xmlns:p14="http://schemas.microsoft.com/office/powerpoint/2010/main" val="215798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FA5E4A-AD53-0843-A6C6-D4095C8CCF06}" type="slidenum">
              <a:rPr lang="en-US" smtClean="0"/>
              <a:pPr/>
              <a:t>‹#›</a:t>
            </a:fld>
            <a:endParaRPr lang="en-US"/>
          </a:p>
        </p:txBody>
      </p:sp>
    </p:spTree>
    <p:extLst>
      <p:ext uri="{BB962C8B-B14F-4D97-AF65-F5344CB8AC3E}">
        <p14:creationId xmlns:p14="http://schemas.microsoft.com/office/powerpoint/2010/main" val="288728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A6690-49A6-7A4D-B2B1-26C8A70FBB9B}" type="slidenum">
              <a:rPr lang="en-US" smtClean="0"/>
              <a:pPr/>
              <a:t>‹#›</a:t>
            </a:fld>
            <a:endParaRPr lang="en-US"/>
          </a:p>
        </p:txBody>
      </p:sp>
    </p:spTree>
    <p:extLst>
      <p:ext uri="{BB962C8B-B14F-4D97-AF65-F5344CB8AC3E}">
        <p14:creationId xmlns:p14="http://schemas.microsoft.com/office/powerpoint/2010/main" val="338591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87E393-2226-604C-AFDD-3DC991E195FE}" type="slidenum">
              <a:rPr lang="en-US" smtClean="0"/>
              <a:pPr/>
              <a:t>‹#›</a:t>
            </a:fld>
            <a:endParaRPr lang="en-US"/>
          </a:p>
        </p:txBody>
      </p:sp>
    </p:spTree>
    <p:extLst>
      <p:ext uri="{BB962C8B-B14F-4D97-AF65-F5344CB8AC3E}">
        <p14:creationId xmlns:p14="http://schemas.microsoft.com/office/powerpoint/2010/main" val="249050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2A153-4C1E-1849-AC61-B029892F4047}" type="slidenum">
              <a:rPr lang="en-US" smtClean="0"/>
              <a:pPr/>
              <a:t>‹#›</a:t>
            </a:fld>
            <a:endParaRPr lang="en-US"/>
          </a:p>
        </p:txBody>
      </p:sp>
    </p:spTree>
    <p:extLst>
      <p:ext uri="{BB962C8B-B14F-4D97-AF65-F5344CB8AC3E}">
        <p14:creationId xmlns:p14="http://schemas.microsoft.com/office/powerpoint/2010/main" val="117324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FF174-6D5E-474F-A735-6762711C5647}" type="slidenum">
              <a:rPr lang="en-US" smtClean="0"/>
              <a:pPr/>
              <a:t>‹#›</a:t>
            </a:fld>
            <a:endParaRPr lang="en-US"/>
          </a:p>
        </p:txBody>
      </p:sp>
    </p:spTree>
    <p:extLst>
      <p:ext uri="{BB962C8B-B14F-4D97-AF65-F5344CB8AC3E}">
        <p14:creationId xmlns:p14="http://schemas.microsoft.com/office/powerpoint/2010/main" val="30860327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FCEEE-9DC8-B543-AC3A-75A414BF23B6}" type="slidenum">
              <a:rPr lang="en-US" smtClean="0"/>
              <a:pPr/>
              <a:t>‹#›</a:t>
            </a:fld>
            <a:endParaRPr lang="en-US"/>
          </a:p>
        </p:txBody>
      </p:sp>
      <p:sp>
        <p:nvSpPr>
          <p:cNvPr id="8" name="Slide Number Placeholder 5"/>
          <p:cNvSpPr txBox="1">
            <a:spLocks/>
          </p:cNvSpPr>
          <p:nvPr userDrawn="1"/>
        </p:nvSpPr>
        <p:spPr>
          <a:xfrm>
            <a:off x="6934200" y="65087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fld id="{A74FCEEE-9DC8-B543-AC3A-75A414BF23B6}" type="slidenum">
              <a:rPr lang="en-US" smtClean="0"/>
              <a:pPr/>
              <a:t>‹#›</a:t>
            </a:fld>
            <a:endParaRPr lang="en-US"/>
          </a:p>
        </p:txBody>
      </p:sp>
    </p:spTree>
    <p:extLst>
      <p:ext uri="{BB962C8B-B14F-4D97-AF65-F5344CB8AC3E}">
        <p14:creationId xmlns:p14="http://schemas.microsoft.com/office/powerpoint/2010/main" val="31897760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Microsoft_Word_97_-_2004_Document1.doc"/><Relationship Id="rId5" Type="http://schemas.openxmlformats.org/officeDocument/2006/relationships/image" Target="../media/image14.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 y="533400"/>
            <a:ext cx="7772400" cy="2819400"/>
          </a:xfrm>
          <a:effectLst>
            <a:outerShdw blurRad="63500" dist="35921" dir="2700000" algn="ctr" rotWithShape="0">
              <a:schemeClr val="bg2">
                <a:alpha val="74998"/>
              </a:schemeClr>
            </a:outerShdw>
          </a:effectLst>
        </p:spPr>
        <p:txBody>
          <a:bodyPr/>
          <a:lstStyle/>
          <a:p>
            <a:r>
              <a:rPr lang="en-US" sz="3600" b="1" dirty="0">
                <a:effectLst>
                  <a:outerShdw blurRad="38100" dist="38100" dir="2700000" algn="tl">
                    <a:srgbClr val="DDDDDD"/>
                  </a:outerShdw>
                </a:effectLst>
              </a:rPr>
              <a:t>Software Maintenance and Evolution</a:t>
            </a:r>
            <a:r>
              <a:rPr lang="en-US" sz="2800" b="1" dirty="0">
                <a:effectLst>
                  <a:outerShdw blurRad="38100" dist="38100" dir="2700000" algn="tl">
                    <a:srgbClr val="DDDDDD"/>
                  </a:outerShdw>
                </a:effectLst>
              </a:rPr>
              <a:t/>
            </a:r>
            <a:br>
              <a:rPr lang="en-US" sz="2800" b="1" dirty="0">
                <a:effectLst>
                  <a:outerShdw blurRad="38100" dist="38100" dir="2700000" algn="tl">
                    <a:srgbClr val="DDDDDD"/>
                  </a:outerShdw>
                </a:effectLst>
              </a:rPr>
            </a:br>
            <a:r>
              <a:rPr lang="en-US" sz="2800" b="1" i="1" dirty="0">
                <a:effectLst>
                  <a:outerShdw blurRad="38100" dist="38100" dir="2700000" algn="tl">
                    <a:srgbClr val="DDDDDD"/>
                  </a:outerShdw>
                </a:effectLst>
              </a:rPr>
              <a:t>CSSE 575: Session 4, Part </a:t>
            </a:r>
            <a:r>
              <a:rPr lang="en-US" sz="2800" b="1" i="1" dirty="0" smtClean="0">
                <a:effectLst>
                  <a:outerShdw blurRad="38100" dist="38100" dir="2700000" algn="tl">
                    <a:srgbClr val="DDDDDD"/>
                  </a:outerShdw>
                </a:effectLst>
              </a:rPr>
              <a:t>4</a:t>
            </a:r>
            <a:r>
              <a:rPr lang="en-US" sz="2800" b="1" i="1" dirty="0">
                <a:effectLst>
                  <a:outerShdw blurRad="38100" dist="38100" dir="2700000" algn="tl">
                    <a:srgbClr val="DDDDDD"/>
                  </a:outerShdw>
                </a:effectLst>
              </a:rPr>
              <a:t/>
            </a:r>
            <a:br>
              <a:rPr lang="en-US" sz="2800" b="1" i="1" dirty="0">
                <a:effectLst>
                  <a:outerShdw blurRad="38100" dist="38100" dir="2700000" algn="tl">
                    <a:srgbClr val="DDDDDD"/>
                  </a:outerShdw>
                </a:effectLst>
              </a:rPr>
            </a:br>
            <a:r>
              <a:rPr lang="en-US" sz="3600" i="1" dirty="0" smtClean="0">
                <a:effectLst>
                  <a:outerShdw blurRad="38100" dist="38100" dir="2700000" algn="tl">
                    <a:srgbClr val="DDDDDD"/>
                  </a:outerShdw>
                </a:effectLst>
              </a:rPr>
              <a:t/>
            </a:r>
            <a:br>
              <a:rPr lang="en-US" sz="3600" i="1" dirty="0" smtClean="0">
                <a:effectLst>
                  <a:outerShdw blurRad="38100" dist="38100" dir="2700000" algn="tl">
                    <a:srgbClr val="DDDDDD"/>
                  </a:outerShdw>
                </a:effectLst>
              </a:rPr>
            </a:br>
            <a:r>
              <a:rPr lang="en-US" sz="4400" i="1" dirty="0" smtClean="0">
                <a:effectLst>
                  <a:outerShdw blurRad="38100" dist="38100" dir="2700000" algn="tl">
                    <a:srgbClr val="DDDDDD"/>
                  </a:outerShdw>
                </a:effectLst>
              </a:rPr>
              <a:t>Program Understanding</a:t>
            </a:r>
            <a:endParaRPr lang="en-US" sz="4400" i="1" dirty="0">
              <a:effectLst>
                <a:outerShdw blurRad="38100" dist="38100" dir="2700000" algn="tl">
                  <a:srgbClr val="DDDDDD"/>
                </a:outerShdw>
              </a:effectLst>
            </a:endParaRPr>
          </a:p>
        </p:txBody>
      </p:sp>
      <p:sp>
        <p:nvSpPr>
          <p:cNvPr id="8195" name="Rectangle 3"/>
          <p:cNvSpPr>
            <a:spLocks noGrp="1" noChangeArrowheads="1"/>
          </p:cNvSpPr>
          <p:nvPr>
            <p:ph type="subTitle" idx="1"/>
          </p:nvPr>
        </p:nvSpPr>
        <p:spPr>
          <a:xfrm>
            <a:off x="304800" y="3733800"/>
            <a:ext cx="6400800" cy="2057400"/>
          </a:xfrm>
        </p:spPr>
        <p:txBody>
          <a:bodyPr>
            <a:normAutofit/>
          </a:bodyPr>
          <a:lstStyle/>
          <a:p>
            <a:r>
              <a:rPr lang="en-US" sz="2800" dirty="0">
                <a:ea typeface="ＭＳ Ｐゴシック"/>
                <a:cs typeface="ＭＳ Ｐゴシック"/>
              </a:rPr>
              <a:t>Steve Chenoweth</a:t>
            </a:r>
          </a:p>
          <a:p>
            <a:r>
              <a:rPr lang="en-US" sz="2800" dirty="0">
                <a:ea typeface="ＭＳ Ｐゴシック"/>
                <a:cs typeface="ＭＳ Ｐゴシック"/>
              </a:rPr>
              <a:t>Office Phone: (812) 877-8974</a:t>
            </a:r>
          </a:p>
          <a:p>
            <a:r>
              <a:rPr lang="en-US" sz="2800" dirty="0">
                <a:ea typeface="ＭＳ Ｐゴシック"/>
                <a:cs typeface="ＭＳ Ｐゴシック"/>
              </a:rPr>
              <a:t>Cell: (937) 657-3885</a:t>
            </a:r>
            <a:br>
              <a:rPr lang="en-US" sz="2800" dirty="0">
                <a:ea typeface="ＭＳ Ｐゴシック"/>
                <a:cs typeface="ＭＳ Ｐゴシック"/>
              </a:rPr>
            </a:br>
            <a:r>
              <a:rPr lang="en-US" sz="2800" dirty="0">
                <a:ea typeface="ＭＳ Ｐゴシック"/>
                <a:cs typeface="ＭＳ Ｐゴシック"/>
              </a:rPr>
              <a:t>Email: chenowet@rose-hulman.edu</a:t>
            </a:r>
          </a:p>
        </p:txBody>
      </p:sp>
      <p:pic>
        <p:nvPicPr>
          <p:cNvPr id="8202" name="Picture 10" descr="rose4"/>
          <p:cNvPicPr>
            <a:picLocks noChangeAspect="1" noChangeArrowheads="1"/>
          </p:cNvPicPr>
          <p:nvPr/>
        </p:nvPicPr>
        <p:blipFill>
          <a:blip r:embed="rId4"/>
          <a:srcRect l="12895" t="22858"/>
          <a:stretch>
            <a:fillRect/>
          </a:stretch>
        </p:blipFill>
        <p:spPr bwMode="auto">
          <a:xfrm>
            <a:off x="6527800" y="6376988"/>
            <a:ext cx="2616200" cy="434975"/>
          </a:xfrm>
          <a:prstGeom prst="rect">
            <a:avLst/>
          </a:prstGeom>
          <a:noFill/>
        </p:spPr>
      </p:pic>
      <p:pic>
        <p:nvPicPr>
          <p:cNvPr id="133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837" y="3276600"/>
            <a:ext cx="17621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6381690"/>
            <a:ext cx="5450906" cy="400110"/>
          </a:xfrm>
          <a:prstGeom prst="rect">
            <a:avLst/>
          </a:prstGeom>
          <a:noFill/>
        </p:spPr>
        <p:txBody>
          <a:bodyPr wrap="none" rtlCol="0">
            <a:spAutoFit/>
          </a:bodyPr>
          <a:lstStyle/>
          <a:p>
            <a:r>
              <a:rPr lang="en-US" sz="2000" dirty="0" smtClean="0">
                <a:solidFill>
                  <a:srgbClr val="FF0000"/>
                </a:solidFill>
              </a:rPr>
              <a:t>In “Week 6” we’ll also see Feathers’ view of this…</a:t>
            </a:r>
            <a:endParaRPr lang="en-US" sz="2000" dirty="0">
              <a:solidFill>
                <a:srgbClr val="FF0000"/>
              </a:solidFill>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lstStyle/>
          <a:p>
            <a:pPr algn="ctr"/>
            <a:r>
              <a:rPr lang="en-US" dirty="0" smtClean="0"/>
              <a:t>Concept </a:t>
            </a:r>
            <a:r>
              <a:rPr lang="en-US" dirty="0"/>
              <a:t>A</a:t>
            </a:r>
            <a:r>
              <a:rPr lang="en-US" dirty="0" smtClean="0"/>
              <a:t>ssignment </a:t>
            </a:r>
            <a:r>
              <a:rPr lang="en-US" dirty="0"/>
              <a:t>P</a:t>
            </a:r>
            <a:r>
              <a:rPr lang="en-US" dirty="0" smtClean="0"/>
              <a:t>roblem</a:t>
            </a:r>
            <a:endParaRPr lang="en-US" dirty="0"/>
          </a:p>
        </p:txBody>
      </p:sp>
      <p:sp>
        <p:nvSpPr>
          <p:cNvPr id="8196" name="Rectangle 4"/>
          <p:cNvSpPr>
            <a:spLocks noChangeArrowheads="1"/>
          </p:cNvSpPr>
          <p:nvPr/>
        </p:nvSpPr>
        <p:spPr bwMode="auto">
          <a:xfrm>
            <a:off x="5486400" y="2362200"/>
            <a:ext cx="2743200" cy="1143000"/>
          </a:xfrm>
          <a:prstGeom prst="rect">
            <a:avLst/>
          </a:prstGeom>
          <a:noFill/>
          <a:ln w="9525">
            <a:solidFill>
              <a:schemeClr val="tx1"/>
            </a:solidFill>
            <a:miter lim="800000"/>
            <a:headEnd/>
            <a:tailEnd/>
          </a:ln>
          <a:effectLst/>
        </p:spPr>
        <p:txBody>
          <a:bodyPr wrap="none" anchor="ctr">
            <a:prstTxWarp prst="textNoShape">
              <a:avLst/>
            </a:prstTxWarp>
          </a:bodyPr>
          <a:lstStyle/>
          <a:p>
            <a:pPr algn="ctr"/>
            <a:r>
              <a:rPr lang="en-US">
                <a:latin typeface="+mj-lt"/>
              </a:rPr>
              <a:t>Program knowledge</a:t>
            </a:r>
          </a:p>
          <a:p>
            <a:pPr algn="ctr"/>
            <a:r>
              <a:rPr lang="en-US">
                <a:latin typeface="+mj-lt"/>
              </a:rPr>
              <a:t>(structure, syntax, </a:t>
            </a:r>
          </a:p>
          <a:p>
            <a:pPr algn="ctr"/>
            <a:r>
              <a:rPr lang="en-US">
                <a:latin typeface="+mj-lt"/>
              </a:rPr>
              <a:t>plans etc.)</a:t>
            </a:r>
          </a:p>
        </p:txBody>
      </p:sp>
      <p:sp>
        <p:nvSpPr>
          <p:cNvPr id="8197" name="Rectangle 5"/>
          <p:cNvSpPr>
            <a:spLocks noChangeArrowheads="1"/>
          </p:cNvSpPr>
          <p:nvPr/>
        </p:nvSpPr>
        <p:spPr bwMode="auto">
          <a:xfrm>
            <a:off x="838200" y="2667000"/>
            <a:ext cx="2438400" cy="1143000"/>
          </a:xfrm>
          <a:prstGeom prst="rect">
            <a:avLst/>
          </a:prstGeom>
          <a:noFill/>
          <a:ln w="9525">
            <a:solidFill>
              <a:schemeClr val="tx1"/>
            </a:solidFill>
            <a:miter lim="800000"/>
            <a:headEnd/>
            <a:tailEnd/>
          </a:ln>
          <a:effectLst/>
        </p:spPr>
        <p:txBody>
          <a:bodyPr wrap="none" anchor="ctr">
            <a:prstTxWarp prst="textNoShape">
              <a:avLst/>
            </a:prstTxWarp>
          </a:bodyPr>
          <a:lstStyle/>
          <a:p>
            <a:pPr algn="ctr"/>
            <a:r>
              <a:rPr lang="en-US" dirty="0">
                <a:latin typeface="+mj-lt"/>
              </a:rPr>
              <a:t>Human oriented</a:t>
            </a:r>
          </a:p>
          <a:p>
            <a:pPr algn="ctr"/>
            <a:r>
              <a:rPr lang="en-US" dirty="0">
                <a:latin typeface="+mj-lt"/>
              </a:rPr>
              <a:t>world concept</a:t>
            </a:r>
          </a:p>
          <a:p>
            <a:pPr algn="ctr"/>
            <a:r>
              <a:rPr lang="en-US" dirty="0">
                <a:latin typeface="+mj-lt"/>
              </a:rPr>
              <a:t>knowledge</a:t>
            </a:r>
          </a:p>
        </p:txBody>
      </p:sp>
      <p:cxnSp>
        <p:nvCxnSpPr>
          <p:cNvPr id="8198" name="AutoShape 6"/>
          <p:cNvCxnSpPr>
            <a:cxnSpLocks noChangeShapeType="1"/>
            <a:stCxn id="8196" idx="0"/>
            <a:endCxn id="8197" idx="0"/>
          </p:cNvCxnSpPr>
          <p:nvPr/>
        </p:nvCxnSpPr>
        <p:spPr bwMode="auto">
          <a:xfrm rot="16200000" flipH="1" flipV="1">
            <a:off x="4305300" y="114300"/>
            <a:ext cx="304800" cy="4800600"/>
          </a:xfrm>
          <a:prstGeom prst="curvedConnector3">
            <a:avLst>
              <a:gd name="adj1" fmla="val -75000"/>
            </a:avLst>
          </a:prstGeom>
          <a:noFill/>
          <a:ln w="9525">
            <a:solidFill>
              <a:schemeClr val="tx1"/>
            </a:solidFill>
            <a:round/>
            <a:headEnd/>
            <a:tailEnd type="triangle" w="lg" len="lg"/>
          </a:ln>
          <a:effectLst/>
        </p:spPr>
      </p:cxnSp>
      <p:sp>
        <p:nvSpPr>
          <p:cNvPr id="8199" name="Rectangle 7"/>
          <p:cNvSpPr>
            <a:spLocks noChangeArrowheads="1"/>
          </p:cNvSpPr>
          <p:nvPr/>
        </p:nvSpPr>
        <p:spPr bwMode="auto">
          <a:xfrm>
            <a:off x="2590800" y="1371600"/>
            <a:ext cx="3657600" cy="685800"/>
          </a:xfrm>
          <a:prstGeom prst="rect">
            <a:avLst/>
          </a:prstGeom>
          <a:noFill/>
          <a:ln w="9525">
            <a:noFill/>
            <a:miter lim="800000"/>
            <a:headEnd/>
            <a:tailEnd/>
          </a:ln>
          <a:effectLst/>
        </p:spPr>
        <p:txBody>
          <a:bodyPr wrap="none" anchor="ctr">
            <a:prstTxWarp prst="textNoShape">
              <a:avLst/>
            </a:prstTxWarp>
          </a:bodyPr>
          <a:lstStyle/>
          <a:p>
            <a:pPr algn="ctr"/>
            <a:r>
              <a:rPr lang="en-US" dirty="0">
                <a:latin typeface="+mj-lt"/>
              </a:rPr>
              <a:t>Program understanding </a:t>
            </a:r>
            <a:r>
              <a:rPr lang="en-US" dirty="0" err="1">
                <a:latin typeface="+mj-lt"/>
                <a:sym typeface="Wingdings" charset="2"/>
              </a:rPr>
              <a:t></a:t>
            </a:r>
            <a:r>
              <a:rPr lang="en-US" dirty="0">
                <a:latin typeface="+mj-lt"/>
              </a:rPr>
              <a:t> </a:t>
            </a:r>
          </a:p>
          <a:p>
            <a:pPr algn="ctr"/>
            <a:r>
              <a:rPr lang="en-US" dirty="0">
                <a:latin typeface="+mj-lt"/>
              </a:rPr>
              <a:t> put in context of</a:t>
            </a:r>
          </a:p>
        </p:txBody>
      </p:sp>
      <p:sp>
        <p:nvSpPr>
          <p:cNvPr id="8200" name="Rectangle 8"/>
          <p:cNvSpPr>
            <a:spLocks noChangeArrowheads="1"/>
          </p:cNvSpPr>
          <p:nvPr/>
        </p:nvSpPr>
        <p:spPr bwMode="auto">
          <a:xfrm>
            <a:off x="3657600" y="4876800"/>
            <a:ext cx="1828800" cy="1143000"/>
          </a:xfrm>
          <a:prstGeom prst="rect">
            <a:avLst/>
          </a:prstGeom>
          <a:noFill/>
          <a:ln w="9525">
            <a:solidFill>
              <a:schemeClr val="tx1"/>
            </a:solidFill>
            <a:miter lim="800000"/>
            <a:headEnd/>
            <a:tailEnd/>
          </a:ln>
          <a:effectLst/>
        </p:spPr>
        <p:txBody>
          <a:bodyPr wrap="none" anchor="ctr">
            <a:prstTxWarp prst="textNoShape">
              <a:avLst/>
            </a:prstTxWarp>
          </a:bodyPr>
          <a:lstStyle/>
          <a:p>
            <a:pPr algn="ctr"/>
            <a:r>
              <a:rPr lang="en-US">
                <a:latin typeface="+mj-lt"/>
              </a:rPr>
              <a:t>Concept </a:t>
            </a:r>
          </a:p>
          <a:p>
            <a:pPr algn="ctr"/>
            <a:r>
              <a:rPr lang="en-US">
                <a:latin typeface="+mj-lt"/>
              </a:rPr>
              <a:t>Assignment</a:t>
            </a:r>
          </a:p>
          <a:p>
            <a:pPr algn="ctr"/>
            <a:r>
              <a:rPr lang="en-US">
                <a:latin typeface="+mj-lt"/>
              </a:rPr>
              <a:t>Problem</a:t>
            </a:r>
          </a:p>
        </p:txBody>
      </p:sp>
      <p:sp>
        <p:nvSpPr>
          <p:cNvPr id="8201" name="Rectangle 9"/>
          <p:cNvSpPr>
            <a:spLocks noChangeArrowheads="1"/>
          </p:cNvSpPr>
          <p:nvPr/>
        </p:nvSpPr>
        <p:spPr bwMode="auto">
          <a:xfrm>
            <a:off x="5486400" y="4114800"/>
            <a:ext cx="1752600" cy="609600"/>
          </a:xfrm>
          <a:prstGeom prst="rect">
            <a:avLst/>
          </a:prstGeom>
          <a:noFill/>
          <a:ln w="9525">
            <a:noFill/>
            <a:miter lim="800000"/>
            <a:headEnd/>
            <a:tailEnd/>
          </a:ln>
          <a:effectLst/>
        </p:spPr>
        <p:txBody>
          <a:bodyPr wrap="none" anchor="ctr">
            <a:prstTxWarp prst="textNoShape">
              <a:avLst/>
            </a:prstTxWarp>
          </a:bodyPr>
          <a:lstStyle/>
          <a:p>
            <a:pPr algn="ctr"/>
            <a:r>
              <a:rPr lang="en-US" dirty="0">
                <a:latin typeface="+mj-lt"/>
              </a:rPr>
              <a:t>Find concepts</a:t>
            </a:r>
          </a:p>
          <a:p>
            <a:pPr algn="ctr"/>
            <a:r>
              <a:rPr lang="en-US" dirty="0">
                <a:latin typeface="+mj-lt"/>
              </a:rPr>
              <a:t>(recognize)</a:t>
            </a:r>
          </a:p>
        </p:txBody>
      </p:sp>
      <p:sp>
        <p:nvSpPr>
          <p:cNvPr id="8202" name="Rectangle 10"/>
          <p:cNvSpPr>
            <a:spLocks noChangeArrowheads="1"/>
          </p:cNvSpPr>
          <p:nvPr/>
        </p:nvSpPr>
        <p:spPr bwMode="auto">
          <a:xfrm>
            <a:off x="1295400" y="4191000"/>
            <a:ext cx="1828800" cy="685800"/>
          </a:xfrm>
          <a:prstGeom prst="rect">
            <a:avLst/>
          </a:prstGeom>
          <a:noFill/>
          <a:ln w="9525">
            <a:noFill/>
            <a:miter lim="800000"/>
            <a:headEnd/>
            <a:tailEnd/>
          </a:ln>
          <a:effectLst/>
        </p:spPr>
        <p:txBody>
          <a:bodyPr wrap="none" anchor="ctr">
            <a:prstTxWarp prst="textNoShape">
              <a:avLst/>
            </a:prstTxWarp>
          </a:bodyPr>
          <a:lstStyle/>
          <a:p>
            <a:pPr algn="ctr"/>
            <a:r>
              <a:rPr lang="en-US">
                <a:latin typeface="+mj-lt"/>
              </a:rPr>
              <a:t>Assign concepts</a:t>
            </a:r>
          </a:p>
          <a:p>
            <a:pPr algn="ctr"/>
            <a:r>
              <a:rPr lang="en-US">
                <a:latin typeface="+mj-lt"/>
              </a:rPr>
              <a:t>to parts of code</a:t>
            </a:r>
          </a:p>
        </p:txBody>
      </p:sp>
      <p:cxnSp>
        <p:nvCxnSpPr>
          <p:cNvPr id="8203" name="AutoShape 11"/>
          <p:cNvCxnSpPr>
            <a:cxnSpLocks noChangeShapeType="1"/>
            <a:stCxn id="8200" idx="1"/>
            <a:endCxn id="8197" idx="2"/>
          </p:cNvCxnSpPr>
          <p:nvPr/>
        </p:nvCxnSpPr>
        <p:spPr bwMode="auto">
          <a:xfrm rot="10800000">
            <a:off x="2057400" y="3810000"/>
            <a:ext cx="1600200" cy="1638300"/>
          </a:xfrm>
          <a:prstGeom prst="curvedConnector2">
            <a:avLst/>
          </a:prstGeom>
          <a:noFill/>
          <a:ln w="9525">
            <a:solidFill>
              <a:schemeClr val="tx1"/>
            </a:solidFill>
            <a:round/>
            <a:headEnd/>
            <a:tailEnd type="triangle" w="lg" len="lg"/>
          </a:ln>
          <a:effectLst/>
        </p:spPr>
      </p:cxnSp>
      <p:cxnSp>
        <p:nvCxnSpPr>
          <p:cNvPr id="8204" name="AutoShape 12"/>
          <p:cNvCxnSpPr>
            <a:cxnSpLocks noChangeShapeType="1"/>
            <a:stCxn id="8200" idx="3"/>
            <a:endCxn id="8196" idx="2"/>
          </p:cNvCxnSpPr>
          <p:nvPr/>
        </p:nvCxnSpPr>
        <p:spPr bwMode="auto">
          <a:xfrm flipV="1">
            <a:off x="5486400" y="3505200"/>
            <a:ext cx="1371600" cy="1943100"/>
          </a:xfrm>
          <a:prstGeom prst="curvedConnector2">
            <a:avLst/>
          </a:prstGeom>
          <a:noFill/>
          <a:ln w="9525">
            <a:solidFill>
              <a:schemeClr val="tx1"/>
            </a:solidFill>
            <a:round/>
            <a:headEnd/>
            <a:tailEnd type="triangle" w="lg" len="lg"/>
          </a:ln>
          <a:effectLst/>
        </p:spPr>
      </p:cxnSp>
      <p:cxnSp>
        <p:nvCxnSpPr>
          <p:cNvPr id="8205" name="AutoShape 13"/>
          <p:cNvCxnSpPr>
            <a:cxnSpLocks noChangeShapeType="1"/>
            <a:stCxn id="8196" idx="1"/>
            <a:endCxn id="8197" idx="3"/>
          </p:cNvCxnSpPr>
          <p:nvPr/>
        </p:nvCxnSpPr>
        <p:spPr bwMode="auto">
          <a:xfrm rot="10800000" flipV="1">
            <a:off x="3276600" y="2933700"/>
            <a:ext cx="2209800" cy="304800"/>
          </a:xfrm>
          <a:prstGeom prst="curvedConnector3">
            <a:avLst>
              <a:gd name="adj1" fmla="val 50000"/>
            </a:avLst>
          </a:prstGeom>
          <a:noFill/>
          <a:ln w="9525">
            <a:solidFill>
              <a:schemeClr val="tx1"/>
            </a:solidFill>
            <a:round/>
            <a:headEnd/>
            <a:tailEnd type="triangle" w="lg" len="lg"/>
          </a:ln>
          <a:effectLst/>
        </p:spPr>
      </p:cxnSp>
      <p:cxnSp>
        <p:nvCxnSpPr>
          <p:cNvPr id="8206" name="AutoShape 14"/>
          <p:cNvCxnSpPr>
            <a:cxnSpLocks noChangeShapeType="1"/>
            <a:stCxn id="8197" idx="3"/>
            <a:endCxn id="8196" idx="1"/>
          </p:cNvCxnSpPr>
          <p:nvPr/>
        </p:nvCxnSpPr>
        <p:spPr bwMode="auto">
          <a:xfrm flipV="1">
            <a:off x="3276600" y="2933700"/>
            <a:ext cx="2209800" cy="304800"/>
          </a:xfrm>
          <a:prstGeom prst="curvedConnector3">
            <a:avLst>
              <a:gd name="adj1" fmla="val 50000"/>
            </a:avLst>
          </a:prstGeom>
          <a:noFill/>
          <a:ln w="9525">
            <a:solidFill>
              <a:schemeClr val="tx1"/>
            </a:solidFill>
            <a:round/>
            <a:headEnd/>
            <a:tailEnd type="triangle" w="lg" len="lg"/>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linds(horizontal)">
                                      <p:cBhvr>
                                        <p:cTn id="7" dur="500"/>
                                        <p:tgtEl>
                                          <p:spTgt spid="8199"/>
                                        </p:tgtEl>
                                      </p:cBhvr>
                                    </p:animEffect>
                                  </p:childTnLst>
                                </p:cTn>
                              </p:par>
                              <p:par>
                                <p:cTn id="8" presetID="3" presetClass="entr" presetSubtype="10" fill="hold" nodeType="withEffect">
                                  <p:stCondLst>
                                    <p:cond delay="0"/>
                                  </p:stCondLst>
                                  <p:childTnLst>
                                    <p:set>
                                      <p:cBhvr>
                                        <p:cTn id="9" dur="1" fill="hold">
                                          <p:stCondLst>
                                            <p:cond delay="0"/>
                                          </p:stCondLst>
                                        </p:cTn>
                                        <p:tgtEl>
                                          <p:spTgt spid="8198"/>
                                        </p:tgtEl>
                                        <p:attrNameLst>
                                          <p:attrName>style.visibility</p:attrName>
                                        </p:attrNameLst>
                                      </p:cBhvr>
                                      <p:to>
                                        <p:strVal val="visible"/>
                                      </p:to>
                                    </p:set>
                                    <p:animEffect transition="in" filter="blinds(horizontal)">
                                      <p:cBhvr>
                                        <p:cTn id="10" dur="500"/>
                                        <p:tgtEl>
                                          <p:spTgt spid="819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200"/>
                                        </p:tgtEl>
                                        <p:attrNameLst>
                                          <p:attrName>style.visibility</p:attrName>
                                        </p:attrNameLst>
                                      </p:cBhvr>
                                      <p:to>
                                        <p:strVal val="visible"/>
                                      </p:to>
                                    </p:set>
                                    <p:animEffect transition="in" filter="blinds(horizontal)">
                                      <p:cBhvr>
                                        <p:cTn id="15" dur="500"/>
                                        <p:tgtEl>
                                          <p:spTgt spid="820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204"/>
                                        </p:tgtEl>
                                        <p:attrNameLst>
                                          <p:attrName>style.visibility</p:attrName>
                                        </p:attrNameLst>
                                      </p:cBhvr>
                                      <p:to>
                                        <p:strVal val="visible"/>
                                      </p:to>
                                    </p:set>
                                    <p:animEffect transition="in" filter="blinds(horizontal)">
                                      <p:cBhvr>
                                        <p:cTn id="20" dur="500"/>
                                        <p:tgtEl>
                                          <p:spTgt spid="820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201"/>
                                        </p:tgtEl>
                                        <p:attrNameLst>
                                          <p:attrName>style.visibility</p:attrName>
                                        </p:attrNameLst>
                                      </p:cBhvr>
                                      <p:to>
                                        <p:strVal val="visible"/>
                                      </p:to>
                                    </p:set>
                                    <p:animEffect transition="in" filter="blinds(horizontal)">
                                      <p:cBhvr>
                                        <p:cTn id="23" dur="500"/>
                                        <p:tgtEl>
                                          <p:spTgt spid="8201"/>
                                        </p:tgtEl>
                                      </p:cBhvr>
                                    </p:animEffect>
                                  </p:childTnLst>
                                </p:cTn>
                              </p:par>
                              <p:par>
                                <p:cTn id="24" presetID="3" presetClass="entr" presetSubtype="10" fill="hold" nodeType="withEffect">
                                  <p:stCondLst>
                                    <p:cond delay="0"/>
                                  </p:stCondLst>
                                  <p:childTnLst>
                                    <p:set>
                                      <p:cBhvr>
                                        <p:cTn id="25" dur="1" fill="hold">
                                          <p:stCondLst>
                                            <p:cond delay="0"/>
                                          </p:stCondLst>
                                        </p:cTn>
                                        <p:tgtEl>
                                          <p:spTgt spid="8205"/>
                                        </p:tgtEl>
                                        <p:attrNameLst>
                                          <p:attrName>style.visibility</p:attrName>
                                        </p:attrNameLst>
                                      </p:cBhvr>
                                      <p:to>
                                        <p:strVal val="visible"/>
                                      </p:to>
                                    </p:set>
                                    <p:animEffect transition="in" filter="blinds(horizontal)">
                                      <p:cBhvr>
                                        <p:cTn id="26" dur="500"/>
                                        <p:tgtEl>
                                          <p:spTgt spid="820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203"/>
                                        </p:tgtEl>
                                        <p:attrNameLst>
                                          <p:attrName>style.visibility</p:attrName>
                                        </p:attrNameLst>
                                      </p:cBhvr>
                                      <p:to>
                                        <p:strVal val="visible"/>
                                      </p:to>
                                    </p:set>
                                    <p:animEffect transition="in" filter="blinds(horizontal)">
                                      <p:cBhvr>
                                        <p:cTn id="31" dur="500"/>
                                        <p:tgtEl>
                                          <p:spTgt spid="820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202"/>
                                        </p:tgtEl>
                                        <p:attrNameLst>
                                          <p:attrName>style.visibility</p:attrName>
                                        </p:attrNameLst>
                                      </p:cBhvr>
                                      <p:to>
                                        <p:strVal val="visible"/>
                                      </p:to>
                                    </p:set>
                                    <p:animEffect transition="in" filter="blinds(horizontal)">
                                      <p:cBhvr>
                                        <p:cTn id="34" dur="500"/>
                                        <p:tgtEl>
                                          <p:spTgt spid="8202"/>
                                        </p:tgtEl>
                                      </p:cBhvr>
                                    </p:animEffect>
                                  </p:childTnLst>
                                </p:cTn>
                              </p:par>
                              <p:par>
                                <p:cTn id="35" presetID="3" presetClass="entr" presetSubtype="10" fill="hold" nodeType="withEffect">
                                  <p:stCondLst>
                                    <p:cond delay="0"/>
                                  </p:stCondLst>
                                  <p:childTnLst>
                                    <p:set>
                                      <p:cBhvr>
                                        <p:cTn id="36" dur="1" fill="hold">
                                          <p:stCondLst>
                                            <p:cond delay="0"/>
                                          </p:stCondLst>
                                        </p:cTn>
                                        <p:tgtEl>
                                          <p:spTgt spid="8206"/>
                                        </p:tgtEl>
                                        <p:attrNameLst>
                                          <p:attrName>style.visibility</p:attrName>
                                        </p:attrNameLst>
                                      </p:cBhvr>
                                      <p:to>
                                        <p:strVal val="visible"/>
                                      </p:to>
                                    </p:set>
                                    <p:animEffect transition="in" filter="blinds(horizontal)">
                                      <p:cBhvr>
                                        <p:cTn id="37" dur="5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animBg="1"/>
      <p:bldP spid="8201" grpId="0"/>
      <p:bldP spid="82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normAutofit fontScale="90000"/>
          </a:bodyPr>
          <a:lstStyle/>
          <a:p>
            <a:pPr algn="ctr"/>
            <a:r>
              <a:rPr lang="en-US" dirty="0" smtClean="0"/>
              <a:t>Program and Human Concept Types</a:t>
            </a:r>
            <a:endParaRPr lang="en-US" dirty="0"/>
          </a:p>
        </p:txBody>
      </p:sp>
      <p:pic>
        <p:nvPicPr>
          <p:cNvPr id="17412" name="Picture 4" descr="table 1"/>
          <p:cNvPicPr>
            <a:picLocks noChangeAspect="1" noChangeArrowheads="1"/>
          </p:cNvPicPr>
          <p:nvPr/>
        </p:nvPicPr>
        <p:blipFill>
          <a:blip r:embed="rId3"/>
          <a:srcRect t="18216"/>
          <a:stretch>
            <a:fillRect/>
          </a:stretch>
        </p:blipFill>
        <p:spPr bwMode="auto">
          <a:xfrm>
            <a:off x="76200" y="1353126"/>
            <a:ext cx="8991600" cy="3405809"/>
          </a:xfrm>
          <a:prstGeom prst="rect">
            <a:avLst/>
          </a:prstGeom>
          <a:noFill/>
          <a:scene3d>
            <a:camera prst="orthographicFront"/>
            <a:lightRig rig="threePt" dir="t"/>
          </a:scene3d>
          <a:sp3d>
            <a:bevelT/>
          </a:sp3d>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dirty="0" smtClean="0"/>
              <a:t>Focusing on 1 Thing - Program Slicing</a:t>
            </a:r>
            <a:endParaRPr lang="en-US" dirty="0"/>
          </a:p>
        </p:txBody>
      </p:sp>
      <p:sp>
        <p:nvSpPr>
          <p:cNvPr id="5" name="Rectangle 3"/>
          <p:cNvSpPr>
            <a:spLocks noChangeArrowheads="1"/>
          </p:cNvSpPr>
          <p:nvPr/>
        </p:nvSpPr>
        <p:spPr bwMode="auto">
          <a:xfrm>
            <a:off x="2133600" y="865491"/>
            <a:ext cx="6248400" cy="4392309"/>
          </a:xfrm>
          <a:prstGeom prst="rect">
            <a:avLst/>
          </a:prstGeom>
          <a:noFill/>
          <a:ln w="9525">
            <a:noFill/>
            <a:miter lim="800000"/>
            <a:headEnd/>
            <a:tailEnd/>
          </a:ln>
          <a:effectLst/>
        </p:spPr>
        <p:txBody>
          <a:bodyPr wrap="square" lIns="82628" tIns="41315" rIns="82628" bIns="41315">
            <a:prstTxWarp prst="textNoShape">
              <a:avLst/>
            </a:prstTxWarp>
            <a:spAutoFit/>
          </a:bodyPr>
          <a:lstStyle/>
          <a:p>
            <a:pPr defTabSz="820738"/>
            <a:r>
              <a:rPr lang="en-US" sz="2800" b="1" dirty="0" err="1">
                <a:latin typeface="Courier New" charset="0"/>
              </a:rPr>
              <a:t>int</a:t>
            </a:r>
            <a:r>
              <a:rPr lang="en-US" sz="2800" b="1" dirty="0">
                <a:latin typeface="Courier New" charset="0"/>
              </a:rPr>
              <a:t> main() {</a:t>
            </a:r>
          </a:p>
          <a:p>
            <a:pPr defTabSz="820738"/>
            <a:r>
              <a:rPr lang="en-US" sz="2800" b="1" dirty="0">
                <a:latin typeface="Courier New" charset="0"/>
              </a:rPr>
              <a:t>	</a:t>
            </a:r>
            <a:r>
              <a:rPr lang="en-US" sz="2800" b="1" dirty="0" err="1">
                <a:latin typeface="Courier New" charset="0"/>
              </a:rPr>
              <a:t>int</a:t>
            </a:r>
            <a:r>
              <a:rPr lang="en-US" sz="2800" b="1" dirty="0">
                <a:latin typeface="Courier New" charset="0"/>
              </a:rPr>
              <a:t> sum = 0;</a:t>
            </a:r>
          </a:p>
          <a:p>
            <a:pPr defTabSz="820738"/>
            <a:r>
              <a:rPr lang="en-US" sz="2800" b="1" dirty="0">
                <a:latin typeface="Courier New" charset="0"/>
              </a:rPr>
              <a:t>	</a:t>
            </a:r>
            <a:r>
              <a:rPr lang="en-US" sz="2800" b="1" dirty="0" err="1">
                <a:latin typeface="Courier New" charset="0"/>
              </a:rPr>
              <a:t>int</a:t>
            </a:r>
            <a:r>
              <a:rPr lang="en-US" sz="2800" b="1" dirty="0">
                <a:latin typeface="Courier New" charset="0"/>
              </a:rPr>
              <a:t> </a:t>
            </a:r>
            <a:r>
              <a:rPr lang="en-US" sz="2800" b="1" dirty="0" err="1">
                <a:latin typeface="Courier New" charset="0"/>
              </a:rPr>
              <a:t>i</a:t>
            </a:r>
            <a:r>
              <a:rPr lang="en-US" sz="2800" b="1" dirty="0">
                <a:latin typeface="Courier New" charset="0"/>
              </a:rPr>
              <a:t> = 1;</a:t>
            </a:r>
          </a:p>
          <a:p>
            <a:pPr defTabSz="820738"/>
            <a:r>
              <a:rPr lang="en-US" sz="2800" b="1" dirty="0">
                <a:latin typeface="Courier New" charset="0"/>
              </a:rPr>
              <a:t>	while (</a:t>
            </a:r>
            <a:r>
              <a:rPr lang="en-US" sz="2800" b="1" dirty="0" err="1">
                <a:latin typeface="Courier New" charset="0"/>
              </a:rPr>
              <a:t>i</a:t>
            </a:r>
            <a:r>
              <a:rPr lang="en-US" sz="2800" b="1" dirty="0">
                <a:latin typeface="Courier New" charset="0"/>
              </a:rPr>
              <a:t> &lt; 11) {</a:t>
            </a:r>
          </a:p>
          <a:p>
            <a:pPr defTabSz="820738"/>
            <a:r>
              <a:rPr lang="en-US" sz="2800" b="1" dirty="0">
                <a:latin typeface="Courier New" charset="0"/>
              </a:rPr>
              <a:t>		sum = sum + </a:t>
            </a:r>
            <a:r>
              <a:rPr lang="en-US" sz="2800" b="1" dirty="0" err="1">
                <a:latin typeface="Courier New" charset="0"/>
              </a:rPr>
              <a:t>i</a:t>
            </a:r>
            <a:r>
              <a:rPr lang="en-US" sz="2800" b="1" dirty="0">
                <a:latin typeface="Courier New" charset="0"/>
              </a:rPr>
              <a:t>;</a:t>
            </a:r>
          </a:p>
          <a:p>
            <a:pPr defTabSz="820738"/>
            <a:r>
              <a:rPr lang="en-US" sz="2800" b="1" dirty="0">
                <a:latin typeface="Courier New" charset="0"/>
              </a:rPr>
              <a:t>		</a:t>
            </a:r>
            <a:r>
              <a:rPr lang="en-US" sz="2800" b="1" dirty="0" err="1">
                <a:latin typeface="Courier New" charset="0"/>
              </a:rPr>
              <a:t>i</a:t>
            </a:r>
            <a:r>
              <a:rPr lang="en-US" sz="2800" b="1" dirty="0">
                <a:latin typeface="Courier New" charset="0"/>
              </a:rPr>
              <a:t> = </a:t>
            </a:r>
            <a:r>
              <a:rPr lang="en-US" sz="2800" b="1" dirty="0" err="1">
                <a:latin typeface="Courier New" charset="0"/>
              </a:rPr>
              <a:t>i</a:t>
            </a:r>
            <a:r>
              <a:rPr lang="en-US" sz="2800" b="1" dirty="0">
                <a:latin typeface="Courier New" charset="0"/>
              </a:rPr>
              <a:t> + 1;</a:t>
            </a:r>
          </a:p>
          <a:p>
            <a:pPr defTabSz="820738"/>
            <a:r>
              <a:rPr lang="en-US" sz="2800" b="1" dirty="0">
                <a:latin typeface="Courier New" charset="0"/>
              </a:rPr>
              <a:t>	}</a:t>
            </a:r>
          </a:p>
          <a:p>
            <a:pPr defTabSz="820738"/>
            <a:r>
              <a:rPr lang="en-US" sz="2800" b="1" dirty="0">
                <a:latin typeface="Courier New" charset="0"/>
              </a:rPr>
              <a:t>	</a:t>
            </a:r>
            <a:r>
              <a:rPr lang="en-US" sz="2800" b="1" dirty="0" err="1">
                <a:latin typeface="Courier New" charset="0"/>
              </a:rPr>
              <a:t>printf(“%d\n”,sum</a:t>
            </a:r>
            <a:r>
              <a:rPr lang="en-US" sz="2800" b="1" dirty="0">
                <a:latin typeface="Courier New" charset="0"/>
              </a:rPr>
              <a:t>);</a:t>
            </a:r>
          </a:p>
          <a:p>
            <a:pPr defTabSz="820738"/>
            <a:r>
              <a:rPr lang="en-US" sz="2800" b="1" dirty="0">
                <a:latin typeface="Courier New" charset="0"/>
              </a:rPr>
              <a:t>	</a:t>
            </a:r>
            <a:r>
              <a:rPr lang="en-US" sz="2800" b="1" dirty="0" err="1">
                <a:latin typeface="Courier New" charset="0"/>
              </a:rPr>
              <a:t>printf(“%d\n”,i</a:t>
            </a:r>
            <a:r>
              <a:rPr lang="en-US" sz="2800" b="1" dirty="0">
                <a:latin typeface="Courier New" charset="0"/>
              </a:rPr>
              <a:t>);</a:t>
            </a:r>
          </a:p>
          <a:p>
            <a:pPr defTabSz="820738"/>
            <a:r>
              <a:rPr lang="en-US" sz="2800" b="1" dirty="0">
                <a:latin typeface="Courier New" charset="0"/>
              </a:rPr>
              <a:t>}</a:t>
            </a:r>
          </a:p>
        </p:txBody>
      </p:sp>
      <p:sp>
        <p:nvSpPr>
          <p:cNvPr id="7" name="Line 4"/>
          <p:cNvSpPr>
            <a:spLocks noChangeShapeType="1"/>
          </p:cNvSpPr>
          <p:nvPr/>
        </p:nvSpPr>
        <p:spPr bwMode="auto">
          <a:xfrm>
            <a:off x="3390900" y="4857750"/>
            <a:ext cx="3048000" cy="0"/>
          </a:xfrm>
          <a:prstGeom prst="line">
            <a:avLst/>
          </a:prstGeom>
          <a:noFill/>
          <a:ln w="38100">
            <a:noFill/>
            <a:round/>
            <a:headEnd/>
            <a:tailEnd/>
          </a:ln>
          <a:effectLst/>
        </p:spPr>
        <p:txBody>
          <a:bodyPr wrap="none" anchor="ctr">
            <a:prstTxWarp prst="textNoShape">
              <a:avLst/>
            </a:prstTxWarp>
          </a:bodyPr>
          <a:lstStyle/>
          <a:p>
            <a:endParaRPr lang="en-US"/>
          </a:p>
        </p:txBody>
      </p:sp>
      <p:sp>
        <p:nvSpPr>
          <p:cNvPr id="9" name="TextBox 8"/>
          <p:cNvSpPr txBox="1"/>
          <p:nvPr/>
        </p:nvSpPr>
        <p:spPr>
          <a:xfrm>
            <a:off x="533400" y="5257800"/>
            <a:ext cx="7687489" cy="1200329"/>
          </a:xfrm>
          <a:prstGeom prst="rect">
            <a:avLst/>
          </a:prstGeom>
          <a:noFill/>
        </p:spPr>
        <p:txBody>
          <a:bodyPr wrap="none" rtlCol="0">
            <a:spAutoFit/>
          </a:bodyPr>
          <a:lstStyle/>
          <a:p>
            <a:r>
              <a:rPr lang="en-US" b="1" dirty="0" smtClean="0">
                <a:latin typeface="+mj-lt"/>
              </a:rPr>
              <a:t>Program slicing</a:t>
            </a:r>
            <a:r>
              <a:rPr lang="en-US" dirty="0" smtClean="0">
                <a:latin typeface="+mj-lt"/>
              </a:rPr>
              <a:t> is the computation of the set of program </a:t>
            </a:r>
            <a:br>
              <a:rPr lang="en-US" dirty="0" smtClean="0">
                <a:latin typeface="+mj-lt"/>
              </a:rPr>
            </a:br>
            <a:r>
              <a:rPr lang="en-US" dirty="0" smtClean="0">
                <a:latin typeface="+mj-lt"/>
              </a:rPr>
              <a:t>statements, the </a:t>
            </a:r>
            <a:r>
              <a:rPr lang="en-US" b="1" dirty="0" smtClean="0">
                <a:latin typeface="+mj-lt"/>
              </a:rPr>
              <a:t>program slice</a:t>
            </a:r>
            <a:r>
              <a:rPr lang="en-US" dirty="0" smtClean="0">
                <a:latin typeface="+mj-lt"/>
              </a:rPr>
              <a:t>, that may affect the values at </a:t>
            </a:r>
            <a:br>
              <a:rPr lang="en-US" dirty="0" smtClean="0">
                <a:latin typeface="+mj-lt"/>
              </a:rPr>
            </a:br>
            <a:r>
              <a:rPr lang="en-US" dirty="0" smtClean="0">
                <a:latin typeface="+mj-lt"/>
              </a:rPr>
              <a:t>some point of interest, referred to as a </a:t>
            </a:r>
            <a:r>
              <a:rPr lang="en-US" b="1" dirty="0" smtClean="0">
                <a:latin typeface="+mj-lt"/>
              </a:rPr>
              <a:t>slicing criterion</a:t>
            </a:r>
            <a:r>
              <a:rPr lang="en-US" dirty="0" smtClean="0">
                <a:latin typeface="+mj-lt"/>
              </a:rPr>
              <a:t>. </a:t>
            </a:r>
            <a:endParaRPr lang="en-US" dirty="0">
              <a:latin typeface="+mj-lt"/>
            </a:endParaRPr>
          </a:p>
        </p:txBody>
      </p:sp>
      <p:sp>
        <p:nvSpPr>
          <p:cNvPr id="3" name="TextBox 2"/>
          <p:cNvSpPr txBox="1"/>
          <p:nvPr/>
        </p:nvSpPr>
        <p:spPr>
          <a:xfrm>
            <a:off x="76200" y="1981200"/>
            <a:ext cx="2057400" cy="2308324"/>
          </a:xfrm>
          <a:prstGeom prst="rect">
            <a:avLst/>
          </a:prstGeom>
          <a:noFill/>
        </p:spPr>
        <p:txBody>
          <a:bodyPr wrap="square" rtlCol="0">
            <a:spAutoFit/>
          </a:bodyPr>
          <a:lstStyle/>
          <a:p>
            <a:r>
              <a:rPr lang="en-US" b="1" dirty="0" smtClean="0">
                <a:solidFill>
                  <a:schemeClr val="accent3">
                    <a:lumMod val="75000"/>
                  </a:schemeClr>
                </a:solidFill>
                <a:latin typeface="+mn-lt"/>
              </a:rPr>
              <a:t>Question</a:t>
            </a:r>
            <a:r>
              <a:rPr lang="en-US" dirty="0" smtClean="0">
                <a:solidFill>
                  <a:schemeClr val="accent3">
                    <a:lumMod val="75000"/>
                  </a:schemeClr>
                </a:solidFill>
                <a:latin typeface="+mn-lt"/>
              </a:rPr>
              <a:t> – What affects the value of </a:t>
            </a:r>
            <a:r>
              <a:rPr lang="en-US" dirty="0" smtClean="0">
                <a:solidFill>
                  <a:schemeClr val="accent3">
                    <a:lumMod val="75000"/>
                  </a:schemeClr>
                </a:solidFill>
                <a:latin typeface="Times New Roman" panose="02020603050405020304" pitchFamily="18" charset="0"/>
                <a:cs typeface="Times New Roman" panose="02020603050405020304" pitchFamily="18" charset="0"/>
              </a:rPr>
              <a:t>i</a:t>
            </a:r>
            <a:r>
              <a:rPr lang="en-US" dirty="0" smtClean="0">
                <a:solidFill>
                  <a:schemeClr val="accent3">
                    <a:lumMod val="75000"/>
                  </a:schemeClr>
                </a:solidFill>
                <a:latin typeface="+mn-lt"/>
              </a:rPr>
              <a:t> in the last </a:t>
            </a:r>
            <a:r>
              <a:rPr lang="en-US" dirty="0" err="1" smtClean="0">
                <a:solidFill>
                  <a:schemeClr val="accent3">
                    <a:lumMod val="75000"/>
                  </a:schemeClr>
                </a:solidFill>
                <a:latin typeface="Times New Roman" panose="02020603050405020304" pitchFamily="18" charset="0"/>
                <a:cs typeface="Times New Roman" panose="02020603050405020304" pitchFamily="18" charset="0"/>
              </a:rPr>
              <a:t>printf</a:t>
            </a:r>
            <a:r>
              <a:rPr lang="en-US"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dirty="0" smtClean="0">
                <a:solidFill>
                  <a:schemeClr val="accent3">
                    <a:lumMod val="75000"/>
                  </a:schemeClr>
                </a:solidFill>
                <a:latin typeface="+mn-lt"/>
              </a:rPr>
              <a:t>statement?</a:t>
            </a:r>
            <a:endParaRPr lang="en-US" dirty="0">
              <a:solidFill>
                <a:schemeClr val="accent3">
                  <a:lumMod val="75000"/>
                </a:schemeClr>
              </a:solidFill>
              <a:latin typeface="+mn-lt"/>
            </a:endParaRPr>
          </a:p>
        </p:txBody>
      </p:sp>
      <p:cxnSp>
        <p:nvCxnSpPr>
          <p:cNvPr id="6" name="Straight Arrow Connector 5"/>
          <p:cNvCxnSpPr/>
          <p:nvPr/>
        </p:nvCxnSpPr>
        <p:spPr>
          <a:xfrm>
            <a:off x="1181100" y="3533239"/>
            <a:ext cx="1333500" cy="8863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Program Slicing – Backward Slice</a:t>
            </a:r>
            <a:endParaRPr lang="en-US" dirty="0"/>
          </a:p>
        </p:txBody>
      </p:sp>
      <p:sp>
        <p:nvSpPr>
          <p:cNvPr id="5" name="Rectangle 3"/>
          <p:cNvSpPr>
            <a:spLocks noChangeArrowheads="1"/>
          </p:cNvSpPr>
          <p:nvPr/>
        </p:nvSpPr>
        <p:spPr bwMode="auto">
          <a:xfrm>
            <a:off x="2133600" y="865491"/>
            <a:ext cx="6248400" cy="4392309"/>
          </a:xfrm>
          <a:prstGeom prst="rect">
            <a:avLst/>
          </a:prstGeom>
          <a:noFill/>
          <a:ln w="9525">
            <a:noFill/>
            <a:miter lim="800000"/>
            <a:headEnd/>
            <a:tailEnd/>
          </a:ln>
          <a:effectLst/>
        </p:spPr>
        <p:txBody>
          <a:bodyPr wrap="square" lIns="82628" tIns="41315" rIns="82628" bIns="41315">
            <a:prstTxWarp prst="textNoShape">
              <a:avLst/>
            </a:prstTxWarp>
            <a:spAutoFit/>
          </a:bodyPr>
          <a:lstStyle/>
          <a:p>
            <a:pPr defTabSz="820738"/>
            <a:r>
              <a:rPr lang="en-US" sz="2800" b="1" dirty="0" err="1">
                <a:latin typeface="Courier New" charset="0"/>
              </a:rPr>
              <a:t>int</a:t>
            </a:r>
            <a:r>
              <a:rPr lang="en-US" sz="2800" b="1" dirty="0">
                <a:latin typeface="Courier New" charset="0"/>
              </a:rPr>
              <a:t> main() {</a:t>
            </a:r>
          </a:p>
          <a:p>
            <a:pPr defTabSz="820738"/>
            <a:r>
              <a:rPr lang="en-US" sz="2800" b="1" dirty="0">
                <a:latin typeface="Courier New" charset="0"/>
              </a:rPr>
              <a:t>	</a:t>
            </a:r>
            <a:r>
              <a:rPr lang="en-US" sz="2800" b="1" dirty="0" err="1">
                <a:latin typeface="Courier New" charset="0"/>
              </a:rPr>
              <a:t>int</a:t>
            </a:r>
            <a:r>
              <a:rPr lang="en-US" sz="2800" b="1" dirty="0">
                <a:latin typeface="Courier New" charset="0"/>
              </a:rPr>
              <a:t> sum = 0;</a:t>
            </a:r>
          </a:p>
          <a:p>
            <a:pPr defTabSz="820738"/>
            <a:r>
              <a:rPr lang="en-US" sz="2800" b="1" dirty="0">
                <a:latin typeface="Courier New" charset="0"/>
              </a:rPr>
              <a:t>	</a:t>
            </a:r>
            <a:r>
              <a:rPr lang="en-US" sz="2800" b="1" dirty="0" err="1">
                <a:latin typeface="Courier New" charset="0"/>
              </a:rPr>
              <a:t>int</a:t>
            </a:r>
            <a:r>
              <a:rPr lang="en-US" sz="2800" b="1" dirty="0">
                <a:latin typeface="Courier New" charset="0"/>
              </a:rPr>
              <a:t> </a:t>
            </a:r>
            <a:r>
              <a:rPr lang="en-US" sz="2800" b="1" dirty="0" err="1">
                <a:solidFill>
                  <a:srgbClr val="92D050"/>
                </a:solidFill>
                <a:latin typeface="Courier New" charset="0"/>
              </a:rPr>
              <a:t>i</a:t>
            </a:r>
            <a:r>
              <a:rPr lang="en-US" sz="2800" b="1" dirty="0">
                <a:solidFill>
                  <a:srgbClr val="92D050"/>
                </a:solidFill>
                <a:latin typeface="Courier New" charset="0"/>
              </a:rPr>
              <a:t> = 1;</a:t>
            </a:r>
          </a:p>
          <a:p>
            <a:pPr defTabSz="820738"/>
            <a:r>
              <a:rPr lang="en-US" sz="2800" b="1" dirty="0">
                <a:latin typeface="Courier New" charset="0"/>
              </a:rPr>
              <a:t>	</a:t>
            </a:r>
            <a:r>
              <a:rPr lang="en-US" sz="2800" b="1" dirty="0">
                <a:solidFill>
                  <a:srgbClr val="92D050"/>
                </a:solidFill>
                <a:latin typeface="Courier New" charset="0"/>
              </a:rPr>
              <a:t>while (</a:t>
            </a:r>
            <a:r>
              <a:rPr lang="en-US" sz="2800" b="1" dirty="0" err="1">
                <a:solidFill>
                  <a:srgbClr val="92D050"/>
                </a:solidFill>
                <a:latin typeface="Courier New" charset="0"/>
              </a:rPr>
              <a:t>i</a:t>
            </a:r>
            <a:r>
              <a:rPr lang="en-US" sz="2800" b="1" dirty="0">
                <a:solidFill>
                  <a:srgbClr val="92D050"/>
                </a:solidFill>
                <a:latin typeface="Courier New" charset="0"/>
              </a:rPr>
              <a:t> &lt; 11) </a:t>
            </a:r>
            <a:r>
              <a:rPr lang="en-US" sz="2800" b="1" dirty="0">
                <a:solidFill>
                  <a:srgbClr val="800000"/>
                </a:solidFill>
                <a:latin typeface="Courier New" charset="0"/>
              </a:rPr>
              <a:t>{</a:t>
            </a:r>
          </a:p>
          <a:p>
            <a:pPr defTabSz="820738"/>
            <a:r>
              <a:rPr lang="en-US" sz="2800" b="1" dirty="0">
                <a:solidFill>
                  <a:srgbClr val="800000"/>
                </a:solidFill>
                <a:latin typeface="Courier New" charset="0"/>
              </a:rPr>
              <a:t>		</a:t>
            </a:r>
            <a:r>
              <a:rPr lang="en-US" sz="2800" b="1" dirty="0">
                <a:latin typeface="Courier New" charset="0"/>
              </a:rPr>
              <a:t>sum = </a:t>
            </a:r>
            <a:r>
              <a:rPr lang="en-US" sz="2800" b="1" dirty="0" smtClean="0">
                <a:latin typeface="Courier New" charset="0"/>
              </a:rPr>
              <a:t>sum </a:t>
            </a:r>
            <a:r>
              <a:rPr lang="en-US" sz="2800" b="1" dirty="0">
                <a:latin typeface="Courier New" charset="0"/>
              </a:rPr>
              <a:t>+ i;</a:t>
            </a:r>
          </a:p>
          <a:p>
            <a:pPr defTabSz="820738"/>
            <a:r>
              <a:rPr lang="en-US" sz="2800" b="1" dirty="0">
                <a:solidFill>
                  <a:srgbClr val="800000"/>
                </a:solidFill>
                <a:latin typeface="Courier New" charset="0"/>
              </a:rPr>
              <a:t>		</a:t>
            </a:r>
            <a:r>
              <a:rPr lang="en-US" sz="2800" b="1" dirty="0" err="1">
                <a:solidFill>
                  <a:srgbClr val="92D050"/>
                </a:solidFill>
                <a:latin typeface="Courier New" charset="0"/>
              </a:rPr>
              <a:t>i</a:t>
            </a:r>
            <a:r>
              <a:rPr lang="en-US" sz="2800" b="1" dirty="0">
                <a:solidFill>
                  <a:srgbClr val="92D050"/>
                </a:solidFill>
                <a:latin typeface="Courier New" charset="0"/>
              </a:rPr>
              <a:t> = </a:t>
            </a:r>
            <a:r>
              <a:rPr lang="en-US" sz="2800" b="1" dirty="0" err="1">
                <a:solidFill>
                  <a:srgbClr val="92D050"/>
                </a:solidFill>
                <a:latin typeface="Courier New" charset="0"/>
              </a:rPr>
              <a:t>i</a:t>
            </a:r>
            <a:r>
              <a:rPr lang="en-US" sz="2800" b="1" dirty="0">
                <a:solidFill>
                  <a:srgbClr val="92D050"/>
                </a:solidFill>
                <a:latin typeface="Courier New" charset="0"/>
              </a:rPr>
              <a:t> + 1;</a:t>
            </a:r>
          </a:p>
          <a:p>
            <a:pPr defTabSz="820738"/>
            <a:r>
              <a:rPr lang="en-US" sz="2800" b="1" dirty="0">
                <a:solidFill>
                  <a:srgbClr val="800000"/>
                </a:solidFill>
                <a:latin typeface="Courier New" charset="0"/>
              </a:rPr>
              <a:t>	}</a:t>
            </a:r>
          </a:p>
          <a:p>
            <a:pPr defTabSz="820738"/>
            <a:r>
              <a:rPr lang="en-US" sz="2800" b="1" dirty="0">
                <a:latin typeface="Courier New" charset="0"/>
              </a:rPr>
              <a:t>	</a:t>
            </a:r>
            <a:r>
              <a:rPr lang="en-US" sz="2800" b="1" dirty="0" err="1">
                <a:latin typeface="Courier New" charset="0"/>
              </a:rPr>
              <a:t>printf(“%d\n”,sum</a:t>
            </a:r>
            <a:r>
              <a:rPr lang="en-US" sz="2800" b="1" dirty="0">
                <a:latin typeface="Courier New" charset="0"/>
              </a:rPr>
              <a:t>);</a:t>
            </a:r>
          </a:p>
          <a:p>
            <a:pPr defTabSz="820738"/>
            <a:r>
              <a:rPr lang="en-US" sz="2800" b="1" dirty="0">
                <a:latin typeface="Courier New" charset="0"/>
              </a:rPr>
              <a:t>	</a:t>
            </a:r>
            <a:r>
              <a:rPr lang="en-US" sz="2800" b="1" dirty="0" err="1">
                <a:latin typeface="Courier New" charset="0"/>
              </a:rPr>
              <a:t>printf(“%d\n”,i</a:t>
            </a:r>
            <a:r>
              <a:rPr lang="en-US" sz="2800" b="1" dirty="0">
                <a:latin typeface="Courier New" charset="0"/>
              </a:rPr>
              <a:t>);</a:t>
            </a:r>
          </a:p>
          <a:p>
            <a:pPr defTabSz="820738"/>
            <a:r>
              <a:rPr lang="en-US" sz="2800" b="1" dirty="0">
                <a:latin typeface="Courier New" charset="0"/>
              </a:rPr>
              <a:t>}</a:t>
            </a:r>
          </a:p>
        </p:txBody>
      </p:sp>
      <p:grpSp>
        <p:nvGrpSpPr>
          <p:cNvPr id="3" name="Group 15"/>
          <p:cNvGrpSpPr>
            <a:grpSpLocks/>
          </p:cNvGrpSpPr>
          <p:nvPr/>
        </p:nvGrpSpPr>
        <p:grpSpPr bwMode="auto">
          <a:xfrm>
            <a:off x="882651" y="4857754"/>
            <a:ext cx="7821610" cy="1466851"/>
            <a:chOff x="556" y="3060"/>
            <a:chExt cx="4927" cy="924"/>
          </a:xfrm>
        </p:grpSpPr>
        <p:sp>
          <p:nvSpPr>
            <p:cNvPr id="7" name="Line 4"/>
            <p:cNvSpPr>
              <a:spLocks noChangeShapeType="1"/>
            </p:cNvSpPr>
            <p:nvPr/>
          </p:nvSpPr>
          <p:spPr bwMode="auto">
            <a:xfrm>
              <a:off x="2136" y="3060"/>
              <a:ext cx="1920" cy="0"/>
            </a:xfrm>
            <a:prstGeom prst="line">
              <a:avLst/>
            </a:prstGeom>
            <a:noFill/>
            <a:ln w="38100">
              <a:noFill/>
              <a:round/>
              <a:headEnd/>
              <a:tailEnd/>
            </a:ln>
            <a:effectLst/>
          </p:spPr>
          <p:txBody>
            <a:bodyPr wrap="none" anchor="ctr">
              <a:prstTxWarp prst="textNoShape">
                <a:avLst/>
              </a:prstTxWarp>
            </a:bodyPr>
            <a:lstStyle/>
            <a:p>
              <a:endParaRPr lang="en-US"/>
            </a:p>
          </p:txBody>
        </p:sp>
        <p:sp>
          <p:nvSpPr>
            <p:cNvPr id="8" name="Rectangle 5"/>
            <p:cNvSpPr>
              <a:spLocks noChangeArrowheads="1"/>
            </p:cNvSpPr>
            <p:nvPr/>
          </p:nvSpPr>
          <p:spPr bwMode="auto">
            <a:xfrm>
              <a:off x="556" y="3699"/>
              <a:ext cx="4927" cy="285"/>
            </a:xfrm>
            <a:prstGeom prst="rect">
              <a:avLst/>
            </a:prstGeom>
            <a:noFill/>
            <a:ln w="28575">
              <a:noFill/>
              <a:miter lim="800000"/>
              <a:headEnd/>
              <a:tailEnd/>
            </a:ln>
            <a:effectLst/>
          </p:spPr>
          <p:txBody>
            <a:bodyPr wrap="none" lIns="82628" tIns="41315" rIns="82628" bIns="41315">
              <a:prstTxWarp prst="textNoShape">
                <a:avLst/>
              </a:prstTxWarp>
              <a:spAutoFit/>
            </a:bodyPr>
            <a:lstStyle/>
            <a:p>
              <a:pPr algn="ctr" defTabSz="820738"/>
              <a:r>
                <a:rPr lang="en-US" sz="2400" b="1" dirty="0">
                  <a:solidFill>
                    <a:schemeClr val="accent3">
                      <a:lumMod val="75000"/>
                    </a:schemeClr>
                  </a:solidFill>
                  <a:latin typeface="+mj-lt"/>
                </a:rPr>
                <a:t>Backward slice</a:t>
              </a:r>
              <a:r>
                <a:rPr lang="en-US" sz="2400" dirty="0">
                  <a:solidFill>
                    <a:schemeClr val="accent3">
                      <a:lumMod val="75000"/>
                    </a:schemeClr>
                  </a:solidFill>
                  <a:latin typeface="+mj-lt"/>
                </a:rPr>
                <a:t> with respect </a:t>
              </a:r>
              <a:r>
                <a:rPr lang="en-US" sz="2400" dirty="0" smtClean="0">
                  <a:solidFill>
                    <a:schemeClr val="accent3">
                      <a:lumMod val="75000"/>
                    </a:schemeClr>
                  </a:solidFill>
                  <a:latin typeface="+mj-lt"/>
                </a:rPr>
                <a:t>to </a:t>
              </a:r>
              <a:r>
                <a:rPr lang="en-US" sz="2400" b="1" dirty="0" smtClean="0">
                  <a:solidFill>
                    <a:schemeClr val="accent3">
                      <a:lumMod val="75000"/>
                    </a:schemeClr>
                  </a:solidFill>
                  <a:latin typeface="Courier New" pitchFamily="49" charset="0"/>
                  <a:cs typeface="Courier New" pitchFamily="49" charset="0"/>
                </a:rPr>
                <a:t>i</a:t>
              </a:r>
              <a:r>
                <a:rPr lang="en-US" sz="2400" dirty="0" smtClean="0">
                  <a:solidFill>
                    <a:schemeClr val="accent3">
                      <a:lumMod val="75000"/>
                    </a:schemeClr>
                  </a:solidFill>
                  <a:latin typeface="+mj-lt"/>
                </a:rPr>
                <a:t> in </a:t>
              </a:r>
              <a:r>
                <a:rPr lang="en-US" sz="2400" dirty="0">
                  <a:solidFill>
                    <a:schemeClr val="accent3">
                      <a:lumMod val="75000"/>
                    </a:schemeClr>
                  </a:solidFill>
                  <a:latin typeface="+mj-lt"/>
                </a:rPr>
                <a:t>“</a:t>
              </a:r>
              <a:r>
                <a:rPr lang="en-US" sz="2400" b="1" dirty="0" err="1">
                  <a:solidFill>
                    <a:schemeClr val="accent3">
                      <a:lumMod val="75000"/>
                    </a:schemeClr>
                  </a:solidFill>
                  <a:latin typeface="Courier New" pitchFamily="49" charset="0"/>
                  <a:cs typeface="Courier New" pitchFamily="49" charset="0"/>
                </a:rPr>
                <a:t>printf</a:t>
              </a:r>
              <a:r>
                <a:rPr lang="en-US" sz="2400" b="1" dirty="0">
                  <a:solidFill>
                    <a:schemeClr val="accent3">
                      <a:lumMod val="75000"/>
                    </a:schemeClr>
                  </a:solidFill>
                  <a:latin typeface="Courier New" pitchFamily="49" charset="0"/>
                  <a:cs typeface="Courier New" pitchFamily="49" charset="0"/>
                </a:rPr>
                <a:t>(“%d\</a:t>
              </a:r>
              <a:r>
                <a:rPr lang="en-US" sz="2400" b="1" dirty="0" err="1">
                  <a:solidFill>
                    <a:schemeClr val="accent3">
                      <a:lumMod val="75000"/>
                    </a:schemeClr>
                  </a:solidFill>
                  <a:latin typeface="Courier New" pitchFamily="49" charset="0"/>
                  <a:cs typeface="Courier New" pitchFamily="49" charset="0"/>
                </a:rPr>
                <a:t>n”,i</a:t>
              </a:r>
              <a:r>
                <a:rPr lang="en-US" sz="2400" b="1" dirty="0">
                  <a:solidFill>
                    <a:schemeClr val="accent3">
                      <a:lumMod val="75000"/>
                    </a:schemeClr>
                  </a:solidFill>
                  <a:latin typeface="Courier New" pitchFamily="49" charset="0"/>
                  <a:cs typeface="Courier New" pitchFamily="49" charset="0"/>
                </a:rPr>
                <a:t>)</a:t>
              </a:r>
              <a:r>
                <a:rPr lang="en-US" sz="2400" dirty="0">
                  <a:solidFill>
                    <a:schemeClr val="accent3">
                      <a:lumMod val="75000"/>
                    </a:schemeClr>
                  </a:solidFill>
                  <a:latin typeface="+mj-lt"/>
                </a:rPr>
                <a:t>”</a:t>
              </a:r>
              <a:endParaRPr lang="en-US" sz="2200" dirty="0">
                <a:solidFill>
                  <a:schemeClr val="accent3">
                    <a:lumMod val="75000"/>
                  </a:schemeClr>
                </a:solidFill>
                <a:latin typeface="+mj-lt"/>
              </a:endParaRPr>
            </a:p>
          </p:txBody>
        </p:sp>
      </p:grpSp>
      <p:sp>
        <p:nvSpPr>
          <p:cNvPr id="4" name="Arc 3"/>
          <p:cNvSpPr/>
          <p:nvPr/>
        </p:nvSpPr>
        <p:spPr>
          <a:xfrm>
            <a:off x="6438899" y="4724400"/>
            <a:ext cx="723901" cy="1981200"/>
          </a:xfrm>
          <a:prstGeom prst="arc">
            <a:avLst/>
          </a:prstGeom>
          <a:ln w="1905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smtClean="0"/>
              <a:t>Program Slicing – Forward Slice</a:t>
            </a:r>
            <a:endParaRPr lang="en-US" dirty="0"/>
          </a:p>
        </p:txBody>
      </p:sp>
      <p:sp>
        <p:nvSpPr>
          <p:cNvPr id="5" name="Rectangle 3"/>
          <p:cNvSpPr>
            <a:spLocks noChangeArrowheads="1"/>
          </p:cNvSpPr>
          <p:nvPr/>
        </p:nvSpPr>
        <p:spPr bwMode="auto">
          <a:xfrm>
            <a:off x="2133600" y="990600"/>
            <a:ext cx="6248400" cy="4392309"/>
          </a:xfrm>
          <a:prstGeom prst="rect">
            <a:avLst/>
          </a:prstGeom>
          <a:noFill/>
          <a:ln w="9525">
            <a:noFill/>
            <a:miter lim="800000"/>
            <a:headEnd/>
            <a:tailEnd/>
          </a:ln>
          <a:effectLst/>
        </p:spPr>
        <p:txBody>
          <a:bodyPr wrap="square" lIns="82628" tIns="41315" rIns="82628" bIns="41315">
            <a:prstTxWarp prst="textNoShape">
              <a:avLst/>
            </a:prstTxWarp>
            <a:spAutoFit/>
          </a:bodyPr>
          <a:lstStyle/>
          <a:p>
            <a:pPr defTabSz="820738"/>
            <a:r>
              <a:rPr lang="en-US" sz="2800" b="1" dirty="0" err="1">
                <a:latin typeface="Courier New" charset="0"/>
              </a:rPr>
              <a:t>int</a:t>
            </a:r>
            <a:r>
              <a:rPr lang="en-US" sz="2800" b="1" dirty="0">
                <a:latin typeface="Courier New" charset="0"/>
              </a:rPr>
              <a:t> main() {</a:t>
            </a:r>
          </a:p>
          <a:p>
            <a:pPr defTabSz="820738"/>
            <a:r>
              <a:rPr lang="en-US" sz="2800" b="1" dirty="0">
                <a:latin typeface="Courier New" charset="0"/>
              </a:rPr>
              <a:t>	</a:t>
            </a:r>
            <a:r>
              <a:rPr lang="en-US" sz="2800" b="1" dirty="0" err="1">
                <a:latin typeface="Courier New" charset="0"/>
              </a:rPr>
              <a:t>int</a:t>
            </a:r>
            <a:r>
              <a:rPr lang="en-US" sz="2800" b="1" dirty="0">
                <a:latin typeface="Courier New" charset="0"/>
              </a:rPr>
              <a:t> </a:t>
            </a:r>
            <a:r>
              <a:rPr lang="en-US" sz="2800" b="1" dirty="0">
                <a:solidFill>
                  <a:srgbClr val="0000FF"/>
                </a:solidFill>
                <a:latin typeface="Courier New" charset="0"/>
              </a:rPr>
              <a:t>sum = 0</a:t>
            </a:r>
            <a:r>
              <a:rPr lang="en-US" sz="2800" b="1" dirty="0">
                <a:latin typeface="Courier New" charset="0"/>
              </a:rPr>
              <a:t>;</a:t>
            </a:r>
          </a:p>
          <a:p>
            <a:pPr defTabSz="820738"/>
            <a:r>
              <a:rPr lang="en-US" sz="2800" b="1" dirty="0">
                <a:latin typeface="Courier New" charset="0"/>
              </a:rPr>
              <a:t>	</a:t>
            </a:r>
            <a:r>
              <a:rPr lang="en-US" sz="2800" b="1" dirty="0" err="1">
                <a:latin typeface="Courier New" charset="0"/>
              </a:rPr>
              <a:t>int</a:t>
            </a:r>
            <a:r>
              <a:rPr lang="en-US" sz="2800" b="1" dirty="0">
                <a:latin typeface="Courier New" charset="0"/>
              </a:rPr>
              <a:t> </a:t>
            </a:r>
            <a:r>
              <a:rPr lang="en-US" sz="2800" b="1" dirty="0" err="1">
                <a:latin typeface="Courier New" charset="0"/>
              </a:rPr>
              <a:t>i</a:t>
            </a:r>
            <a:r>
              <a:rPr lang="en-US" sz="2800" b="1" dirty="0">
                <a:latin typeface="Courier New" charset="0"/>
              </a:rPr>
              <a:t> = 1;</a:t>
            </a:r>
          </a:p>
          <a:p>
            <a:pPr defTabSz="820738"/>
            <a:r>
              <a:rPr lang="en-US" sz="2800" b="1" dirty="0">
                <a:latin typeface="Courier New" charset="0"/>
              </a:rPr>
              <a:t>	while (</a:t>
            </a:r>
            <a:r>
              <a:rPr lang="en-US" sz="2800" b="1" dirty="0" err="1">
                <a:latin typeface="Courier New" charset="0"/>
              </a:rPr>
              <a:t>i</a:t>
            </a:r>
            <a:r>
              <a:rPr lang="en-US" sz="2800" b="1" dirty="0">
                <a:latin typeface="Courier New" charset="0"/>
              </a:rPr>
              <a:t> &lt; 11) {</a:t>
            </a:r>
          </a:p>
          <a:p>
            <a:pPr defTabSz="820738"/>
            <a:r>
              <a:rPr lang="en-US" sz="2800" b="1" dirty="0">
                <a:latin typeface="Courier New" charset="0"/>
              </a:rPr>
              <a:t>		</a:t>
            </a:r>
            <a:r>
              <a:rPr lang="en-US" sz="2800" b="1" dirty="0">
                <a:solidFill>
                  <a:srgbClr val="0000FF"/>
                </a:solidFill>
                <a:latin typeface="Courier New" charset="0"/>
              </a:rPr>
              <a:t>sum = sum + </a:t>
            </a:r>
            <a:r>
              <a:rPr lang="en-US" sz="2800" b="1" dirty="0" err="1">
                <a:solidFill>
                  <a:srgbClr val="0000FF"/>
                </a:solidFill>
                <a:latin typeface="Courier New" charset="0"/>
              </a:rPr>
              <a:t>i</a:t>
            </a:r>
            <a:r>
              <a:rPr lang="en-US" sz="2800" b="1" dirty="0">
                <a:latin typeface="Courier New" charset="0"/>
              </a:rPr>
              <a:t>;</a:t>
            </a:r>
          </a:p>
          <a:p>
            <a:pPr defTabSz="820738"/>
            <a:r>
              <a:rPr lang="en-US" sz="2800" b="1" dirty="0">
                <a:latin typeface="Courier New" charset="0"/>
              </a:rPr>
              <a:t>		</a:t>
            </a:r>
            <a:r>
              <a:rPr lang="en-US" sz="2800" b="1" dirty="0" err="1">
                <a:latin typeface="Courier New" charset="0"/>
              </a:rPr>
              <a:t>i</a:t>
            </a:r>
            <a:r>
              <a:rPr lang="en-US" sz="2800" b="1" dirty="0">
                <a:latin typeface="Courier New" charset="0"/>
              </a:rPr>
              <a:t> = </a:t>
            </a:r>
            <a:r>
              <a:rPr lang="en-US" sz="2800" b="1" dirty="0" err="1">
                <a:latin typeface="Courier New" charset="0"/>
              </a:rPr>
              <a:t>i</a:t>
            </a:r>
            <a:r>
              <a:rPr lang="en-US" sz="2800" b="1" dirty="0">
                <a:latin typeface="Courier New" charset="0"/>
              </a:rPr>
              <a:t> + 1;</a:t>
            </a:r>
          </a:p>
          <a:p>
            <a:pPr defTabSz="820738"/>
            <a:r>
              <a:rPr lang="en-US" sz="2800" b="1" dirty="0">
                <a:latin typeface="Courier New" charset="0"/>
              </a:rPr>
              <a:t>	}</a:t>
            </a:r>
          </a:p>
          <a:p>
            <a:pPr defTabSz="820738"/>
            <a:r>
              <a:rPr lang="en-US" sz="2800" b="1" dirty="0">
                <a:latin typeface="Courier New" charset="0"/>
              </a:rPr>
              <a:t>	</a:t>
            </a:r>
            <a:r>
              <a:rPr lang="en-US" sz="2800" b="1" dirty="0" err="1">
                <a:latin typeface="Courier New" charset="0"/>
              </a:rPr>
              <a:t>printf(“%d\n”,</a:t>
            </a:r>
            <a:r>
              <a:rPr lang="en-US" sz="2800" b="1" dirty="0" err="1">
                <a:solidFill>
                  <a:srgbClr val="0000FF"/>
                </a:solidFill>
                <a:latin typeface="Courier New" charset="0"/>
              </a:rPr>
              <a:t>sum</a:t>
            </a:r>
            <a:r>
              <a:rPr lang="en-US" sz="2800" b="1" dirty="0">
                <a:latin typeface="Courier New" charset="0"/>
              </a:rPr>
              <a:t>);</a:t>
            </a:r>
          </a:p>
          <a:p>
            <a:pPr defTabSz="820738"/>
            <a:r>
              <a:rPr lang="en-US" sz="2800" b="1" dirty="0">
                <a:latin typeface="Courier New" charset="0"/>
              </a:rPr>
              <a:t>	</a:t>
            </a:r>
            <a:r>
              <a:rPr lang="en-US" sz="2800" b="1" dirty="0" err="1">
                <a:latin typeface="Courier New" charset="0"/>
              </a:rPr>
              <a:t>printf(“%d\n”,i</a:t>
            </a:r>
            <a:r>
              <a:rPr lang="en-US" sz="2800" b="1" dirty="0">
                <a:latin typeface="Courier New" charset="0"/>
              </a:rPr>
              <a:t>);</a:t>
            </a:r>
          </a:p>
          <a:p>
            <a:pPr defTabSz="820738"/>
            <a:r>
              <a:rPr lang="en-US" sz="2800" b="1" dirty="0">
                <a:latin typeface="Courier New" charset="0"/>
              </a:rPr>
              <a:t>}</a:t>
            </a:r>
          </a:p>
        </p:txBody>
      </p:sp>
      <p:grpSp>
        <p:nvGrpSpPr>
          <p:cNvPr id="3" name="Group 15"/>
          <p:cNvGrpSpPr>
            <a:grpSpLocks/>
          </p:cNvGrpSpPr>
          <p:nvPr/>
        </p:nvGrpSpPr>
        <p:grpSpPr bwMode="auto">
          <a:xfrm>
            <a:off x="2157413" y="4857752"/>
            <a:ext cx="5614989" cy="1309688"/>
            <a:chOff x="1359" y="3060"/>
            <a:chExt cx="3537" cy="825"/>
          </a:xfrm>
        </p:grpSpPr>
        <p:sp>
          <p:nvSpPr>
            <p:cNvPr id="7" name="Line 4"/>
            <p:cNvSpPr>
              <a:spLocks noChangeShapeType="1"/>
            </p:cNvSpPr>
            <p:nvPr/>
          </p:nvSpPr>
          <p:spPr bwMode="auto">
            <a:xfrm>
              <a:off x="2136" y="3060"/>
              <a:ext cx="1920" cy="0"/>
            </a:xfrm>
            <a:prstGeom prst="line">
              <a:avLst/>
            </a:prstGeom>
            <a:noFill/>
            <a:ln w="38100">
              <a:noFill/>
              <a:round/>
              <a:headEnd/>
              <a:tailEnd/>
            </a:ln>
            <a:effectLst/>
          </p:spPr>
          <p:txBody>
            <a:bodyPr wrap="none" anchor="ctr">
              <a:prstTxWarp prst="textNoShape">
                <a:avLst/>
              </a:prstTxWarp>
            </a:bodyPr>
            <a:lstStyle/>
            <a:p>
              <a:endParaRPr lang="en-US"/>
            </a:p>
          </p:txBody>
        </p:sp>
        <p:sp>
          <p:nvSpPr>
            <p:cNvPr id="8" name="Rectangle 5"/>
            <p:cNvSpPr>
              <a:spLocks noChangeArrowheads="1"/>
            </p:cNvSpPr>
            <p:nvPr/>
          </p:nvSpPr>
          <p:spPr bwMode="auto">
            <a:xfrm>
              <a:off x="1359" y="3600"/>
              <a:ext cx="3537" cy="285"/>
            </a:xfrm>
            <a:prstGeom prst="rect">
              <a:avLst/>
            </a:prstGeom>
            <a:noFill/>
            <a:ln w="28575">
              <a:noFill/>
              <a:miter lim="800000"/>
              <a:headEnd/>
              <a:tailEnd/>
            </a:ln>
            <a:effectLst/>
          </p:spPr>
          <p:txBody>
            <a:bodyPr wrap="none" lIns="82628" tIns="41315" rIns="82628" bIns="41315">
              <a:prstTxWarp prst="textNoShape">
                <a:avLst/>
              </a:prstTxWarp>
              <a:spAutoFit/>
            </a:bodyPr>
            <a:lstStyle/>
            <a:p>
              <a:pPr algn="ctr" defTabSz="820738"/>
              <a:r>
                <a:rPr lang="en-US" sz="2400" b="1" dirty="0" smtClean="0">
                  <a:solidFill>
                    <a:srgbClr val="0033CC"/>
                  </a:solidFill>
                  <a:latin typeface="+mj-lt"/>
                </a:rPr>
                <a:t>Forward slice</a:t>
              </a:r>
              <a:r>
                <a:rPr lang="en-US" sz="2400" dirty="0" smtClean="0">
                  <a:solidFill>
                    <a:srgbClr val="0033CC"/>
                  </a:solidFill>
                  <a:latin typeface="+mj-lt"/>
                </a:rPr>
                <a:t> </a:t>
              </a:r>
              <a:r>
                <a:rPr lang="en-US" sz="2400" dirty="0">
                  <a:solidFill>
                    <a:srgbClr val="0033CC"/>
                  </a:solidFill>
                  <a:latin typeface="+mj-lt"/>
                </a:rPr>
                <a:t>with respect to </a:t>
              </a:r>
              <a:r>
                <a:rPr lang="en-US" sz="2400" dirty="0" smtClean="0">
                  <a:solidFill>
                    <a:srgbClr val="0033CC"/>
                  </a:solidFill>
                  <a:latin typeface="+mj-lt"/>
                </a:rPr>
                <a:t>“</a:t>
              </a:r>
              <a:r>
                <a:rPr lang="en-US" sz="2400" b="1" dirty="0" smtClean="0">
                  <a:solidFill>
                    <a:srgbClr val="0033CC"/>
                  </a:solidFill>
                  <a:latin typeface="Courier New" pitchFamily="49" charset="0"/>
                  <a:cs typeface="Courier New" pitchFamily="49" charset="0"/>
                </a:rPr>
                <a:t>sum = 0</a:t>
              </a:r>
              <a:r>
                <a:rPr lang="en-US" sz="2400" dirty="0" smtClean="0">
                  <a:solidFill>
                    <a:srgbClr val="0033CC"/>
                  </a:solidFill>
                  <a:latin typeface="+mj-lt"/>
                </a:rPr>
                <a:t>”</a:t>
              </a:r>
              <a:endParaRPr lang="en-US" sz="2200" dirty="0">
                <a:solidFill>
                  <a:srgbClr val="0033CC"/>
                </a:solidFill>
                <a:latin typeface="+mj-lt"/>
              </a:endParaRPr>
            </a:p>
          </p:txBody>
        </p:sp>
      </p:grpSp>
      <p:sp>
        <p:nvSpPr>
          <p:cNvPr id="9" name="TextBox 8"/>
          <p:cNvSpPr txBox="1"/>
          <p:nvPr/>
        </p:nvSpPr>
        <p:spPr>
          <a:xfrm>
            <a:off x="0" y="6550223"/>
            <a:ext cx="1505540" cy="307777"/>
          </a:xfrm>
          <a:prstGeom prst="rect">
            <a:avLst/>
          </a:prstGeom>
          <a:noFill/>
        </p:spPr>
        <p:txBody>
          <a:bodyPr wrap="none" rtlCol="0">
            <a:spAutoFit/>
          </a:bodyPr>
          <a:lstStyle/>
          <a:p>
            <a:r>
              <a:rPr lang="en-US" sz="1400" dirty="0" smtClean="0"/>
              <a:t>Source: Tom Reps</a:t>
            </a:r>
            <a:endParaRPr lang="en-US" sz="1400" dirty="0"/>
          </a:p>
        </p:txBody>
      </p:sp>
      <p:sp>
        <p:nvSpPr>
          <p:cNvPr id="4" name="Arc 3"/>
          <p:cNvSpPr/>
          <p:nvPr/>
        </p:nvSpPr>
        <p:spPr>
          <a:xfrm>
            <a:off x="4479132" y="1676400"/>
            <a:ext cx="2912268" cy="7848600"/>
          </a:xfrm>
          <a:prstGeom prst="arc">
            <a:avLst/>
          </a:prstGeom>
          <a:ln w="1905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6200" y="1981200"/>
            <a:ext cx="2057400" cy="2308324"/>
          </a:xfrm>
          <a:prstGeom prst="rect">
            <a:avLst/>
          </a:prstGeom>
          <a:noFill/>
        </p:spPr>
        <p:txBody>
          <a:bodyPr wrap="square" rtlCol="0">
            <a:spAutoFit/>
          </a:bodyPr>
          <a:lstStyle/>
          <a:p>
            <a:r>
              <a:rPr lang="en-US" b="1" dirty="0" smtClean="0">
                <a:solidFill>
                  <a:srgbClr val="0033CC"/>
                </a:solidFill>
                <a:latin typeface="+mn-lt"/>
              </a:rPr>
              <a:t>Question</a:t>
            </a:r>
            <a:r>
              <a:rPr lang="en-US" dirty="0" smtClean="0">
                <a:solidFill>
                  <a:srgbClr val="0033CC"/>
                </a:solidFill>
                <a:latin typeface="+mn-lt"/>
              </a:rPr>
              <a:t> – What </a:t>
            </a:r>
            <a:r>
              <a:rPr lang="en-US" b="1" dirty="0" smtClean="0">
                <a:solidFill>
                  <a:srgbClr val="0033CC"/>
                </a:solidFill>
                <a:latin typeface="+mn-lt"/>
              </a:rPr>
              <a:t>is affected</a:t>
            </a:r>
            <a:r>
              <a:rPr lang="en-US" dirty="0" smtClean="0">
                <a:solidFill>
                  <a:srgbClr val="0033CC"/>
                </a:solidFill>
                <a:latin typeface="+mn-lt"/>
              </a:rPr>
              <a:t> by the value change </a:t>
            </a:r>
          </a:p>
          <a:p>
            <a:r>
              <a:rPr lang="en-US" dirty="0" smtClean="0">
                <a:solidFill>
                  <a:srgbClr val="0033CC"/>
                </a:solidFill>
                <a:latin typeface="Times New Roman" panose="02020603050405020304" pitchFamily="18" charset="0"/>
                <a:cs typeface="Times New Roman" panose="02020603050405020304" pitchFamily="18" charset="0"/>
              </a:rPr>
              <a:t>sum = 0 </a:t>
            </a:r>
            <a:r>
              <a:rPr lang="en-US" dirty="0" smtClean="0">
                <a:solidFill>
                  <a:srgbClr val="0033CC"/>
                </a:solidFill>
                <a:latin typeface="+mn-lt"/>
              </a:rPr>
              <a:t>?</a:t>
            </a:r>
            <a:endParaRPr lang="en-US" dirty="0">
              <a:solidFill>
                <a:srgbClr val="0033CC"/>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0"/>
            <a:ext cx="8902700" cy="930275"/>
          </a:xfrm>
          <a:noFill/>
          <a:ln/>
        </p:spPr>
        <p:txBody>
          <a:bodyPr lIns="82628" tIns="41315" rIns="82628" bIns="41315">
            <a:noAutofit/>
          </a:bodyPr>
          <a:lstStyle/>
          <a:p>
            <a:r>
              <a:rPr lang="en-US" sz="2800" dirty="0" smtClean="0"/>
              <a:t>Example:</a:t>
            </a:r>
            <a:br>
              <a:rPr lang="en-US" sz="2800" dirty="0" smtClean="0"/>
            </a:br>
            <a:r>
              <a:rPr lang="en-US" sz="2800" dirty="0" smtClean="0"/>
              <a:t>       What Slice impacts the Character Count “</a:t>
            </a:r>
            <a:r>
              <a:rPr lang="en-US" sz="2800" b="1" dirty="0" smtClean="0">
                <a:latin typeface="Courier New" pitchFamily="49" charset="0"/>
                <a:cs typeface="Courier New" pitchFamily="49" charset="0"/>
              </a:rPr>
              <a:t>chars</a:t>
            </a:r>
            <a:r>
              <a:rPr lang="en-US" sz="2800" dirty="0" smtClean="0"/>
              <a:t>”?</a:t>
            </a:r>
            <a:endParaRPr lang="en-US" sz="2800" dirty="0"/>
          </a:p>
        </p:txBody>
      </p:sp>
      <p:sp>
        <p:nvSpPr>
          <p:cNvPr id="80899" name="Rectangle 3"/>
          <p:cNvSpPr>
            <a:spLocks noChangeArrowheads="1"/>
          </p:cNvSpPr>
          <p:nvPr/>
        </p:nvSpPr>
        <p:spPr bwMode="auto">
          <a:xfrm>
            <a:off x="446088" y="1129097"/>
            <a:ext cx="8609012" cy="5500303"/>
          </a:xfrm>
          <a:prstGeom prst="rect">
            <a:avLst/>
          </a:prstGeom>
          <a:noFill/>
          <a:ln w="9525">
            <a:noFill/>
            <a:miter lim="800000"/>
            <a:headEnd/>
            <a:tailEnd/>
          </a:ln>
          <a:effectLst/>
        </p:spPr>
        <p:txBody>
          <a:bodyPr lIns="82628" tIns="41315" rIns="82628" bIns="41315">
            <a:prstTxWarp prst="textNoShape">
              <a:avLst/>
            </a:prstTxWarp>
            <a:spAutoFit/>
          </a:bodyPr>
          <a:lstStyle/>
          <a:p>
            <a:pPr defTabSz="820738"/>
            <a:r>
              <a:rPr lang="en-US" sz="2200" b="1" dirty="0">
                <a:latin typeface="Courier New" charset="0"/>
              </a:rPr>
              <a:t>void </a:t>
            </a:r>
            <a:r>
              <a:rPr lang="en-US" sz="2200" b="1" dirty="0" err="1">
                <a:latin typeface="Courier New" charset="0"/>
              </a:rPr>
              <a:t>line_char_count(FILE</a:t>
            </a:r>
            <a:r>
              <a:rPr lang="en-US" sz="2200" b="1" dirty="0">
                <a:latin typeface="Courier New" charset="0"/>
              </a:rPr>
              <a:t> *</a:t>
            </a:r>
            <a:r>
              <a:rPr lang="en-US" sz="2200" b="1" dirty="0" err="1">
                <a:latin typeface="Courier New" charset="0"/>
              </a:rPr>
              <a:t>f</a:t>
            </a:r>
            <a:r>
              <a:rPr lang="en-US" sz="2200" b="1" dirty="0">
                <a:latin typeface="Courier New" charset="0"/>
              </a:rPr>
              <a:t>) {</a:t>
            </a:r>
          </a:p>
          <a:p>
            <a:pPr defTabSz="820738"/>
            <a:r>
              <a:rPr lang="en-US" sz="2200" b="1" dirty="0">
                <a:latin typeface="Courier New" charset="0"/>
              </a:rPr>
              <a:t>	</a:t>
            </a:r>
            <a:r>
              <a:rPr lang="en-US" sz="2200" b="1" dirty="0" err="1">
                <a:latin typeface="Courier New" charset="0"/>
              </a:rPr>
              <a:t>int</a:t>
            </a:r>
            <a:r>
              <a:rPr lang="en-US" sz="2200" b="1" dirty="0">
                <a:latin typeface="Courier New" charset="0"/>
              </a:rPr>
              <a:t> lines = 0;</a:t>
            </a:r>
          </a:p>
          <a:p>
            <a:pPr defTabSz="820738"/>
            <a:r>
              <a:rPr lang="en-US" sz="2200" b="1" dirty="0">
                <a:latin typeface="Courier New" charset="0"/>
              </a:rPr>
              <a:t>	</a:t>
            </a:r>
            <a:r>
              <a:rPr lang="en-US" sz="2200" b="1" dirty="0" err="1">
                <a:latin typeface="Courier New" charset="0"/>
              </a:rPr>
              <a:t>int</a:t>
            </a:r>
            <a:r>
              <a:rPr lang="en-US" sz="2200" b="1" dirty="0">
                <a:latin typeface="Courier New" charset="0"/>
              </a:rPr>
              <a:t> chars;</a:t>
            </a:r>
          </a:p>
          <a:p>
            <a:pPr defTabSz="820738"/>
            <a:r>
              <a:rPr lang="en-US" sz="2200" b="1" dirty="0">
                <a:latin typeface="Courier New" charset="0"/>
              </a:rPr>
              <a:t>	BOOL </a:t>
            </a:r>
            <a:r>
              <a:rPr lang="en-US" sz="2200" b="1" dirty="0" err="1">
                <a:latin typeface="Courier New" charset="0"/>
              </a:rPr>
              <a:t>eof_flag</a:t>
            </a:r>
            <a:r>
              <a:rPr lang="en-US" sz="2200" b="1" dirty="0">
                <a:latin typeface="Courier New" charset="0"/>
              </a:rPr>
              <a:t> = FALSE;</a:t>
            </a:r>
          </a:p>
          <a:p>
            <a:pPr defTabSz="820738"/>
            <a:r>
              <a:rPr lang="en-US" sz="2200" b="1" dirty="0">
                <a:latin typeface="Courier New" charset="0"/>
              </a:rPr>
              <a:t>	</a:t>
            </a:r>
            <a:r>
              <a:rPr lang="en-US" sz="2200" b="1" dirty="0" err="1">
                <a:latin typeface="Courier New" charset="0"/>
              </a:rPr>
              <a:t>int</a:t>
            </a:r>
            <a:r>
              <a:rPr lang="en-US" sz="2200" b="1" dirty="0">
                <a:latin typeface="Courier New" charset="0"/>
              </a:rPr>
              <a:t> </a:t>
            </a:r>
            <a:r>
              <a:rPr lang="en-US" sz="2200" b="1" dirty="0" err="1">
                <a:latin typeface="Courier New" charset="0"/>
              </a:rPr>
              <a:t>n</a:t>
            </a:r>
            <a:r>
              <a:rPr lang="en-US" sz="2200" b="1" dirty="0">
                <a:latin typeface="Courier New" charset="0"/>
              </a:rPr>
              <a:t>;</a:t>
            </a:r>
          </a:p>
          <a:p>
            <a:pPr defTabSz="820738"/>
            <a:r>
              <a:rPr lang="en-US" sz="2200" b="1" dirty="0">
                <a:latin typeface="Courier New" charset="0"/>
              </a:rPr>
              <a:t>	extern void </a:t>
            </a:r>
            <a:r>
              <a:rPr lang="en-US" sz="2200" b="1" dirty="0" err="1">
                <a:latin typeface="Courier New" charset="0"/>
              </a:rPr>
              <a:t>scan_line</a:t>
            </a:r>
            <a:r>
              <a:rPr lang="en-US" sz="1600" b="1" dirty="0" err="1">
                <a:latin typeface="Courier New" charset="0"/>
              </a:rPr>
              <a:t>(FILE</a:t>
            </a:r>
            <a:r>
              <a:rPr lang="en-US" sz="1600" b="1" dirty="0">
                <a:latin typeface="Courier New" charset="0"/>
              </a:rPr>
              <a:t> *</a:t>
            </a:r>
            <a:r>
              <a:rPr lang="en-US" sz="1600" b="1" dirty="0" err="1">
                <a:latin typeface="Courier New" charset="0"/>
              </a:rPr>
              <a:t>f</a:t>
            </a:r>
            <a:r>
              <a:rPr lang="en-US" sz="1600" b="1" dirty="0">
                <a:latin typeface="Courier New" charset="0"/>
              </a:rPr>
              <a:t>, BOOL *</a:t>
            </a:r>
            <a:r>
              <a:rPr lang="en-US" sz="1600" b="1" dirty="0" err="1">
                <a:latin typeface="Courier New" charset="0"/>
              </a:rPr>
              <a:t>bptr</a:t>
            </a:r>
            <a:r>
              <a:rPr lang="en-US" sz="1600" b="1" dirty="0">
                <a:latin typeface="Courier New" charset="0"/>
              </a:rPr>
              <a:t>, </a:t>
            </a:r>
            <a:r>
              <a:rPr lang="en-US" sz="1600" b="1" dirty="0" err="1">
                <a:latin typeface="Courier New" charset="0"/>
              </a:rPr>
              <a:t>int</a:t>
            </a:r>
            <a:r>
              <a:rPr lang="en-US" sz="1600" b="1" dirty="0">
                <a:latin typeface="Courier New" charset="0"/>
              </a:rPr>
              <a:t> *</a:t>
            </a:r>
            <a:r>
              <a:rPr lang="en-US" sz="1600" b="1" dirty="0" err="1">
                <a:latin typeface="Courier New" charset="0"/>
              </a:rPr>
              <a:t>iptr</a:t>
            </a:r>
            <a:r>
              <a:rPr lang="en-US" sz="1600" b="1" dirty="0">
                <a:latin typeface="Courier New" charset="0"/>
              </a:rPr>
              <a:t>);</a:t>
            </a:r>
            <a:endParaRPr lang="en-US" sz="2200" b="1" dirty="0">
              <a:latin typeface="Courier New" charset="0"/>
            </a:endParaRPr>
          </a:p>
          <a:p>
            <a:pPr defTabSz="820738"/>
            <a:r>
              <a:rPr lang="en-US" sz="2200" b="1" dirty="0">
                <a:latin typeface="Courier New" charset="0"/>
              </a:rPr>
              <a:t>	</a:t>
            </a:r>
            <a:r>
              <a:rPr lang="en-US" sz="2200" b="1" dirty="0" err="1">
                <a:latin typeface="Courier New" charset="0"/>
              </a:rPr>
              <a:t>scan_line(f</a:t>
            </a:r>
            <a:r>
              <a:rPr lang="en-US" sz="2200" b="1" dirty="0">
                <a:latin typeface="Courier New" charset="0"/>
              </a:rPr>
              <a:t>, &amp;</a:t>
            </a:r>
            <a:r>
              <a:rPr lang="en-US" sz="2200" b="1" dirty="0" err="1">
                <a:latin typeface="Courier New" charset="0"/>
              </a:rPr>
              <a:t>eof_flag</a:t>
            </a:r>
            <a:r>
              <a:rPr lang="en-US" sz="2200" b="1" dirty="0">
                <a:latin typeface="Courier New" charset="0"/>
              </a:rPr>
              <a:t>, &amp;</a:t>
            </a:r>
            <a:r>
              <a:rPr lang="en-US" sz="2200" b="1" dirty="0" err="1">
                <a:latin typeface="Courier New" charset="0"/>
              </a:rPr>
              <a:t>n</a:t>
            </a:r>
            <a:r>
              <a:rPr lang="en-US" sz="2200" b="1" dirty="0">
                <a:latin typeface="Courier New" charset="0"/>
              </a:rPr>
              <a:t>);</a:t>
            </a:r>
          </a:p>
          <a:p>
            <a:pPr defTabSz="820738"/>
            <a:r>
              <a:rPr lang="en-US" sz="2200" b="1" dirty="0">
                <a:latin typeface="Courier New" charset="0"/>
              </a:rPr>
              <a:t>	chars = </a:t>
            </a:r>
            <a:r>
              <a:rPr lang="en-US" sz="2200" b="1" dirty="0" err="1">
                <a:latin typeface="Courier New" charset="0"/>
              </a:rPr>
              <a:t>n</a:t>
            </a:r>
            <a:r>
              <a:rPr lang="en-US" sz="2200" b="1" dirty="0">
                <a:latin typeface="Courier New" charset="0"/>
              </a:rPr>
              <a:t>;</a:t>
            </a:r>
          </a:p>
          <a:p>
            <a:pPr defTabSz="820738"/>
            <a:r>
              <a:rPr lang="en-US" sz="2200" b="1" dirty="0">
                <a:latin typeface="Courier New" charset="0"/>
              </a:rPr>
              <a:t>	</a:t>
            </a:r>
            <a:r>
              <a:rPr lang="en-US" sz="2200" b="1" dirty="0" err="1">
                <a:latin typeface="Courier New" charset="0"/>
              </a:rPr>
              <a:t>while(eof_flag</a:t>
            </a:r>
            <a:r>
              <a:rPr lang="en-US" sz="2200" b="1" dirty="0">
                <a:latin typeface="Courier New" charset="0"/>
              </a:rPr>
              <a:t> == FALSE){</a:t>
            </a:r>
          </a:p>
          <a:p>
            <a:pPr defTabSz="820738"/>
            <a:r>
              <a:rPr lang="en-US" sz="2200" b="1" dirty="0">
                <a:latin typeface="Courier New" charset="0"/>
              </a:rPr>
              <a:t>		lines = lines + 1;</a:t>
            </a:r>
          </a:p>
          <a:p>
            <a:pPr defTabSz="820738"/>
            <a:r>
              <a:rPr lang="en-US" sz="2200" b="1" dirty="0">
                <a:latin typeface="Courier New" charset="0"/>
              </a:rPr>
              <a:t>		</a:t>
            </a:r>
            <a:r>
              <a:rPr lang="en-US" sz="2200" b="1" dirty="0" err="1">
                <a:latin typeface="Courier New" charset="0"/>
              </a:rPr>
              <a:t>scan_line(f</a:t>
            </a:r>
            <a:r>
              <a:rPr lang="en-US" sz="2200" b="1" dirty="0">
                <a:latin typeface="Courier New" charset="0"/>
              </a:rPr>
              <a:t>, &amp;</a:t>
            </a:r>
            <a:r>
              <a:rPr lang="en-US" sz="2200" b="1" dirty="0" err="1">
                <a:latin typeface="Courier New" charset="0"/>
              </a:rPr>
              <a:t>eof_flag</a:t>
            </a:r>
            <a:r>
              <a:rPr lang="en-US" sz="2200" b="1" dirty="0">
                <a:latin typeface="Courier New" charset="0"/>
              </a:rPr>
              <a:t>, &amp;</a:t>
            </a:r>
            <a:r>
              <a:rPr lang="en-US" sz="2200" b="1" dirty="0" err="1">
                <a:latin typeface="Courier New" charset="0"/>
              </a:rPr>
              <a:t>n</a:t>
            </a:r>
            <a:r>
              <a:rPr lang="en-US" sz="2200" b="1" dirty="0">
                <a:latin typeface="Courier New" charset="0"/>
              </a:rPr>
              <a:t>);</a:t>
            </a:r>
          </a:p>
          <a:p>
            <a:pPr defTabSz="820738"/>
            <a:r>
              <a:rPr lang="en-US" sz="2200" b="1" dirty="0">
                <a:latin typeface="Courier New" charset="0"/>
              </a:rPr>
              <a:t>		chars = chars + </a:t>
            </a:r>
            <a:r>
              <a:rPr lang="en-US" sz="2200" b="1" dirty="0" err="1">
                <a:latin typeface="Courier New" charset="0"/>
              </a:rPr>
              <a:t>n</a:t>
            </a:r>
            <a:r>
              <a:rPr lang="en-US" sz="2200" b="1" dirty="0">
                <a:latin typeface="Courier New" charset="0"/>
              </a:rPr>
              <a:t>;</a:t>
            </a:r>
          </a:p>
          <a:p>
            <a:pPr defTabSz="820738"/>
            <a:r>
              <a:rPr lang="en-US" sz="2200" b="1" dirty="0">
                <a:latin typeface="Courier New" charset="0"/>
              </a:rPr>
              <a:t>	}</a:t>
            </a:r>
          </a:p>
          <a:p>
            <a:pPr defTabSz="820738"/>
            <a:r>
              <a:rPr lang="en-US" sz="2200" b="1" dirty="0">
                <a:latin typeface="Courier New" charset="0"/>
              </a:rPr>
              <a:t>	</a:t>
            </a:r>
            <a:r>
              <a:rPr lang="en-US" sz="2200" b="1" dirty="0" err="1">
                <a:latin typeface="Courier New" charset="0"/>
              </a:rPr>
              <a:t>printf(“lines</a:t>
            </a:r>
            <a:r>
              <a:rPr lang="en-US" sz="2200" b="1" dirty="0">
                <a:latin typeface="Courier New" charset="0"/>
              </a:rPr>
              <a:t> = %</a:t>
            </a:r>
            <a:r>
              <a:rPr lang="en-US" sz="2200" b="1" dirty="0" err="1">
                <a:latin typeface="Courier New" charset="0"/>
              </a:rPr>
              <a:t>d\n</a:t>
            </a:r>
            <a:r>
              <a:rPr lang="en-US" sz="2200" b="1" dirty="0">
                <a:latin typeface="Courier New" charset="0"/>
              </a:rPr>
              <a:t>”, lines);</a:t>
            </a:r>
          </a:p>
          <a:p>
            <a:pPr defTabSz="820738"/>
            <a:r>
              <a:rPr lang="en-US" sz="2200" b="1" dirty="0">
                <a:latin typeface="Courier New" charset="0"/>
              </a:rPr>
              <a:t>	</a:t>
            </a:r>
            <a:r>
              <a:rPr lang="en-US" sz="2200" b="1" dirty="0" err="1">
                <a:latin typeface="Courier New" charset="0"/>
              </a:rPr>
              <a:t>printf(“chars</a:t>
            </a:r>
            <a:r>
              <a:rPr lang="en-US" sz="2200" b="1" dirty="0">
                <a:latin typeface="Courier New" charset="0"/>
              </a:rPr>
              <a:t> = %</a:t>
            </a:r>
            <a:r>
              <a:rPr lang="en-US" sz="2200" b="1" dirty="0" err="1">
                <a:latin typeface="Courier New" charset="0"/>
              </a:rPr>
              <a:t>d\n</a:t>
            </a:r>
            <a:r>
              <a:rPr lang="en-US" sz="2200" b="1" dirty="0">
                <a:latin typeface="Courier New" charset="0"/>
              </a:rPr>
              <a:t>”, chars);</a:t>
            </a:r>
          </a:p>
          <a:p>
            <a:pPr defTabSz="820738"/>
            <a:r>
              <a:rPr lang="en-US" sz="2200" b="1" dirty="0">
                <a:latin typeface="Courier New" charset="0"/>
              </a:rPr>
              <a:t>}</a:t>
            </a:r>
          </a:p>
        </p:txBody>
      </p:sp>
      <p:sp>
        <p:nvSpPr>
          <p:cNvPr id="80900" name="Line 4"/>
          <p:cNvSpPr>
            <a:spLocks noChangeShapeType="1"/>
          </p:cNvSpPr>
          <p:nvPr/>
        </p:nvSpPr>
        <p:spPr bwMode="auto">
          <a:xfrm>
            <a:off x="1333500" y="6248400"/>
            <a:ext cx="5048250" cy="0"/>
          </a:xfrm>
          <a:prstGeom prst="line">
            <a:avLst/>
          </a:prstGeom>
          <a:noFill/>
          <a:ln w="28575">
            <a:solidFill>
              <a:srgbClr val="FF3300"/>
            </a:solidFill>
            <a:round/>
            <a:headEnd/>
            <a:tailEnd/>
          </a:ln>
          <a:effectLst/>
        </p:spPr>
        <p:txBody>
          <a:bodyPr wrap="none" anchor="ctr">
            <a:prstTxWarp prst="textNoShape">
              <a:avLst/>
            </a:prstTxWarp>
          </a:bodyPr>
          <a:lstStyle/>
          <a:p>
            <a:endParaRPr lang="en-US"/>
          </a:p>
        </p:txBody>
      </p:sp>
      <p:sp>
        <p:nvSpPr>
          <p:cNvPr id="2" name="TextBox 1"/>
          <p:cNvSpPr txBox="1"/>
          <p:nvPr/>
        </p:nvSpPr>
        <p:spPr>
          <a:xfrm>
            <a:off x="7239001" y="5257800"/>
            <a:ext cx="1816100" cy="1200329"/>
          </a:xfrm>
          <a:prstGeom prst="rect">
            <a:avLst/>
          </a:prstGeom>
          <a:noFill/>
        </p:spPr>
        <p:txBody>
          <a:bodyPr wrap="square" rtlCol="0">
            <a:spAutoFit/>
          </a:bodyPr>
          <a:lstStyle/>
          <a:p>
            <a:r>
              <a:rPr lang="en-US" dirty="0" smtClean="0">
                <a:solidFill>
                  <a:srgbClr val="FF0000"/>
                </a:solidFill>
                <a:latin typeface="+mn-lt"/>
              </a:rPr>
              <a:t>Here’s where we care about it!</a:t>
            </a:r>
            <a:endParaRPr lang="en-US" dirty="0">
              <a:solidFill>
                <a:srgbClr val="FF0000"/>
              </a:solidFill>
              <a:latin typeface="+mn-lt"/>
            </a:endParaRPr>
          </a:p>
        </p:txBody>
      </p:sp>
      <p:cxnSp>
        <p:nvCxnSpPr>
          <p:cNvPr id="4" name="Straight Arrow Connector 3"/>
          <p:cNvCxnSpPr/>
          <p:nvPr/>
        </p:nvCxnSpPr>
        <p:spPr>
          <a:xfrm flipH="1">
            <a:off x="6553200" y="5857964"/>
            <a:ext cx="685801" cy="85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03263" y="0"/>
            <a:ext cx="7772400" cy="946150"/>
          </a:xfrm>
          <a:noFill/>
          <a:ln/>
        </p:spPr>
        <p:txBody>
          <a:bodyPr lIns="82628" tIns="41315" rIns="82628" bIns="41315">
            <a:normAutofit fontScale="90000"/>
          </a:bodyPr>
          <a:lstStyle/>
          <a:p>
            <a:r>
              <a:rPr lang="en-US" dirty="0"/>
              <a:t>Character-Count </a:t>
            </a:r>
            <a:r>
              <a:rPr lang="en-US" dirty="0" smtClean="0"/>
              <a:t>Program - Answer</a:t>
            </a:r>
            <a:endParaRPr lang="en-US" dirty="0"/>
          </a:p>
        </p:txBody>
      </p:sp>
      <p:sp>
        <p:nvSpPr>
          <p:cNvPr id="81923" name="Rectangle 3"/>
          <p:cNvSpPr>
            <a:spLocks noChangeArrowheads="1"/>
          </p:cNvSpPr>
          <p:nvPr/>
        </p:nvSpPr>
        <p:spPr bwMode="auto">
          <a:xfrm>
            <a:off x="442913" y="1066800"/>
            <a:ext cx="8559800" cy="5500303"/>
          </a:xfrm>
          <a:prstGeom prst="rect">
            <a:avLst/>
          </a:prstGeom>
          <a:noFill/>
          <a:ln w="9525">
            <a:noFill/>
            <a:miter lim="800000"/>
            <a:headEnd/>
            <a:tailEnd/>
          </a:ln>
          <a:effectLst/>
        </p:spPr>
        <p:txBody>
          <a:bodyPr lIns="82628" tIns="41315" rIns="82628" bIns="41315">
            <a:prstTxWarp prst="textNoShape">
              <a:avLst/>
            </a:prstTxWarp>
            <a:spAutoFit/>
          </a:bodyPr>
          <a:lstStyle/>
          <a:p>
            <a:pPr defTabSz="820738"/>
            <a:r>
              <a:rPr lang="en-US" sz="2200" b="1" dirty="0">
                <a:solidFill>
                  <a:srgbClr val="FF3300"/>
                </a:solidFill>
                <a:latin typeface="Courier New" charset="0"/>
              </a:rPr>
              <a:t>void </a:t>
            </a:r>
            <a:r>
              <a:rPr lang="en-US" sz="2200" b="1" dirty="0" err="1">
                <a:solidFill>
                  <a:srgbClr val="FF3300"/>
                </a:solidFill>
                <a:latin typeface="Courier New" charset="0"/>
              </a:rPr>
              <a:t>char_count(FILE</a:t>
            </a:r>
            <a:r>
              <a:rPr lang="en-US" sz="2200" b="1" dirty="0">
                <a:solidFill>
                  <a:srgbClr val="FF3300"/>
                </a:solidFill>
                <a:latin typeface="Courier New" charset="0"/>
              </a:rPr>
              <a:t> *</a:t>
            </a:r>
            <a:r>
              <a:rPr lang="en-US" sz="2200" b="1" dirty="0" err="1">
                <a:solidFill>
                  <a:srgbClr val="FF3300"/>
                </a:solidFill>
                <a:latin typeface="Courier New" charset="0"/>
              </a:rPr>
              <a:t>f</a:t>
            </a:r>
            <a:r>
              <a:rPr lang="en-US" sz="2200" b="1" dirty="0">
                <a:solidFill>
                  <a:srgbClr val="FF3300"/>
                </a:solidFill>
                <a:latin typeface="Courier New" charset="0"/>
              </a:rPr>
              <a:t>) {</a:t>
            </a:r>
            <a:endParaRPr lang="en-US" sz="2200" b="1" dirty="0">
              <a:solidFill>
                <a:schemeClr val="tx1"/>
              </a:solidFill>
              <a:latin typeface="Courier New" charset="0"/>
            </a:endParaRPr>
          </a:p>
          <a:p>
            <a:pPr defTabSz="820738"/>
            <a:r>
              <a:rPr lang="en-US" sz="2200" dirty="0">
                <a:solidFill>
                  <a:schemeClr val="bg2"/>
                </a:solidFill>
                <a:latin typeface="Courier New" charset="0"/>
              </a:rPr>
              <a:t>	</a:t>
            </a:r>
            <a:r>
              <a:rPr lang="en-US" sz="2200" b="1" dirty="0" err="1">
                <a:latin typeface="Courier New" charset="0"/>
              </a:rPr>
              <a:t>int</a:t>
            </a:r>
            <a:r>
              <a:rPr lang="en-US" sz="2200" b="1" dirty="0">
                <a:latin typeface="Courier New" charset="0"/>
              </a:rPr>
              <a:t> lines = 0;</a:t>
            </a:r>
          </a:p>
          <a:p>
            <a:pPr defTabSz="820738"/>
            <a:r>
              <a:rPr lang="en-US" sz="2200" dirty="0">
                <a:solidFill>
                  <a:srgbClr val="FF3300"/>
                </a:solidFill>
                <a:latin typeface="Courier New" charset="0"/>
              </a:rPr>
              <a:t>	</a:t>
            </a:r>
            <a:r>
              <a:rPr lang="en-US" sz="2200" b="1" dirty="0" err="1">
                <a:solidFill>
                  <a:srgbClr val="FF3300"/>
                </a:solidFill>
                <a:latin typeface="Courier New" charset="0"/>
              </a:rPr>
              <a:t>int</a:t>
            </a:r>
            <a:r>
              <a:rPr lang="en-US" sz="2200" b="1" dirty="0">
                <a:solidFill>
                  <a:srgbClr val="FF3300"/>
                </a:solidFill>
                <a:latin typeface="Courier New" charset="0"/>
              </a:rPr>
              <a:t> chars;</a:t>
            </a:r>
          </a:p>
          <a:p>
            <a:pPr defTabSz="820738"/>
            <a:r>
              <a:rPr lang="en-US" sz="2200" b="1" dirty="0">
                <a:solidFill>
                  <a:srgbClr val="FF3300"/>
                </a:solidFill>
                <a:latin typeface="Courier New" charset="0"/>
              </a:rPr>
              <a:t>	BOOL </a:t>
            </a:r>
            <a:r>
              <a:rPr lang="en-US" sz="2200" b="1" dirty="0" err="1">
                <a:solidFill>
                  <a:srgbClr val="FF3300"/>
                </a:solidFill>
                <a:latin typeface="Courier New" charset="0"/>
              </a:rPr>
              <a:t>eof_flag</a:t>
            </a:r>
            <a:r>
              <a:rPr lang="en-US" sz="2200" b="1" dirty="0">
                <a:solidFill>
                  <a:srgbClr val="FF3300"/>
                </a:solidFill>
                <a:latin typeface="Courier New" charset="0"/>
              </a:rPr>
              <a:t> = FALSE;</a:t>
            </a:r>
          </a:p>
          <a:p>
            <a:pPr defTabSz="820738"/>
            <a:r>
              <a:rPr lang="en-US" sz="2200" b="1" dirty="0">
                <a:solidFill>
                  <a:srgbClr val="FF3300"/>
                </a:solidFill>
                <a:latin typeface="Courier New" charset="0"/>
              </a:rPr>
              <a:t>	</a:t>
            </a:r>
            <a:r>
              <a:rPr lang="en-US" sz="2200" b="1" dirty="0" err="1">
                <a:solidFill>
                  <a:srgbClr val="FF3300"/>
                </a:solidFill>
                <a:latin typeface="Courier New" charset="0"/>
              </a:rPr>
              <a:t>int</a:t>
            </a:r>
            <a:r>
              <a:rPr lang="en-US" sz="2200" b="1" dirty="0">
                <a:solidFill>
                  <a:srgbClr val="FF3300"/>
                </a:solidFill>
                <a:latin typeface="Courier New" charset="0"/>
              </a:rPr>
              <a:t> </a:t>
            </a:r>
            <a:r>
              <a:rPr lang="en-US" sz="2200" b="1" dirty="0" err="1">
                <a:solidFill>
                  <a:srgbClr val="FF3300"/>
                </a:solidFill>
                <a:latin typeface="Courier New" charset="0"/>
              </a:rPr>
              <a:t>n</a:t>
            </a:r>
            <a:r>
              <a:rPr lang="en-US" sz="2200" b="1" dirty="0">
                <a:solidFill>
                  <a:srgbClr val="FF3300"/>
                </a:solidFill>
                <a:latin typeface="Courier New" charset="0"/>
              </a:rPr>
              <a:t>;</a:t>
            </a:r>
          </a:p>
          <a:p>
            <a:pPr defTabSz="820738"/>
            <a:r>
              <a:rPr lang="en-US" sz="2200" b="1" dirty="0">
                <a:solidFill>
                  <a:srgbClr val="FF3300"/>
                </a:solidFill>
                <a:latin typeface="Courier New" charset="0"/>
              </a:rPr>
              <a:t>	extern void </a:t>
            </a:r>
            <a:r>
              <a:rPr lang="en-US" sz="2200" b="1" dirty="0" err="1">
                <a:solidFill>
                  <a:srgbClr val="FF3300"/>
                </a:solidFill>
                <a:latin typeface="Courier New" charset="0"/>
              </a:rPr>
              <a:t>scan_line</a:t>
            </a:r>
            <a:r>
              <a:rPr lang="en-US" sz="1600" b="1" dirty="0" err="1">
                <a:solidFill>
                  <a:srgbClr val="FF3300"/>
                </a:solidFill>
                <a:latin typeface="Courier New" charset="0"/>
              </a:rPr>
              <a:t>(FILE</a:t>
            </a:r>
            <a:r>
              <a:rPr lang="en-US" sz="1600" b="1" dirty="0">
                <a:solidFill>
                  <a:srgbClr val="FF3300"/>
                </a:solidFill>
                <a:latin typeface="Courier New" charset="0"/>
              </a:rPr>
              <a:t> *</a:t>
            </a:r>
            <a:r>
              <a:rPr lang="en-US" sz="1600" b="1" dirty="0" err="1">
                <a:solidFill>
                  <a:srgbClr val="FF3300"/>
                </a:solidFill>
                <a:latin typeface="Courier New" charset="0"/>
              </a:rPr>
              <a:t>f</a:t>
            </a:r>
            <a:r>
              <a:rPr lang="en-US" sz="1600" b="1" dirty="0">
                <a:solidFill>
                  <a:srgbClr val="FF3300"/>
                </a:solidFill>
                <a:latin typeface="Courier New" charset="0"/>
              </a:rPr>
              <a:t>, BOOL *</a:t>
            </a:r>
            <a:r>
              <a:rPr lang="en-US" sz="1600" b="1" dirty="0" err="1">
                <a:solidFill>
                  <a:srgbClr val="FF3300"/>
                </a:solidFill>
                <a:latin typeface="Courier New" charset="0"/>
              </a:rPr>
              <a:t>bptr</a:t>
            </a:r>
            <a:r>
              <a:rPr lang="en-US" sz="1600" b="1" dirty="0">
                <a:solidFill>
                  <a:srgbClr val="FF3300"/>
                </a:solidFill>
                <a:latin typeface="Courier New" charset="0"/>
              </a:rPr>
              <a:t>, </a:t>
            </a:r>
            <a:r>
              <a:rPr lang="en-US" sz="1600" b="1" dirty="0" err="1">
                <a:solidFill>
                  <a:srgbClr val="FF3300"/>
                </a:solidFill>
                <a:latin typeface="Courier New" charset="0"/>
              </a:rPr>
              <a:t>int</a:t>
            </a:r>
            <a:r>
              <a:rPr lang="en-US" sz="1600" b="1" dirty="0">
                <a:solidFill>
                  <a:srgbClr val="FF3300"/>
                </a:solidFill>
                <a:latin typeface="Courier New" charset="0"/>
              </a:rPr>
              <a:t> *</a:t>
            </a:r>
            <a:r>
              <a:rPr lang="en-US" sz="1600" b="1" dirty="0" err="1">
                <a:solidFill>
                  <a:srgbClr val="FF3300"/>
                </a:solidFill>
                <a:latin typeface="Courier New" charset="0"/>
              </a:rPr>
              <a:t>iptr</a:t>
            </a:r>
            <a:r>
              <a:rPr lang="en-US" sz="1600" b="1" dirty="0">
                <a:solidFill>
                  <a:srgbClr val="FF3300"/>
                </a:solidFill>
                <a:latin typeface="Courier New" charset="0"/>
              </a:rPr>
              <a:t>);</a:t>
            </a:r>
            <a:endParaRPr lang="en-US" sz="2200" b="1" dirty="0">
              <a:solidFill>
                <a:srgbClr val="FF3300"/>
              </a:solidFill>
              <a:latin typeface="Courier New" charset="0"/>
            </a:endParaRPr>
          </a:p>
          <a:p>
            <a:pPr defTabSz="820738"/>
            <a:r>
              <a:rPr lang="en-US" sz="2200" b="1" dirty="0">
                <a:solidFill>
                  <a:srgbClr val="FF3300"/>
                </a:solidFill>
                <a:latin typeface="Courier New" charset="0"/>
              </a:rPr>
              <a:t>	</a:t>
            </a:r>
            <a:r>
              <a:rPr lang="en-US" sz="2200" b="1" dirty="0" err="1">
                <a:solidFill>
                  <a:srgbClr val="FF3300"/>
                </a:solidFill>
                <a:latin typeface="Courier New" charset="0"/>
              </a:rPr>
              <a:t>scan_line(f</a:t>
            </a:r>
            <a:r>
              <a:rPr lang="en-US" sz="2200" b="1" dirty="0">
                <a:solidFill>
                  <a:srgbClr val="FF3300"/>
                </a:solidFill>
                <a:latin typeface="Courier New" charset="0"/>
              </a:rPr>
              <a:t>, &amp;</a:t>
            </a:r>
            <a:r>
              <a:rPr lang="en-US" sz="2200" b="1" dirty="0" err="1">
                <a:solidFill>
                  <a:srgbClr val="FF3300"/>
                </a:solidFill>
                <a:latin typeface="Courier New" charset="0"/>
              </a:rPr>
              <a:t>eof_flag</a:t>
            </a:r>
            <a:r>
              <a:rPr lang="en-US" sz="2200" b="1" dirty="0">
                <a:solidFill>
                  <a:srgbClr val="FF3300"/>
                </a:solidFill>
                <a:latin typeface="Courier New" charset="0"/>
              </a:rPr>
              <a:t>, &amp;</a:t>
            </a:r>
            <a:r>
              <a:rPr lang="en-US" sz="2200" b="1" dirty="0" err="1">
                <a:solidFill>
                  <a:srgbClr val="FF3300"/>
                </a:solidFill>
                <a:latin typeface="Courier New" charset="0"/>
              </a:rPr>
              <a:t>n</a:t>
            </a:r>
            <a:r>
              <a:rPr lang="en-US" sz="2200" b="1" dirty="0">
                <a:solidFill>
                  <a:srgbClr val="FF3300"/>
                </a:solidFill>
                <a:latin typeface="Courier New" charset="0"/>
              </a:rPr>
              <a:t>);</a:t>
            </a:r>
          </a:p>
          <a:p>
            <a:pPr defTabSz="820738"/>
            <a:r>
              <a:rPr lang="en-US" sz="2200" b="1" dirty="0">
                <a:solidFill>
                  <a:srgbClr val="FF3300"/>
                </a:solidFill>
                <a:latin typeface="Courier New" charset="0"/>
              </a:rPr>
              <a:t>	chars = </a:t>
            </a:r>
            <a:r>
              <a:rPr lang="en-US" sz="2200" b="1" dirty="0" err="1">
                <a:solidFill>
                  <a:srgbClr val="FF3300"/>
                </a:solidFill>
                <a:latin typeface="Courier New" charset="0"/>
              </a:rPr>
              <a:t>n</a:t>
            </a:r>
            <a:r>
              <a:rPr lang="en-US" sz="2200" b="1" dirty="0">
                <a:solidFill>
                  <a:srgbClr val="FF3300"/>
                </a:solidFill>
                <a:latin typeface="Courier New" charset="0"/>
              </a:rPr>
              <a:t>;</a:t>
            </a:r>
          </a:p>
          <a:p>
            <a:pPr defTabSz="820738"/>
            <a:r>
              <a:rPr lang="en-US" sz="2200" b="1" dirty="0">
                <a:solidFill>
                  <a:srgbClr val="FF3300"/>
                </a:solidFill>
                <a:latin typeface="Courier New" charset="0"/>
              </a:rPr>
              <a:t>	</a:t>
            </a:r>
            <a:r>
              <a:rPr lang="en-US" sz="2200" b="1" dirty="0" err="1">
                <a:solidFill>
                  <a:srgbClr val="FF3300"/>
                </a:solidFill>
                <a:latin typeface="Courier New" charset="0"/>
              </a:rPr>
              <a:t>while(eof_flag</a:t>
            </a:r>
            <a:r>
              <a:rPr lang="en-US" sz="2200" b="1" dirty="0">
                <a:solidFill>
                  <a:srgbClr val="FF3300"/>
                </a:solidFill>
                <a:latin typeface="Courier New" charset="0"/>
              </a:rPr>
              <a:t> == FALSE){</a:t>
            </a:r>
          </a:p>
          <a:p>
            <a:pPr defTabSz="820738"/>
            <a:r>
              <a:rPr lang="en-US" sz="2200" dirty="0">
                <a:solidFill>
                  <a:srgbClr val="000000"/>
                </a:solidFill>
                <a:latin typeface="Courier New" charset="0"/>
              </a:rPr>
              <a:t>		</a:t>
            </a:r>
            <a:r>
              <a:rPr lang="en-US" sz="2200" b="1" dirty="0">
                <a:solidFill>
                  <a:srgbClr val="000000"/>
                </a:solidFill>
                <a:latin typeface="Courier New" charset="0"/>
              </a:rPr>
              <a:t>lines = lines + 1;</a:t>
            </a:r>
          </a:p>
          <a:p>
            <a:pPr defTabSz="820738"/>
            <a:r>
              <a:rPr lang="en-US" sz="2200" dirty="0">
                <a:solidFill>
                  <a:srgbClr val="FF3300"/>
                </a:solidFill>
                <a:latin typeface="Courier New" charset="0"/>
              </a:rPr>
              <a:t>		</a:t>
            </a:r>
            <a:r>
              <a:rPr lang="en-US" sz="2200" b="1" dirty="0" err="1">
                <a:solidFill>
                  <a:srgbClr val="FF3300"/>
                </a:solidFill>
                <a:latin typeface="Courier New" charset="0"/>
              </a:rPr>
              <a:t>scan_line(f</a:t>
            </a:r>
            <a:r>
              <a:rPr lang="en-US" sz="2200" b="1" dirty="0">
                <a:solidFill>
                  <a:srgbClr val="FF3300"/>
                </a:solidFill>
                <a:latin typeface="Courier New" charset="0"/>
              </a:rPr>
              <a:t>, &amp;</a:t>
            </a:r>
            <a:r>
              <a:rPr lang="en-US" sz="2200" b="1" dirty="0" err="1">
                <a:solidFill>
                  <a:srgbClr val="FF3300"/>
                </a:solidFill>
                <a:latin typeface="Courier New" charset="0"/>
              </a:rPr>
              <a:t>eof_flag</a:t>
            </a:r>
            <a:r>
              <a:rPr lang="en-US" sz="2200" b="1" dirty="0">
                <a:solidFill>
                  <a:srgbClr val="FF3300"/>
                </a:solidFill>
                <a:latin typeface="Courier New" charset="0"/>
              </a:rPr>
              <a:t>, &amp;</a:t>
            </a:r>
            <a:r>
              <a:rPr lang="en-US" sz="2200" b="1" dirty="0" err="1">
                <a:solidFill>
                  <a:srgbClr val="FF3300"/>
                </a:solidFill>
                <a:latin typeface="Courier New" charset="0"/>
              </a:rPr>
              <a:t>n</a:t>
            </a:r>
            <a:r>
              <a:rPr lang="en-US" sz="2200" b="1" dirty="0">
                <a:solidFill>
                  <a:srgbClr val="FF3300"/>
                </a:solidFill>
                <a:latin typeface="Courier New" charset="0"/>
              </a:rPr>
              <a:t>);</a:t>
            </a:r>
          </a:p>
          <a:p>
            <a:pPr defTabSz="820738"/>
            <a:r>
              <a:rPr lang="en-US" sz="2200" b="1" dirty="0">
                <a:solidFill>
                  <a:srgbClr val="FF3300"/>
                </a:solidFill>
                <a:latin typeface="Courier New" charset="0"/>
              </a:rPr>
              <a:t>		chars = chars + </a:t>
            </a:r>
            <a:r>
              <a:rPr lang="en-US" sz="2200" b="1" dirty="0" err="1">
                <a:solidFill>
                  <a:srgbClr val="FF3300"/>
                </a:solidFill>
                <a:latin typeface="Courier New" charset="0"/>
              </a:rPr>
              <a:t>n</a:t>
            </a:r>
            <a:r>
              <a:rPr lang="en-US" sz="2200" b="1" dirty="0">
                <a:solidFill>
                  <a:srgbClr val="FF3300"/>
                </a:solidFill>
                <a:latin typeface="Courier New" charset="0"/>
              </a:rPr>
              <a:t>;</a:t>
            </a:r>
          </a:p>
          <a:p>
            <a:pPr defTabSz="820738"/>
            <a:r>
              <a:rPr lang="en-US" sz="2200" b="1" dirty="0">
                <a:solidFill>
                  <a:schemeClr val="tx1"/>
                </a:solidFill>
                <a:latin typeface="Courier New" charset="0"/>
              </a:rPr>
              <a:t>	</a:t>
            </a:r>
            <a:r>
              <a:rPr lang="en-US" sz="2200" b="1" dirty="0">
                <a:solidFill>
                  <a:srgbClr val="FF3300"/>
                </a:solidFill>
                <a:latin typeface="Courier New" charset="0"/>
              </a:rPr>
              <a:t>}</a:t>
            </a:r>
            <a:endParaRPr lang="en-US" sz="2200" b="1" dirty="0">
              <a:solidFill>
                <a:schemeClr val="tx1"/>
              </a:solidFill>
              <a:latin typeface="Courier New" charset="0"/>
            </a:endParaRPr>
          </a:p>
          <a:p>
            <a:pPr defTabSz="820738"/>
            <a:r>
              <a:rPr lang="en-US" sz="2200" dirty="0">
                <a:solidFill>
                  <a:srgbClr val="000000"/>
                </a:solidFill>
                <a:latin typeface="Courier New" charset="0"/>
              </a:rPr>
              <a:t>	</a:t>
            </a:r>
            <a:r>
              <a:rPr lang="en-US" sz="2200" b="1" dirty="0" err="1">
                <a:solidFill>
                  <a:srgbClr val="000000"/>
                </a:solidFill>
                <a:latin typeface="Courier New" charset="0"/>
              </a:rPr>
              <a:t>printf(“lines</a:t>
            </a:r>
            <a:r>
              <a:rPr lang="en-US" sz="2200" b="1" dirty="0">
                <a:solidFill>
                  <a:srgbClr val="000000"/>
                </a:solidFill>
                <a:latin typeface="Courier New" charset="0"/>
              </a:rPr>
              <a:t> = %</a:t>
            </a:r>
            <a:r>
              <a:rPr lang="en-US" sz="2200" b="1" dirty="0" err="1">
                <a:solidFill>
                  <a:srgbClr val="000000"/>
                </a:solidFill>
                <a:latin typeface="Courier New" charset="0"/>
              </a:rPr>
              <a:t>d\n</a:t>
            </a:r>
            <a:r>
              <a:rPr lang="en-US" sz="2200" b="1" dirty="0">
                <a:solidFill>
                  <a:srgbClr val="000000"/>
                </a:solidFill>
                <a:latin typeface="Courier New" charset="0"/>
              </a:rPr>
              <a:t>”, lines);</a:t>
            </a:r>
          </a:p>
          <a:p>
            <a:pPr defTabSz="820738"/>
            <a:r>
              <a:rPr lang="en-US" sz="2200" u="sng" dirty="0">
                <a:solidFill>
                  <a:srgbClr val="FF3300"/>
                </a:solidFill>
                <a:latin typeface="Courier New" charset="0"/>
              </a:rPr>
              <a:t>	</a:t>
            </a:r>
            <a:r>
              <a:rPr lang="en-US" sz="2200" b="1" u="sng" dirty="0" err="1">
                <a:solidFill>
                  <a:srgbClr val="FF3300"/>
                </a:solidFill>
                <a:latin typeface="Courier New" charset="0"/>
              </a:rPr>
              <a:t>printf(“chars</a:t>
            </a:r>
            <a:r>
              <a:rPr lang="en-US" sz="2200" b="1" u="sng" dirty="0">
                <a:solidFill>
                  <a:srgbClr val="FF3300"/>
                </a:solidFill>
                <a:latin typeface="Courier New" charset="0"/>
              </a:rPr>
              <a:t> = %</a:t>
            </a:r>
            <a:r>
              <a:rPr lang="en-US" sz="2200" b="1" u="sng" dirty="0" err="1">
                <a:solidFill>
                  <a:srgbClr val="FF3300"/>
                </a:solidFill>
                <a:latin typeface="Courier New" charset="0"/>
              </a:rPr>
              <a:t>d\n</a:t>
            </a:r>
            <a:r>
              <a:rPr lang="en-US" sz="2200" b="1" u="sng" dirty="0">
                <a:solidFill>
                  <a:srgbClr val="FF3300"/>
                </a:solidFill>
                <a:latin typeface="Courier New" charset="0"/>
              </a:rPr>
              <a:t>”, chars);</a:t>
            </a:r>
          </a:p>
          <a:p>
            <a:pPr defTabSz="820738"/>
            <a:r>
              <a:rPr lang="en-US" sz="2200" b="1" dirty="0">
                <a:solidFill>
                  <a:srgbClr val="FF3300"/>
                </a:solidFill>
                <a:latin typeface="Courier New" charset="0"/>
              </a:rPr>
              <a:t>}</a:t>
            </a:r>
          </a:p>
        </p:txBody>
      </p:sp>
      <p:sp>
        <p:nvSpPr>
          <p:cNvPr id="4" name="TextBox 3"/>
          <p:cNvSpPr txBox="1"/>
          <p:nvPr/>
        </p:nvSpPr>
        <p:spPr>
          <a:xfrm>
            <a:off x="7239001" y="5257800"/>
            <a:ext cx="1816100" cy="1200329"/>
          </a:xfrm>
          <a:prstGeom prst="rect">
            <a:avLst/>
          </a:prstGeom>
          <a:noFill/>
        </p:spPr>
        <p:txBody>
          <a:bodyPr wrap="square" rtlCol="0">
            <a:spAutoFit/>
          </a:bodyPr>
          <a:lstStyle/>
          <a:p>
            <a:r>
              <a:rPr lang="en-US" dirty="0" smtClean="0">
                <a:solidFill>
                  <a:srgbClr val="FF0000"/>
                </a:solidFill>
                <a:latin typeface="+mn-lt"/>
              </a:rPr>
              <a:t>All the red stuff could affect it!</a:t>
            </a:r>
            <a:endParaRPr lang="en-US" dirty="0">
              <a:solidFill>
                <a:srgbClr val="FF0000"/>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0" y="77787"/>
            <a:ext cx="4419600" cy="912813"/>
          </a:xfrm>
          <a:noFill/>
          <a:ln/>
        </p:spPr>
        <p:txBody>
          <a:bodyPr lIns="82628" tIns="41315" rIns="82628" bIns="41315">
            <a:normAutofit fontScale="90000"/>
          </a:bodyPr>
          <a:lstStyle/>
          <a:p>
            <a:r>
              <a:rPr lang="en-US" dirty="0"/>
              <a:t>Control Flow Graph</a:t>
            </a:r>
          </a:p>
        </p:txBody>
      </p:sp>
      <p:sp>
        <p:nvSpPr>
          <p:cNvPr id="26628" name="Rectangle 4"/>
          <p:cNvSpPr>
            <a:spLocks noChangeArrowheads="1"/>
          </p:cNvSpPr>
          <p:nvPr/>
        </p:nvSpPr>
        <p:spPr bwMode="auto">
          <a:xfrm>
            <a:off x="4268788" y="3635375"/>
            <a:ext cx="8604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Enter</a:t>
            </a:r>
            <a:endParaRPr lang="en-US" sz="1800" b="1">
              <a:solidFill>
                <a:schemeClr val="tx1"/>
              </a:solidFill>
              <a:latin typeface="Courier New" charset="0"/>
            </a:endParaRPr>
          </a:p>
        </p:txBody>
      </p:sp>
      <p:sp>
        <p:nvSpPr>
          <p:cNvPr id="26629" name="Rectangle 5"/>
          <p:cNvSpPr>
            <a:spLocks noChangeArrowheads="1"/>
          </p:cNvSpPr>
          <p:nvPr/>
        </p:nvSpPr>
        <p:spPr bwMode="auto">
          <a:xfrm>
            <a:off x="666750" y="4541837"/>
            <a:ext cx="1133475" cy="369888"/>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sum = 0</a:t>
            </a:r>
          </a:p>
        </p:txBody>
      </p:sp>
      <p:sp>
        <p:nvSpPr>
          <p:cNvPr id="26630" name="Rectangle 6"/>
          <p:cNvSpPr>
            <a:spLocks noChangeArrowheads="1"/>
          </p:cNvSpPr>
          <p:nvPr/>
        </p:nvSpPr>
        <p:spPr bwMode="auto">
          <a:xfrm>
            <a:off x="2260600" y="4541837"/>
            <a:ext cx="860425" cy="369888"/>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i = 1</a:t>
            </a:r>
          </a:p>
        </p:txBody>
      </p:sp>
      <p:sp>
        <p:nvSpPr>
          <p:cNvPr id="26631" name="Rectangle 7"/>
          <p:cNvSpPr>
            <a:spLocks noChangeArrowheads="1"/>
          </p:cNvSpPr>
          <p:nvPr/>
        </p:nvSpPr>
        <p:spPr bwMode="auto">
          <a:xfrm>
            <a:off x="3473450" y="4562475"/>
            <a:ext cx="19526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while(i &lt; 11)</a:t>
            </a:r>
          </a:p>
        </p:txBody>
      </p:sp>
      <p:sp>
        <p:nvSpPr>
          <p:cNvPr id="26632" name="Rectangle 8"/>
          <p:cNvSpPr>
            <a:spLocks noChangeArrowheads="1"/>
          </p:cNvSpPr>
          <p:nvPr/>
        </p:nvSpPr>
        <p:spPr bwMode="auto">
          <a:xfrm>
            <a:off x="5619750" y="4541837"/>
            <a:ext cx="1679575" cy="369888"/>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printf(sum)</a:t>
            </a:r>
          </a:p>
        </p:txBody>
      </p:sp>
      <p:sp>
        <p:nvSpPr>
          <p:cNvPr id="26633" name="Rectangle 9"/>
          <p:cNvSpPr>
            <a:spLocks noChangeArrowheads="1"/>
          </p:cNvSpPr>
          <p:nvPr/>
        </p:nvSpPr>
        <p:spPr bwMode="auto">
          <a:xfrm>
            <a:off x="7542213" y="4541837"/>
            <a:ext cx="1406525" cy="369888"/>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printf(i)</a:t>
            </a:r>
          </a:p>
        </p:txBody>
      </p:sp>
      <p:sp>
        <p:nvSpPr>
          <p:cNvPr id="26634" name="Rectangle 10"/>
          <p:cNvSpPr>
            <a:spLocks noChangeArrowheads="1"/>
          </p:cNvSpPr>
          <p:nvPr/>
        </p:nvSpPr>
        <p:spPr bwMode="auto">
          <a:xfrm>
            <a:off x="1360488" y="5610225"/>
            <a:ext cx="19526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sum = sum + i</a:t>
            </a:r>
          </a:p>
        </p:txBody>
      </p:sp>
      <p:sp>
        <p:nvSpPr>
          <p:cNvPr id="26635" name="Rectangle 11"/>
          <p:cNvSpPr>
            <a:spLocks noChangeArrowheads="1"/>
          </p:cNvSpPr>
          <p:nvPr/>
        </p:nvSpPr>
        <p:spPr bwMode="auto">
          <a:xfrm>
            <a:off x="4268788" y="5610225"/>
            <a:ext cx="14065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i = i + i</a:t>
            </a:r>
          </a:p>
        </p:txBody>
      </p:sp>
      <p:grpSp>
        <p:nvGrpSpPr>
          <p:cNvPr id="2" name="Group 35"/>
          <p:cNvGrpSpPr>
            <a:grpSpLocks/>
          </p:cNvGrpSpPr>
          <p:nvPr/>
        </p:nvGrpSpPr>
        <p:grpSpPr bwMode="auto">
          <a:xfrm>
            <a:off x="1233488" y="4189412"/>
            <a:ext cx="1528762" cy="1058863"/>
            <a:chOff x="777" y="2470"/>
            <a:chExt cx="963" cy="667"/>
          </a:xfrm>
        </p:grpSpPr>
        <p:sp>
          <p:nvSpPr>
            <p:cNvPr id="26637" name="Arc 13"/>
            <p:cNvSpPr>
              <a:spLocks/>
            </p:cNvSpPr>
            <p:nvPr/>
          </p:nvSpPr>
          <p:spPr bwMode="auto">
            <a:xfrm>
              <a:off x="777" y="2803"/>
              <a:ext cx="548" cy="334"/>
            </a:xfrm>
            <a:custGeom>
              <a:avLst/>
              <a:gdLst>
                <a:gd name="G0" fmla="+- 20315 0 0"/>
                <a:gd name="G1" fmla="+- 0 0 0"/>
                <a:gd name="G2" fmla="+- 21600 0 0"/>
                <a:gd name="T0" fmla="*/ 41893 w 41893"/>
                <a:gd name="T1" fmla="*/ 971 h 21600"/>
                <a:gd name="T2" fmla="*/ 0 w 41893"/>
                <a:gd name="T3" fmla="*/ 7339 h 21600"/>
                <a:gd name="T4" fmla="*/ 20315 w 41893"/>
                <a:gd name="T5" fmla="*/ 0 h 21600"/>
              </a:gdLst>
              <a:ahLst/>
              <a:cxnLst>
                <a:cxn ang="0">
                  <a:pos x="T0" y="T1"/>
                </a:cxn>
                <a:cxn ang="0">
                  <a:pos x="T2" y="T3"/>
                </a:cxn>
                <a:cxn ang="0">
                  <a:pos x="T4" y="T5"/>
                </a:cxn>
              </a:cxnLst>
              <a:rect l="0" t="0" r="r" b="b"/>
              <a:pathLst>
                <a:path w="41893" h="21600" fill="none" extrusionOk="0">
                  <a:moveTo>
                    <a:pt x="41893" y="971"/>
                  </a:moveTo>
                  <a:cubicBezTo>
                    <a:pt x="41373" y="12511"/>
                    <a:pt x="31866" y="21599"/>
                    <a:pt x="20315" y="21599"/>
                  </a:cubicBezTo>
                  <a:cubicBezTo>
                    <a:pt x="11215" y="21599"/>
                    <a:pt x="3091" y="15897"/>
                    <a:pt x="0" y="7338"/>
                  </a:cubicBezTo>
                </a:path>
                <a:path w="41893" h="21600" stroke="0" extrusionOk="0">
                  <a:moveTo>
                    <a:pt x="41893" y="971"/>
                  </a:moveTo>
                  <a:cubicBezTo>
                    <a:pt x="41373" y="12511"/>
                    <a:pt x="31866" y="21599"/>
                    <a:pt x="20315" y="21599"/>
                  </a:cubicBezTo>
                  <a:cubicBezTo>
                    <a:pt x="11215" y="21599"/>
                    <a:pt x="3091" y="15897"/>
                    <a:pt x="0" y="7338"/>
                  </a:cubicBezTo>
                  <a:lnTo>
                    <a:pt x="20315" y="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6638" name="Arc 14"/>
            <p:cNvSpPr>
              <a:spLocks/>
            </p:cNvSpPr>
            <p:nvPr/>
          </p:nvSpPr>
          <p:spPr bwMode="auto">
            <a:xfrm rot="10740000">
              <a:off x="1321" y="2470"/>
              <a:ext cx="419" cy="379"/>
            </a:xfrm>
            <a:custGeom>
              <a:avLst/>
              <a:gdLst>
                <a:gd name="G0" fmla="+- 19783 0 0"/>
                <a:gd name="G1" fmla="+- 0 0 0"/>
                <a:gd name="G2" fmla="+- 21600 0 0"/>
                <a:gd name="T0" fmla="*/ 41362 w 41362"/>
                <a:gd name="T1" fmla="*/ 961 h 21600"/>
                <a:gd name="T2" fmla="*/ 0 w 41362"/>
                <a:gd name="T3" fmla="*/ 8672 h 21600"/>
                <a:gd name="T4" fmla="*/ 19783 w 41362"/>
                <a:gd name="T5" fmla="*/ 0 h 21600"/>
              </a:gdLst>
              <a:ahLst/>
              <a:cxnLst>
                <a:cxn ang="0">
                  <a:pos x="T0" y="T1"/>
                </a:cxn>
                <a:cxn ang="0">
                  <a:pos x="T2" y="T3"/>
                </a:cxn>
                <a:cxn ang="0">
                  <a:pos x="T4" y="T5"/>
                </a:cxn>
              </a:cxnLst>
              <a:rect l="0" t="0" r="r" b="b"/>
              <a:pathLst>
                <a:path w="41362" h="21600" fill="none" extrusionOk="0">
                  <a:moveTo>
                    <a:pt x="41361" y="960"/>
                  </a:moveTo>
                  <a:cubicBezTo>
                    <a:pt x="40847" y="12505"/>
                    <a:pt x="31338" y="21599"/>
                    <a:pt x="19783" y="21599"/>
                  </a:cubicBezTo>
                  <a:cubicBezTo>
                    <a:pt x="11206" y="21599"/>
                    <a:pt x="3443" y="16526"/>
                    <a:pt x="0" y="8671"/>
                  </a:cubicBezTo>
                </a:path>
                <a:path w="41362" h="21600" stroke="0" extrusionOk="0">
                  <a:moveTo>
                    <a:pt x="41361" y="960"/>
                  </a:moveTo>
                  <a:cubicBezTo>
                    <a:pt x="40847" y="12505"/>
                    <a:pt x="31338" y="21599"/>
                    <a:pt x="19783" y="21599"/>
                  </a:cubicBezTo>
                  <a:cubicBezTo>
                    <a:pt x="11206" y="21599"/>
                    <a:pt x="3443" y="16526"/>
                    <a:pt x="0" y="8671"/>
                  </a:cubicBezTo>
                  <a:lnTo>
                    <a:pt x="19783" y="0"/>
                  </a:lnTo>
                  <a:close/>
                </a:path>
              </a:pathLst>
            </a:custGeom>
            <a:noFill/>
            <a:ln w="12700" cap="rnd">
              <a:solidFill>
                <a:schemeClr val="tx1"/>
              </a:solidFill>
              <a:round/>
              <a:headEnd type="none" w="sm" len="sm"/>
              <a:tailEnd type="stealth" w="med" len="med"/>
            </a:ln>
            <a:effectLst/>
          </p:spPr>
          <p:txBody>
            <a:bodyPr wrap="none" anchor="ctr">
              <a:prstTxWarp prst="textNoShape">
                <a:avLst/>
              </a:prstTxWarp>
            </a:bodyPr>
            <a:lstStyle/>
            <a:p>
              <a:endParaRPr lang="en-US"/>
            </a:p>
          </p:txBody>
        </p:sp>
      </p:grpSp>
      <p:grpSp>
        <p:nvGrpSpPr>
          <p:cNvPr id="3" name="Group 36"/>
          <p:cNvGrpSpPr>
            <a:grpSpLocks/>
          </p:cNvGrpSpPr>
          <p:nvPr/>
        </p:nvGrpSpPr>
        <p:grpSpPr bwMode="auto">
          <a:xfrm>
            <a:off x="2678113" y="4122737"/>
            <a:ext cx="1123950" cy="1195388"/>
            <a:chOff x="1687" y="2428"/>
            <a:chExt cx="708" cy="753"/>
          </a:xfrm>
        </p:grpSpPr>
        <p:sp>
          <p:nvSpPr>
            <p:cNvPr id="26640" name="Arc 16"/>
            <p:cNvSpPr>
              <a:spLocks/>
            </p:cNvSpPr>
            <p:nvPr/>
          </p:nvSpPr>
          <p:spPr bwMode="auto">
            <a:xfrm>
              <a:off x="1687" y="2786"/>
              <a:ext cx="400" cy="395"/>
            </a:xfrm>
            <a:custGeom>
              <a:avLst/>
              <a:gdLst>
                <a:gd name="G0" fmla="+- 20275 0 0"/>
                <a:gd name="G1" fmla="+- 0 0 0"/>
                <a:gd name="G2" fmla="+- 21600 0 0"/>
                <a:gd name="T0" fmla="*/ 41854 w 41854"/>
                <a:gd name="T1" fmla="*/ 962 h 21600"/>
                <a:gd name="T2" fmla="*/ 0 w 41854"/>
                <a:gd name="T3" fmla="*/ 7449 h 21600"/>
                <a:gd name="T4" fmla="*/ 20275 w 41854"/>
                <a:gd name="T5" fmla="*/ 0 h 21600"/>
              </a:gdLst>
              <a:ahLst/>
              <a:cxnLst>
                <a:cxn ang="0">
                  <a:pos x="T0" y="T1"/>
                </a:cxn>
                <a:cxn ang="0">
                  <a:pos x="T2" y="T3"/>
                </a:cxn>
                <a:cxn ang="0">
                  <a:pos x="T4" y="T5"/>
                </a:cxn>
              </a:cxnLst>
              <a:rect l="0" t="0" r="r" b="b"/>
              <a:pathLst>
                <a:path w="41854" h="21600" fill="none" extrusionOk="0">
                  <a:moveTo>
                    <a:pt x="41853" y="961"/>
                  </a:moveTo>
                  <a:cubicBezTo>
                    <a:pt x="41338" y="12505"/>
                    <a:pt x="31830" y="21599"/>
                    <a:pt x="20275" y="21599"/>
                  </a:cubicBezTo>
                  <a:cubicBezTo>
                    <a:pt x="11218" y="21599"/>
                    <a:pt x="3123" y="15950"/>
                    <a:pt x="0" y="7448"/>
                  </a:cubicBezTo>
                </a:path>
                <a:path w="41854" h="21600" stroke="0" extrusionOk="0">
                  <a:moveTo>
                    <a:pt x="41853" y="961"/>
                  </a:moveTo>
                  <a:cubicBezTo>
                    <a:pt x="41338" y="12505"/>
                    <a:pt x="31830" y="21599"/>
                    <a:pt x="20275" y="21599"/>
                  </a:cubicBezTo>
                  <a:cubicBezTo>
                    <a:pt x="11218" y="21599"/>
                    <a:pt x="3123" y="15950"/>
                    <a:pt x="0" y="7448"/>
                  </a:cubicBezTo>
                  <a:lnTo>
                    <a:pt x="20275" y="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6641" name="Arc 17"/>
            <p:cNvSpPr>
              <a:spLocks/>
            </p:cNvSpPr>
            <p:nvPr/>
          </p:nvSpPr>
          <p:spPr bwMode="auto">
            <a:xfrm rot="10740000">
              <a:off x="2084" y="2428"/>
              <a:ext cx="311" cy="407"/>
            </a:xfrm>
            <a:custGeom>
              <a:avLst/>
              <a:gdLst>
                <a:gd name="G0" fmla="+- 20595 0 0"/>
                <a:gd name="G1" fmla="+- 0 0 0"/>
                <a:gd name="G2" fmla="+- 21600 0 0"/>
                <a:gd name="T0" fmla="*/ 42172 w 42172"/>
                <a:gd name="T1" fmla="*/ 991 h 21600"/>
                <a:gd name="T2" fmla="*/ 0 w 42172"/>
                <a:gd name="T3" fmla="*/ 6514 h 21600"/>
                <a:gd name="T4" fmla="*/ 20595 w 42172"/>
                <a:gd name="T5" fmla="*/ 0 h 21600"/>
              </a:gdLst>
              <a:ahLst/>
              <a:cxnLst>
                <a:cxn ang="0">
                  <a:pos x="T0" y="T1"/>
                </a:cxn>
                <a:cxn ang="0">
                  <a:pos x="T2" y="T3"/>
                </a:cxn>
                <a:cxn ang="0">
                  <a:pos x="T4" y="T5"/>
                </a:cxn>
              </a:cxnLst>
              <a:rect l="0" t="0" r="r" b="b"/>
              <a:pathLst>
                <a:path w="42172" h="21600" fill="none" extrusionOk="0">
                  <a:moveTo>
                    <a:pt x="42172" y="991"/>
                  </a:moveTo>
                  <a:cubicBezTo>
                    <a:pt x="41642" y="12522"/>
                    <a:pt x="32139" y="21599"/>
                    <a:pt x="20595" y="21599"/>
                  </a:cubicBezTo>
                  <a:cubicBezTo>
                    <a:pt x="11174" y="21599"/>
                    <a:pt x="2841" y="15495"/>
                    <a:pt x="0" y="6513"/>
                  </a:cubicBezTo>
                </a:path>
                <a:path w="42172" h="21600" stroke="0" extrusionOk="0">
                  <a:moveTo>
                    <a:pt x="42172" y="991"/>
                  </a:moveTo>
                  <a:cubicBezTo>
                    <a:pt x="41642" y="12522"/>
                    <a:pt x="32139" y="21599"/>
                    <a:pt x="20595" y="21599"/>
                  </a:cubicBezTo>
                  <a:cubicBezTo>
                    <a:pt x="11174" y="21599"/>
                    <a:pt x="2841" y="15495"/>
                    <a:pt x="0" y="6513"/>
                  </a:cubicBezTo>
                  <a:lnTo>
                    <a:pt x="20595" y="0"/>
                  </a:lnTo>
                  <a:close/>
                </a:path>
              </a:pathLst>
            </a:custGeom>
            <a:noFill/>
            <a:ln w="12700" cap="rnd">
              <a:solidFill>
                <a:schemeClr val="tx1"/>
              </a:solidFill>
              <a:round/>
              <a:headEnd type="none" w="sm" len="sm"/>
              <a:tailEnd type="stealth" w="med" len="med"/>
            </a:ln>
            <a:effectLst/>
          </p:spPr>
          <p:txBody>
            <a:bodyPr wrap="none" anchor="ctr">
              <a:prstTxWarp prst="textNoShape">
                <a:avLst/>
              </a:prstTxWarp>
            </a:bodyPr>
            <a:lstStyle/>
            <a:p>
              <a:endParaRPr lang="en-US"/>
            </a:p>
          </p:txBody>
        </p:sp>
      </p:grpSp>
      <p:grpSp>
        <p:nvGrpSpPr>
          <p:cNvPr id="4" name="Group 37"/>
          <p:cNvGrpSpPr>
            <a:grpSpLocks/>
          </p:cNvGrpSpPr>
          <p:nvPr/>
        </p:nvGrpSpPr>
        <p:grpSpPr bwMode="auto">
          <a:xfrm>
            <a:off x="5116513" y="4219575"/>
            <a:ext cx="1039812" cy="977900"/>
            <a:chOff x="3223" y="2489"/>
            <a:chExt cx="655" cy="616"/>
          </a:xfrm>
        </p:grpSpPr>
        <p:sp>
          <p:nvSpPr>
            <p:cNvPr id="26643" name="Arc 19"/>
            <p:cNvSpPr>
              <a:spLocks/>
            </p:cNvSpPr>
            <p:nvPr/>
          </p:nvSpPr>
          <p:spPr bwMode="auto">
            <a:xfrm>
              <a:off x="3223" y="2821"/>
              <a:ext cx="243" cy="284"/>
            </a:xfrm>
            <a:custGeom>
              <a:avLst/>
              <a:gdLst>
                <a:gd name="G0" fmla="+- 19536 0 0"/>
                <a:gd name="G1" fmla="+- 0 0 0"/>
                <a:gd name="G2" fmla="+- 21600 0 0"/>
                <a:gd name="T0" fmla="*/ 41115 w 41115"/>
                <a:gd name="T1" fmla="*/ 948 h 21600"/>
                <a:gd name="T2" fmla="*/ 0 w 41115"/>
                <a:gd name="T3" fmla="*/ 9215 h 21600"/>
                <a:gd name="T4" fmla="*/ 19536 w 41115"/>
                <a:gd name="T5" fmla="*/ 0 h 21600"/>
              </a:gdLst>
              <a:ahLst/>
              <a:cxnLst>
                <a:cxn ang="0">
                  <a:pos x="T0" y="T1"/>
                </a:cxn>
                <a:cxn ang="0">
                  <a:pos x="T2" y="T3"/>
                </a:cxn>
                <a:cxn ang="0">
                  <a:pos x="T4" y="T5"/>
                </a:cxn>
              </a:cxnLst>
              <a:rect l="0" t="0" r="r" b="b"/>
              <a:pathLst>
                <a:path w="41115" h="21600" fill="none" extrusionOk="0">
                  <a:moveTo>
                    <a:pt x="41115" y="948"/>
                  </a:moveTo>
                  <a:cubicBezTo>
                    <a:pt x="40607" y="12497"/>
                    <a:pt x="31096" y="21599"/>
                    <a:pt x="19536" y="21599"/>
                  </a:cubicBezTo>
                  <a:cubicBezTo>
                    <a:pt x="11176" y="21599"/>
                    <a:pt x="3566" y="16775"/>
                    <a:pt x="0" y="9214"/>
                  </a:cubicBezTo>
                </a:path>
                <a:path w="41115" h="21600" stroke="0" extrusionOk="0">
                  <a:moveTo>
                    <a:pt x="41115" y="948"/>
                  </a:moveTo>
                  <a:cubicBezTo>
                    <a:pt x="40607" y="12497"/>
                    <a:pt x="31096" y="21599"/>
                    <a:pt x="19536" y="21599"/>
                  </a:cubicBezTo>
                  <a:cubicBezTo>
                    <a:pt x="11176" y="21599"/>
                    <a:pt x="3566" y="16775"/>
                    <a:pt x="0" y="9214"/>
                  </a:cubicBezTo>
                  <a:lnTo>
                    <a:pt x="19536" y="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6644" name="Arc 20"/>
            <p:cNvSpPr>
              <a:spLocks/>
            </p:cNvSpPr>
            <p:nvPr/>
          </p:nvSpPr>
          <p:spPr bwMode="auto">
            <a:xfrm rot="10740000">
              <a:off x="3465" y="2489"/>
              <a:ext cx="413" cy="379"/>
            </a:xfrm>
            <a:custGeom>
              <a:avLst/>
              <a:gdLst>
                <a:gd name="G0" fmla="+- 19225 0 0"/>
                <a:gd name="G1" fmla="+- 0 0 0"/>
                <a:gd name="G2" fmla="+- 21600 0 0"/>
                <a:gd name="T0" fmla="*/ 40804 w 40804"/>
                <a:gd name="T1" fmla="*/ 961 h 21600"/>
                <a:gd name="T2" fmla="*/ 0 w 40804"/>
                <a:gd name="T3" fmla="*/ 9847 h 21600"/>
                <a:gd name="T4" fmla="*/ 19225 w 40804"/>
                <a:gd name="T5" fmla="*/ 0 h 21600"/>
              </a:gdLst>
              <a:ahLst/>
              <a:cxnLst>
                <a:cxn ang="0">
                  <a:pos x="T0" y="T1"/>
                </a:cxn>
                <a:cxn ang="0">
                  <a:pos x="T2" y="T3"/>
                </a:cxn>
                <a:cxn ang="0">
                  <a:pos x="T4" y="T5"/>
                </a:cxn>
              </a:cxnLst>
              <a:rect l="0" t="0" r="r" b="b"/>
              <a:pathLst>
                <a:path w="40804" h="21600" fill="none" extrusionOk="0">
                  <a:moveTo>
                    <a:pt x="40803" y="960"/>
                  </a:moveTo>
                  <a:cubicBezTo>
                    <a:pt x="40289" y="12505"/>
                    <a:pt x="30780" y="21599"/>
                    <a:pt x="19225" y="21599"/>
                  </a:cubicBezTo>
                  <a:cubicBezTo>
                    <a:pt x="11119" y="21599"/>
                    <a:pt x="3695" y="17061"/>
                    <a:pt x="0" y="9846"/>
                  </a:cubicBezTo>
                </a:path>
                <a:path w="40804" h="21600" stroke="0" extrusionOk="0">
                  <a:moveTo>
                    <a:pt x="40803" y="960"/>
                  </a:moveTo>
                  <a:cubicBezTo>
                    <a:pt x="40289" y="12505"/>
                    <a:pt x="30780" y="21599"/>
                    <a:pt x="19225" y="21599"/>
                  </a:cubicBezTo>
                  <a:cubicBezTo>
                    <a:pt x="11119" y="21599"/>
                    <a:pt x="3695" y="17061"/>
                    <a:pt x="0" y="9846"/>
                  </a:cubicBezTo>
                  <a:lnTo>
                    <a:pt x="19225" y="0"/>
                  </a:lnTo>
                  <a:close/>
                </a:path>
              </a:pathLst>
            </a:custGeom>
            <a:noFill/>
            <a:ln w="12700" cap="rnd">
              <a:solidFill>
                <a:schemeClr val="tx1"/>
              </a:solidFill>
              <a:round/>
              <a:headEnd type="none" w="sm" len="sm"/>
              <a:tailEnd type="stealth" w="med" len="med"/>
            </a:ln>
            <a:effectLst/>
          </p:spPr>
          <p:txBody>
            <a:bodyPr wrap="none" anchor="ctr">
              <a:prstTxWarp prst="textNoShape">
                <a:avLst/>
              </a:prstTxWarp>
            </a:bodyPr>
            <a:lstStyle/>
            <a:p>
              <a:endParaRPr lang="en-US"/>
            </a:p>
          </p:txBody>
        </p:sp>
      </p:grpSp>
      <p:grpSp>
        <p:nvGrpSpPr>
          <p:cNvPr id="5" name="Group 21"/>
          <p:cNvGrpSpPr>
            <a:grpSpLocks/>
          </p:cNvGrpSpPr>
          <p:nvPr/>
        </p:nvGrpSpPr>
        <p:grpSpPr bwMode="auto">
          <a:xfrm>
            <a:off x="6561138" y="4214812"/>
            <a:ext cx="1535112" cy="1058863"/>
            <a:chOff x="4454" y="2865"/>
            <a:chExt cx="1064" cy="756"/>
          </a:xfrm>
        </p:grpSpPr>
        <p:sp>
          <p:nvSpPr>
            <p:cNvPr id="26646" name="Arc 22"/>
            <p:cNvSpPr>
              <a:spLocks/>
            </p:cNvSpPr>
            <p:nvPr/>
          </p:nvSpPr>
          <p:spPr bwMode="auto">
            <a:xfrm>
              <a:off x="4454" y="3242"/>
              <a:ext cx="603" cy="379"/>
            </a:xfrm>
            <a:custGeom>
              <a:avLst/>
              <a:gdLst>
                <a:gd name="G0" fmla="+- 20315 0 0"/>
                <a:gd name="G1" fmla="+- 0 0 0"/>
                <a:gd name="G2" fmla="+- 21600 0 0"/>
                <a:gd name="T0" fmla="*/ 41893 w 41893"/>
                <a:gd name="T1" fmla="*/ 971 h 21600"/>
                <a:gd name="T2" fmla="*/ 0 w 41893"/>
                <a:gd name="T3" fmla="*/ 7339 h 21600"/>
                <a:gd name="T4" fmla="*/ 20315 w 41893"/>
                <a:gd name="T5" fmla="*/ 0 h 21600"/>
              </a:gdLst>
              <a:ahLst/>
              <a:cxnLst>
                <a:cxn ang="0">
                  <a:pos x="T0" y="T1"/>
                </a:cxn>
                <a:cxn ang="0">
                  <a:pos x="T2" y="T3"/>
                </a:cxn>
                <a:cxn ang="0">
                  <a:pos x="T4" y="T5"/>
                </a:cxn>
              </a:cxnLst>
              <a:rect l="0" t="0" r="r" b="b"/>
              <a:pathLst>
                <a:path w="41893" h="21600" fill="none" extrusionOk="0">
                  <a:moveTo>
                    <a:pt x="41893" y="971"/>
                  </a:moveTo>
                  <a:cubicBezTo>
                    <a:pt x="41373" y="12511"/>
                    <a:pt x="31866" y="21599"/>
                    <a:pt x="20315" y="21599"/>
                  </a:cubicBezTo>
                  <a:cubicBezTo>
                    <a:pt x="11215" y="21599"/>
                    <a:pt x="3091" y="15897"/>
                    <a:pt x="0" y="7338"/>
                  </a:cubicBezTo>
                </a:path>
                <a:path w="41893" h="21600" stroke="0" extrusionOk="0">
                  <a:moveTo>
                    <a:pt x="41893" y="971"/>
                  </a:moveTo>
                  <a:cubicBezTo>
                    <a:pt x="41373" y="12511"/>
                    <a:pt x="31866" y="21599"/>
                    <a:pt x="20315" y="21599"/>
                  </a:cubicBezTo>
                  <a:cubicBezTo>
                    <a:pt x="11215" y="21599"/>
                    <a:pt x="3091" y="15897"/>
                    <a:pt x="0" y="7338"/>
                  </a:cubicBezTo>
                  <a:lnTo>
                    <a:pt x="20315" y="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6647" name="Arc 23"/>
            <p:cNvSpPr>
              <a:spLocks/>
            </p:cNvSpPr>
            <p:nvPr/>
          </p:nvSpPr>
          <p:spPr bwMode="auto">
            <a:xfrm rot="10740000">
              <a:off x="5057" y="2865"/>
              <a:ext cx="461" cy="430"/>
            </a:xfrm>
            <a:custGeom>
              <a:avLst/>
              <a:gdLst>
                <a:gd name="G0" fmla="+- 19783 0 0"/>
                <a:gd name="G1" fmla="+- 0 0 0"/>
                <a:gd name="G2" fmla="+- 21600 0 0"/>
                <a:gd name="T0" fmla="*/ 41362 w 41362"/>
                <a:gd name="T1" fmla="*/ 961 h 21600"/>
                <a:gd name="T2" fmla="*/ 0 w 41362"/>
                <a:gd name="T3" fmla="*/ 8672 h 21600"/>
                <a:gd name="T4" fmla="*/ 19783 w 41362"/>
                <a:gd name="T5" fmla="*/ 0 h 21600"/>
              </a:gdLst>
              <a:ahLst/>
              <a:cxnLst>
                <a:cxn ang="0">
                  <a:pos x="T0" y="T1"/>
                </a:cxn>
                <a:cxn ang="0">
                  <a:pos x="T2" y="T3"/>
                </a:cxn>
                <a:cxn ang="0">
                  <a:pos x="T4" y="T5"/>
                </a:cxn>
              </a:cxnLst>
              <a:rect l="0" t="0" r="r" b="b"/>
              <a:pathLst>
                <a:path w="41362" h="21600" fill="none" extrusionOk="0">
                  <a:moveTo>
                    <a:pt x="41361" y="960"/>
                  </a:moveTo>
                  <a:cubicBezTo>
                    <a:pt x="40847" y="12505"/>
                    <a:pt x="31338" y="21599"/>
                    <a:pt x="19783" y="21599"/>
                  </a:cubicBezTo>
                  <a:cubicBezTo>
                    <a:pt x="11206" y="21599"/>
                    <a:pt x="3443" y="16526"/>
                    <a:pt x="0" y="8671"/>
                  </a:cubicBezTo>
                </a:path>
                <a:path w="41362" h="21600" stroke="0" extrusionOk="0">
                  <a:moveTo>
                    <a:pt x="41361" y="960"/>
                  </a:moveTo>
                  <a:cubicBezTo>
                    <a:pt x="40847" y="12505"/>
                    <a:pt x="31338" y="21599"/>
                    <a:pt x="19783" y="21599"/>
                  </a:cubicBezTo>
                  <a:cubicBezTo>
                    <a:pt x="11206" y="21599"/>
                    <a:pt x="3443" y="16526"/>
                    <a:pt x="0" y="8671"/>
                  </a:cubicBezTo>
                  <a:lnTo>
                    <a:pt x="19783" y="0"/>
                  </a:lnTo>
                  <a:close/>
                </a:path>
              </a:pathLst>
            </a:custGeom>
            <a:noFill/>
            <a:ln w="12700" cap="rnd">
              <a:solidFill>
                <a:schemeClr val="tx1"/>
              </a:solidFill>
              <a:round/>
              <a:headEnd type="none" w="sm" len="sm"/>
              <a:tailEnd type="stealth" w="med" len="med"/>
            </a:ln>
            <a:effectLst/>
          </p:spPr>
          <p:txBody>
            <a:bodyPr wrap="none" anchor="ctr">
              <a:prstTxWarp prst="textNoShape">
                <a:avLst/>
              </a:prstTxWarp>
            </a:bodyPr>
            <a:lstStyle/>
            <a:p>
              <a:endParaRPr lang="en-US"/>
            </a:p>
          </p:txBody>
        </p:sp>
      </p:grpSp>
      <p:sp>
        <p:nvSpPr>
          <p:cNvPr id="26648" name="Line 24"/>
          <p:cNvSpPr>
            <a:spLocks noChangeShapeType="1"/>
          </p:cNvSpPr>
          <p:nvPr/>
        </p:nvSpPr>
        <p:spPr bwMode="auto">
          <a:xfrm flipH="1">
            <a:off x="3025775" y="4937125"/>
            <a:ext cx="1176338" cy="692150"/>
          </a:xfrm>
          <a:prstGeom prst="line">
            <a:avLst/>
          </a:prstGeom>
          <a:noFill/>
          <a:ln w="12700">
            <a:solidFill>
              <a:schemeClr val="tx1"/>
            </a:solidFill>
            <a:round/>
            <a:headEnd type="none" w="sm" len="sm"/>
            <a:tailEnd type="stealth" w="med" len="lg"/>
          </a:ln>
          <a:effectLst/>
        </p:spPr>
        <p:txBody>
          <a:bodyPr wrap="none" anchor="ctr">
            <a:prstTxWarp prst="textNoShape">
              <a:avLst/>
            </a:prstTxWarp>
          </a:bodyPr>
          <a:lstStyle/>
          <a:p>
            <a:endParaRPr lang="en-US"/>
          </a:p>
        </p:txBody>
      </p:sp>
      <p:grpSp>
        <p:nvGrpSpPr>
          <p:cNvPr id="6" name="Group 25"/>
          <p:cNvGrpSpPr>
            <a:grpSpLocks/>
          </p:cNvGrpSpPr>
          <p:nvPr/>
        </p:nvGrpSpPr>
        <p:grpSpPr bwMode="auto">
          <a:xfrm>
            <a:off x="3205163" y="5265737"/>
            <a:ext cx="1536700" cy="1058863"/>
            <a:chOff x="2129" y="3615"/>
            <a:chExt cx="1064" cy="756"/>
          </a:xfrm>
        </p:grpSpPr>
        <p:sp>
          <p:nvSpPr>
            <p:cNvPr id="26650" name="Arc 26"/>
            <p:cNvSpPr>
              <a:spLocks/>
            </p:cNvSpPr>
            <p:nvPr/>
          </p:nvSpPr>
          <p:spPr bwMode="auto">
            <a:xfrm>
              <a:off x="2129" y="3992"/>
              <a:ext cx="603" cy="379"/>
            </a:xfrm>
            <a:custGeom>
              <a:avLst/>
              <a:gdLst>
                <a:gd name="G0" fmla="+- 20315 0 0"/>
                <a:gd name="G1" fmla="+- 0 0 0"/>
                <a:gd name="G2" fmla="+- 21600 0 0"/>
                <a:gd name="T0" fmla="*/ 41893 w 41893"/>
                <a:gd name="T1" fmla="*/ 971 h 21600"/>
                <a:gd name="T2" fmla="*/ 0 w 41893"/>
                <a:gd name="T3" fmla="*/ 7339 h 21600"/>
                <a:gd name="T4" fmla="*/ 20315 w 41893"/>
                <a:gd name="T5" fmla="*/ 0 h 21600"/>
              </a:gdLst>
              <a:ahLst/>
              <a:cxnLst>
                <a:cxn ang="0">
                  <a:pos x="T0" y="T1"/>
                </a:cxn>
                <a:cxn ang="0">
                  <a:pos x="T2" y="T3"/>
                </a:cxn>
                <a:cxn ang="0">
                  <a:pos x="T4" y="T5"/>
                </a:cxn>
              </a:cxnLst>
              <a:rect l="0" t="0" r="r" b="b"/>
              <a:pathLst>
                <a:path w="41893" h="21600" fill="none" extrusionOk="0">
                  <a:moveTo>
                    <a:pt x="41893" y="971"/>
                  </a:moveTo>
                  <a:cubicBezTo>
                    <a:pt x="41373" y="12511"/>
                    <a:pt x="31866" y="21599"/>
                    <a:pt x="20315" y="21599"/>
                  </a:cubicBezTo>
                  <a:cubicBezTo>
                    <a:pt x="11215" y="21599"/>
                    <a:pt x="3091" y="15897"/>
                    <a:pt x="0" y="7338"/>
                  </a:cubicBezTo>
                </a:path>
                <a:path w="41893" h="21600" stroke="0" extrusionOk="0">
                  <a:moveTo>
                    <a:pt x="41893" y="971"/>
                  </a:moveTo>
                  <a:cubicBezTo>
                    <a:pt x="41373" y="12511"/>
                    <a:pt x="31866" y="21599"/>
                    <a:pt x="20315" y="21599"/>
                  </a:cubicBezTo>
                  <a:cubicBezTo>
                    <a:pt x="11215" y="21599"/>
                    <a:pt x="3091" y="15897"/>
                    <a:pt x="0" y="7338"/>
                  </a:cubicBezTo>
                  <a:lnTo>
                    <a:pt x="20315" y="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6651" name="Arc 27"/>
            <p:cNvSpPr>
              <a:spLocks/>
            </p:cNvSpPr>
            <p:nvPr/>
          </p:nvSpPr>
          <p:spPr bwMode="auto">
            <a:xfrm rot="10740000">
              <a:off x="2732" y="3615"/>
              <a:ext cx="461" cy="430"/>
            </a:xfrm>
            <a:custGeom>
              <a:avLst/>
              <a:gdLst>
                <a:gd name="G0" fmla="+- 19783 0 0"/>
                <a:gd name="G1" fmla="+- 0 0 0"/>
                <a:gd name="G2" fmla="+- 21600 0 0"/>
                <a:gd name="T0" fmla="*/ 41362 w 41362"/>
                <a:gd name="T1" fmla="*/ 961 h 21600"/>
                <a:gd name="T2" fmla="*/ 0 w 41362"/>
                <a:gd name="T3" fmla="*/ 8672 h 21600"/>
                <a:gd name="T4" fmla="*/ 19783 w 41362"/>
                <a:gd name="T5" fmla="*/ 0 h 21600"/>
              </a:gdLst>
              <a:ahLst/>
              <a:cxnLst>
                <a:cxn ang="0">
                  <a:pos x="T0" y="T1"/>
                </a:cxn>
                <a:cxn ang="0">
                  <a:pos x="T2" y="T3"/>
                </a:cxn>
                <a:cxn ang="0">
                  <a:pos x="T4" y="T5"/>
                </a:cxn>
              </a:cxnLst>
              <a:rect l="0" t="0" r="r" b="b"/>
              <a:pathLst>
                <a:path w="41362" h="21600" fill="none" extrusionOk="0">
                  <a:moveTo>
                    <a:pt x="41361" y="960"/>
                  </a:moveTo>
                  <a:cubicBezTo>
                    <a:pt x="40847" y="12505"/>
                    <a:pt x="31338" y="21599"/>
                    <a:pt x="19783" y="21599"/>
                  </a:cubicBezTo>
                  <a:cubicBezTo>
                    <a:pt x="11206" y="21599"/>
                    <a:pt x="3443" y="16526"/>
                    <a:pt x="0" y="8671"/>
                  </a:cubicBezTo>
                </a:path>
                <a:path w="41362" h="21600" stroke="0" extrusionOk="0">
                  <a:moveTo>
                    <a:pt x="41361" y="960"/>
                  </a:moveTo>
                  <a:cubicBezTo>
                    <a:pt x="40847" y="12505"/>
                    <a:pt x="31338" y="21599"/>
                    <a:pt x="19783" y="21599"/>
                  </a:cubicBezTo>
                  <a:cubicBezTo>
                    <a:pt x="11206" y="21599"/>
                    <a:pt x="3443" y="16526"/>
                    <a:pt x="0" y="8671"/>
                  </a:cubicBezTo>
                  <a:lnTo>
                    <a:pt x="19783" y="0"/>
                  </a:lnTo>
                  <a:close/>
                </a:path>
              </a:pathLst>
            </a:custGeom>
            <a:noFill/>
            <a:ln w="12700" cap="rnd">
              <a:solidFill>
                <a:schemeClr val="tx1"/>
              </a:solidFill>
              <a:round/>
              <a:headEnd type="none" w="sm" len="sm"/>
              <a:tailEnd type="stealth" w="med" len="med"/>
            </a:ln>
            <a:effectLst/>
          </p:spPr>
          <p:txBody>
            <a:bodyPr wrap="none" anchor="ctr">
              <a:prstTxWarp prst="textNoShape">
                <a:avLst/>
              </a:prstTxWarp>
            </a:bodyPr>
            <a:lstStyle/>
            <a:p>
              <a:endParaRPr lang="en-US"/>
            </a:p>
          </p:txBody>
        </p:sp>
      </p:grpSp>
      <p:grpSp>
        <p:nvGrpSpPr>
          <p:cNvPr id="7" name="Group 38"/>
          <p:cNvGrpSpPr>
            <a:grpSpLocks/>
          </p:cNvGrpSpPr>
          <p:nvPr/>
        </p:nvGrpSpPr>
        <p:grpSpPr bwMode="auto">
          <a:xfrm>
            <a:off x="4818063" y="4905375"/>
            <a:ext cx="1676400" cy="1404937"/>
            <a:chOff x="3035" y="2921"/>
            <a:chExt cx="1056" cy="885"/>
          </a:xfrm>
        </p:grpSpPr>
        <p:sp>
          <p:nvSpPr>
            <p:cNvPr id="26653" name="Arc 29"/>
            <p:cNvSpPr>
              <a:spLocks/>
            </p:cNvSpPr>
            <p:nvPr/>
          </p:nvSpPr>
          <p:spPr bwMode="auto">
            <a:xfrm>
              <a:off x="3454" y="3265"/>
              <a:ext cx="637" cy="541"/>
            </a:xfrm>
            <a:custGeom>
              <a:avLst/>
              <a:gdLst>
                <a:gd name="G0" fmla="+- 20987 0 0"/>
                <a:gd name="G1" fmla="+- 21584 0 0"/>
                <a:gd name="G2" fmla="+- 21600 0 0"/>
                <a:gd name="T0" fmla="*/ 21816 w 42587"/>
                <a:gd name="T1" fmla="*/ 0 h 43184"/>
                <a:gd name="T2" fmla="*/ 0 w 42587"/>
                <a:gd name="T3" fmla="*/ 26695 h 43184"/>
                <a:gd name="T4" fmla="*/ 20987 w 42587"/>
                <a:gd name="T5" fmla="*/ 21584 h 43184"/>
              </a:gdLst>
              <a:ahLst/>
              <a:cxnLst>
                <a:cxn ang="0">
                  <a:pos x="T0" y="T1"/>
                </a:cxn>
                <a:cxn ang="0">
                  <a:pos x="T2" y="T3"/>
                </a:cxn>
                <a:cxn ang="0">
                  <a:pos x="T4" y="T5"/>
                </a:cxn>
              </a:cxnLst>
              <a:rect l="0" t="0" r="r" b="b"/>
              <a:pathLst>
                <a:path w="42587" h="43184" fill="none" extrusionOk="0">
                  <a:moveTo>
                    <a:pt x="21816" y="-1"/>
                  </a:moveTo>
                  <a:cubicBezTo>
                    <a:pt x="33414" y="445"/>
                    <a:pt x="42587" y="9977"/>
                    <a:pt x="42587" y="21584"/>
                  </a:cubicBezTo>
                  <a:cubicBezTo>
                    <a:pt x="42587" y="33513"/>
                    <a:pt x="32916" y="43184"/>
                    <a:pt x="20987" y="43184"/>
                  </a:cubicBezTo>
                  <a:cubicBezTo>
                    <a:pt x="11026" y="43183"/>
                    <a:pt x="2357" y="36372"/>
                    <a:pt x="0" y="26694"/>
                  </a:cubicBezTo>
                </a:path>
                <a:path w="42587" h="43184" stroke="0" extrusionOk="0">
                  <a:moveTo>
                    <a:pt x="21816" y="-1"/>
                  </a:moveTo>
                  <a:cubicBezTo>
                    <a:pt x="33414" y="445"/>
                    <a:pt x="42587" y="9977"/>
                    <a:pt x="42587" y="21584"/>
                  </a:cubicBezTo>
                  <a:cubicBezTo>
                    <a:pt x="42587" y="33513"/>
                    <a:pt x="32916" y="43184"/>
                    <a:pt x="20987" y="43184"/>
                  </a:cubicBezTo>
                  <a:cubicBezTo>
                    <a:pt x="11026" y="43183"/>
                    <a:pt x="2357" y="36372"/>
                    <a:pt x="0" y="26694"/>
                  </a:cubicBezTo>
                  <a:lnTo>
                    <a:pt x="20987" y="21584"/>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6654" name="Arc 30"/>
            <p:cNvSpPr>
              <a:spLocks/>
            </p:cNvSpPr>
            <p:nvPr/>
          </p:nvSpPr>
          <p:spPr bwMode="auto">
            <a:xfrm>
              <a:off x="3035" y="2921"/>
              <a:ext cx="757" cy="342"/>
            </a:xfrm>
            <a:custGeom>
              <a:avLst/>
              <a:gdLst>
                <a:gd name="G0" fmla="+- 21525 0 0"/>
                <a:gd name="G1" fmla="+- 0 0 0"/>
                <a:gd name="G2" fmla="+- 21600 0 0"/>
                <a:gd name="T0" fmla="*/ 21525 w 21525"/>
                <a:gd name="T1" fmla="*/ 21600 h 21600"/>
                <a:gd name="T2" fmla="*/ 0 w 21525"/>
                <a:gd name="T3" fmla="*/ 1794 h 21600"/>
                <a:gd name="T4" fmla="*/ 21525 w 21525"/>
                <a:gd name="T5" fmla="*/ 0 h 21600"/>
              </a:gdLst>
              <a:ahLst/>
              <a:cxnLst>
                <a:cxn ang="0">
                  <a:pos x="T0" y="T1"/>
                </a:cxn>
                <a:cxn ang="0">
                  <a:pos x="T2" y="T3"/>
                </a:cxn>
                <a:cxn ang="0">
                  <a:pos x="T4" y="T5"/>
                </a:cxn>
              </a:cxnLst>
              <a:rect l="0" t="0" r="r" b="b"/>
              <a:pathLst>
                <a:path w="21525" h="21600" fill="none" extrusionOk="0">
                  <a:moveTo>
                    <a:pt x="21525" y="21599"/>
                  </a:moveTo>
                  <a:cubicBezTo>
                    <a:pt x="10291" y="21599"/>
                    <a:pt x="932" y="12989"/>
                    <a:pt x="-1" y="1794"/>
                  </a:cubicBezTo>
                </a:path>
                <a:path w="21525" h="21600" stroke="0" extrusionOk="0">
                  <a:moveTo>
                    <a:pt x="21525" y="21599"/>
                  </a:moveTo>
                  <a:cubicBezTo>
                    <a:pt x="10291" y="21599"/>
                    <a:pt x="932" y="12989"/>
                    <a:pt x="-1" y="1794"/>
                  </a:cubicBezTo>
                  <a:lnTo>
                    <a:pt x="21525" y="0"/>
                  </a:lnTo>
                  <a:close/>
                </a:path>
              </a:pathLst>
            </a:custGeom>
            <a:noFill/>
            <a:ln w="12700" cap="rnd">
              <a:solidFill>
                <a:schemeClr val="tx1"/>
              </a:solidFill>
              <a:round/>
              <a:headEnd type="none" w="sm" len="sm"/>
              <a:tailEnd type="stealth" w="med" len="lg"/>
            </a:ln>
            <a:effectLst/>
          </p:spPr>
          <p:txBody>
            <a:bodyPr wrap="none" anchor="ctr">
              <a:prstTxWarp prst="textNoShape">
                <a:avLst/>
              </a:prstTxWarp>
            </a:bodyPr>
            <a:lstStyle/>
            <a:p>
              <a:endParaRPr lang="en-US"/>
            </a:p>
          </p:txBody>
        </p:sp>
      </p:grpSp>
      <p:sp>
        <p:nvSpPr>
          <p:cNvPr id="26655" name="Arc 31"/>
          <p:cNvSpPr>
            <a:spLocks/>
          </p:cNvSpPr>
          <p:nvPr/>
        </p:nvSpPr>
        <p:spPr bwMode="auto">
          <a:xfrm>
            <a:off x="1449388" y="3917950"/>
            <a:ext cx="2827337" cy="641350"/>
          </a:xfrm>
          <a:custGeom>
            <a:avLst/>
            <a:gdLst>
              <a:gd name="G0" fmla="+- 21591 0 0"/>
              <a:gd name="G1" fmla="+- 21600 0 0"/>
              <a:gd name="G2" fmla="+- 21600 0 0"/>
              <a:gd name="T0" fmla="*/ 0 w 21591"/>
              <a:gd name="T1" fmla="*/ 20968 h 21600"/>
              <a:gd name="T2" fmla="*/ 21461 w 21591"/>
              <a:gd name="T3" fmla="*/ 0 h 21600"/>
              <a:gd name="T4" fmla="*/ 21591 w 21591"/>
              <a:gd name="T5" fmla="*/ 21600 h 21600"/>
            </a:gdLst>
            <a:ahLst/>
            <a:cxnLst>
              <a:cxn ang="0">
                <a:pos x="T0" y="T1"/>
              </a:cxn>
              <a:cxn ang="0">
                <a:pos x="T2" y="T3"/>
              </a:cxn>
              <a:cxn ang="0">
                <a:pos x="T4" y="T5"/>
              </a:cxn>
            </a:cxnLst>
            <a:rect l="0" t="0" r="r" b="b"/>
            <a:pathLst>
              <a:path w="21591" h="21600" fill="none" extrusionOk="0">
                <a:moveTo>
                  <a:pt x="0" y="20968"/>
                </a:moveTo>
                <a:cubicBezTo>
                  <a:pt x="340" y="9340"/>
                  <a:pt x="9828" y="70"/>
                  <a:pt x="21461" y="0"/>
                </a:cubicBezTo>
              </a:path>
              <a:path w="21591" h="21600" stroke="0" extrusionOk="0">
                <a:moveTo>
                  <a:pt x="0" y="20968"/>
                </a:moveTo>
                <a:cubicBezTo>
                  <a:pt x="340" y="9340"/>
                  <a:pt x="9828" y="70"/>
                  <a:pt x="21461" y="0"/>
                </a:cubicBezTo>
                <a:lnTo>
                  <a:pt x="21591" y="21600"/>
                </a:lnTo>
                <a:close/>
              </a:path>
            </a:pathLst>
          </a:custGeom>
          <a:noFill/>
          <a:ln w="12700" cap="rnd">
            <a:solidFill>
              <a:schemeClr val="tx1"/>
            </a:solidFill>
            <a:round/>
            <a:headEnd type="stealth" w="med" len="lg"/>
            <a:tailEnd type="none" w="sm" len="sm"/>
          </a:ln>
          <a:effectLst/>
        </p:spPr>
        <p:txBody>
          <a:bodyPr wrap="none" anchor="ctr">
            <a:prstTxWarp prst="textNoShape">
              <a:avLst/>
            </a:prstTxWarp>
          </a:bodyPr>
          <a:lstStyle/>
          <a:p>
            <a:endParaRPr lang="en-US"/>
          </a:p>
        </p:txBody>
      </p:sp>
      <p:sp>
        <p:nvSpPr>
          <p:cNvPr id="26656" name="Rectangle 32"/>
          <p:cNvSpPr>
            <a:spLocks noChangeArrowheads="1"/>
          </p:cNvSpPr>
          <p:nvPr/>
        </p:nvSpPr>
        <p:spPr bwMode="auto">
          <a:xfrm>
            <a:off x="3582988" y="4903787"/>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chemeClr val="tx1"/>
                </a:solidFill>
              </a:rPr>
              <a:t>T</a:t>
            </a:r>
          </a:p>
        </p:txBody>
      </p:sp>
      <p:sp>
        <p:nvSpPr>
          <p:cNvPr id="26657" name="Rectangle 33"/>
          <p:cNvSpPr>
            <a:spLocks noChangeArrowheads="1"/>
          </p:cNvSpPr>
          <p:nvPr/>
        </p:nvSpPr>
        <p:spPr bwMode="auto">
          <a:xfrm>
            <a:off x="5373688" y="4130675"/>
            <a:ext cx="277812"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chemeClr val="tx1"/>
                </a:solidFill>
              </a:rPr>
              <a:t>F</a:t>
            </a:r>
          </a:p>
        </p:txBody>
      </p:sp>
      <p:sp>
        <p:nvSpPr>
          <p:cNvPr id="26658" name="Rectangle 34"/>
          <p:cNvSpPr>
            <a:spLocks noChangeArrowheads="1"/>
          </p:cNvSpPr>
          <p:nvPr/>
        </p:nvSpPr>
        <p:spPr bwMode="auto">
          <a:xfrm>
            <a:off x="152400" y="953597"/>
            <a:ext cx="3919976" cy="3161203"/>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2000" b="1" dirty="0" err="1">
                <a:solidFill>
                  <a:schemeClr val="tx1"/>
                </a:solidFill>
                <a:latin typeface="Courier New" charset="0"/>
              </a:rPr>
              <a:t>int</a:t>
            </a:r>
            <a:r>
              <a:rPr lang="en-US" sz="2000" b="1" dirty="0">
                <a:solidFill>
                  <a:schemeClr val="tx1"/>
                </a:solidFill>
                <a:latin typeface="Courier New" charset="0"/>
              </a:rPr>
              <a:t> main() {</a:t>
            </a:r>
          </a:p>
          <a:p>
            <a:pPr defTabSz="820738"/>
            <a:r>
              <a:rPr lang="en-US" sz="2000" b="1" dirty="0">
                <a:solidFill>
                  <a:schemeClr val="tx1"/>
                </a:solidFill>
                <a:latin typeface="Courier New" charset="0"/>
              </a:rPr>
              <a:t>	</a:t>
            </a:r>
            <a:r>
              <a:rPr lang="en-US" sz="2000" b="1" dirty="0" err="1">
                <a:solidFill>
                  <a:schemeClr val="tx1"/>
                </a:solidFill>
                <a:latin typeface="Courier New" charset="0"/>
              </a:rPr>
              <a:t>int</a:t>
            </a:r>
            <a:r>
              <a:rPr lang="en-US" sz="2000" b="1" dirty="0">
                <a:solidFill>
                  <a:schemeClr val="tx1"/>
                </a:solidFill>
                <a:latin typeface="Courier New" charset="0"/>
              </a:rPr>
              <a:t> sum = 0;</a:t>
            </a:r>
          </a:p>
          <a:p>
            <a:pPr defTabSz="820738"/>
            <a:r>
              <a:rPr lang="en-US" sz="2000" b="1" dirty="0">
                <a:solidFill>
                  <a:schemeClr val="tx1"/>
                </a:solidFill>
                <a:latin typeface="Courier New" charset="0"/>
              </a:rPr>
              <a:t>	</a:t>
            </a:r>
            <a:r>
              <a:rPr lang="en-US" sz="2000" b="1" dirty="0" err="1">
                <a:solidFill>
                  <a:schemeClr val="tx1"/>
                </a:solidFill>
                <a:latin typeface="Courier New" charset="0"/>
              </a:rPr>
              <a:t>int</a:t>
            </a:r>
            <a:r>
              <a:rPr lang="en-US" sz="2000" b="1" dirty="0">
                <a:solidFill>
                  <a:schemeClr val="tx1"/>
                </a:solidFill>
                <a:latin typeface="Courier New" charset="0"/>
              </a:rPr>
              <a:t> </a:t>
            </a:r>
            <a:r>
              <a:rPr lang="en-US" sz="2000" b="1" dirty="0" err="1">
                <a:solidFill>
                  <a:schemeClr val="tx1"/>
                </a:solidFill>
                <a:latin typeface="Courier New" charset="0"/>
              </a:rPr>
              <a:t>i</a:t>
            </a:r>
            <a:r>
              <a:rPr lang="en-US" sz="2000" b="1" dirty="0">
                <a:solidFill>
                  <a:schemeClr val="tx1"/>
                </a:solidFill>
                <a:latin typeface="Courier New" charset="0"/>
              </a:rPr>
              <a:t> = 1;</a:t>
            </a:r>
          </a:p>
          <a:p>
            <a:pPr defTabSz="820738"/>
            <a:r>
              <a:rPr lang="en-US" sz="2000" b="1" dirty="0">
                <a:solidFill>
                  <a:schemeClr val="tx1"/>
                </a:solidFill>
                <a:latin typeface="Courier New" charset="0"/>
              </a:rPr>
              <a:t>	while (</a:t>
            </a:r>
            <a:r>
              <a:rPr lang="en-US" sz="2000" b="1" dirty="0" err="1">
                <a:solidFill>
                  <a:schemeClr val="tx1"/>
                </a:solidFill>
                <a:latin typeface="Courier New" charset="0"/>
              </a:rPr>
              <a:t>i</a:t>
            </a:r>
            <a:r>
              <a:rPr lang="en-US" sz="2000" b="1" dirty="0">
                <a:solidFill>
                  <a:schemeClr val="tx1"/>
                </a:solidFill>
                <a:latin typeface="Courier New" charset="0"/>
              </a:rPr>
              <a:t> &lt; 11) {</a:t>
            </a:r>
          </a:p>
          <a:p>
            <a:pPr defTabSz="820738"/>
            <a:r>
              <a:rPr lang="en-US" sz="2000" b="1" dirty="0">
                <a:solidFill>
                  <a:schemeClr val="tx1"/>
                </a:solidFill>
                <a:latin typeface="Courier New" charset="0"/>
              </a:rPr>
              <a:t>		sum = sum + </a:t>
            </a:r>
            <a:r>
              <a:rPr lang="en-US" sz="2000" b="1" dirty="0" err="1">
                <a:solidFill>
                  <a:schemeClr val="tx1"/>
                </a:solidFill>
                <a:latin typeface="Courier New" charset="0"/>
              </a:rPr>
              <a:t>i</a:t>
            </a:r>
            <a:r>
              <a:rPr lang="en-US" sz="2000" b="1" dirty="0">
                <a:solidFill>
                  <a:schemeClr val="tx1"/>
                </a:solidFill>
                <a:latin typeface="Courier New" charset="0"/>
              </a:rPr>
              <a:t>;</a:t>
            </a:r>
          </a:p>
          <a:p>
            <a:pPr defTabSz="820738"/>
            <a:r>
              <a:rPr lang="en-US" sz="2000" b="1" dirty="0">
                <a:solidFill>
                  <a:schemeClr val="tx1"/>
                </a:solidFill>
                <a:latin typeface="Courier New" charset="0"/>
              </a:rPr>
              <a:t>		</a:t>
            </a:r>
            <a:r>
              <a:rPr lang="en-US" sz="2000" b="1" dirty="0" err="1">
                <a:solidFill>
                  <a:schemeClr val="tx1"/>
                </a:solidFill>
                <a:latin typeface="Courier New" charset="0"/>
              </a:rPr>
              <a:t>i</a:t>
            </a:r>
            <a:r>
              <a:rPr lang="en-US" sz="2000" b="1" dirty="0">
                <a:solidFill>
                  <a:schemeClr val="tx1"/>
                </a:solidFill>
                <a:latin typeface="Courier New" charset="0"/>
              </a:rPr>
              <a:t> = </a:t>
            </a:r>
            <a:r>
              <a:rPr lang="en-US" sz="2000" b="1" dirty="0" err="1">
                <a:solidFill>
                  <a:schemeClr val="tx1"/>
                </a:solidFill>
                <a:latin typeface="Courier New" charset="0"/>
              </a:rPr>
              <a:t>i</a:t>
            </a:r>
            <a:r>
              <a:rPr lang="en-US" sz="2000" b="1" dirty="0">
                <a:solidFill>
                  <a:schemeClr val="tx1"/>
                </a:solidFill>
                <a:latin typeface="Courier New" charset="0"/>
              </a:rPr>
              <a:t> + 1;</a:t>
            </a:r>
          </a:p>
          <a:p>
            <a:pPr defTabSz="820738"/>
            <a:r>
              <a:rPr lang="en-US" sz="2000" b="1" dirty="0">
                <a:solidFill>
                  <a:schemeClr val="tx1"/>
                </a:solidFill>
                <a:latin typeface="Courier New" charset="0"/>
              </a:rPr>
              <a:t>	}</a:t>
            </a:r>
          </a:p>
          <a:p>
            <a:pPr defTabSz="820738"/>
            <a:r>
              <a:rPr lang="en-US" sz="2000" b="1" dirty="0">
                <a:solidFill>
                  <a:schemeClr val="tx1"/>
                </a:solidFill>
                <a:latin typeface="Courier New" charset="0"/>
              </a:rPr>
              <a:t>	</a:t>
            </a:r>
            <a:r>
              <a:rPr lang="en-US" sz="2000" b="1" dirty="0" err="1">
                <a:solidFill>
                  <a:schemeClr val="tx1"/>
                </a:solidFill>
                <a:latin typeface="Courier New" charset="0"/>
              </a:rPr>
              <a:t>printf(“%d\n”,sum</a:t>
            </a:r>
            <a:r>
              <a:rPr lang="en-US" sz="2000" b="1" dirty="0">
                <a:solidFill>
                  <a:schemeClr val="tx1"/>
                </a:solidFill>
                <a:latin typeface="Courier New" charset="0"/>
              </a:rPr>
              <a:t>);</a:t>
            </a:r>
          </a:p>
          <a:p>
            <a:pPr defTabSz="820738"/>
            <a:r>
              <a:rPr lang="en-US" sz="2000" b="1" dirty="0">
                <a:solidFill>
                  <a:schemeClr val="tx1"/>
                </a:solidFill>
                <a:latin typeface="Courier New" charset="0"/>
              </a:rPr>
              <a:t>	</a:t>
            </a:r>
            <a:r>
              <a:rPr lang="en-US" sz="2000" b="1" dirty="0" err="1">
                <a:solidFill>
                  <a:schemeClr val="tx1"/>
                </a:solidFill>
                <a:latin typeface="Courier New" charset="0"/>
              </a:rPr>
              <a:t>printf(“%d\n”,i</a:t>
            </a:r>
            <a:r>
              <a:rPr lang="en-US" sz="2000" b="1" dirty="0">
                <a:solidFill>
                  <a:schemeClr val="tx1"/>
                </a:solidFill>
                <a:latin typeface="Courier New" charset="0"/>
              </a:rPr>
              <a:t>);</a:t>
            </a:r>
          </a:p>
          <a:p>
            <a:pPr defTabSz="820738"/>
            <a:r>
              <a:rPr lang="en-US" sz="2000" b="1" dirty="0">
                <a:solidFill>
                  <a:schemeClr val="tx1"/>
                </a:solidFill>
                <a:latin typeface="Courier New" charset="0"/>
              </a:rPr>
              <a:t>}</a:t>
            </a:r>
          </a:p>
        </p:txBody>
      </p:sp>
      <p:sp>
        <p:nvSpPr>
          <p:cNvPr id="34" name="TextBox 33"/>
          <p:cNvSpPr txBox="1"/>
          <p:nvPr/>
        </p:nvSpPr>
        <p:spPr>
          <a:xfrm>
            <a:off x="0" y="6550223"/>
            <a:ext cx="1505540" cy="307777"/>
          </a:xfrm>
          <a:prstGeom prst="rect">
            <a:avLst/>
          </a:prstGeom>
          <a:noFill/>
        </p:spPr>
        <p:txBody>
          <a:bodyPr wrap="none" rtlCol="0">
            <a:spAutoFit/>
          </a:bodyPr>
          <a:lstStyle/>
          <a:p>
            <a:r>
              <a:rPr lang="en-US" sz="1400" dirty="0" smtClean="0"/>
              <a:t>Source: Tom Reps</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717550" y="152400"/>
            <a:ext cx="7772400" cy="685800"/>
          </a:xfrm>
          <a:noFill/>
          <a:ln/>
        </p:spPr>
        <p:txBody>
          <a:bodyPr lIns="82628" tIns="41315" rIns="82628" bIns="41315">
            <a:normAutofit fontScale="90000"/>
          </a:bodyPr>
          <a:lstStyle/>
          <a:p>
            <a:pPr algn="ctr"/>
            <a:r>
              <a:rPr lang="en-US" dirty="0"/>
              <a:t>Flow Dependence Graph</a:t>
            </a:r>
          </a:p>
        </p:txBody>
      </p:sp>
      <p:sp>
        <p:nvSpPr>
          <p:cNvPr id="28675" name="Rectangle 1027"/>
          <p:cNvSpPr>
            <a:spLocks noChangeArrowheads="1"/>
          </p:cNvSpPr>
          <p:nvPr/>
        </p:nvSpPr>
        <p:spPr bwMode="auto">
          <a:xfrm>
            <a:off x="152400" y="953597"/>
            <a:ext cx="3919976" cy="3161203"/>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2000" b="1" dirty="0" err="1">
                <a:solidFill>
                  <a:schemeClr val="tx1"/>
                </a:solidFill>
                <a:latin typeface="Courier New" charset="0"/>
              </a:rPr>
              <a:t>int</a:t>
            </a:r>
            <a:r>
              <a:rPr lang="en-US" sz="2000" b="1" dirty="0">
                <a:solidFill>
                  <a:schemeClr val="tx1"/>
                </a:solidFill>
                <a:latin typeface="Courier New" charset="0"/>
              </a:rPr>
              <a:t> main() {</a:t>
            </a:r>
          </a:p>
          <a:p>
            <a:pPr defTabSz="820738"/>
            <a:r>
              <a:rPr lang="en-US" sz="2000" b="1" dirty="0">
                <a:solidFill>
                  <a:schemeClr val="tx1"/>
                </a:solidFill>
                <a:latin typeface="Courier New" charset="0"/>
              </a:rPr>
              <a:t>	</a:t>
            </a:r>
            <a:r>
              <a:rPr lang="en-US" sz="2000" b="1" dirty="0" err="1">
                <a:solidFill>
                  <a:schemeClr val="tx1"/>
                </a:solidFill>
                <a:latin typeface="Courier New" charset="0"/>
              </a:rPr>
              <a:t>int</a:t>
            </a:r>
            <a:r>
              <a:rPr lang="en-US" sz="2000" b="1" dirty="0">
                <a:solidFill>
                  <a:schemeClr val="tx1"/>
                </a:solidFill>
                <a:latin typeface="Courier New" charset="0"/>
              </a:rPr>
              <a:t> sum = 0;</a:t>
            </a:r>
          </a:p>
          <a:p>
            <a:pPr defTabSz="820738"/>
            <a:r>
              <a:rPr lang="en-US" sz="2000" b="1" dirty="0">
                <a:solidFill>
                  <a:schemeClr val="tx1"/>
                </a:solidFill>
                <a:latin typeface="Courier New" charset="0"/>
              </a:rPr>
              <a:t>	</a:t>
            </a:r>
            <a:r>
              <a:rPr lang="en-US" sz="2000" b="1" dirty="0" err="1">
                <a:solidFill>
                  <a:schemeClr val="tx1"/>
                </a:solidFill>
                <a:latin typeface="Courier New" charset="0"/>
              </a:rPr>
              <a:t>int</a:t>
            </a:r>
            <a:r>
              <a:rPr lang="en-US" sz="2000" b="1" dirty="0">
                <a:solidFill>
                  <a:schemeClr val="tx1"/>
                </a:solidFill>
                <a:latin typeface="Courier New" charset="0"/>
              </a:rPr>
              <a:t> </a:t>
            </a:r>
            <a:r>
              <a:rPr lang="en-US" sz="2000" b="1" dirty="0" err="1">
                <a:solidFill>
                  <a:schemeClr val="tx1"/>
                </a:solidFill>
                <a:latin typeface="Courier New" charset="0"/>
              </a:rPr>
              <a:t>i</a:t>
            </a:r>
            <a:r>
              <a:rPr lang="en-US" sz="2000" b="1" dirty="0">
                <a:solidFill>
                  <a:schemeClr val="tx1"/>
                </a:solidFill>
                <a:latin typeface="Courier New" charset="0"/>
              </a:rPr>
              <a:t> = 1;</a:t>
            </a:r>
          </a:p>
          <a:p>
            <a:pPr defTabSz="820738"/>
            <a:r>
              <a:rPr lang="en-US" sz="2000" b="1" dirty="0">
                <a:solidFill>
                  <a:schemeClr val="tx1"/>
                </a:solidFill>
                <a:latin typeface="Courier New" charset="0"/>
              </a:rPr>
              <a:t>	while (</a:t>
            </a:r>
            <a:r>
              <a:rPr lang="en-US" sz="2000" b="1" dirty="0" err="1">
                <a:solidFill>
                  <a:schemeClr val="tx1"/>
                </a:solidFill>
                <a:latin typeface="Courier New" charset="0"/>
              </a:rPr>
              <a:t>i</a:t>
            </a:r>
            <a:r>
              <a:rPr lang="en-US" sz="2000" b="1" dirty="0">
                <a:solidFill>
                  <a:schemeClr val="tx1"/>
                </a:solidFill>
                <a:latin typeface="Courier New" charset="0"/>
              </a:rPr>
              <a:t> &lt; 11) {</a:t>
            </a:r>
          </a:p>
          <a:p>
            <a:pPr defTabSz="820738"/>
            <a:r>
              <a:rPr lang="en-US" sz="2000" b="1" dirty="0">
                <a:solidFill>
                  <a:schemeClr val="tx1"/>
                </a:solidFill>
                <a:latin typeface="Courier New" charset="0"/>
              </a:rPr>
              <a:t>		sum = sum + </a:t>
            </a:r>
            <a:r>
              <a:rPr lang="en-US" sz="2000" b="1" dirty="0" err="1">
                <a:solidFill>
                  <a:schemeClr val="tx1"/>
                </a:solidFill>
                <a:latin typeface="Courier New" charset="0"/>
              </a:rPr>
              <a:t>i</a:t>
            </a:r>
            <a:r>
              <a:rPr lang="en-US" sz="2000" b="1" dirty="0">
                <a:solidFill>
                  <a:schemeClr val="tx1"/>
                </a:solidFill>
                <a:latin typeface="Courier New" charset="0"/>
              </a:rPr>
              <a:t>;</a:t>
            </a:r>
          </a:p>
          <a:p>
            <a:pPr defTabSz="820738"/>
            <a:r>
              <a:rPr lang="en-US" sz="2000" b="1" dirty="0">
                <a:solidFill>
                  <a:schemeClr val="tx1"/>
                </a:solidFill>
                <a:latin typeface="Courier New" charset="0"/>
              </a:rPr>
              <a:t>		</a:t>
            </a:r>
            <a:r>
              <a:rPr lang="en-US" sz="2000" b="1" dirty="0" err="1">
                <a:solidFill>
                  <a:schemeClr val="tx1"/>
                </a:solidFill>
                <a:latin typeface="Courier New" charset="0"/>
              </a:rPr>
              <a:t>i</a:t>
            </a:r>
            <a:r>
              <a:rPr lang="en-US" sz="2000" b="1" dirty="0">
                <a:solidFill>
                  <a:schemeClr val="tx1"/>
                </a:solidFill>
                <a:latin typeface="Courier New" charset="0"/>
              </a:rPr>
              <a:t> = </a:t>
            </a:r>
            <a:r>
              <a:rPr lang="en-US" sz="2000" b="1" dirty="0" err="1">
                <a:solidFill>
                  <a:schemeClr val="tx1"/>
                </a:solidFill>
                <a:latin typeface="Courier New" charset="0"/>
              </a:rPr>
              <a:t>i</a:t>
            </a:r>
            <a:r>
              <a:rPr lang="en-US" sz="2000" b="1" dirty="0">
                <a:solidFill>
                  <a:schemeClr val="tx1"/>
                </a:solidFill>
                <a:latin typeface="Courier New" charset="0"/>
              </a:rPr>
              <a:t> + 1;</a:t>
            </a:r>
          </a:p>
          <a:p>
            <a:pPr defTabSz="820738"/>
            <a:r>
              <a:rPr lang="en-US" sz="2000" b="1" dirty="0">
                <a:solidFill>
                  <a:schemeClr val="tx1"/>
                </a:solidFill>
                <a:latin typeface="Courier New" charset="0"/>
              </a:rPr>
              <a:t>	}</a:t>
            </a:r>
          </a:p>
          <a:p>
            <a:pPr defTabSz="820738"/>
            <a:r>
              <a:rPr lang="en-US" sz="2000" b="1" dirty="0">
                <a:solidFill>
                  <a:schemeClr val="tx1"/>
                </a:solidFill>
                <a:latin typeface="Courier New" charset="0"/>
              </a:rPr>
              <a:t>	</a:t>
            </a:r>
            <a:r>
              <a:rPr lang="en-US" sz="2000" b="1" dirty="0" err="1">
                <a:solidFill>
                  <a:schemeClr val="tx1"/>
                </a:solidFill>
                <a:latin typeface="Courier New" charset="0"/>
              </a:rPr>
              <a:t>printf(“%d\n”,sum</a:t>
            </a:r>
            <a:r>
              <a:rPr lang="en-US" sz="2000" b="1" dirty="0">
                <a:solidFill>
                  <a:schemeClr val="tx1"/>
                </a:solidFill>
                <a:latin typeface="Courier New" charset="0"/>
              </a:rPr>
              <a:t>);</a:t>
            </a:r>
          </a:p>
          <a:p>
            <a:pPr defTabSz="820738"/>
            <a:r>
              <a:rPr lang="en-US" sz="2000" b="1" dirty="0">
                <a:solidFill>
                  <a:schemeClr val="tx1"/>
                </a:solidFill>
                <a:latin typeface="Courier New" charset="0"/>
              </a:rPr>
              <a:t>	</a:t>
            </a:r>
            <a:r>
              <a:rPr lang="en-US" sz="2000" b="1" dirty="0" err="1">
                <a:solidFill>
                  <a:schemeClr val="tx1"/>
                </a:solidFill>
                <a:latin typeface="Courier New" charset="0"/>
              </a:rPr>
              <a:t>printf(“%d\n”,i</a:t>
            </a:r>
            <a:r>
              <a:rPr lang="en-US" sz="2000" b="1" dirty="0">
                <a:solidFill>
                  <a:schemeClr val="tx1"/>
                </a:solidFill>
                <a:latin typeface="Courier New" charset="0"/>
              </a:rPr>
              <a:t>);</a:t>
            </a:r>
          </a:p>
          <a:p>
            <a:pPr defTabSz="820738"/>
            <a:r>
              <a:rPr lang="en-US" sz="2000" b="1" dirty="0">
                <a:solidFill>
                  <a:schemeClr val="tx1"/>
                </a:solidFill>
                <a:latin typeface="Courier New" charset="0"/>
              </a:rPr>
              <a:t>}</a:t>
            </a:r>
          </a:p>
        </p:txBody>
      </p:sp>
      <p:sp>
        <p:nvSpPr>
          <p:cNvPr id="28676" name="Rectangle 1028"/>
          <p:cNvSpPr>
            <a:spLocks noChangeArrowheads="1"/>
          </p:cNvSpPr>
          <p:nvPr/>
        </p:nvSpPr>
        <p:spPr bwMode="auto">
          <a:xfrm>
            <a:off x="4265613" y="3373438"/>
            <a:ext cx="8604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Enter</a:t>
            </a:r>
            <a:endParaRPr lang="en-US" sz="1800" b="1">
              <a:solidFill>
                <a:schemeClr val="tx1"/>
              </a:solidFill>
              <a:latin typeface="Courier New" charset="0"/>
            </a:endParaRPr>
          </a:p>
        </p:txBody>
      </p:sp>
      <p:sp>
        <p:nvSpPr>
          <p:cNvPr id="28677" name="Rectangle 1029"/>
          <p:cNvSpPr>
            <a:spLocks noChangeArrowheads="1"/>
          </p:cNvSpPr>
          <p:nvPr/>
        </p:nvSpPr>
        <p:spPr bwMode="auto">
          <a:xfrm>
            <a:off x="663575" y="4281488"/>
            <a:ext cx="113347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sum = 0</a:t>
            </a:r>
          </a:p>
        </p:txBody>
      </p:sp>
      <p:sp>
        <p:nvSpPr>
          <p:cNvPr id="28680" name="Rectangle 1032"/>
          <p:cNvSpPr>
            <a:spLocks noChangeArrowheads="1"/>
          </p:cNvSpPr>
          <p:nvPr/>
        </p:nvSpPr>
        <p:spPr bwMode="auto">
          <a:xfrm>
            <a:off x="5616575" y="4281488"/>
            <a:ext cx="167957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printf(sum)</a:t>
            </a:r>
          </a:p>
        </p:txBody>
      </p:sp>
      <p:sp>
        <p:nvSpPr>
          <p:cNvPr id="28681" name="Rectangle 1033"/>
          <p:cNvSpPr>
            <a:spLocks noChangeArrowheads="1"/>
          </p:cNvSpPr>
          <p:nvPr/>
        </p:nvSpPr>
        <p:spPr bwMode="auto">
          <a:xfrm>
            <a:off x="7521575" y="4297363"/>
            <a:ext cx="14065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printf(i)</a:t>
            </a:r>
          </a:p>
        </p:txBody>
      </p:sp>
      <p:sp>
        <p:nvSpPr>
          <p:cNvPr id="28682" name="Rectangle 1034"/>
          <p:cNvSpPr>
            <a:spLocks noChangeArrowheads="1"/>
          </p:cNvSpPr>
          <p:nvPr/>
        </p:nvSpPr>
        <p:spPr bwMode="auto">
          <a:xfrm>
            <a:off x="1530350" y="5348288"/>
            <a:ext cx="19526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sum = sum + i</a:t>
            </a:r>
          </a:p>
        </p:txBody>
      </p:sp>
      <p:sp>
        <p:nvSpPr>
          <p:cNvPr id="28683" name="Rectangle 1035"/>
          <p:cNvSpPr>
            <a:spLocks noChangeArrowheads="1"/>
          </p:cNvSpPr>
          <p:nvPr/>
        </p:nvSpPr>
        <p:spPr bwMode="auto">
          <a:xfrm>
            <a:off x="4265613" y="5348288"/>
            <a:ext cx="14065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i = i + i</a:t>
            </a:r>
          </a:p>
        </p:txBody>
      </p:sp>
      <p:sp>
        <p:nvSpPr>
          <p:cNvPr id="28684" name="Line 1036"/>
          <p:cNvSpPr>
            <a:spLocks noChangeShapeType="1"/>
          </p:cNvSpPr>
          <p:nvPr/>
        </p:nvSpPr>
        <p:spPr bwMode="auto">
          <a:xfrm>
            <a:off x="1446213" y="4664075"/>
            <a:ext cx="762000" cy="671513"/>
          </a:xfrm>
          <a:prstGeom prst="line">
            <a:avLst/>
          </a:prstGeom>
          <a:noFill/>
          <a:ln w="12700">
            <a:solidFill>
              <a:srgbClr val="009900"/>
            </a:solidFill>
            <a:round/>
            <a:headEnd type="none" w="sm" len="sm"/>
            <a:tailEnd type="stealth" w="med" len="lg"/>
          </a:ln>
          <a:effectLst/>
        </p:spPr>
        <p:txBody>
          <a:bodyPr wrap="none" anchor="ctr">
            <a:prstTxWarp prst="textNoShape">
              <a:avLst/>
            </a:prstTxWarp>
          </a:bodyPr>
          <a:lstStyle/>
          <a:p>
            <a:endParaRPr lang="en-US"/>
          </a:p>
        </p:txBody>
      </p:sp>
      <p:sp>
        <p:nvSpPr>
          <p:cNvPr id="28685" name="Line 1037"/>
          <p:cNvSpPr>
            <a:spLocks noChangeShapeType="1"/>
          </p:cNvSpPr>
          <p:nvPr/>
        </p:nvSpPr>
        <p:spPr bwMode="auto">
          <a:xfrm flipH="1">
            <a:off x="2416175" y="4664075"/>
            <a:ext cx="346075" cy="671513"/>
          </a:xfrm>
          <a:prstGeom prst="line">
            <a:avLst/>
          </a:prstGeom>
          <a:noFill/>
          <a:ln w="12700">
            <a:solidFill>
              <a:srgbClr val="009900"/>
            </a:solidFill>
            <a:round/>
            <a:headEnd type="none" w="sm" len="sm"/>
            <a:tailEnd type="stealth" w="med" len="lg"/>
          </a:ln>
          <a:effectLst/>
        </p:spPr>
        <p:txBody>
          <a:bodyPr wrap="none" anchor="ctr">
            <a:prstTxWarp prst="textNoShape">
              <a:avLst/>
            </a:prstTxWarp>
          </a:bodyPr>
          <a:lstStyle/>
          <a:p>
            <a:endParaRPr lang="en-US"/>
          </a:p>
        </p:txBody>
      </p:sp>
      <p:sp>
        <p:nvSpPr>
          <p:cNvPr id="28687" name="Line 1039"/>
          <p:cNvSpPr>
            <a:spLocks noChangeShapeType="1"/>
          </p:cNvSpPr>
          <p:nvPr/>
        </p:nvSpPr>
        <p:spPr bwMode="auto">
          <a:xfrm>
            <a:off x="3100388" y="4684713"/>
            <a:ext cx="1619250" cy="650875"/>
          </a:xfrm>
          <a:prstGeom prst="line">
            <a:avLst/>
          </a:prstGeom>
          <a:noFill/>
          <a:ln w="12700">
            <a:solidFill>
              <a:srgbClr val="009900"/>
            </a:solidFill>
            <a:round/>
            <a:headEnd type="none" w="sm" len="sm"/>
            <a:tailEnd type="stealth" w="med" len="lg"/>
          </a:ln>
          <a:effectLst/>
        </p:spPr>
        <p:txBody>
          <a:bodyPr wrap="none" anchor="ctr">
            <a:prstTxWarp prst="textNoShape">
              <a:avLst/>
            </a:prstTxWarp>
          </a:bodyPr>
          <a:lstStyle/>
          <a:p>
            <a:endParaRPr lang="en-US"/>
          </a:p>
        </p:txBody>
      </p:sp>
      <p:sp>
        <p:nvSpPr>
          <p:cNvPr id="28688" name="Arc 1040"/>
          <p:cNvSpPr>
            <a:spLocks/>
          </p:cNvSpPr>
          <p:nvPr/>
        </p:nvSpPr>
        <p:spPr bwMode="auto">
          <a:xfrm>
            <a:off x="2763838" y="4646613"/>
            <a:ext cx="4987925" cy="488950"/>
          </a:xfrm>
          <a:custGeom>
            <a:avLst/>
            <a:gdLst>
              <a:gd name="G0" fmla="+- 21600 0 0"/>
              <a:gd name="G1" fmla="+- 251 0 0"/>
              <a:gd name="G2" fmla="+- 21600 0 0"/>
              <a:gd name="T0" fmla="*/ 43199 w 43200"/>
              <a:gd name="T1" fmla="*/ 0 h 21851"/>
              <a:gd name="T2" fmla="*/ 1 w 43200"/>
              <a:gd name="T3" fmla="*/ 0 h 21851"/>
              <a:gd name="T4" fmla="*/ 21600 w 43200"/>
              <a:gd name="T5" fmla="*/ 251 h 21851"/>
            </a:gdLst>
            <a:ahLst/>
            <a:cxnLst>
              <a:cxn ang="0">
                <a:pos x="T0" y="T1"/>
              </a:cxn>
              <a:cxn ang="0">
                <a:pos x="T2" y="T3"/>
              </a:cxn>
              <a:cxn ang="0">
                <a:pos x="T4" y="T5"/>
              </a:cxn>
            </a:cxnLst>
            <a:rect l="0" t="0" r="r" b="b"/>
            <a:pathLst>
              <a:path w="43200" h="21851" fill="none" extrusionOk="0">
                <a:moveTo>
                  <a:pt x="43198" y="0"/>
                </a:moveTo>
                <a:cubicBezTo>
                  <a:pt x="43199" y="83"/>
                  <a:pt x="43200" y="167"/>
                  <a:pt x="43200" y="251"/>
                </a:cubicBezTo>
                <a:cubicBezTo>
                  <a:pt x="43200" y="12180"/>
                  <a:pt x="33529" y="21851"/>
                  <a:pt x="21600" y="21851"/>
                </a:cubicBezTo>
                <a:cubicBezTo>
                  <a:pt x="9670" y="21851"/>
                  <a:pt x="0" y="12180"/>
                  <a:pt x="0" y="251"/>
                </a:cubicBezTo>
                <a:cubicBezTo>
                  <a:pt x="0" y="167"/>
                  <a:pt x="0" y="83"/>
                  <a:pt x="1" y="0"/>
                </a:cubicBezTo>
              </a:path>
              <a:path w="43200" h="21851" stroke="0" extrusionOk="0">
                <a:moveTo>
                  <a:pt x="43198" y="0"/>
                </a:moveTo>
                <a:cubicBezTo>
                  <a:pt x="43199" y="83"/>
                  <a:pt x="43200" y="167"/>
                  <a:pt x="43200" y="251"/>
                </a:cubicBezTo>
                <a:cubicBezTo>
                  <a:pt x="43200" y="12180"/>
                  <a:pt x="33529" y="21851"/>
                  <a:pt x="21600" y="21851"/>
                </a:cubicBezTo>
                <a:cubicBezTo>
                  <a:pt x="9670" y="21851"/>
                  <a:pt x="0" y="12180"/>
                  <a:pt x="0" y="251"/>
                </a:cubicBezTo>
                <a:cubicBezTo>
                  <a:pt x="0" y="167"/>
                  <a:pt x="0" y="83"/>
                  <a:pt x="1" y="0"/>
                </a:cubicBezTo>
                <a:lnTo>
                  <a:pt x="21600" y="251"/>
                </a:lnTo>
                <a:close/>
              </a:path>
            </a:pathLst>
          </a:custGeom>
          <a:noFill/>
          <a:ln w="12700" cap="rnd">
            <a:solidFill>
              <a:srgbClr val="009900"/>
            </a:solidFill>
            <a:round/>
            <a:headEnd type="stealth" w="med" len="lg"/>
            <a:tailEnd type="none" w="sm" len="sm"/>
          </a:ln>
          <a:effectLst/>
        </p:spPr>
        <p:txBody>
          <a:bodyPr wrap="none" anchor="ctr">
            <a:prstTxWarp prst="textNoShape">
              <a:avLst/>
            </a:prstTxWarp>
          </a:bodyPr>
          <a:lstStyle/>
          <a:p>
            <a:endParaRPr lang="en-US"/>
          </a:p>
        </p:txBody>
      </p:sp>
      <p:sp>
        <p:nvSpPr>
          <p:cNvPr id="28689" name="Arc 1041"/>
          <p:cNvSpPr>
            <a:spLocks/>
          </p:cNvSpPr>
          <p:nvPr/>
        </p:nvSpPr>
        <p:spPr bwMode="auto">
          <a:xfrm>
            <a:off x="2209800" y="5705475"/>
            <a:ext cx="831850" cy="488950"/>
          </a:xfrm>
          <a:custGeom>
            <a:avLst/>
            <a:gdLst>
              <a:gd name="G0" fmla="+- 21600 0 0"/>
              <a:gd name="G1" fmla="+- 2788 0 0"/>
              <a:gd name="G2" fmla="+- 21600 0 0"/>
              <a:gd name="T0" fmla="*/ 43118 w 43200"/>
              <a:gd name="T1" fmla="*/ 904 h 24388"/>
              <a:gd name="T2" fmla="*/ 181 w 43200"/>
              <a:gd name="T3" fmla="*/ 0 h 24388"/>
              <a:gd name="T4" fmla="*/ 21600 w 43200"/>
              <a:gd name="T5" fmla="*/ 2788 h 24388"/>
            </a:gdLst>
            <a:ahLst/>
            <a:cxnLst>
              <a:cxn ang="0">
                <a:pos x="T0" y="T1"/>
              </a:cxn>
              <a:cxn ang="0">
                <a:pos x="T2" y="T3"/>
              </a:cxn>
              <a:cxn ang="0">
                <a:pos x="T4" y="T5"/>
              </a:cxn>
            </a:cxnLst>
            <a:rect l="0" t="0" r="r" b="b"/>
            <a:pathLst>
              <a:path w="43200" h="24388" fill="none" extrusionOk="0">
                <a:moveTo>
                  <a:pt x="43117" y="904"/>
                </a:moveTo>
                <a:cubicBezTo>
                  <a:pt x="43172" y="1530"/>
                  <a:pt x="43200" y="2159"/>
                  <a:pt x="43200" y="2788"/>
                </a:cubicBezTo>
                <a:cubicBezTo>
                  <a:pt x="43200" y="14717"/>
                  <a:pt x="33529" y="24388"/>
                  <a:pt x="21600" y="24388"/>
                </a:cubicBezTo>
                <a:cubicBezTo>
                  <a:pt x="9670" y="24388"/>
                  <a:pt x="0" y="14717"/>
                  <a:pt x="0" y="2788"/>
                </a:cubicBezTo>
                <a:cubicBezTo>
                  <a:pt x="0" y="1855"/>
                  <a:pt x="60" y="924"/>
                  <a:pt x="180" y="-1"/>
                </a:cubicBezTo>
              </a:path>
              <a:path w="43200" h="24388" stroke="0" extrusionOk="0">
                <a:moveTo>
                  <a:pt x="43117" y="904"/>
                </a:moveTo>
                <a:cubicBezTo>
                  <a:pt x="43172" y="1530"/>
                  <a:pt x="43200" y="2159"/>
                  <a:pt x="43200" y="2788"/>
                </a:cubicBezTo>
                <a:cubicBezTo>
                  <a:pt x="43200" y="14717"/>
                  <a:pt x="33529" y="24388"/>
                  <a:pt x="21600" y="24388"/>
                </a:cubicBezTo>
                <a:cubicBezTo>
                  <a:pt x="9670" y="24388"/>
                  <a:pt x="0" y="14717"/>
                  <a:pt x="0" y="2788"/>
                </a:cubicBezTo>
                <a:cubicBezTo>
                  <a:pt x="0" y="1855"/>
                  <a:pt x="60" y="924"/>
                  <a:pt x="180" y="-1"/>
                </a:cubicBezTo>
                <a:lnTo>
                  <a:pt x="21600" y="2788"/>
                </a:lnTo>
                <a:close/>
              </a:path>
            </a:pathLst>
          </a:custGeom>
          <a:noFill/>
          <a:ln w="12700" cap="rnd">
            <a:solidFill>
              <a:srgbClr val="009900"/>
            </a:solidFill>
            <a:round/>
            <a:headEnd type="none" w="sm" len="sm"/>
            <a:tailEnd type="stealth" w="med" len="lg"/>
          </a:ln>
          <a:effectLst/>
        </p:spPr>
        <p:txBody>
          <a:bodyPr wrap="none" anchor="ctr">
            <a:prstTxWarp prst="textNoShape">
              <a:avLst/>
            </a:prstTxWarp>
          </a:bodyPr>
          <a:lstStyle/>
          <a:p>
            <a:endParaRPr lang="en-US"/>
          </a:p>
        </p:txBody>
      </p:sp>
      <p:sp>
        <p:nvSpPr>
          <p:cNvPr id="28690" name="Arc 1042"/>
          <p:cNvSpPr>
            <a:spLocks/>
          </p:cNvSpPr>
          <p:nvPr/>
        </p:nvSpPr>
        <p:spPr bwMode="auto">
          <a:xfrm>
            <a:off x="4703763" y="5705475"/>
            <a:ext cx="831850" cy="488950"/>
          </a:xfrm>
          <a:custGeom>
            <a:avLst/>
            <a:gdLst>
              <a:gd name="G0" fmla="+- 21600 0 0"/>
              <a:gd name="G1" fmla="+- 2788 0 0"/>
              <a:gd name="G2" fmla="+- 21600 0 0"/>
              <a:gd name="T0" fmla="*/ 43118 w 43200"/>
              <a:gd name="T1" fmla="*/ 904 h 24388"/>
              <a:gd name="T2" fmla="*/ 181 w 43200"/>
              <a:gd name="T3" fmla="*/ 0 h 24388"/>
              <a:gd name="T4" fmla="*/ 21600 w 43200"/>
              <a:gd name="T5" fmla="*/ 2788 h 24388"/>
            </a:gdLst>
            <a:ahLst/>
            <a:cxnLst>
              <a:cxn ang="0">
                <a:pos x="T0" y="T1"/>
              </a:cxn>
              <a:cxn ang="0">
                <a:pos x="T2" y="T3"/>
              </a:cxn>
              <a:cxn ang="0">
                <a:pos x="T4" y="T5"/>
              </a:cxn>
            </a:cxnLst>
            <a:rect l="0" t="0" r="r" b="b"/>
            <a:pathLst>
              <a:path w="43200" h="24388" fill="none" extrusionOk="0">
                <a:moveTo>
                  <a:pt x="43117" y="904"/>
                </a:moveTo>
                <a:cubicBezTo>
                  <a:pt x="43172" y="1530"/>
                  <a:pt x="43200" y="2159"/>
                  <a:pt x="43200" y="2788"/>
                </a:cubicBezTo>
                <a:cubicBezTo>
                  <a:pt x="43200" y="14717"/>
                  <a:pt x="33529" y="24388"/>
                  <a:pt x="21600" y="24388"/>
                </a:cubicBezTo>
                <a:cubicBezTo>
                  <a:pt x="9670" y="24388"/>
                  <a:pt x="0" y="14717"/>
                  <a:pt x="0" y="2788"/>
                </a:cubicBezTo>
                <a:cubicBezTo>
                  <a:pt x="0" y="1855"/>
                  <a:pt x="60" y="924"/>
                  <a:pt x="180" y="-1"/>
                </a:cubicBezTo>
              </a:path>
              <a:path w="43200" h="24388" stroke="0" extrusionOk="0">
                <a:moveTo>
                  <a:pt x="43117" y="904"/>
                </a:moveTo>
                <a:cubicBezTo>
                  <a:pt x="43172" y="1530"/>
                  <a:pt x="43200" y="2159"/>
                  <a:pt x="43200" y="2788"/>
                </a:cubicBezTo>
                <a:cubicBezTo>
                  <a:pt x="43200" y="14717"/>
                  <a:pt x="33529" y="24388"/>
                  <a:pt x="21600" y="24388"/>
                </a:cubicBezTo>
                <a:cubicBezTo>
                  <a:pt x="9670" y="24388"/>
                  <a:pt x="0" y="14717"/>
                  <a:pt x="0" y="2788"/>
                </a:cubicBezTo>
                <a:cubicBezTo>
                  <a:pt x="0" y="1855"/>
                  <a:pt x="60" y="924"/>
                  <a:pt x="180" y="-1"/>
                </a:cubicBezTo>
                <a:lnTo>
                  <a:pt x="21600" y="2788"/>
                </a:lnTo>
                <a:close/>
              </a:path>
            </a:pathLst>
          </a:custGeom>
          <a:noFill/>
          <a:ln w="12700" cap="rnd">
            <a:solidFill>
              <a:srgbClr val="009900"/>
            </a:solidFill>
            <a:round/>
            <a:headEnd type="none" w="sm" len="sm"/>
            <a:tailEnd type="stealth" w="med" len="lg"/>
          </a:ln>
          <a:effectLst/>
        </p:spPr>
        <p:txBody>
          <a:bodyPr wrap="none" anchor="ctr">
            <a:prstTxWarp prst="textNoShape">
              <a:avLst/>
            </a:prstTxWarp>
          </a:bodyPr>
          <a:lstStyle/>
          <a:p>
            <a:endParaRPr lang="en-US"/>
          </a:p>
        </p:txBody>
      </p:sp>
      <p:grpSp>
        <p:nvGrpSpPr>
          <p:cNvPr id="2" name="Group 1043"/>
          <p:cNvGrpSpPr>
            <a:grpSpLocks/>
          </p:cNvGrpSpPr>
          <p:nvPr/>
        </p:nvGrpSpPr>
        <p:grpSpPr bwMode="auto">
          <a:xfrm>
            <a:off x="3195638" y="4646613"/>
            <a:ext cx="3170237" cy="1765300"/>
            <a:chOff x="2124" y="3348"/>
            <a:chExt cx="2197" cy="1260"/>
          </a:xfrm>
        </p:grpSpPr>
        <p:sp>
          <p:nvSpPr>
            <p:cNvPr id="28692" name="Arc 1044"/>
            <p:cNvSpPr>
              <a:spLocks/>
            </p:cNvSpPr>
            <p:nvPr/>
          </p:nvSpPr>
          <p:spPr bwMode="auto">
            <a:xfrm>
              <a:off x="2124" y="3846"/>
              <a:ext cx="1791" cy="762"/>
            </a:xfrm>
            <a:custGeom>
              <a:avLst/>
              <a:gdLst>
                <a:gd name="G0" fmla="+- 20435 0 0"/>
                <a:gd name="G1" fmla="+- 0 0 0"/>
                <a:gd name="G2" fmla="+- 21600 0 0"/>
                <a:gd name="T0" fmla="*/ 35597 w 35597"/>
                <a:gd name="T1" fmla="*/ 15384 h 21600"/>
                <a:gd name="T2" fmla="*/ 0 w 35597"/>
                <a:gd name="T3" fmla="*/ 6997 h 21600"/>
                <a:gd name="T4" fmla="*/ 20435 w 35597"/>
                <a:gd name="T5" fmla="*/ 0 h 21600"/>
              </a:gdLst>
              <a:ahLst/>
              <a:cxnLst>
                <a:cxn ang="0">
                  <a:pos x="T0" y="T1"/>
                </a:cxn>
                <a:cxn ang="0">
                  <a:pos x="T2" y="T3"/>
                </a:cxn>
                <a:cxn ang="0">
                  <a:pos x="T4" y="T5"/>
                </a:cxn>
              </a:cxnLst>
              <a:rect l="0" t="0" r="r" b="b"/>
              <a:pathLst>
                <a:path w="35597" h="21600" fill="none" extrusionOk="0">
                  <a:moveTo>
                    <a:pt x="35597" y="15384"/>
                  </a:moveTo>
                  <a:cubicBezTo>
                    <a:pt x="31555" y="19367"/>
                    <a:pt x="26109" y="21599"/>
                    <a:pt x="20435" y="21599"/>
                  </a:cubicBezTo>
                  <a:cubicBezTo>
                    <a:pt x="11202" y="21599"/>
                    <a:pt x="2990" y="15731"/>
                    <a:pt x="-1" y="6997"/>
                  </a:cubicBezTo>
                </a:path>
                <a:path w="35597" h="21600" stroke="0" extrusionOk="0">
                  <a:moveTo>
                    <a:pt x="35597" y="15384"/>
                  </a:moveTo>
                  <a:cubicBezTo>
                    <a:pt x="31555" y="19367"/>
                    <a:pt x="26109" y="21599"/>
                    <a:pt x="20435" y="21599"/>
                  </a:cubicBezTo>
                  <a:cubicBezTo>
                    <a:pt x="11202" y="21599"/>
                    <a:pt x="2990" y="15731"/>
                    <a:pt x="-1" y="6997"/>
                  </a:cubicBezTo>
                  <a:lnTo>
                    <a:pt x="20435" y="0"/>
                  </a:lnTo>
                  <a:close/>
                </a:path>
              </a:pathLst>
            </a:custGeom>
            <a:noFill/>
            <a:ln w="12700" cap="rnd">
              <a:solidFill>
                <a:srgbClr val="009900"/>
              </a:solidFill>
              <a:round/>
              <a:headEnd type="none" w="sm" len="sm"/>
              <a:tailEnd type="none" w="sm" len="sm"/>
            </a:ln>
            <a:effectLst/>
          </p:spPr>
          <p:txBody>
            <a:bodyPr wrap="none" anchor="ctr">
              <a:prstTxWarp prst="textNoShape">
                <a:avLst/>
              </a:prstTxWarp>
            </a:bodyPr>
            <a:lstStyle/>
            <a:p>
              <a:endParaRPr lang="en-US"/>
            </a:p>
          </p:txBody>
        </p:sp>
        <p:sp>
          <p:nvSpPr>
            <p:cNvPr id="28693" name="Arc 1045"/>
            <p:cNvSpPr>
              <a:spLocks/>
            </p:cNvSpPr>
            <p:nvPr/>
          </p:nvSpPr>
          <p:spPr bwMode="auto">
            <a:xfrm>
              <a:off x="3516" y="3348"/>
              <a:ext cx="805" cy="1057"/>
            </a:xfrm>
            <a:custGeom>
              <a:avLst/>
              <a:gdLst>
                <a:gd name="G0" fmla="+- 0 0 0"/>
                <a:gd name="G1" fmla="+- 0 0 0"/>
                <a:gd name="G2" fmla="+- 21600 0 0"/>
                <a:gd name="T0" fmla="*/ 21600 w 21600"/>
                <a:gd name="T1" fmla="*/ 0 h 19017"/>
                <a:gd name="T2" fmla="*/ 10243 w 21600"/>
                <a:gd name="T3" fmla="*/ 19017 h 19017"/>
                <a:gd name="T4" fmla="*/ 0 w 21600"/>
                <a:gd name="T5" fmla="*/ 0 h 19017"/>
              </a:gdLst>
              <a:ahLst/>
              <a:cxnLst>
                <a:cxn ang="0">
                  <a:pos x="T0" y="T1"/>
                </a:cxn>
                <a:cxn ang="0">
                  <a:pos x="T2" y="T3"/>
                </a:cxn>
                <a:cxn ang="0">
                  <a:pos x="T4" y="T5"/>
                </a:cxn>
              </a:cxnLst>
              <a:rect l="0" t="0" r="r" b="b"/>
              <a:pathLst>
                <a:path w="21600" h="19017" fill="none" extrusionOk="0">
                  <a:moveTo>
                    <a:pt x="21600" y="0"/>
                  </a:moveTo>
                  <a:cubicBezTo>
                    <a:pt x="21600" y="7945"/>
                    <a:pt x="17238" y="15249"/>
                    <a:pt x="10242" y="19016"/>
                  </a:cubicBezTo>
                </a:path>
                <a:path w="21600" h="19017" stroke="0" extrusionOk="0">
                  <a:moveTo>
                    <a:pt x="21600" y="0"/>
                  </a:moveTo>
                  <a:cubicBezTo>
                    <a:pt x="21600" y="7945"/>
                    <a:pt x="17238" y="15249"/>
                    <a:pt x="10242" y="19016"/>
                  </a:cubicBezTo>
                  <a:lnTo>
                    <a:pt x="0" y="0"/>
                  </a:lnTo>
                  <a:close/>
                </a:path>
              </a:pathLst>
            </a:custGeom>
            <a:noFill/>
            <a:ln w="12700" cap="rnd">
              <a:solidFill>
                <a:srgbClr val="009900"/>
              </a:solidFill>
              <a:round/>
              <a:headEnd type="stealth" w="med" len="lg"/>
              <a:tailEnd type="none" w="sm" len="sm"/>
            </a:ln>
            <a:effectLst/>
          </p:spPr>
          <p:txBody>
            <a:bodyPr wrap="none" anchor="ctr">
              <a:prstTxWarp prst="textNoShape">
                <a:avLst/>
              </a:prstTxWarp>
            </a:bodyPr>
            <a:lstStyle/>
            <a:p>
              <a:endParaRPr lang="en-US"/>
            </a:p>
          </p:txBody>
        </p:sp>
      </p:grpSp>
      <p:sp>
        <p:nvSpPr>
          <p:cNvPr id="28694" name="Arc 1046"/>
          <p:cNvSpPr>
            <a:spLocks/>
          </p:cNvSpPr>
          <p:nvPr/>
        </p:nvSpPr>
        <p:spPr bwMode="auto">
          <a:xfrm>
            <a:off x="5664200" y="4695825"/>
            <a:ext cx="2355850" cy="89058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rgbClr val="009900"/>
            </a:solidFill>
            <a:round/>
            <a:headEnd type="stealth" w="med" len="lg"/>
            <a:tailEnd type="none" w="sm" len="sm"/>
          </a:ln>
          <a:effectLst/>
        </p:spPr>
        <p:txBody>
          <a:bodyPr wrap="none" anchor="ctr">
            <a:prstTxWarp prst="textNoShape">
              <a:avLst/>
            </a:prstTxWarp>
          </a:bodyPr>
          <a:lstStyle/>
          <a:p>
            <a:endParaRPr lang="en-US"/>
          </a:p>
        </p:txBody>
      </p:sp>
      <p:sp>
        <p:nvSpPr>
          <p:cNvPr id="28695" name="Arc 1047"/>
          <p:cNvSpPr>
            <a:spLocks/>
          </p:cNvSpPr>
          <p:nvPr/>
        </p:nvSpPr>
        <p:spPr bwMode="auto">
          <a:xfrm>
            <a:off x="946150" y="4630738"/>
            <a:ext cx="5938838" cy="2033587"/>
          </a:xfrm>
          <a:custGeom>
            <a:avLst/>
            <a:gdLst>
              <a:gd name="G0" fmla="+- 21600 0 0"/>
              <a:gd name="G1" fmla="+- 2638 0 0"/>
              <a:gd name="G2" fmla="+- 21600 0 0"/>
              <a:gd name="T0" fmla="*/ 43038 w 43200"/>
              <a:gd name="T1" fmla="*/ 0 h 24238"/>
              <a:gd name="T2" fmla="*/ 116 w 43200"/>
              <a:gd name="T3" fmla="*/ 401 h 24238"/>
              <a:gd name="T4" fmla="*/ 21600 w 43200"/>
              <a:gd name="T5" fmla="*/ 2638 h 24238"/>
            </a:gdLst>
            <a:ahLst/>
            <a:cxnLst>
              <a:cxn ang="0">
                <a:pos x="T0" y="T1"/>
              </a:cxn>
              <a:cxn ang="0">
                <a:pos x="T2" y="T3"/>
              </a:cxn>
              <a:cxn ang="0">
                <a:pos x="T4" y="T5"/>
              </a:cxn>
            </a:cxnLst>
            <a:rect l="0" t="0" r="r" b="b"/>
            <a:pathLst>
              <a:path w="43200" h="24238" fill="none" extrusionOk="0">
                <a:moveTo>
                  <a:pt x="43038" y="-1"/>
                </a:moveTo>
                <a:cubicBezTo>
                  <a:pt x="43145" y="875"/>
                  <a:pt x="43200" y="1756"/>
                  <a:pt x="43200" y="2638"/>
                </a:cubicBezTo>
                <a:cubicBezTo>
                  <a:pt x="43200" y="14567"/>
                  <a:pt x="33529" y="24238"/>
                  <a:pt x="21600" y="24238"/>
                </a:cubicBezTo>
                <a:cubicBezTo>
                  <a:pt x="9670" y="24238"/>
                  <a:pt x="0" y="14567"/>
                  <a:pt x="0" y="2638"/>
                </a:cubicBezTo>
                <a:cubicBezTo>
                  <a:pt x="0" y="1890"/>
                  <a:pt x="38" y="1144"/>
                  <a:pt x="116" y="401"/>
                </a:cubicBezTo>
              </a:path>
              <a:path w="43200" h="24238" stroke="0" extrusionOk="0">
                <a:moveTo>
                  <a:pt x="43038" y="-1"/>
                </a:moveTo>
                <a:cubicBezTo>
                  <a:pt x="43145" y="875"/>
                  <a:pt x="43200" y="1756"/>
                  <a:pt x="43200" y="2638"/>
                </a:cubicBezTo>
                <a:cubicBezTo>
                  <a:pt x="43200" y="14567"/>
                  <a:pt x="33529" y="24238"/>
                  <a:pt x="21600" y="24238"/>
                </a:cubicBezTo>
                <a:cubicBezTo>
                  <a:pt x="9670" y="24238"/>
                  <a:pt x="0" y="14567"/>
                  <a:pt x="0" y="2638"/>
                </a:cubicBezTo>
                <a:cubicBezTo>
                  <a:pt x="0" y="1890"/>
                  <a:pt x="38" y="1144"/>
                  <a:pt x="116" y="401"/>
                </a:cubicBezTo>
                <a:lnTo>
                  <a:pt x="21600" y="2638"/>
                </a:lnTo>
                <a:close/>
              </a:path>
            </a:pathLst>
          </a:custGeom>
          <a:noFill/>
          <a:ln w="12700" cap="rnd">
            <a:solidFill>
              <a:srgbClr val="009900"/>
            </a:solidFill>
            <a:round/>
            <a:headEnd type="stealth" w="med" len="lg"/>
            <a:tailEnd type="none" w="sm" len="sm"/>
          </a:ln>
          <a:effectLst/>
        </p:spPr>
        <p:txBody>
          <a:bodyPr wrap="none" anchor="ctr">
            <a:prstTxWarp prst="textNoShape">
              <a:avLst/>
            </a:prstTxWarp>
          </a:bodyPr>
          <a:lstStyle/>
          <a:p>
            <a:endParaRPr lang="en-US"/>
          </a:p>
        </p:txBody>
      </p:sp>
      <p:sp>
        <p:nvSpPr>
          <p:cNvPr id="28696" name="Rectangle 1048"/>
          <p:cNvSpPr>
            <a:spLocks noChangeArrowheads="1"/>
          </p:cNvSpPr>
          <p:nvPr/>
        </p:nvSpPr>
        <p:spPr bwMode="auto">
          <a:xfrm>
            <a:off x="4852988" y="1158875"/>
            <a:ext cx="4040187" cy="1484313"/>
          </a:xfrm>
          <a:prstGeom prst="rect">
            <a:avLst/>
          </a:prstGeom>
          <a:solidFill>
            <a:srgbClr val="DDDDD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8697" name="Rectangle 1049"/>
          <p:cNvSpPr>
            <a:spLocks noChangeArrowheads="1"/>
          </p:cNvSpPr>
          <p:nvPr/>
        </p:nvSpPr>
        <p:spPr bwMode="auto">
          <a:xfrm>
            <a:off x="4867275" y="1104900"/>
            <a:ext cx="2222500" cy="417513"/>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2200" b="1">
                <a:solidFill>
                  <a:srgbClr val="009900"/>
                </a:solidFill>
              </a:rPr>
              <a:t>Flow dependence</a:t>
            </a:r>
          </a:p>
        </p:txBody>
      </p:sp>
      <p:sp>
        <p:nvSpPr>
          <p:cNvPr id="28698" name="Rectangle 1050"/>
          <p:cNvSpPr>
            <a:spLocks noChangeArrowheads="1"/>
          </p:cNvSpPr>
          <p:nvPr/>
        </p:nvSpPr>
        <p:spPr bwMode="auto">
          <a:xfrm>
            <a:off x="5016500" y="1554163"/>
            <a:ext cx="317500" cy="430212"/>
          </a:xfrm>
          <a:prstGeom prst="rect">
            <a:avLst/>
          </a:prstGeom>
          <a:solidFill>
            <a:schemeClr val="bg1"/>
          </a:solid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2200" i="1">
                <a:solidFill>
                  <a:schemeClr val="tx1"/>
                </a:solidFill>
              </a:rPr>
              <a:t>p</a:t>
            </a:r>
          </a:p>
        </p:txBody>
      </p:sp>
      <p:sp>
        <p:nvSpPr>
          <p:cNvPr id="28699" name="Rectangle 1051"/>
          <p:cNvSpPr>
            <a:spLocks noChangeArrowheads="1"/>
          </p:cNvSpPr>
          <p:nvPr/>
        </p:nvSpPr>
        <p:spPr bwMode="auto">
          <a:xfrm>
            <a:off x="5657850" y="1554163"/>
            <a:ext cx="317500" cy="430212"/>
          </a:xfrm>
          <a:prstGeom prst="rect">
            <a:avLst/>
          </a:prstGeom>
          <a:solidFill>
            <a:schemeClr val="bg1"/>
          </a:solid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2200" i="1" dirty="0">
                <a:solidFill>
                  <a:schemeClr val="tx1"/>
                </a:solidFill>
              </a:rPr>
              <a:t>q</a:t>
            </a:r>
          </a:p>
        </p:txBody>
      </p:sp>
      <p:sp>
        <p:nvSpPr>
          <p:cNvPr id="28700" name="Line 1052"/>
          <p:cNvSpPr>
            <a:spLocks noChangeShapeType="1"/>
          </p:cNvSpPr>
          <p:nvPr/>
        </p:nvSpPr>
        <p:spPr bwMode="auto">
          <a:xfrm>
            <a:off x="5348288" y="1741488"/>
            <a:ext cx="312737" cy="0"/>
          </a:xfrm>
          <a:prstGeom prst="line">
            <a:avLst/>
          </a:prstGeom>
          <a:noFill/>
          <a:ln w="12700">
            <a:solidFill>
              <a:srgbClr val="009900"/>
            </a:solidFill>
            <a:round/>
            <a:headEnd type="none" w="sm" len="sm"/>
            <a:tailEnd type="stealth" w="med" len="lg"/>
          </a:ln>
          <a:effectLst/>
        </p:spPr>
        <p:txBody>
          <a:bodyPr wrap="none" anchor="ctr">
            <a:prstTxWarp prst="textNoShape">
              <a:avLst/>
            </a:prstTxWarp>
          </a:bodyPr>
          <a:lstStyle/>
          <a:p>
            <a:endParaRPr lang="en-US"/>
          </a:p>
        </p:txBody>
      </p:sp>
      <p:sp>
        <p:nvSpPr>
          <p:cNvPr id="28701" name="Rectangle 1053"/>
          <p:cNvSpPr>
            <a:spLocks noChangeArrowheads="1"/>
          </p:cNvSpPr>
          <p:nvPr/>
        </p:nvSpPr>
        <p:spPr bwMode="auto">
          <a:xfrm>
            <a:off x="6148388" y="1541463"/>
            <a:ext cx="2861568" cy="1099100"/>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2200" dirty="0">
                <a:solidFill>
                  <a:schemeClr val="tx1"/>
                </a:solidFill>
                <a:latin typeface="+mj-lt"/>
              </a:rPr>
              <a:t>Value of variable</a:t>
            </a:r>
          </a:p>
          <a:p>
            <a:pPr defTabSz="820738"/>
            <a:r>
              <a:rPr lang="en-US" sz="2200" dirty="0">
                <a:solidFill>
                  <a:schemeClr val="tx1"/>
                </a:solidFill>
                <a:latin typeface="+mj-lt"/>
              </a:rPr>
              <a:t>assigned at </a:t>
            </a:r>
            <a:r>
              <a:rPr lang="en-US" sz="2200" i="1" dirty="0" err="1">
                <a:solidFill>
                  <a:schemeClr val="tx1"/>
                </a:solidFill>
                <a:latin typeface="+mj-lt"/>
              </a:rPr>
              <a:t>p</a:t>
            </a:r>
            <a:r>
              <a:rPr lang="en-US" sz="2200" i="1" dirty="0">
                <a:solidFill>
                  <a:schemeClr val="tx1"/>
                </a:solidFill>
                <a:latin typeface="+mj-lt"/>
              </a:rPr>
              <a:t> </a:t>
            </a:r>
            <a:r>
              <a:rPr lang="en-US" sz="2200" dirty="0">
                <a:solidFill>
                  <a:schemeClr val="tx1"/>
                </a:solidFill>
                <a:latin typeface="+mj-lt"/>
              </a:rPr>
              <a:t>may be</a:t>
            </a:r>
          </a:p>
          <a:p>
            <a:pPr defTabSz="820738"/>
            <a:r>
              <a:rPr lang="en-US" sz="2200" dirty="0">
                <a:solidFill>
                  <a:schemeClr val="tx1"/>
                </a:solidFill>
                <a:latin typeface="+mj-lt"/>
              </a:rPr>
              <a:t>used at </a:t>
            </a:r>
            <a:r>
              <a:rPr lang="en-US" sz="2200" dirty="0" err="1">
                <a:solidFill>
                  <a:schemeClr val="tx1"/>
                </a:solidFill>
                <a:latin typeface="+mj-lt"/>
              </a:rPr>
              <a:t>q</a:t>
            </a:r>
            <a:r>
              <a:rPr lang="en-US" sz="2200" dirty="0">
                <a:solidFill>
                  <a:schemeClr val="tx1"/>
                </a:solidFill>
                <a:latin typeface="+mj-lt"/>
              </a:rPr>
              <a:t>.</a:t>
            </a:r>
          </a:p>
        </p:txBody>
      </p:sp>
      <p:sp>
        <p:nvSpPr>
          <p:cNvPr id="28703" name="Line 1055"/>
          <p:cNvSpPr>
            <a:spLocks noChangeShapeType="1"/>
          </p:cNvSpPr>
          <p:nvPr/>
        </p:nvSpPr>
        <p:spPr bwMode="auto">
          <a:xfrm flipH="1">
            <a:off x="3498850" y="5521325"/>
            <a:ext cx="752475" cy="0"/>
          </a:xfrm>
          <a:prstGeom prst="line">
            <a:avLst/>
          </a:prstGeom>
          <a:noFill/>
          <a:ln w="12700">
            <a:solidFill>
              <a:srgbClr val="009900"/>
            </a:solidFill>
            <a:round/>
            <a:headEnd type="none" w="sm" len="sm"/>
            <a:tailEnd type="stealth" w="med" len="lg"/>
          </a:ln>
          <a:effectLst/>
        </p:spPr>
        <p:txBody>
          <a:bodyPr wrap="none" anchor="ctr">
            <a:prstTxWarp prst="textNoShape">
              <a:avLst/>
            </a:prstTxWarp>
          </a:bodyPr>
          <a:lstStyle/>
          <a:p>
            <a:endParaRPr lang="en-US"/>
          </a:p>
        </p:txBody>
      </p:sp>
      <p:sp>
        <p:nvSpPr>
          <p:cNvPr id="28704" name="Rectangle 1056"/>
          <p:cNvSpPr>
            <a:spLocks noChangeArrowheads="1"/>
          </p:cNvSpPr>
          <p:nvPr/>
        </p:nvSpPr>
        <p:spPr bwMode="auto">
          <a:xfrm>
            <a:off x="2259013" y="4278313"/>
            <a:ext cx="8604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i = 1</a:t>
            </a:r>
          </a:p>
        </p:txBody>
      </p:sp>
      <p:sp>
        <p:nvSpPr>
          <p:cNvPr id="28705" name="Rectangle 1057"/>
          <p:cNvSpPr>
            <a:spLocks noChangeArrowheads="1"/>
          </p:cNvSpPr>
          <p:nvPr/>
        </p:nvSpPr>
        <p:spPr bwMode="auto">
          <a:xfrm>
            <a:off x="3459163" y="4311650"/>
            <a:ext cx="1952625" cy="369888"/>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while(i &lt; 11)</a:t>
            </a:r>
          </a:p>
        </p:txBody>
      </p:sp>
      <p:sp>
        <p:nvSpPr>
          <p:cNvPr id="28706" name="Line 1058"/>
          <p:cNvSpPr>
            <a:spLocks noChangeShapeType="1"/>
          </p:cNvSpPr>
          <p:nvPr/>
        </p:nvSpPr>
        <p:spPr bwMode="auto">
          <a:xfrm>
            <a:off x="3119438" y="4492625"/>
            <a:ext cx="346075" cy="0"/>
          </a:xfrm>
          <a:prstGeom prst="line">
            <a:avLst/>
          </a:prstGeom>
          <a:noFill/>
          <a:ln w="12700">
            <a:solidFill>
              <a:srgbClr val="009900"/>
            </a:solidFill>
            <a:round/>
            <a:headEnd type="none" w="sm" len="sm"/>
            <a:tailEnd type="stealth" w="med" len="lg"/>
          </a:ln>
          <a:effectLst/>
        </p:spPr>
        <p:txBody>
          <a:bodyPr wrap="none" anchor="ctr">
            <a:prstTxWarp prst="textNoShape">
              <a:avLst/>
            </a:prstTxWarp>
          </a:bodyPr>
          <a:lstStyle/>
          <a:p>
            <a:endParaRPr lang="en-US"/>
          </a:p>
        </p:txBody>
      </p:sp>
      <p:sp>
        <p:nvSpPr>
          <p:cNvPr id="28707" name="Line 1059"/>
          <p:cNvSpPr>
            <a:spLocks noChangeShapeType="1"/>
          </p:cNvSpPr>
          <p:nvPr/>
        </p:nvSpPr>
        <p:spPr bwMode="auto">
          <a:xfrm flipH="1" flipV="1">
            <a:off x="4581525" y="4692650"/>
            <a:ext cx="295275" cy="639763"/>
          </a:xfrm>
          <a:prstGeom prst="line">
            <a:avLst/>
          </a:prstGeom>
          <a:noFill/>
          <a:ln w="12700">
            <a:solidFill>
              <a:srgbClr val="009900"/>
            </a:solidFill>
            <a:round/>
            <a:headEnd type="none" w="sm" len="sm"/>
            <a:tailEnd type="stealth" w="med" len="lg"/>
          </a:ln>
          <a:effectLst/>
        </p:spPr>
        <p:txBody>
          <a:bodyPr wrap="none" anchor="ctr">
            <a:prstTxWarp prst="textNoShape">
              <a:avLst/>
            </a:prstTxWarp>
          </a:bodyPr>
          <a:lstStyle/>
          <a:p>
            <a:endParaRPr lang="en-US"/>
          </a:p>
        </p:txBody>
      </p:sp>
      <p:sp>
        <p:nvSpPr>
          <p:cNvPr id="32" name="TextBox 31"/>
          <p:cNvSpPr txBox="1"/>
          <p:nvPr/>
        </p:nvSpPr>
        <p:spPr>
          <a:xfrm>
            <a:off x="0" y="6550223"/>
            <a:ext cx="1505540" cy="307777"/>
          </a:xfrm>
          <a:prstGeom prst="rect">
            <a:avLst/>
          </a:prstGeom>
          <a:noFill/>
        </p:spPr>
        <p:txBody>
          <a:bodyPr wrap="none" rtlCol="0">
            <a:spAutoFit/>
          </a:bodyPr>
          <a:lstStyle/>
          <a:p>
            <a:r>
              <a:rPr lang="en-US" sz="1400" dirty="0" smtClean="0"/>
              <a:t>Source: Tom Reps</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800600" y="933450"/>
            <a:ext cx="4295775" cy="2038350"/>
          </a:xfrm>
          <a:prstGeom prst="rect">
            <a:avLst/>
          </a:prstGeom>
          <a:solidFill>
            <a:srgbClr val="DDDDD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7651" name="Rectangle 3"/>
          <p:cNvSpPr>
            <a:spLocks noChangeArrowheads="1"/>
          </p:cNvSpPr>
          <p:nvPr/>
        </p:nvSpPr>
        <p:spPr bwMode="auto">
          <a:xfrm>
            <a:off x="6143625" y="1268412"/>
            <a:ext cx="3018425" cy="1099100"/>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2200" i="1" dirty="0" err="1">
                <a:solidFill>
                  <a:schemeClr val="tx1"/>
                </a:solidFill>
                <a:latin typeface="+mj-lt"/>
              </a:rPr>
              <a:t>q</a:t>
            </a:r>
            <a:r>
              <a:rPr lang="en-US" sz="2200" dirty="0">
                <a:solidFill>
                  <a:schemeClr val="tx1"/>
                </a:solidFill>
                <a:latin typeface="+mj-lt"/>
              </a:rPr>
              <a:t> is reached from </a:t>
            </a:r>
            <a:r>
              <a:rPr lang="en-US" sz="2200" i="1" dirty="0" err="1">
                <a:solidFill>
                  <a:schemeClr val="tx1"/>
                </a:solidFill>
                <a:latin typeface="+mj-lt"/>
              </a:rPr>
              <a:t>p</a:t>
            </a:r>
            <a:endParaRPr lang="en-US" sz="2200" dirty="0">
              <a:solidFill>
                <a:schemeClr val="tx1"/>
              </a:solidFill>
              <a:latin typeface="+mj-lt"/>
            </a:endParaRPr>
          </a:p>
          <a:p>
            <a:pPr defTabSz="820738"/>
            <a:r>
              <a:rPr lang="en-US" sz="2200" dirty="0">
                <a:solidFill>
                  <a:schemeClr val="tx1"/>
                </a:solidFill>
                <a:latin typeface="+mj-lt"/>
              </a:rPr>
              <a:t>if condition </a:t>
            </a:r>
            <a:r>
              <a:rPr lang="en-US" sz="2200" i="1" dirty="0" err="1">
                <a:solidFill>
                  <a:schemeClr val="tx1"/>
                </a:solidFill>
                <a:latin typeface="+mj-lt"/>
              </a:rPr>
              <a:t>p</a:t>
            </a:r>
            <a:r>
              <a:rPr lang="en-US" sz="2200" dirty="0">
                <a:solidFill>
                  <a:schemeClr val="tx1"/>
                </a:solidFill>
                <a:latin typeface="+mj-lt"/>
              </a:rPr>
              <a:t> is</a:t>
            </a:r>
          </a:p>
          <a:p>
            <a:pPr defTabSz="820738"/>
            <a:r>
              <a:rPr lang="en-US" sz="2200" dirty="0">
                <a:solidFill>
                  <a:schemeClr val="tx1"/>
                </a:solidFill>
                <a:latin typeface="+mj-lt"/>
              </a:rPr>
              <a:t>true (</a:t>
            </a:r>
            <a:r>
              <a:rPr lang="en-US" sz="2200" dirty="0">
                <a:solidFill>
                  <a:srgbClr val="0033CC"/>
                </a:solidFill>
                <a:latin typeface="+mj-lt"/>
              </a:rPr>
              <a:t>T</a:t>
            </a:r>
            <a:r>
              <a:rPr lang="en-US" sz="2200" dirty="0">
                <a:solidFill>
                  <a:schemeClr val="tx1"/>
                </a:solidFill>
                <a:latin typeface="+mj-lt"/>
              </a:rPr>
              <a:t>), not otherwise.</a:t>
            </a:r>
          </a:p>
        </p:txBody>
      </p:sp>
      <p:sp>
        <p:nvSpPr>
          <p:cNvPr id="27652" name="Rectangle 4"/>
          <p:cNvSpPr>
            <a:spLocks noGrp="1" noChangeArrowheads="1"/>
          </p:cNvSpPr>
          <p:nvPr>
            <p:ph type="title"/>
          </p:nvPr>
        </p:nvSpPr>
        <p:spPr>
          <a:xfrm>
            <a:off x="671513" y="152400"/>
            <a:ext cx="7772400" cy="685800"/>
          </a:xfrm>
          <a:noFill/>
          <a:ln/>
        </p:spPr>
        <p:txBody>
          <a:bodyPr lIns="82628" tIns="41315" rIns="82628" bIns="41315">
            <a:normAutofit fontScale="90000"/>
          </a:bodyPr>
          <a:lstStyle/>
          <a:p>
            <a:pPr algn="ctr"/>
            <a:r>
              <a:rPr lang="en-US" dirty="0"/>
              <a:t>Control Dependence Graph</a:t>
            </a:r>
          </a:p>
        </p:txBody>
      </p:sp>
      <p:sp>
        <p:nvSpPr>
          <p:cNvPr id="27676" name="Rectangle 28"/>
          <p:cNvSpPr>
            <a:spLocks noChangeArrowheads="1"/>
          </p:cNvSpPr>
          <p:nvPr/>
        </p:nvSpPr>
        <p:spPr bwMode="auto">
          <a:xfrm>
            <a:off x="4862513" y="914400"/>
            <a:ext cx="2563812" cy="417512"/>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2200" b="1">
                <a:solidFill>
                  <a:srgbClr val="3333FF"/>
                </a:solidFill>
              </a:rPr>
              <a:t>Control dependence</a:t>
            </a:r>
          </a:p>
        </p:txBody>
      </p:sp>
      <p:sp>
        <p:nvSpPr>
          <p:cNvPr id="27677" name="Rectangle 29"/>
          <p:cNvSpPr>
            <a:spLocks noChangeArrowheads="1"/>
          </p:cNvSpPr>
          <p:nvPr/>
        </p:nvSpPr>
        <p:spPr bwMode="auto">
          <a:xfrm>
            <a:off x="5011738" y="1363662"/>
            <a:ext cx="317500" cy="430213"/>
          </a:xfrm>
          <a:prstGeom prst="rect">
            <a:avLst/>
          </a:prstGeom>
          <a:solidFill>
            <a:schemeClr val="bg1"/>
          </a:solid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2200" i="1">
                <a:solidFill>
                  <a:schemeClr val="tx1"/>
                </a:solidFill>
              </a:rPr>
              <a:t>p</a:t>
            </a:r>
          </a:p>
        </p:txBody>
      </p:sp>
      <p:sp>
        <p:nvSpPr>
          <p:cNvPr id="27678" name="Rectangle 30"/>
          <p:cNvSpPr>
            <a:spLocks noChangeArrowheads="1"/>
          </p:cNvSpPr>
          <p:nvPr/>
        </p:nvSpPr>
        <p:spPr bwMode="auto">
          <a:xfrm>
            <a:off x="5653088" y="1363662"/>
            <a:ext cx="317500" cy="430213"/>
          </a:xfrm>
          <a:prstGeom prst="rect">
            <a:avLst/>
          </a:prstGeom>
          <a:solidFill>
            <a:schemeClr val="bg1"/>
          </a:solid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2200" i="1" dirty="0">
                <a:solidFill>
                  <a:schemeClr val="tx1"/>
                </a:solidFill>
              </a:rPr>
              <a:t>q</a:t>
            </a:r>
          </a:p>
        </p:txBody>
      </p:sp>
      <p:sp>
        <p:nvSpPr>
          <p:cNvPr id="27679" name="Line 31"/>
          <p:cNvSpPr>
            <a:spLocks noChangeShapeType="1"/>
          </p:cNvSpPr>
          <p:nvPr/>
        </p:nvSpPr>
        <p:spPr bwMode="auto">
          <a:xfrm>
            <a:off x="5343525" y="1550987"/>
            <a:ext cx="312738" cy="0"/>
          </a:xfrm>
          <a:prstGeom prst="line">
            <a:avLst/>
          </a:prstGeom>
          <a:noFill/>
          <a:ln w="12700">
            <a:solidFill>
              <a:srgbClr val="0033CC"/>
            </a:solidFill>
            <a:round/>
            <a:headEnd type="none" w="sm" len="sm"/>
            <a:tailEnd type="stealth" w="med" len="lg"/>
          </a:ln>
          <a:effectLst/>
        </p:spPr>
        <p:txBody>
          <a:bodyPr wrap="none" anchor="ctr">
            <a:prstTxWarp prst="textNoShape">
              <a:avLst/>
            </a:prstTxWarp>
          </a:bodyPr>
          <a:lstStyle/>
          <a:p>
            <a:endParaRPr lang="en-US"/>
          </a:p>
        </p:txBody>
      </p:sp>
      <p:sp>
        <p:nvSpPr>
          <p:cNvPr id="27680" name="Rectangle 32"/>
          <p:cNvSpPr>
            <a:spLocks noChangeArrowheads="1"/>
          </p:cNvSpPr>
          <p:nvPr/>
        </p:nvSpPr>
        <p:spPr bwMode="auto">
          <a:xfrm>
            <a:off x="5364163" y="1597025"/>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0033CC"/>
                </a:solidFill>
              </a:rPr>
              <a:t>T</a:t>
            </a:r>
          </a:p>
        </p:txBody>
      </p:sp>
      <p:sp>
        <p:nvSpPr>
          <p:cNvPr id="27681" name="Rectangle 33"/>
          <p:cNvSpPr>
            <a:spLocks noChangeArrowheads="1"/>
          </p:cNvSpPr>
          <p:nvPr/>
        </p:nvSpPr>
        <p:spPr bwMode="auto">
          <a:xfrm>
            <a:off x="5011738" y="2422525"/>
            <a:ext cx="317500" cy="430212"/>
          </a:xfrm>
          <a:prstGeom prst="rect">
            <a:avLst/>
          </a:prstGeom>
          <a:solidFill>
            <a:schemeClr val="bg1"/>
          </a:solid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2200" i="1">
                <a:solidFill>
                  <a:schemeClr val="tx1"/>
                </a:solidFill>
              </a:rPr>
              <a:t>p</a:t>
            </a:r>
          </a:p>
        </p:txBody>
      </p:sp>
      <p:sp>
        <p:nvSpPr>
          <p:cNvPr id="27682" name="Rectangle 34"/>
          <p:cNvSpPr>
            <a:spLocks noChangeArrowheads="1"/>
          </p:cNvSpPr>
          <p:nvPr/>
        </p:nvSpPr>
        <p:spPr bwMode="auto">
          <a:xfrm>
            <a:off x="5653088" y="2422525"/>
            <a:ext cx="317500" cy="430212"/>
          </a:xfrm>
          <a:prstGeom prst="rect">
            <a:avLst/>
          </a:prstGeom>
          <a:solidFill>
            <a:schemeClr val="bg1"/>
          </a:solid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2200" i="1" dirty="0">
                <a:solidFill>
                  <a:schemeClr val="tx1"/>
                </a:solidFill>
              </a:rPr>
              <a:t>q</a:t>
            </a:r>
          </a:p>
        </p:txBody>
      </p:sp>
      <p:sp>
        <p:nvSpPr>
          <p:cNvPr id="27683" name="Line 35"/>
          <p:cNvSpPr>
            <a:spLocks noChangeShapeType="1"/>
          </p:cNvSpPr>
          <p:nvPr/>
        </p:nvSpPr>
        <p:spPr bwMode="auto">
          <a:xfrm>
            <a:off x="5343525" y="2609850"/>
            <a:ext cx="312738" cy="0"/>
          </a:xfrm>
          <a:prstGeom prst="line">
            <a:avLst/>
          </a:prstGeom>
          <a:noFill/>
          <a:ln w="12700">
            <a:solidFill>
              <a:srgbClr val="0033CC"/>
            </a:solidFill>
            <a:round/>
            <a:headEnd type="none" w="sm" len="sm"/>
            <a:tailEnd type="stealth" w="med" len="lg"/>
          </a:ln>
          <a:effectLst/>
        </p:spPr>
        <p:txBody>
          <a:bodyPr wrap="none" anchor="ctr">
            <a:prstTxWarp prst="textNoShape">
              <a:avLst/>
            </a:prstTxWarp>
          </a:bodyPr>
          <a:lstStyle/>
          <a:p>
            <a:endParaRPr lang="en-US"/>
          </a:p>
        </p:txBody>
      </p:sp>
      <p:sp>
        <p:nvSpPr>
          <p:cNvPr id="27684" name="Rectangle 36"/>
          <p:cNvSpPr>
            <a:spLocks noChangeArrowheads="1"/>
          </p:cNvSpPr>
          <p:nvPr/>
        </p:nvSpPr>
        <p:spPr bwMode="auto">
          <a:xfrm>
            <a:off x="5364163" y="2638425"/>
            <a:ext cx="277812"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0033CC"/>
                </a:solidFill>
              </a:rPr>
              <a:t>F</a:t>
            </a:r>
          </a:p>
        </p:txBody>
      </p:sp>
      <p:sp>
        <p:nvSpPr>
          <p:cNvPr id="27685" name="Rectangle 37"/>
          <p:cNvSpPr>
            <a:spLocks noChangeArrowheads="1"/>
          </p:cNvSpPr>
          <p:nvPr/>
        </p:nvSpPr>
        <p:spPr bwMode="auto">
          <a:xfrm>
            <a:off x="6126163" y="2360612"/>
            <a:ext cx="2627918" cy="421991"/>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2200">
                <a:solidFill>
                  <a:schemeClr val="tx1"/>
                </a:solidFill>
                <a:latin typeface="+mj-lt"/>
              </a:rPr>
              <a:t>Similar for false (</a:t>
            </a:r>
            <a:r>
              <a:rPr lang="en-US" sz="2200">
                <a:solidFill>
                  <a:srgbClr val="0033CC"/>
                </a:solidFill>
                <a:latin typeface="+mj-lt"/>
              </a:rPr>
              <a:t>F</a:t>
            </a:r>
            <a:r>
              <a:rPr lang="en-US" sz="2200">
                <a:solidFill>
                  <a:schemeClr val="tx1"/>
                </a:solidFill>
                <a:latin typeface="+mj-lt"/>
              </a:rPr>
              <a:t>).</a:t>
            </a:r>
          </a:p>
        </p:txBody>
      </p:sp>
      <p:sp>
        <p:nvSpPr>
          <p:cNvPr id="27689" name="Rectangle 41"/>
          <p:cNvSpPr>
            <a:spLocks noChangeArrowheads="1"/>
          </p:cNvSpPr>
          <p:nvPr/>
        </p:nvSpPr>
        <p:spPr bwMode="auto">
          <a:xfrm>
            <a:off x="4059237" y="3827463"/>
            <a:ext cx="8604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Enter</a:t>
            </a:r>
            <a:endParaRPr lang="en-US" sz="1800" b="1">
              <a:solidFill>
                <a:schemeClr val="tx1"/>
              </a:solidFill>
              <a:latin typeface="Courier New" charset="0"/>
            </a:endParaRPr>
          </a:p>
        </p:txBody>
      </p:sp>
      <p:sp>
        <p:nvSpPr>
          <p:cNvPr id="27690" name="Rectangle 42"/>
          <p:cNvSpPr>
            <a:spLocks noChangeArrowheads="1"/>
          </p:cNvSpPr>
          <p:nvPr/>
        </p:nvSpPr>
        <p:spPr bwMode="auto">
          <a:xfrm>
            <a:off x="457200" y="4735513"/>
            <a:ext cx="113347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sum = 0</a:t>
            </a:r>
          </a:p>
        </p:txBody>
      </p:sp>
      <p:sp>
        <p:nvSpPr>
          <p:cNvPr id="27691" name="Rectangle 43"/>
          <p:cNvSpPr>
            <a:spLocks noChangeArrowheads="1"/>
          </p:cNvSpPr>
          <p:nvPr/>
        </p:nvSpPr>
        <p:spPr bwMode="auto">
          <a:xfrm>
            <a:off x="2051050" y="4735513"/>
            <a:ext cx="8604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i = 1</a:t>
            </a:r>
          </a:p>
        </p:txBody>
      </p:sp>
      <p:sp>
        <p:nvSpPr>
          <p:cNvPr id="27692" name="Rectangle 44"/>
          <p:cNvSpPr>
            <a:spLocks noChangeArrowheads="1"/>
          </p:cNvSpPr>
          <p:nvPr/>
        </p:nvSpPr>
        <p:spPr bwMode="auto">
          <a:xfrm>
            <a:off x="3251200" y="4768850"/>
            <a:ext cx="1952625" cy="369888"/>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while(i &lt; 11)</a:t>
            </a:r>
          </a:p>
        </p:txBody>
      </p:sp>
      <p:sp>
        <p:nvSpPr>
          <p:cNvPr id="27693" name="Rectangle 45"/>
          <p:cNvSpPr>
            <a:spLocks noChangeArrowheads="1"/>
          </p:cNvSpPr>
          <p:nvPr/>
        </p:nvSpPr>
        <p:spPr bwMode="auto">
          <a:xfrm>
            <a:off x="5410200" y="4735513"/>
            <a:ext cx="167957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printf(sum)</a:t>
            </a:r>
          </a:p>
        </p:txBody>
      </p:sp>
      <p:sp>
        <p:nvSpPr>
          <p:cNvPr id="27694" name="Rectangle 46"/>
          <p:cNvSpPr>
            <a:spLocks noChangeArrowheads="1"/>
          </p:cNvSpPr>
          <p:nvPr/>
        </p:nvSpPr>
        <p:spPr bwMode="auto">
          <a:xfrm>
            <a:off x="7315200" y="4751388"/>
            <a:ext cx="14065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printf(i)</a:t>
            </a:r>
          </a:p>
        </p:txBody>
      </p:sp>
      <p:sp>
        <p:nvSpPr>
          <p:cNvPr id="27695" name="Rectangle 47"/>
          <p:cNvSpPr>
            <a:spLocks noChangeArrowheads="1"/>
          </p:cNvSpPr>
          <p:nvPr/>
        </p:nvSpPr>
        <p:spPr bwMode="auto">
          <a:xfrm>
            <a:off x="1323975" y="5802313"/>
            <a:ext cx="19526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sum = sum + i</a:t>
            </a:r>
          </a:p>
        </p:txBody>
      </p:sp>
      <p:sp>
        <p:nvSpPr>
          <p:cNvPr id="27696" name="Rectangle 48"/>
          <p:cNvSpPr>
            <a:spLocks noChangeArrowheads="1"/>
          </p:cNvSpPr>
          <p:nvPr/>
        </p:nvSpPr>
        <p:spPr bwMode="auto">
          <a:xfrm>
            <a:off x="4059237" y="5802313"/>
            <a:ext cx="14065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i = i + i</a:t>
            </a:r>
          </a:p>
        </p:txBody>
      </p:sp>
      <p:sp>
        <p:nvSpPr>
          <p:cNvPr id="27697" name="Line 49"/>
          <p:cNvSpPr>
            <a:spLocks noChangeShapeType="1"/>
          </p:cNvSpPr>
          <p:nvPr/>
        </p:nvSpPr>
        <p:spPr bwMode="auto">
          <a:xfrm flipH="1">
            <a:off x="2816225" y="5159375"/>
            <a:ext cx="1117600" cy="663575"/>
          </a:xfrm>
          <a:prstGeom prst="line">
            <a:avLst/>
          </a:prstGeom>
          <a:noFill/>
          <a:ln w="12700">
            <a:solidFill>
              <a:srgbClr val="3333FF"/>
            </a:solidFill>
            <a:round/>
            <a:headEnd type="none" w="sm" len="sm"/>
            <a:tailEnd type="stealth" w="med" len="lg"/>
          </a:ln>
          <a:effectLst/>
        </p:spPr>
        <p:txBody>
          <a:bodyPr wrap="none" anchor="ctr">
            <a:prstTxWarp prst="textNoShape">
              <a:avLst/>
            </a:prstTxWarp>
          </a:bodyPr>
          <a:lstStyle/>
          <a:p>
            <a:endParaRPr lang="en-US"/>
          </a:p>
        </p:txBody>
      </p:sp>
      <p:sp>
        <p:nvSpPr>
          <p:cNvPr id="27698" name="Rectangle 50"/>
          <p:cNvSpPr>
            <a:spLocks noChangeArrowheads="1"/>
          </p:cNvSpPr>
          <p:nvPr/>
        </p:nvSpPr>
        <p:spPr bwMode="auto">
          <a:xfrm>
            <a:off x="2697162" y="5365750"/>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27699" name="Line 51"/>
          <p:cNvSpPr>
            <a:spLocks noChangeShapeType="1"/>
          </p:cNvSpPr>
          <p:nvPr/>
        </p:nvSpPr>
        <p:spPr bwMode="auto">
          <a:xfrm flipH="1">
            <a:off x="1222375" y="3984625"/>
            <a:ext cx="2813050" cy="730250"/>
          </a:xfrm>
          <a:prstGeom prst="line">
            <a:avLst/>
          </a:prstGeom>
          <a:noFill/>
          <a:ln w="12700">
            <a:solidFill>
              <a:srgbClr val="3333FF"/>
            </a:solidFill>
            <a:round/>
            <a:headEnd type="none" w="sm" len="sm"/>
            <a:tailEnd type="stealth" w="med" len="lg"/>
          </a:ln>
          <a:effectLst/>
        </p:spPr>
        <p:txBody>
          <a:bodyPr wrap="none" anchor="ctr">
            <a:prstTxWarp prst="textNoShape">
              <a:avLst/>
            </a:prstTxWarp>
          </a:bodyPr>
          <a:lstStyle/>
          <a:p>
            <a:endParaRPr lang="en-US"/>
          </a:p>
        </p:txBody>
      </p:sp>
      <p:sp>
        <p:nvSpPr>
          <p:cNvPr id="27700" name="Line 52"/>
          <p:cNvSpPr>
            <a:spLocks noChangeShapeType="1"/>
          </p:cNvSpPr>
          <p:nvPr/>
        </p:nvSpPr>
        <p:spPr bwMode="auto">
          <a:xfrm flipH="1">
            <a:off x="2851150" y="4008438"/>
            <a:ext cx="1160462" cy="738187"/>
          </a:xfrm>
          <a:prstGeom prst="line">
            <a:avLst/>
          </a:prstGeom>
          <a:noFill/>
          <a:ln w="12700">
            <a:solidFill>
              <a:srgbClr val="3333FF"/>
            </a:solidFill>
            <a:round/>
            <a:headEnd type="none" w="sm" len="sm"/>
            <a:tailEnd type="stealth" w="med" len="lg"/>
          </a:ln>
          <a:effectLst/>
        </p:spPr>
        <p:txBody>
          <a:bodyPr wrap="none" anchor="ctr">
            <a:prstTxWarp prst="textNoShape">
              <a:avLst/>
            </a:prstTxWarp>
          </a:bodyPr>
          <a:lstStyle/>
          <a:p>
            <a:endParaRPr lang="en-US"/>
          </a:p>
        </p:txBody>
      </p:sp>
      <p:sp>
        <p:nvSpPr>
          <p:cNvPr id="27701" name="Line 53"/>
          <p:cNvSpPr>
            <a:spLocks noChangeShapeType="1"/>
          </p:cNvSpPr>
          <p:nvPr/>
        </p:nvSpPr>
        <p:spPr bwMode="auto">
          <a:xfrm>
            <a:off x="4964112" y="4024313"/>
            <a:ext cx="1020763" cy="704850"/>
          </a:xfrm>
          <a:prstGeom prst="line">
            <a:avLst/>
          </a:prstGeom>
          <a:noFill/>
          <a:ln w="12700">
            <a:solidFill>
              <a:srgbClr val="3333FF"/>
            </a:solidFill>
            <a:round/>
            <a:headEnd type="none" w="sm" len="sm"/>
            <a:tailEnd type="stealth" w="med" len="lg"/>
          </a:ln>
          <a:effectLst/>
        </p:spPr>
        <p:txBody>
          <a:bodyPr wrap="none" anchor="ctr">
            <a:prstTxWarp prst="textNoShape">
              <a:avLst/>
            </a:prstTxWarp>
          </a:bodyPr>
          <a:lstStyle/>
          <a:p>
            <a:endParaRPr lang="en-US"/>
          </a:p>
        </p:txBody>
      </p:sp>
      <p:sp>
        <p:nvSpPr>
          <p:cNvPr id="27702" name="Line 54"/>
          <p:cNvSpPr>
            <a:spLocks noChangeShapeType="1"/>
          </p:cNvSpPr>
          <p:nvPr/>
        </p:nvSpPr>
        <p:spPr bwMode="auto">
          <a:xfrm>
            <a:off x="4964112" y="4024313"/>
            <a:ext cx="2700338" cy="690562"/>
          </a:xfrm>
          <a:prstGeom prst="line">
            <a:avLst/>
          </a:prstGeom>
          <a:noFill/>
          <a:ln w="12700">
            <a:solidFill>
              <a:srgbClr val="3333FF"/>
            </a:solidFill>
            <a:round/>
            <a:headEnd type="none" w="sm" len="sm"/>
            <a:tailEnd type="stealth" w="med" len="lg"/>
          </a:ln>
          <a:effectLst/>
        </p:spPr>
        <p:txBody>
          <a:bodyPr wrap="none" anchor="ctr">
            <a:prstTxWarp prst="textNoShape">
              <a:avLst/>
            </a:prstTxWarp>
          </a:bodyPr>
          <a:lstStyle/>
          <a:p>
            <a:endParaRPr lang="en-US"/>
          </a:p>
        </p:txBody>
      </p:sp>
      <p:sp>
        <p:nvSpPr>
          <p:cNvPr id="27703" name="Line 55"/>
          <p:cNvSpPr>
            <a:spLocks noChangeShapeType="1"/>
          </p:cNvSpPr>
          <p:nvPr/>
        </p:nvSpPr>
        <p:spPr bwMode="auto">
          <a:xfrm>
            <a:off x="4494212" y="4210050"/>
            <a:ext cx="3175" cy="538163"/>
          </a:xfrm>
          <a:prstGeom prst="line">
            <a:avLst/>
          </a:prstGeom>
          <a:noFill/>
          <a:ln w="12700">
            <a:solidFill>
              <a:srgbClr val="3333FF"/>
            </a:solidFill>
            <a:round/>
            <a:headEnd type="none" w="sm" len="sm"/>
            <a:tailEnd type="stealth" w="med" len="lg"/>
          </a:ln>
          <a:effectLst/>
        </p:spPr>
        <p:txBody>
          <a:bodyPr wrap="none" anchor="ctr">
            <a:prstTxWarp prst="textNoShape">
              <a:avLst/>
            </a:prstTxWarp>
          </a:bodyPr>
          <a:lstStyle/>
          <a:p>
            <a:endParaRPr lang="en-US"/>
          </a:p>
        </p:txBody>
      </p:sp>
      <p:sp>
        <p:nvSpPr>
          <p:cNvPr id="27704" name="Line 56"/>
          <p:cNvSpPr>
            <a:spLocks noChangeShapeType="1"/>
          </p:cNvSpPr>
          <p:nvPr/>
        </p:nvSpPr>
        <p:spPr bwMode="auto">
          <a:xfrm>
            <a:off x="4513262" y="5151438"/>
            <a:ext cx="654050" cy="650875"/>
          </a:xfrm>
          <a:prstGeom prst="line">
            <a:avLst/>
          </a:prstGeom>
          <a:noFill/>
          <a:ln w="12700">
            <a:solidFill>
              <a:srgbClr val="3333FF"/>
            </a:solidFill>
            <a:round/>
            <a:headEnd type="none" w="sm" len="sm"/>
            <a:tailEnd type="stealth" w="med" len="lg"/>
          </a:ln>
          <a:effectLst/>
        </p:spPr>
        <p:txBody>
          <a:bodyPr wrap="none" anchor="ctr">
            <a:prstTxWarp prst="textNoShape">
              <a:avLst/>
            </a:prstTxWarp>
          </a:bodyPr>
          <a:lstStyle/>
          <a:p>
            <a:endParaRPr lang="en-US"/>
          </a:p>
        </p:txBody>
      </p:sp>
      <p:sp>
        <p:nvSpPr>
          <p:cNvPr id="27705" name="Rectangle 57"/>
          <p:cNvSpPr>
            <a:spLocks noChangeArrowheads="1"/>
          </p:cNvSpPr>
          <p:nvPr/>
        </p:nvSpPr>
        <p:spPr bwMode="auto">
          <a:xfrm>
            <a:off x="4519612" y="5373688"/>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27706" name="Rectangle 58"/>
          <p:cNvSpPr>
            <a:spLocks noChangeArrowheads="1"/>
          </p:cNvSpPr>
          <p:nvPr/>
        </p:nvSpPr>
        <p:spPr bwMode="auto">
          <a:xfrm>
            <a:off x="1208087" y="4222750"/>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27707" name="Rectangle 59"/>
          <p:cNvSpPr>
            <a:spLocks noChangeArrowheads="1"/>
          </p:cNvSpPr>
          <p:nvPr/>
        </p:nvSpPr>
        <p:spPr bwMode="auto">
          <a:xfrm>
            <a:off x="2611437" y="4373563"/>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27708" name="Rectangle 60"/>
          <p:cNvSpPr>
            <a:spLocks noChangeArrowheads="1"/>
          </p:cNvSpPr>
          <p:nvPr/>
        </p:nvSpPr>
        <p:spPr bwMode="auto">
          <a:xfrm>
            <a:off x="5676900" y="4306888"/>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27709" name="Rectangle 61"/>
          <p:cNvSpPr>
            <a:spLocks noChangeArrowheads="1"/>
          </p:cNvSpPr>
          <p:nvPr/>
        </p:nvSpPr>
        <p:spPr bwMode="auto">
          <a:xfrm>
            <a:off x="6438900" y="4138613"/>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27723" name="Arc 75"/>
          <p:cNvSpPr>
            <a:spLocks/>
          </p:cNvSpPr>
          <p:nvPr/>
        </p:nvSpPr>
        <p:spPr bwMode="auto">
          <a:xfrm>
            <a:off x="4965700" y="4581525"/>
            <a:ext cx="361950" cy="739775"/>
          </a:xfrm>
          <a:custGeom>
            <a:avLst/>
            <a:gdLst>
              <a:gd name="G0" fmla="+- 19352 0 0"/>
              <a:gd name="G1" fmla="+- 21600 0 0"/>
              <a:gd name="G2" fmla="+- 21600 0 0"/>
              <a:gd name="T0" fmla="*/ 474 w 40952"/>
              <a:gd name="T1" fmla="*/ 11103 h 43200"/>
              <a:gd name="T2" fmla="*/ 0 w 40952"/>
              <a:gd name="T3" fmla="*/ 31195 h 43200"/>
              <a:gd name="T4" fmla="*/ 19352 w 40952"/>
              <a:gd name="T5" fmla="*/ 21600 h 43200"/>
            </a:gdLst>
            <a:ahLst/>
            <a:cxnLst>
              <a:cxn ang="0">
                <a:pos x="T0" y="T1"/>
              </a:cxn>
              <a:cxn ang="0">
                <a:pos x="T2" y="T3"/>
              </a:cxn>
              <a:cxn ang="0">
                <a:pos x="T4" y="T5"/>
              </a:cxn>
            </a:cxnLst>
            <a:rect l="0" t="0" r="r" b="b"/>
            <a:pathLst>
              <a:path w="40952" h="43200" fill="none" extrusionOk="0">
                <a:moveTo>
                  <a:pt x="474" y="11103"/>
                </a:moveTo>
                <a:cubicBezTo>
                  <a:pt x="4284" y="4249"/>
                  <a:pt x="11510" y="-1"/>
                  <a:pt x="19352" y="-1"/>
                </a:cubicBezTo>
                <a:cubicBezTo>
                  <a:pt x="31281" y="0"/>
                  <a:pt x="40952" y="9670"/>
                  <a:pt x="40952" y="21600"/>
                </a:cubicBezTo>
                <a:cubicBezTo>
                  <a:pt x="40952" y="33529"/>
                  <a:pt x="31281" y="43200"/>
                  <a:pt x="19352" y="43200"/>
                </a:cubicBezTo>
                <a:cubicBezTo>
                  <a:pt x="11144" y="43199"/>
                  <a:pt x="3645" y="38548"/>
                  <a:pt x="0" y="31194"/>
                </a:cubicBezTo>
              </a:path>
              <a:path w="40952" h="43200" stroke="0" extrusionOk="0">
                <a:moveTo>
                  <a:pt x="474" y="11103"/>
                </a:moveTo>
                <a:cubicBezTo>
                  <a:pt x="4284" y="4249"/>
                  <a:pt x="11510" y="-1"/>
                  <a:pt x="19352" y="-1"/>
                </a:cubicBezTo>
                <a:cubicBezTo>
                  <a:pt x="31281" y="0"/>
                  <a:pt x="40952" y="9670"/>
                  <a:pt x="40952" y="21600"/>
                </a:cubicBezTo>
                <a:cubicBezTo>
                  <a:pt x="40952" y="33529"/>
                  <a:pt x="31281" y="43200"/>
                  <a:pt x="19352" y="43200"/>
                </a:cubicBezTo>
                <a:cubicBezTo>
                  <a:pt x="11144" y="43199"/>
                  <a:pt x="3645" y="38548"/>
                  <a:pt x="0" y="31194"/>
                </a:cubicBezTo>
                <a:lnTo>
                  <a:pt x="19352" y="21600"/>
                </a:lnTo>
                <a:close/>
              </a:path>
            </a:pathLst>
          </a:custGeom>
          <a:noFill/>
          <a:ln w="12700" cap="rnd">
            <a:solidFill>
              <a:srgbClr val="3333FF"/>
            </a:solidFill>
            <a:round/>
            <a:headEnd type="stealth" w="med" len="lg"/>
            <a:tailEnd type="none" w="sm" len="sm"/>
          </a:ln>
          <a:effectLst/>
        </p:spPr>
        <p:txBody>
          <a:bodyPr wrap="none" anchor="ctr">
            <a:prstTxWarp prst="textNoShape">
              <a:avLst/>
            </a:prstTxWarp>
          </a:bodyPr>
          <a:lstStyle/>
          <a:p>
            <a:endParaRPr lang="en-US"/>
          </a:p>
        </p:txBody>
      </p:sp>
      <p:sp>
        <p:nvSpPr>
          <p:cNvPr id="27724" name="Rectangle 76"/>
          <p:cNvSpPr>
            <a:spLocks noChangeArrowheads="1"/>
          </p:cNvSpPr>
          <p:nvPr/>
        </p:nvSpPr>
        <p:spPr bwMode="auto">
          <a:xfrm>
            <a:off x="4879975" y="4306888"/>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27725" name="Rectangle 77"/>
          <p:cNvSpPr>
            <a:spLocks noChangeArrowheads="1"/>
          </p:cNvSpPr>
          <p:nvPr/>
        </p:nvSpPr>
        <p:spPr bwMode="auto">
          <a:xfrm>
            <a:off x="4154487" y="4354513"/>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27726" name="Rectangle 78"/>
          <p:cNvSpPr>
            <a:spLocks noChangeArrowheads="1"/>
          </p:cNvSpPr>
          <p:nvPr/>
        </p:nvSpPr>
        <p:spPr bwMode="auto">
          <a:xfrm>
            <a:off x="168275" y="953597"/>
            <a:ext cx="4327525" cy="3161203"/>
          </a:xfrm>
          <a:prstGeom prst="rect">
            <a:avLst/>
          </a:prstGeom>
          <a:noFill/>
          <a:ln w="9525">
            <a:noFill/>
            <a:miter lim="800000"/>
            <a:headEnd/>
            <a:tailEnd/>
          </a:ln>
          <a:effectLst/>
        </p:spPr>
        <p:txBody>
          <a:bodyPr wrap="square" lIns="82628" tIns="41315" rIns="82628" bIns="41315">
            <a:prstTxWarp prst="textNoShape">
              <a:avLst/>
            </a:prstTxWarp>
            <a:spAutoFit/>
          </a:bodyPr>
          <a:lstStyle/>
          <a:p>
            <a:pPr defTabSz="820738"/>
            <a:r>
              <a:rPr lang="en-US" sz="2000" b="1" dirty="0" err="1">
                <a:solidFill>
                  <a:schemeClr val="tx1"/>
                </a:solidFill>
                <a:latin typeface="Courier New" charset="0"/>
              </a:rPr>
              <a:t>int</a:t>
            </a:r>
            <a:r>
              <a:rPr lang="en-US" sz="2000" b="1" dirty="0">
                <a:solidFill>
                  <a:schemeClr val="tx1"/>
                </a:solidFill>
                <a:latin typeface="Courier New" charset="0"/>
              </a:rPr>
              <a:t> main() {</a:t>
            </a:r>
          </a:p>
          <a:p>
            <a:pPr defTabSz="820738"/>
            <a:r>
              <a:rPr lang="en-US" sz="2000" b="1" dirty="0">
                <a:solidFill>
                  <a:schemeClr val="tx1"/>
                </a:solidFill>
                <a:latin typeface="Courier New" charset="0"/>
              </a:rPr>
              <a:t>	</a:t>
            </a:r>
            <a:r>
              <a:rPr lang="en-US" sz="2000" b="1" dirty="0" err="1">
                <a:solidFill>
                  <a:schemeClr val="tx1"/>
                </a:solidFill>
                <a:latin typeface="Courier New" charset="0"/>
              </a:rPr>
              <a:t>int</a:t>
            </a:r>
            <a:r>
              <a:rPr lang="en-US" sz="2000" b="1" dirty="0">
                <a:solidFill>
                  <a:schemeClr val="tx1"/>
                </a:solidFill>
                <a:latin typeface="Courier New" charset="0"/>
              </a:rPr>
              <a:t> sum = 0;</a:t>
            </a:r>
          </a:p>
          <a:p>
            <a:pPr defTabSz="820738"/>
            <a:r>
              <a:rPr lang="en-US" sz="2000" b="1" dirty="0">
                <a:solidFill>
                  <a:schemeClr val="tx1"/>
                </a:solidFill>
                <a:latin typeface="Courier New" charset="0"/>
              </a:rPr>
              <a:t>	</a:t>
            </a:r>
            <a:r>
              <a:rPr lang="en-US" sz="2000" b="1" dirty="0" err="1">
                <a:solidFill>
                  <a:schemeClr val="tx1"/>
                </a:solidFill>
                <a:latin typeface="Courier New" charset="0"/>
              </a:rPr>
              <a:t>int</a:t>
            </a:r>
            <a:r>
              <a:rPr lang="en-US" sz="2000" b="1" dirty="0">
                <a:solidFill>
                  <a:schemeClr val="tx1"/>
                </a:solidFill>
                <a:latin typeface="Courier New" charset="0"/>
              </a:rPr>
              <a:t> </a:t>
            </a:r>
            <a:r>
              <a:rPr lang="en-US" sz="2000" b="1" dirty="0" err="1">
                <a:solidFill>
                  <a:schemeClr val="tx1"/>
                </a:solidFill>
                <a:latin typeface="Courier New" charset="0"/>
              </a:rPr>
              <a:t>i</a:t>
            </a:r>
            <a:r>
              <a:rPr lang="en-US" sz="2000" b="1" dirty="0">
                <a:solidFill>
                  <a:schemeClr val="tx1"/>
                </a:solidFill>
                <a:latin typeface="Courier New" charset="0"/>
              </a:rPr>
              <a:t> = 1;</a:t>
            </a:r>
          </a:p>
          <a:p>
            <a:pPr defTabSz="820738"/>
            <a:r>
              <a:rPr lang="en-US" sz="2000" b="1" dirty="0">
                <a:solidFill>
                  <a:schemeClr val="tx1"/>
                </a:solidFill>
                <a:latin typeface="Courier New" charset="0"/>
              </a:rPr>
              <a:t>	while (</a:t>
            </a:r>
            <a:r>
              <a:rPr lang="en-US" sz="2000" b="1" dirty="0" err="1">
                <a:solidFill>
                  <a:schemeClr val="tx1"/>
                </a:solidFill>
                <a:latin typeface="Courier New" charset="0"/>
              </a:rPr>
              <a:t>i</a:t>
            </a:r>
            <a:r>
              <a:rPr lang="en-US" sz="2000" b="1" dirty="0">
                <a:solidFill>
                  <a:schemeClr val="tx1"/>
                </a:solidFill>
                <a:latin typeface="Courier New" charset="0"/>
              </a:rPr>
              <a:t> &lt; 11) {</a:t>
            </a:r>
          </a:p>
          <a:p>
            <a:pPr defTabSz="820738"/>
            <a:r>
              <a:rPr lang="en-US" sz="2000" b="1" dirty="0">
                <a:solidFill>
                  <a:schemeClr val="tx1"/>
                </a:solidFill>
                <a:latin typeface="Courier New" charset="0"/>
              </a:rPr>
              <a:t>		sum = sum + </a:t>
            </a:r>
            <a:r>
              <a:rPr lang="en-US" sz="2000" b="1" dirty="0" err="1">
                <a:solidFill>
                  <a:schemeClr val="tx1"/>
                </a:solidFill>
                <a:latin typeface="Courier New" charset="0"/>
              </a:rPr>
              <a:t>i</a:t>
            </a:r>
            <a:r>
              <a:rPr lang="en-US" sz="2000" b="1" dirty="0">
                <a:solidFill>
                  <a:schemeClr val="tx1"/>
                </a:solidFill>
                <a:latin typeface="Courier New" charset="0"/>
              </a:rPr>
              <a:t>;</a:t>
            </a:r>
          </a:p>
          <a:p>
            <a:pPr defTabSz="820738"/>
            <a:r>
              <a:rPr lang="en-US" sz="2000" b="1" dirty="0">
                <a:solidFill>
                  <a:schemeClr val="tx1"/>
                </a:solidFill>
                <a:latin typeface="Courier New" charset="0"/>
              </a:rPr>
              <a:t>		</a:t>
            </a:r>
            <a:r>
              <a:rPr lang="en-US" sz="2000" b="1" dirty="0" err="1">
                <a:solidFill>
                  <a:schemeClr val="tx1"/>
                </a:solidFill>
                <a:latin typeface="Courier New" charset="0"/>
              </a:rPr>
              <a:t>i</a:t>
            </a:r>
            <a:r>
              <a:rPr lang="en-US" sz="2000" b="1" dirty="0">
                <a:solidFill>
                  <a:schemeClr val="tx1"/>
                </a:solidFill>
                <a:latin typeface="Courier New" charset="0"/>
              </a:rPr>
              <a:t> = </a:t>
            </a:r>
            <a:r>
              <a:rPr lang="en-US" sz="2000" b="1" dirty="0" err="1">
                <a:solidFill>
                  <a:schemeClr val="tx1"/>
                </a:solidFill>
                <a:latin typeface="Courier New" charset="0"/>
              </a:rPr>
              <a:t>i</a:t>
            </a:r>
            <a:r>
              <a:rPr lang="en-US" sz="2000" b="1" dirty="0">
                <a:solidFill>
                  <a:schemeClr val="tx1"/>
                </a:solidFill>
                <a:latin typeface="Courier New" charset="0"/>
              </a:rPr>
              <a:t> + 1;</a:t>
            </a:r>
          </a:p>
          <a:p>
            <a:pPr defTabSz="820738"/>
            <a:r>
              <a:rPr lang="en-US" sz="2000" b="1" dirty="0">
                <a:solidFill>
                  <a:schemeClr val="tx1"/>
                </a:solidFill>
                <a:latin typeface="Courier New" charset="0"/>
              </a:rPr>
              <a:t>	}</a:t>
            </a:r>
          </a:p>
          <a:p>
            <a:pPr defTabSz="820738"/>
            <a:r>
              <a:rPr lang="en-US" sz="2000" b="1" dirty="0">
                <a:solidFill>
                  <a:schemeClr val="tx1"/>
                </a:solidFill>
                <a:latin typeface="Courier New" charset="0"/>
              </a:rPr>
              <a:t>	</a:t>
            </a:r>
            <a:r>
              <a:rPr lang="en-US" sz="2000" b="1" dirty="0" err="1">
                <a:solidFill>
                  <a:schemeClr val="tx1"/>
                </a:solidFill>
                <a:latin typeface="Courier New" charset="0"/>
              </a:rPr>
              <a:t>printf(“%d\n”,sum</a:t>
            </a:r>
            <a:r>
              <a:rPr lang="en-US" sz="2000" b="1" dirty="0">
                <a:solidFill>
                  <a:schemeClr val="tx1"/>
                </a:solidFill>
                <a:latin typeface="Courier New" charset="0"/>
              </a:rPr>
              <a:t>);</a:t>
            </a:r>
          </a:p>
          <a:p>
            <a:pPr defTabSz="820738"/>
            <a:r>
              <a:rPr lang="en-US" sz="2000" b="1" dirty="0">
                <a:solidFill>
                  <a:schemeClr val="tx1"/>
                </a:solidFill>
                <a:latin typeface="Courier New" charset="0"/>
              </a:rPr>
              <a:t>	</a:t>
            </a:r>
            <a:r>
              <a:rPr lang="en-US" sz="2000" b="1" dirty="0" err="1">
                <a:solidFill>
                  <a:schemeClr val="tx1"/>
                </a:solidFill>
                <a:latin typeface="Courier New" charset="0"/>
              </a:rPr>
              <a:t>printf(“%d\n”,i</a:t>
            </a:r>
            <a:r>
              <a:rPr lang="en-US" sz="2000" b="1" dirty="0">
                <a:solidFill>
                  <a:schemeClr val="tx1"/>
                </a:solidFill>
                <a:latin typeface="Courier New" charset="0"/>
              </a:rPr>
              <a:t>);</a:t>
            </a:r>
          </a:p>
          <a:p>
            <a:pPr defTabSz="820738"/>
            <a:r>
              <a:rPr lang="en-US" sz="2000" b="1" dirty="0">
                <a:solidFill>
                  <a:schemeClr val="tx1"/>
                </a:solidFill>
                <a:latin typeface="Courier New" charset="0"/>
              </a:rPr>
              <a:t>}</a:t>
            </a:r>
          </a:p>
        </p:txBody>
      </p:sp>
      <p:sp>
        <p:nvSpPr>
          <p:cNvPr id="40" name="TextBox 39"/>
          <p:cNvSpPr txBox="1"/>
          <p:nvPr/>
        </p:nvSpPr>
        <p:spPr>
          <a:xfrm>
            <a:off x="0" y="6550223"/>
            <a:ext cx="1505540" cy="307777"/>
          </a:xfrm>
          <a:prstGeom prst="rect">
            <a:avLst/>
          </a:prstGeom>
          <a:noFill/>
        </p:spPr>
        <p:txBody>
          <a:bodyPr wrap="none" rtlCol="0">
            <a:spAutoFit/>
          </a:bodyPr>
          <a:lstStyle/>
          <a:p>
            <a:r>
              <a:rPr lang="en-US" sz="1400" dirty="0" smtClean="0"/>
              <a:t>Source: Tom Reps</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457200" y="-152400"/>
            <a:ext cx="8229600" cy="1143000"/>
          </a:xfrm>
        </p:spPr>
        <p:txBody>
          <a:bodyPr/>
          <a:lstStyle/>
          <a:p>
            <a:r>
              <a:rPr lang="en-US" dirty="0"/>
              <a:t>Common Maintenance Situation</a:t>
            </a:r>
          </a:p>
        </p:txBody>
      </p:sp>
      <p:sp>
        <p:nvSpPr>
          <p:cNvPr id="424963" name="Rectangle 3"/>
          <p:cNvSpPr>
            <a:spLocks noGrp="1" noChangeArrowheads="1"/>
          </p:cNvSpPr>
          <p:nvPr>
            <p:ph idx="1"/>
          </p:nvPr>
        </p:nvSpPr>
        <p:spPr>
          <a:xfrm>
            <a:off x="457200" y="914400"/>
            <a:ext cx="5410200" cy="5181600"/>
          </a:xfrm>
        </p:spPr>
        <p:txBody>
          <a:bodyPr>
            <a:normAutofit fontScale="92500" lnSpcReduction="10000"/>
          </a:bodyPr>
          <a:lstStyle/>
          <a:p>
            <a:r>
              <a:rPr lang="en-US" dirty="0"/>
              <a:t>Taylor D. Programmer is given the task to make a change to some software that someone else has </a:t>
            </a:r>
            <a:r>
              <a:rPr lang="en-US" dirty="0" smtClean="0"/>
              <a:t>written</a:t>
            </a:r>
            <a:br>
              <a:rPr lang="en-US" dirty="0" smtClean="0"/>
            </a:br>
            <a:endParaRPr lang="en-US" dirty="0" smtClean="0"/>
          </a:p>
          <a:p>
            <a:r>
              <a:rPr lang="en-US" dirty="0"/>
              <a:t>It consists of about 50KLOC, 2000 modules/components, etc. (not a big system!</a:t>
            </a:r>
            <a:r>
              <a:rPr lang="en-US" dirty="0" smtClean="0"/>
              <a:t>)</a:t>
            </a:r>
            <a:br>
              <a:rPr lang="en-US" dirty="0" smtClean="0"/>
            </a:br>
            <a:endParaRPr lang="en-US" dirty="0" smtClean="0"/>
          </a:p>
          <a:p>
            <a:r>
              <a:rPr lang="en-US" dirty="0"/>
              <a:t>Where does Taylor start?</a:t>
            </a:r>
          </a:p>
          <a:p>
            <a:r>
              <a:rPr lang="en-US" dirty="0"/>
              <a:t>What is Taylor looking for?</a:t>
            </a:r>
          </a:p>
        </p:txBody>
      </p:sp>
      <p:pic>
        <p:nvPicPr>
          <p:cNvPr id="424964" name="Picture 4"/>
          <p:cNvPicPr>
            <a:picLocks noChangeAspect="1" noChangeArrowheads="1"/>
          </p:cNvPicPr>
          <p:nvPr/>
        </p:nvPicPr>
        <p:blipFill>
          <a:blip r:embed="rId2">
            <a:alphaModFix amt="47000"/>
          </a:blip>
          <a:srcRect/>
          <a:stretch>
            <a:fillRect/>
          </a:stretch>
        </p:blipFill>
        <p:spPr bwMode="auto">
          <a:xfrm>
            <a:off x="4673600" y="1924050"/>
            <a:ext cx="4465638" cy="3867150"/>
          </a:xfrm>
          <a:prstGeom prst="rect">
            <a:avLst/>
          </a:prstGeom>
          <a:noFill/>
        </p:spPr>
      </p:pic>
      <p:sp>
        <p:nvSpPr>
          <p:cNvPr id="2" name="TextBox 1"/>
          <p:cNvSpPr txBox="1"/>
          <p:nvPr/>
        </p:nvSpPr>
        <p:spPr>
          <a:xfrm>
            <a:off x="457200" y="5867400"/>
            <a:ext cx="8290731" cy="830997"/>
          </a:xfrm>
          <a:prstGeom prst="rect">
            <a:avLst/>
          </a:prstGeom>
          <a:noFill/>
        </p:spPr>
        <p:txBody>
          <a:bodyPr wrap="none" rtlCol="0">
            <a:spAutoFit/>
          </a:bodyPr>
          <a:lstStyle/>
          <a:p>
            <a:pPr algn="ctr"/>
            <a:r>
              <a:rPr lang="en-US" dirty="0" smtClean="0">
                <a:solidFill>
                  <a:srgbClr val="FF0000"/>
                </a:solidFill>
              </a:rPr>
              <a:t>Your role in this discussion – “BE” the maintenance programmer!</a:t>
            </a:r>
          </a:p>
          <a:p>
            <a:pPr algn="ctr"/>
            <a:r>
              <a:rPr lang="en-US" dirty="0" smtClean="0">
                <a:solidFill>
                  <a:srgbClr val="FF0000"/>
                </a:solidFill>
              </a:rPr>
              <a:t>BE Taylor…</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4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4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4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uiExpand="1"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Arc 39"/>
          <p:cNvSpPr>
            <a:spLocks/>
          </p:cNvSpPr>
          <p:nvPr/>
        </p:nvSpPr>
        <p:spPr bwMode="auto">
          <a:xfrm>
            <a:off x="947738" y="4627563"/>
            <a:ext cx="5938837" cy="2033587"/>
          </a:xfrm>
          <a:custGeom>
            <a:avLst/>
            <a:gdLst>
              <a:gd name="G0" fmla="+- 21600 0 0"/>
              <a:gd name="G1" fmla="+- 2638 0 0"/>
              <a:gd name="G2" fmla="+- 21600 0 0"/>
              <a:gd name="T0" fmla="*/ 43038 w 43200"/>
              <a:gd name="T1" fmla="*/ 0 h 24238"/>
              <a:gd name="T2" fmla="*/ 116 w 43200"/>
              <a:gd name="T3" fmla="*/ 401 h 24238"/>
              <a:gd name="T4" fmla="*/ 21600 w 43200"/>
              <a:gd name="T5" fmla="*/ 2638 h 24238"/>
            </a:gdLst>
            <a:ahLst/>
            <a:cxnLst>
              <a:cxn ang="0">
                <a:pos x="T0" y="T1"/>
              </a:cxn>
              <a:cxn ang="0">
                <a:pos x="T2" y="T3"/>
              </a:cxn>
              <a:cxn ang="0">
                <a:pos x="T4" y="T5"/>
              </a:cxn>
            </a:cxnLst>
            <a:rect l="0" t="0" r="r" b="b"/>
            <a:pathLst>
              <a:path w="43200" h="24238" fill="none" extrusionOk="0">
                <a:moveTo>
                  <a:pt x="43038" y="-1"/>
                </a:moveTo>
                <a:cubicBezTo>
                  <a:pt x="43145" y="875"/>
                  <a:pt x="43200" y="1756"/>
                  <a:pt x="43200" y="2638"/>
                </a:cubicBezTo>
                <a:cubicBezTo>
                  <a:pt x="43200" y="14567"/>
                  <a:pt x="33529" y="24238"/>
                  <a:pt x="21600" y="24238"/>
                </a:cubicBezTo>
                <a:cubicBezTo>
                  <a:pt x="9670" y="24238"/>
                  <a:pt x="0" y="14567"/>
                  <a:pt x="0" y="2638"/>
                </a:cubicBezTo>
                <a:cubicBezTo>
                  <a:pt x="0" y="1890"/>
                  <a:pt x="38" y="1144"/>
                  <a:pt x="116" y="401"/>
                </a:cubicBezTo>
              </a:path>
              <a:path w="43200" h="24238" stroke="0" extrusionOk="0">
                <a:moveTo>
                  <a:pt x="43038" y="-1"/>
                </a:moveTo>
                <a:cubicBezTo>
                  <a:pt x="43145" y="875"/>
                  <a:pt x="43200" y="1756"/>
                  <a:pt x="43200" y="2638"/>
                </a:cubicBezTo>
                <a:cubicBezTo>
                  <a:pt x="43200" y="14567"/>
                  <a:pt x="33529" y="24238"/>
                  <a:pt x="21600" y="24238"/>
                </a:cubicBezTo>
                <a:cubicBezTo>
                  <a:pt x="9670" y="24238"/>
                  <a:pt x="0" y="14567"/>
                  <a:pt x="0" y="2638"/>
                </a:cubicBezTo>
                <a:cubicBezTo>
                  <a:pt x="0" y="1890"/>
                  <a:pt x="38" y="1144"/>
                  <a:pt x="116" y="401"/>
                </a:cubicBezTo>
                <a:lnTo>
                  <a:pt x="21600" y="2638"/>
                </a:lnTo>
                <a:close/>
              </a:path>
            </a:pathLst>
          </a:custGeom>
          <a:noFill/>
          <a:ln w="12700" cap="rnd">
            <a:solidFill>
              <a:srgbClr val="009900"/>
            </a:solidFill>
            <a:round/>
            <a:headEnd type="stealth" w="med" len="lg"/>
            <a:tailEnd type="none" w="sm" len="sm"/>
          </a:ln>
          <a:effectLst/>
        </p:spPr>
        <p:txBody>
          <a:bodyPr wrap="none" anchor="ctr">
            <a:prstTxWarp prst="textNoShape">
              <a:avLst/>
            </a:prstTxWarp>
          </a:bodyPr>
          <a:lstStyle/>
          <a:p>
            <a:endParaRPr lang="en-US"/>
          </a:p>
        </p:txBody>
      </p:sp>
      <p:sp>
        <p:nvSpPr>
          <p:cNvPr id="29698" name="Rectangle 2"/>
          <p:cNvSpPr>
            <a:spLocks noGrp="1" noChangeArrowheads="1"/>
          </p:cNvSpPr>
          <p:nvPr>
            <p:ph type="title"/>
          </p:nvPr>
        </p:nvSpPr>
        <p:spPr>
          <a:xfrm>
            <a:off x="457200" y="0"/>
            <a:ext cx="8229600" cy="685800"/>
          </a:xfrm>
          <a:noFill/>
          <a:ln/>
        </p:spPr>
        <p:txBody>
          <a:bodyPr lIns="82628" tIns="41315" rIns="82628" bIns="41315">
            <a:normAutofit fontScale="90000"/>
          </a:bodyPr>
          <a:lstStyle/>
          <a:p>
            <a:pPr algn="ctr"/>
            <a:r>
              <a:rPr lang="en-US" dirty="0"/>
              <a:t>Program Dependence Graph (PDG)</a:t>
            </a:r>
          </a:p>
        </p:txBody>
      </p:sp>
      <p:sp>
        <p:nvSpPr>
          <p:cNvPr id="29699" name="Rectangle 3"/>
          <p:cNvSpPr>
            <a:spLocks noChangeArrowheads="1"/>
          </p:cNvSpPr>
          <p:nvPr/>
        </p:nvSpPr>
        <p:spPr bwMode="auto">
          <a:xfrm>
            <a:off x="152400" y="685800"/>
            <a:ext cx="3919976" cy="3161203"/>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2000" b="1" dirty="0" err="1">
                <a:solidFill>
                  <a:schemeClr val="tx1"/>
                </a:solidFill>
                <a:latin typeface="Courier New" charset="0"/>
              </a:rPr>
              <a:t>int</a:t>
            </a:r>
            <a:r>
              <a:rPr lang="en-US" sz="2000" b="1" dirty="0">
                <a:solidFill>
                  <a:schemeClr val="tx1"/>
                </a:solidFill>
                <a:latin typeface="Courier New" charset="0"/>
              </a:rPr>
              <a:t> main() {</a:t>
            </a:r>
          </a:p>
          <a:p>
            <a:pPr defTabSz="820738"/>
            <a:r>
              <a:rPr lang="en-US" sz="2000" b="1" dirty="0">
                <a:solidFill>
                  <a:schemeClr val="tx1"/>
                </a:solidFill>
                <a:latin typeface="Courier New" charset="0"/>
              </a:rPr>
              <a:t>	</a:t>
            </a:r>
            <a:r>
              <a:rPr lang="en-US" sz="2000" b="1" dirty="0" err="1">
                <a:solidFill>
                  <a:schemeClr val="tx1"/>
                </a:solidFill>
                <a:latin typeface="Courier New" charset="0"/>
              </a:rPr>
              <a:t>int</a:t>
            </a:r>
            <a:r>
              <a:rPr lang="en-US" sz="2000" b="1" dirty="0">
                <a:solidFill>
                  <a:schemeClr val="tx1"/>
                </a:solidFill>
                <a:latin typeface="Courier New" charset="0"/>
              </a:rPr>
              <a:t> sum = 0;</a:t>
            </a:r>
          </a:p>
          <a:p>
            <a:pPr defTabSz="820738"/>
            <a:r>
              <a:rPr lang="en-US" sz="2000" b="1" dirty="0">
                <a:solidFill>
                  <a:schemeClr val="tx1"/>
                </a:solidFill>
                <a:latin typeface="Courier New" charset="0"/>
              </a:rPr>
              <a:t>	</a:t>
            </a:r>
            <a:r>
              <a:rPr lang="en-US" sz="2000" b="1" dirty="0" err="1">
                <a:solidFill>
                  <a:schemeClr val="tx1"/>
                </a:solidFill>
                <a:latin typeface="Courier New" charset="0"/>
              </a:rPr>
              <a:t>int</a:t>
            </a:r>
            <a:r>
              <a:rPr lang="en-US" sz="2000" b="1" dirty="0">
                <a:solidFill>
                  <a:schemeClr val="tx1"/>
                </a:solidFill>
                <a:latin typeface="Courier New" charset="0"/>
              </a:rPr>
              <a:t> </a:t>
            </a:r>
            <a:r>
              <a:rPr lang="en-US" sz="2000" b="1" dirty="0" err="1">
                <a:solidFill>
                  <a:schemeClr val="tx1"/>
                </a:solidFill>
                <a:latin typeface="Courier New" charset="0"/>
              </a:rPr>
              <a:t>i</a:t>
            </a:r>
            <a:r>
              <a:rPr lang="en-US" sz="2000" b="1" dirty="0">
                <a:solidFill>
                  <a:schemeClr val="tx1"/>
                </a:solidFill>
                <a:latin typeface="Courier New" charset="0"/>
              </a:rPr>
              <a:t> = 1;</a:t>
            </a:r>
          </a:p>
          <a:p>
            <a:pPr defTabSz="820738"/>
            <a:r>
              <a:rPr lang="en-US" sz="2000" b="1" dirty="0">
                <a:solidFill>
                  <a:schemeClr val="tx1"/>
                </a:solidFill>
                <a:latin typeface="Courier New" charset="0"/>
              </a:rPr>
              <a:t>	while (</a:t>
            </a:r>
            <a:r>
              <a:rPr lang="en-US" sz="2000" b="1" dirty="0" err="1">
                <a:solidFill>
                  <a:schemeClr val="tx1"/>
                </a:solidFill>
                <a:latin typeface="Courier New" charset="0"/>
              </a:rPr>
              <a:t>i</a:t>
            </a:r>
            <a:r>
              <a:rPr lang="en-US" sz="2000" b="1" dirty="0">
                <a:solidFill>
                  <a:schemeClr val="tx1"/>
                </a:solidFill>
                <a:latin typeface="Courier New" charset="0"/>
              </a:rPr>
              <a:t> &lt; 11) {</a:t>
            </a:r>
          </a:p>
          <a:p>
            <a:pPr defTabSz="820738"/>
            <a:r>
              <a:rPr lang="en-US" sz="2000" b="1" dirty="0">
                <a:solidFill>
                  <a:schemeClr val="tx1"/>
                </a:solidFill>
                <a:latin typeface="Courier New" charset="0"/>
              </a:rPr>
              <a:t>		sum = sum + </a:t>
            </a:r>
            <a:r>
              <a:rPr lang="en-US" sz="2000" b="1" dirty="0" err="1">
                <a:solidFill>
                  <a:schemeClr val="tx1"/>
                </a:solidFill>
                <a:latin typeface="Courier New" charset="0"/>
              </a:rPr>
              <a:t>i</a:t>
            </a:r>
            <a:r>
              <a:rPr lang="en-US" sz="2000" b="1" dirty="0">
                <a:solidFill>
                  <a:schemeClr val="tx1"/>
                </a:solidFill>
                <a:latin typeface="Courier New" charset="0"/>
              </a:rPr>
              <a:t>;</a:t>
            </a:r>
          </a:p>
          <a:p>
            <a:pPr defTabSz="820738"/>
            <a:r>
              <a:rPr lang="en-US" sz="2000" b="1" dirty="0">
                <a:solidFill>
                  <a:schemeClr val="tx1"/>
                </a:solidFill>
                <a:latin typeface="Courier New" charset="0"/>
              </a:rPr>
              <a:t>		</a:t>
            </a:r>
            <a:r>
              <a:rPr lang="en-US" sz="2000" b="1" dirty="0" err="1">
                <a:solidFill>
                  <a:schemeClr val="tx1"/>
                </a:solidFill>
                <a:latin typeface="Courier New" charset="0"/>
              </a:rPr>
              <a:t>i</a:t>
            </a:r>
            <a:r>
              <a:rPr lang="en-US" sz="2000" b="1" dirty="0">
                <a:solidFill>
                  <a:schemeClr val="tx1"/>
                </a:solidFill>
                <a:latin typeface="Courier New" charset="0"/>
              </a:rPr>
              <a:t> = </a:t>
            </a:r>
            <a:r>
              <a:rPr lang="en-US" sz="2000" b="1" dirty="0" err="1">
                <a:solidFill>
                  <a:schemeClr val="tx1"/>
                </a:solidFill>
                <a:latin typeface="Courier New" charset="0"/>
              </a:rPr>
              <a:t>i</a:t>
            </a:r>
            <a:r>
              <a:rPr lang="en-US" sz="2000" b="1" dirty="0">
                <a:solidFill>
                  <a:schemeClr val="tx1"/>
                </a:solidFill>
                <a:latin typeface="Courier New" charset="0"/>
              </a:rPr>
              <a:t> + 1;</a:t>
            </a:r>
          </a:p>
          <a:p>
            <a:pPr defTabSz="820738"/>
            <a:r>
              <a:rPr lang="en-US" sz="2000" b="1" dirty="0">
                <a:solidFill>
                  <a:schemeClr val="tx1"/>
                </a:solidFill>
                <a:latin typeface="Courier New" charset="0"/>
              </a:rPr>
              <a:t>	}</a:t>
            </a:r>
          </a:p>
          <a:p>
            <a:pPr defTabSz="820738"/>
            <a:r>
              <a:rPr lang="en-US" sz="2000" b="1" dirty="0">
                <a:solidFill>
                  <a:schemeClr val="tx1"/>
                </a:solidFill>
                <a:latin typeface="Courier New" charset="0"/>
              </a:rPr>
              <a:t>	</a:t>
            </a:r>
            <a:r>
              <a:rPr lang="en-US" sz="2000" b="1" dirty="0" err="1">
                <a:solidFill>
                  <a:schemeClr val="tx1"/>
                </a:solidFill>
                <a:latin typeface="Courier New" charset="0"/>
              </a:rPr>
              <a:t>printf(“%d\n”,sum</a:t>
            </a:r>
            <a:r>
              <a:rPr lang="en-US" sz="2000" b="1" dirty="0">
                <a:solidFill>
                  <a:schemeClr val="tx1"/>
                </a:solidFill>
                <a:latin typeface="Courier New" charset="0"/>
              </a:rPr>
              <a:t>);</a:t>
            </a:r>
          </a:p>
          <a:p>
            <a:pPr defTabSz="820738"/>
            <a:r>
              <a:rPr lang="en-US" sz="2000" b="1" dirty="0">
                <a:solidFill>
                  <a:schemeClr val="tx1"/>
                </a:solidFill>
                <a:latin typeface="Courier New" charset="0"/>
              </a:rPr>
              <a:t>	</a:t>
            </a:r>
            <a:r>
              <a:rPr lang="en-US" sz="2000" b="1" dirty="0" err="1">
                <a:solidFill>
                  <a:schemeClr val="tx1"/>
                </a:solidFill>
                <a:latin typeface="Courier New" charset="0"/>
              </a:rPr>
              <a:t>printf(“%d\n”,i</a:t>
            </a:r>
            <a:r>
              <a:rPr lang="en-US" sz="2000" b="1" dirty="0">
                <a:solidFill>
                  <a:schemeClr val="tx1"/>
                </a:solidFill>
                <a:latin typeface="Courier New" charset="0"/>
              </a:rPr>
              <a:t>);</a:t>
            </a:r>
          </a:p>
          <a:p>
            <a:pPr defTabSz="820738"/>
            <a:r>
              <a:rPr lang="en-US" sz="2000" b="1" dirty="0">
                <a:solidFill>
                  <a:schemeClr val="tx1"/>
                </a:solidFill>
                <a:latin typeface="Courier New" charset="0"/>
              </a:rPr>
              <a:t>}</a:t>
            </a:r>
          </a:p>
        </p:txBody>
      </p:sp>
      <p:sp>
        <p:nvSpPr>
          <p:cNvPr id="29700" name="Rectangle 4"/>
          <p:cNvSpPr>
            <a:spLocks noChangeArrowheads="1"/>
          </p:cNvSpPr>
          <p:nvPr/>
        </p:nvSpPr>
        <p:spPr bwMode="auto">
          <a:xfrm>
            <a:off x="4267200" y="3370263"/>
            <a:ext cx="8604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Enter</a:t>
            </a:r>
            <a:endParaRPr lang="en-US" sz="1800" b="1">
              <a:solidFill>
                <a:schemeClr val="tx1"/>
              </a:solidFill>
              <a:latin typeface="Courier New" charset="0"/>
            </a:endParaRPr>
          </a:p>
        </p:txBody>
      </p:sp>
      <p:sp>
        <p:nvSpPr>
          <p:cNvPr id="29701" name="Rectangle 5"/>
          <p:cNvSpPr>
            <a:spLocks noChangeArrowheads="1"/>
          </p:cNvSpPr>
          <p:nvPr/>
        </p:nvSpPr>
        <p:spPr bwMode="auto">
          <a:xfrm>
            <a:off x="665163" y="4278313"/>
            <a:ext cx="113347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sum = 0</a:t>
            </a:r>
          </a:p>
        </p:txBody>
      </p:sp>
      <p:sp>
        <p:nvSpPr>
          <p:cNvPr id="29702" name="Rectangle 6"/>
          <p:cNvSpPr>
            <a:spLocks noChangeArrowheads="1"/>
          </p:cNvSpPr>
          <p:nvPr/>
        </p:nvSpPr>
        <p:spPr bwMode="auto">
          <a:xfrm>
            <a:off x="2259013" y="4278313"/>
            <a:ext cx="8604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i = 1</a:t>
            </a:r>
          </a:p>
        </p:txBody>
      </p:sp>
      <p:sp>
        <p:nvSpPr>
          <p:cNvPr id="29703" name="Rectangle 7"/>
          <p:cNvSpPr>
            <a:spLocks noChangeArrowheads="1"/>
          </p:cNvSpPr>
          <p:nvPr/>
        </p:nvSpPr>
        <p:spPr bwMode="auto">
          <a:xfrm>
            <a:off x="3459163" y="4311650"/>
            <a:ext cx="1952625" cy="369888"/>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while(i &lt; 11)</a:t>
            </a:r>
          </a:p>
        </p:txBody>
      </p:sp>
      <p:sp>
        <p:nvSpPr>
          <p:cNvPr id="29704" name="Rectangle 8"/>
          <p:cNvSpPr>
            <a:spLocks noChangeArrowheads="1"/>
          </p:cNvSpPr>
          <p:nvPr/>
        </p:nvSpPr>
        <p:spPr bwMode="auto">
          <a:xfrm>
            <a:off x="5618163" y="4278313"/>
            <a:ext cx="167957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printf(sum)</a:t>
            </a:r>
          </a:p>
        </p:txBody>
      </p:sp>
      <p:sp>
        <p:nvSpPr>
          <p:cNvPr id="29705" name="Rectangle 9"/>
          <p:cNvSpPr>
            <a:spLocks noChangeArrowheads="1"/>
          </p:cNvSpPr>
          <p:nvPr/>
        </p:nvSpPr>
        <p:spPr bwMode="auto">
          <a:xfrm>
            <a:off x="7523163" y="4294188"/>
            <a:ext cx="14065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printf(i)</a:t>
            </a:r>
          </a:p>
        </p:txBody>
      </p:sp>
      <p:sp>
        <p:nvSpPr>
          <p:cNvPr id="29706" name="Rectangle 10"/>
          <p:cNvSpPr>
            <a:spLocks noChangeArrowheads="1"/>
          </p:cNvSpPr>
          <p:nvPr/>
        </p:nvSpPr>
        <p:spPr bwMode="auto">
          <a:xfrm>
            <a:off x="1531938" y="5345113"/>
            <a:ext cx="19526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sum = sum + i</a:t>
            </a:r>
          </a:p>
        </p:txBody>
      </p:sp>
      <p:sp>
        <p:nvSpPr>
          <p:cNvPr id="29707" name="Rectangle 11"/>
          <p:cNvSpPr>
            <a:spLocks noChangeArrowheads="1"/>
          </p:cNvSpPr>
          <p:nvPr/>
        </p:nvSpPr>
        <p:spPr bwMode="auto">
          <a:xfrm>
            <a:off x="4267200" y="5345113"/>
            <a:ext cx="1406525" cy="369887"/>
          </a:xfrm>
          <a:prstGeom prst="rect">
            <a:avLst/>
          </a:prstGeom>
          <a:noFill/>
          <a:ln w="12700">
            <a:solidFill>
              <a:schemeClr val="tx1"/>
            </a:solidFill>
            <a:miter lim="800000"/>
            <a:headEnd/>
            <a:tailEnd/>
          </a:ln>
          <a:effectLst/>
        </p:spPr>
        <p:txBody>
          <a:bodyPr wrap="none" lIns="82628" tIns="41315" rIns="82628" bIns="41315">
            <a:prstTxWarp prst="textNoShape">
              <a:avLst/>
            </a:prstTxWarp>
            <a:spAutoFit/>
          </a:bodyPr>
          <a:lstStyle/>
          <a:p>
            <a:pPr defTabSz="820738"/>
            <a:r>
              <a:rPr lang="en-US" sz="1800">
                <a:solidFill>
                  <a:schemeClr val="tx1"/>
                </a:solidFill>
                <a:latin typeface="Courier New" charset="0"/>
              </a:rPr>
              <a:t>i = i + i</a:t>
            </a:r>
          </a:p>
        </p:txBody>
      </p:sp>
      <p:sp>
        <p:nvSpPr>
          <p:cNvPr id="29708" name="Line 12"/>
          <p:cNvSpPr>
            <a:spLocks noChangeShapeType="1"/>
          </p:cNvSpPr>
          <p:nvPr/>
        </p:nvSpPr>
        <p:spPr bwMode="auto">
          <a:xfrm flipH="1">
            <a:off x="3024188" y="4702175"/>
            <a:ext cx="1117600" cy="663575"/>
          </a:xfrm>
          <a:prstGeom prst="line">
            <a:avLst/>
          </a:prstGeom>
          <a:noFill/>
          <a:ln w="12700">
            <a:solidFill>
              <a:srgbClr val="3333FF"/>
            </a:solidFill>
            <a:round/>
            <a:headEnd type="none" w="sm" len="sm"/>
            <a:tailEnd type="stealth" w="med" len="lg"/>
          </a:ln>
          <a:effectLst/>
        </p:spPr>
        <p:txBody>
          <a:bodyPr wrap="none" anchor="ctr">
            <a:prstTxWarp prst="textNoShape">
              <a:avLst/>
            </a:prstTxWarp>
          </a:bodyPr>
          <a:lstStyle/>
          <a:p>
            <a:endParaRPr lang="en-US"/>
          </a:p>
        </p:txBody>
      </p:sp>
      <p:sp>
        <p:nvSpPr>
          <p:cNvPr id="29709" name="Rectangle 13"/>
          <p:cNvSpPr>
            <a:spLocks noChangeArrowheads="1"/>
          </p:cNvSpPr>
          <p:nvPr/>
        </p:nvSpPr>
        <p:spPr bwMode="auto">
          <a:xfrm>
            <a:off x="2905125" y="4908550"/>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29710" name="Line 14"/>
          <p:cNvSpPr>
            <a:spLocks noChangeShapeType="1"/>
          </p:cNvSpPr>
          <p:nvPr/>
        </p:nvSpPr>
        <p:spPr bwMode="auto">
          <a:xfrm flipH="1">
            <a:off x="1430338" y="3527425"/>
            <a:ext cx="2813050" cy="730250"/>
          </a:xfrm>
          <a:prstGeom prst="line">
            <a:avLst/>
          </a:prstGeom>
          <a:noFill/>
          <a:ln w="12700">
            <a:solidFill>
              <a:srgbClr val="3333FF"/>
            </a:solidFill>
            <a:round/>
            <a:headEnd type="none" w="sm" len="sm"/>
            <a:tailEnd type="stealth" w="med" len="lg"/>
          </a:ln>
          <a:effectLst/>
        </p:spPr>
        <p:txBody>
          <a:bodyPr wrap="none" anchor="ctr">
            <a:prstTxWarp prst="textNoShape">
              <a:avLst/>
            </a:prstTxWarp>
          </a:bodyPr>
          <a:lstStyle/>
          <a:p>
            <a:endParaRPr lang="en-US"/>
          </a:p>
        </p:txBody>
      </p:sp>
      <p:sp>
        <p:nvSpPr>
          <p:cNvPr id="29711" name="Line 15"/>
          <p:cNvSpPr>
            <a:spLocks noChangeShapeType="1"/>
          </p:cNvSpPr>
          <p:nvPr/>
        </p:nvSpPr>
        <p:spPr bwMode="auto">
          <a:xfrm flipH="1">
            <a:off x="3059113" y="3551238"/>
            <a:ext cx="1160462" cy="738187"/>
          </a:xfrm>
          <a:prstGeom prst="line">
            <a:avLst/>
          </a:prstGeom>
          <a:noFill/>
          <a:ln w="12700">
            <a:solidFill>
              <a:srgbClr val="3333FF"/>
            </a:solidFill>
            <a:round/>
            <a:headEnd type="none" w="sm" len="sm"/>
            <a:tailEnd type="stealth" w="med" len="lg"/>
          </a:ln>
          <a:effectLst/>
        </p:spPr>
        <p:txBody>
          <a:bodyPr wrap="none" anchor="ctr">
            <a:prstTxWarp prst="textNoShape">
              <a:avLst/>
            </a:prstTxWarp>
          </a:bodyPr>
          <a:lstStyle/>
          <a:p>
            <a:endParaRPr lang="en-US"/>
          </a:p>
        </p:txBody>
      </p:sp>
      <p:sp>
        <p:nvSpPr>
          <p:cNvPr id="29712" name="Line 16"/>
          <p:cNvSpPr>
            <a:spLocks noChangeShapeType="1"/>
          </p:cNvSpPr>
          <p:nvPr/>
        </p:nvSpPr>
        <p:spPr bwMode="auto">
          <a:xfrm>
            <a:off x="5172075" y="3567113"/>
            <a:ext cx="1020763" cy="704850"/>
          </a:xfrm>
          <a:prstGeom prst="line">
            <a:avLst/>
          </a:prstGeom>
          <a:noFill/>
          <a:ln w="12700">
            <a:solidFill>
              <a:srgbClr val="3333FF"/>
            </a:solidFill>
            <a:round/>
            <a:headEnd type="none" w="sm" len="sm"/>
            <a:tailEnd type="stealth" w="med" len="lg"/>
          </a:ln>
          <a:effectLst/>
        </p:spPr>
        <p:txBody>
          <a:bodyPr wrap="none" anchor="ctr">
            <a:prstTxWarp prst="textNoShape">
              <a:avLst/>
            </a:prstTxWarp>
          </a:bodyPr>
          <a:lstStyle/>
          <a:p>
            <a:endParaRPr lang="en-US"/>
          </a:p>
        </p:txBody>
      </p:sp>
      <p:sp>
        <p:nvSpPr>
          <p:cNvPr id="29713" name="Line 17"/>
          <p:cNvSpPr>
            <a:spLocks noChangeShapeType="1"/>
          </p:cNvSpPr>
          <p:nvPr/>
        </p:nvSpPr>
        <p:spPr bwMode="auto">
          <a:xfrm>
            <a:off x="5172075" y="3567113"/>
            <a:ext cx="2700338" cy="690562"/>
          </a:xfrm>
          <a:prstGeom prst="line">
            <a:avLst/>
          </a:prstGeom>
          <a:noFill/>
          <a:ln w="12700">
            <a:solidFill>
              <a:srgbClr val="3333FF"/>
            </a:solidFill>
            <a:round/>
            <a:headEnd type="none" w="sm" len="sm"/>
            <a:tailEnd type="stealth" w="med" len="lg"/>
          </a:ln>
          <a:effectLst/>
        </p:spPr>
        <p:txBody>
          <a:bodyPr wrap="none" anchor="ctr">
            <a:prstTxWarp prst="textNoShape">
              <a:avLst/>
            </a:prstTxWarp>
          </a:bodyPr>
          <a:lstStyle/>
          <a:p>
            <a:endParaRPr lang="en-US"/>
          </a:p>
        </p:txBody>
      </p:sp>
      <p:sp>
        <p:nvSpPr>
          <p:cNvPr id="29714" name="Line 18"/>
          <p:cNvSpPr>
            <a:spLocks noChangeShapeType="1"/>
          </p:cNvSpPr>
          <p:nvPr/>
        </p:nvSpPr>
        <p:spPr bwMode="auto">
          <a:xfrm>
            <a:off x="4702175" y="3752850"/>
            <a:ext cx="3175" cy="538163"/>
          </a:xfrm>
          <a:prstGeom prst="line">
            <a:avLst/>
          </a:prstGeom>
          <a:noFill/>
          <a:ln w="12700">
            <a:solidFill>
              <a:srgbClr val="3333FF"/>
            </a:solidFill>
            <a:round/>
            <a:headEnd type="none" w="sm" len="sm"/>
            <a:tailEnd type="stealth" w="med" len="lg"/>
          </a:ln>
          <a:effectLst/>
        </p:spPr>
        <p:txBody>
          <a:bodyPr wrap="none" anchor="ctr">
            <a:prstTxWarp prst="textNoShape">
              <a:avLst/>
            </a:prstTxWarp>
          </a:bodyPr>
          <a:lstStyle/>
          <a:p>
            <a:endParaRPr lang="en-US"/>
          </a:p>
        </p:txBody>
      </p:sp>
      <p:sp>
        <p:nvSpPr>
          <p:cNvPr id="29715" name="Line 19"/>
          <p:cNvSpPr>
            <a:spLocks noChangeShapeType="1"/>
          </p:cNvSpPr>
          <p:nvPr/>
        </p:nvSpPr>
        <p:spPr bwMode="auto">
          <a:xfrm>
            <a:off x="4721225" y="4694238"/>
            <a:ext cx="692150" cy="688975"/>
          </a:xfrm>
          <a:prstGeom prst="line">
            <a:avLst/>
          </a:prstGeom>
          <a:noFill/>
          <a:ln w="12700">
            <a:solidFill>
              <a:srgbClr val="3333FF"/>
            </a:solidFill>
            <a:round/>
            <a:headEnd type="none" w="sm" len="sm"/>
            <a:tailEnd type="stealth" w="med" len="lg"/>
          </a:ln>
          <a:effectLst/>
        </p:spPr>
        <p:txBody>
          <a:bodyPr wrap="none" anchor="ctr">
            <a:prstTxWarp prst="textNoShape">
              <a:avLst/>
            </a:prstTxWarp>
          </a:bodyPr>
          <a:lstStyle/>
          <a:p>
            <a:endParaRPr lang="en-US"/>
          </a:p>
        </p:txBody>
      </p:sp>
      <p:sp>
        <p:nvSpPr>
          <p:cNvPr id="29717" name="Rectangle 21"/>
          <p:cNvSpPr>
            <a:spLocks noChangeArrowheads="1"/>
          </p:cNvSpPr>
          <p:nvPr/>
        </p:nvSpPr>
        <p:spPr bwMode="auto">
          <a:xfrm>
            <a:off x="1416050" y="3765550"/>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29718" name="Rectangle 22"/>
          <p:cNvSpPr>
            <a:spLocks noChangeArrowheads="1"/>
          </p:cNvSpPr>
          <p:nvPr/>
        </p:nvSpPr>
        <p:spPr bwMode="auto">
          <a:xfrm>
            <a:off x="2819400" y="3916363"/>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29720" name="Rectangle 24"/>
          <p:cNvSpPr>
            <a:spLocks noChangeArrowheads="1"/>
          </p:cNvSpPr>
          <p:nvPr/>
        </p:nvSpPr>
        <p:spPr bwMode="auto">
          <a:xfrm>
            <a:off x="5884863" y="3849688"/>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29721" name="Rectangle 25"/>
          <p:cNvSpPr>
            <a:spLocks noChangeArrowheads="1"/>
          </p:cNvSpPr>
          <p:nvPr/>
        </p:nvSpPr>
        <p:spPr bwMode="auto">
          <a:xfrm>
            <a:off x="6646863" y="3681413"/>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29722" name="Rectangle 26"/>
          <p:cNvSpPr>
            <a:spLocks noChangeArrowheads="1"/>
          </p:cNvSpPr>
          <p:nvPr/>
        </p:nvSpPr>
        <p:spPr bwMode="auto">
          <a:xfrm>
            <a:off x="5181600" y="1676400"/>
            <a:ext cx="3638198" cy="514324"/>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2800" b="1" dirty="0">
                <a:solidFill>
                  <a:srgbClr val="3333FF"/>
                </a:solidFill>
                <a:latin typeface="+mj-lt"/>
              </a:rPr>
              <a:t>Control dependence</a:t>
            </a:r>
          </a:p>
        </p:txBody>
      </p:sp>
      <p:sp>
        <p:nvSpPr>
          <p:cNvPr id="29723" name="Rectangle 27"/>
          <p:cNvSpPr>
            <a:spLocks noChangeArrowheads="1"/>
          </p:cNvSpPr>
          <p:nvPr/>
        </p:nvSpPr>
        <p:spPr bwMode="auto">
          <a:xfrm>
            <a:off x="5257800" y="2232025"/>
            <a:ext cx="3179538" cy="514324"/>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2800" b="1">
                <a:solidFill>
                  <a:srgbClr val="009900"/>
                </a:solidFill>
                <a:latin typeface="+mj-lt"/>
              </a:rPr>
              <a:t>Flow dependence</a:t>
            </a:r>
          </a:p>
        </p:txBody>
      </p:sp>
      <p:sp>
        <p:nvSpPr>
          <p:cNvPr id="29724" name="Line 28"/>
          <p:cNvSpPr>
            <a:spLocks noChangeShapeType="1"/>
          </p:cNvSpPr>
          <p:nvPr/>
        </p:nvSpPr>
        <p:spPr bwMode="auto">
          <a:xfrm>
            <a:off x="1447800" y="4660900"/>
            <a:ext cx="762000" cy="671513"/>
          </a:xfrm>
          <a:prstGeom prst="line">
            <a:avLst/>
          </a:prstGeom>
          <a:noFill/>
          <a:ln w="12700">
            <a:solidFill>
              <a:srgbClr val="009900"/>
            </a:solidFill>
            <a:round/>
            <a:headEnd type="none" w="sm" len="sm"/>
            <a:tailEnd type="stealth" w="med" len="lg"/>
          </a:ln>
          <a:effectLst/>
        </p:spPr>
        <p:txBody>
          <a:bodyPr wrap="none" anchor="ctr">
            <a:prstTxWarp prst="textNoShape">
              <a:avLst/>
            </a:prstTxWarp>
          </a:bodyPr>
          <a:lstStyle/>
          <a:p>
            <a:endParaRPr lang="en-US"/>
          </a:p>
        </p:txBody>
      </p:sp>
      <p:sp>
        <p:nvSpPr>
          <p:cNvPr id="29725" name="Line 29"/>
          <p:cNvSpPr>
            <a:spLocks noChangeShapeType="1"/>
          </p:cNvSpPr>
          <p:nvPr/>
        </p:nvSpPr>
        <p:spPr bwMode="auto">
          <a:xfrm flipH="1">
            <a:off x="2417763" y="4660900"/>
            <a:ext cx="346075" cy="671513"/>
          </a:xfrm>
          <a:prstGeom prst="line">
            <a:avLst/>
          </a:prstGeom>
          <a:noFill/>
          <a:ln w="12700">
            <a:solidFill>
              <a:srgbClr val="009900"/>
            </a:solidFill>
            <a:round/>
            <a:headEnd type="none" w="sm" len="sm"/>
            <a:tailEnd type="stealth" w="med" len="lg"/>
          </a:ln>
          <a:effectLst/>
        </p:spPr>
        <p:txBody>
          <a:bodyPr wrap="none" anchor="ctr">
            <a:prstTxWarp prst="textNoShape">
              <a:avLst/>
            </a:prstTxWarp>
          </a:bodyPr>
          <a:lstStyle/>
          <a:p>
            <a:endParaRPr lang="en-US"/>
          </a:p>
        </p:txBody>
      </p:sp>
      <p:sp>
        <p:nvSpPr>
          <p:cNvPr id="29726" name="Line 30"/>
          <p:cNvSpPr>
            <a:spLocks noChangeShapeType="1"/>
          </p:cNvSpPr>
          <p:nvPr/>
        </p:nvSpPr>
        <p:spPr bwMode="auto">
          <a:xfrm>
            <a:off x="3119438" y="4492625"/>
            <a:ext cx="346075" cy="0"/>
          </a:xfrm>
          <a:prstGeom prst="line">
            <a:avLst/>
          </a:prstGeom>
          <a:noFill/>
          <a:ln w="12700">
            <a:solidFill>
              <a:srgbClr val="009900"/>
            </a:solidFill>
            <a:round/>
            <a:headEnd type="none" w="sm" len="sm"/>
            <a:tailEnd type="stealth" w="med" len="lg"/>
          </a:ln>
          <a:effectLst/>
        </p:spPr>
        <p:txBody>
          <a:bodyPr wrap="none" anchor="ctr">
            <a:prstTxWarp prst="textNoShape">
              <a:avLst/>
            </a:prstTxWarp>
          </a:bodyPr>
          <a:lstStyle/>
          <a:p>
            <a:endParaRPr lang="en-US"/>
          </a:p>
        </p:txBody>
      </p:sp>
      <p:sp>
        <p:nvSpPr>
          <p:cNvPr id="29727" name="Line 31"/>
          <p:cNvSpPr>
            <a:spLocks noChangeShapeType="1"/>
          </p:cNvSpPr>
          <p:nvPr/>
        </p:nvSpPr>
        <p:spPr bwMode="auto">
          <a:xfrm>
            <a:off x="3101975" y="4681538"/>
            <a:ext cx="1619250" cy="650875"/>
          </a:xfrm>
          <a:prstGeom prst="line">
            <a:avLst/>
          </a:prstGeom>
          <a:noFill/>
          <a:ln w="12700">
            <a:solidFill>
              <a:srgbClr val="009900"/>
            </a:solidFill>
            <a:round/>
            <a:headEnd type="none" w="sm" len="sm"/>
            <a:tailEnd type="stealth" w="med" len="lg"/>
          </a:ln>
          <a:effectLst/>
        </p:spPr>
        <p:txBody>
          <a:bodyPr wrap="none" anchor="ctr">
            <a:prstTxWarp prst="textNoShape">
              <a:avLst/>
            </a:prstTxWarp>
          </a:bodyPr>
          <a:lstStyle/>
          <a:p>
            <a:endParaRPr lang="en-US"/>
          </a:p>
        </p:txBody>
      </p:sp>
      <p:sp>
        <p:nvSpPr>
          <p:cNvPr id="29728" name="Arc 32"/>
          <p:cNvSpPr>
            <a:spLocks/>
          </p:cNvSpPr>
          <p:nvPr/>
        </p:nvSpPr>
        <p:spPr bwMode="auto">
          <a:xfrm>
            <a:off x="2765425" y="4610100"/>
            <a:ext cx="4987925" cy="488950"/>
          </a:xfrm>
          <a:custGeom>
            <a:avLst/>
            <a:gdLst>
              <a:gd name="G0" fmla="+- 21600 0 0"/>
              <a:gd name="G1" fmla="+- 251 0 0"/>
              <a:gd name="G2" fmla="+- 21600 0 0"/>
              <a:gd name="T0" fmla="*/ 43199 w 43200"/>
              <a:gd name="T1" fmla="*/ 0 h 21851"/>
              <a:gd name="T2" fmla="*/ 1 w 43200"/>
              <a:gd name="T3" fmla="*/ 0 h 21851"/>
              <a:gd name="T4" fmla="*/ 21600 w 43200"/>
              <a:gd name="T5" fmla="*/ 251 h 21851"/>
            </a:gdLst>
            <a:ahLst/>
            <a:cxnLst>
              <a:cxn ang="0">
                <a:pos x="T0" y="T1"/>
              </a:cxn>
              <a:cxn ang="0">
                <a:pos x="T2" y="T3"/>
              </a:cxn>
              <a:cxn ang="0">
                <a:pos x="T4" y="T5"/>
              </a:cxn>
            </a:cxnLst>
            <a:rect l="0" t="0" r="r" b="b"/>
            <a:pathLst>
              <a:path w="43200" h="21851" fill="none" extrusionOk="0">
                <a:moveTo>
                  <a:pt x="43198" y="0"/>
                </a:moveTo>
                <a:cubicBezTo>
                  <a:pt x="43199" y="83"/>
                  <a:pt x="43200" y="167"/>
                  <a:pt x="43200" y="251"/>
                </a:cubicBezTo>
                <a:cubicBezTo>
                  <a:pt x="43200" y="12180"/>
                  <a:pt x="33529" y="21851"/>
                  <a:pt x="21600" y="21851"/>
                </a:cubicBezTo>
                <a:cubicBezTo>
                  <a:pt x="9670" y="21851"/>
                  <a:pt x="0" y="12180"/>
                  <a:pt x="0" y="251"/>
                </a:cubicBezTo>
                <a:cubicBezTo>
                  <a:pt x="0" y="167"/>
                  <a:pt x="0" y="83"/>
                  <a:pt x="1" y="0"/>
                </a:cubicBezTo>
              </a:path>
              <a:path w="43200" h="21851" stroke="0" extrusionOk="0">
                <a:moveTo>
                  <a:pt x="43198" y="0"/>
                </a:moveTo>
                <a:cubicBezTo>
                  <a:pt x="43199" y="83"/>
                  <a:pt x="43200" y="167"/>
                  <a:pt x="43200" y="251"/>
                </a:cubicBezTo>
                <a:cubicBezTo>
                  <a:pt x="43200" y="12180"/>
                  <a:pt x="33529" y="21851"/>
                  <a:pt x="21600" y="21851"/>
                </a:cubicBezTo>
                <a:cubicBezTo>
                  <a:pt x="9670" y="21851"/>
                  <a:pt x="0" y="12180"/>
                  <a:pt x="0" y="251"/>
                </a:cubicBezTo>
                <a:cubicBezTo>
                  <a:pt x="0" y="167"/>
                  <a:pt x="0" y="83"/>
                  <a:pt x="1" y="0"/>
                </a:cubicBezTo>
                <a:lnTo>
                  <a:pt x="21600" y="251"/>
                </a:lnTo>
                <a:close/>
              </a:path>
            </a:pathLst>
          </a:custGeom>
          <a:noFill/>
          <a:ln w="12700" cap="rnd">
            <a:solidFill>
              <a:srgbClr val="009900"/>
            </a:solidFill>
            <a:round/>
            <a:headEnd type="stealth" w="med" len="lg"/>
            <a:tailEnd type="none" w="sm" len="sm"/>
          </a:ln>
          <a:effectLst/>
        </p:spPr>
        <p:txBody>
          <a:bodyPr wrap="none" anchor="ctr">
            <a:prstTxWarp prst="textNoShape">
              <a:avLst/>
            </a:prstTxWarp>
          </a:bodyPr>
          <a:lstStyle/>
          <a:p>
            <a:endParaRPr lang="en-US"/>
          </a:p>
        </p:txBody>
      </p:sp>
      <p:sp>
        <p:nvSpPr>
          <p:cNvPr id="29729" name="Arc 33"/>
          <p:cNvSpPr>
            <a:spLocks/>
          </p:cNvSpPr>
          <p:nvPr/>
        </p:nvSpPr>
        <p:spPr bwMode="auto">
          <a:xfrm>
            <a:off x="2211388" y="5702300"/>
            <a:ext cx="831850" cy="488950"/>
          </a:xfrm>
          <a:custGeom>
            <a:avLst/>
            <a:gdLst>
              <a:gd name="G0" fmla="+- 21600 0 0"/>
              <a:gd name="G1" fmla="+- 2788 0 0"/>
              <a:gd name="G2" fmla="+- 21600 0 0"/>
              <a:gd name="T0" fmla="*/ 43118 w 43200"/>
              <a:gd name="T1" fmla="*/ 904 h 24388"/>
              <a:gd name="T2" fmla="*/ 181 w 43200"/>
              <a:gd name="T3" fmla="*/ 0 h 24388"/>
              <a:gd name="T4" fmla="*/ 21600 w 43200"/>
              <a:gd name="T5" fmla="*/ 2788 h 24388"/>
            </a:gdLst>
            <a:ahLst/>
            <a:cxnLst>
              <a:cxn ang="0">
                <a:pos x="T0" y="T1"/>
              </a:cxn>
              <a:cxn ang="0">
                <a:pos x="T2" y="T3"/>
              </a:cxn>
              <a:cxn ang="0">
                <a:pos x="T4" y="T5"/>
              </a:cxn>
            </a:cxnLst>
            <a:rect l="0" t="0" r="r" b="b"/>
            <a:pathLst>
              <a:path w="43200" h="24388" fill="none" extrusionOk="0">
                <a:moveTo>
                  <a:pt x="43117" y="904"/>
                </a:moveTo>
                <a:cubicBezTo>
                  <a:pt x="43172" y="1530"/>
                  <a:pt x="43200" y="2159"/>
                  <a:pt x="43200" y="2788"/>
                </a:cubicBezTo>
                <a:cubicBezTo>
                  <a:pt x="43200" y="14717"/>
                  <a:pt x="33529" y="24388"/>
                  <a:pt x="21600" y="24388"/>
                </a:cubicBezTo>
                <a:cubicBezTo>
                  <a:pt x="9670" y="24388"/>
                  <a:pt x="0" y="14717"/>
                  <a:pt x="0" y="2788"/>
                </a:cubicBezTo>
                <a:cubicBezTo>
                  <a:pt x="0" y="1855"/>
                  <a:pt x="60" y="924"/>
                  <a:pt x="180" y="-1"/>
                </a:cubicBezTo>
              </a:path>
              <a:path w="43200" h="24388" stroke="0" extrusionOk="0">
                <a:moveTo>
                  <a:pt x="43117" y="904"/>
                </a:moveTo>
                <a:cubicBezTo>
                  <a:pt x="43172" y="1530"/>
                  <a:pt x="43200" y="2159"/>
                  <a:pt x="43200" y="2788"/>
                </a:cubicBezTo>
                <a:cubicBezTo>
                  <a:pt x="43200" y="14717"/>
                  <a:pt x="33529" y="24388"/>
                  <a:pt x="21600" y="24388"/>
                </a:cubicBezTo>
                <a:cubicBezTo>
                  <a:pt x="9670" y="24388"/>
                  <a:pt x="0" y="14717"/>
                  <a:pt x="0" y="2788"/>
                </a:cubicBezTo>
                <a:cubicBezTo>
                  <a:pt x="0" y="1855"/>
                  <a:pt x="60" y="924"/>
                  <a:pt x="180" y="-1"/>
                </a:cubicBezTo>
                <a:lnTo>
                  <a:pt x="21600" y="2788"/>
                </a:lnTo>
                <a:close/>
              </a:path>
            </a:pathLst>
          </a:custGeom>
          <a:noFill/>
          <a:ln w="12700" cap="rnd">
            <a:solidFill>
              <a:srgbClr val="009900"/>
            </a:solidFill>
            <a:round/>
            <a:headEnd type="none" w="sm" len="sm"/>
            <a:tailEnd type="stealth" w="med" len="lg"/>
          </a:ln>
          <a:effectLst/>
        </p:spPr>
        <p:txBody>
          <a:bodyPr wrap="none" anchor="ctr">
            <a:prstTxWarp prst="textNoShape">
              <a:avLst/>
            </a:prstTxWarp>
          </a:bodyPr>
          <a:lstStyle/>
          <a:p>
            <a:endParaRPr lang="en-US"/>
          </a:p>
        </p:txBody>
      </p:sp>
      <p:sp>
        <p:nvSpPr>
          <p:cNvPr id="29730" name="Arc 34"/>
          <p:cNvSpPr>
            <a:spLocks/>
          </p:cNvSpPr>
          <p:nvPr/>
        </p:nvSpPr>
        <p:spPr bwMode="auto">
          <a:xfrm>
            <a:off x="4705350" y="5702300"/>
            <a:ext cx="831850" cy="488950"/>
          </a:xfrm>
          <a:custGeom>
            <a:avLst/>
            <a:gdLst>
              <a:gd name="G0" fmla="+- 21600 0 0"/>
              <a:gd name="G1" fmla="+- 2788 0 0"/>
              <a:gd name="G2" fmla="+- 21600 0 0"/>
              <a:gd name="T0" fmla="*/ 43118 w 43200"/>
              <a:gd name="T1" fmla="*/ 904 h 24388"/>
              <a:gd name="T2" fmla="*/ 181 w 43200"/>
              <a:gd name="T3" fmla="*/ 0 h 24388"/>
              <a:gd name="T4" fmla="*/ 21600 w 43200"/>
              <a:gd name="T5" fmla="*/ 2788 h 24388"/>
            </a:gdLst>
            <a:ahLst/>
            <a:cxnLst>
              <a:cxn ang="0">
                <a:pos x="T0" y="T1"/>
              </a:cxn>
              <a:cxn ang="0">
                <a:pos x="T2" y="T3"/>
              </a:cxn>
              <a:cxn ang="0">
                <a:pos x="T4" y="T5"/>
              </a:cxn>
            </a:cxnLst>
            <a:rect l="0" t="0" r="r" b="b"/>
            <a:pathLst>
              <a:path w="43200" h="24388" fill="none" extrusionOk="0">
                <a:moveTo>
                  <a:pt x="43117" y="904"/>
                </a:moveTo>
                <a:cubicBezTo>
                  <a:pt x="43172" y="1530"/>
                  <a:pt x="43200" y="2159"/>
                  <a:pt x="43200" y="2788"/>
                </a:cubicBezTo>
                <a:cubicBezTo>
                  <a:pt x="43200" y="14717"/>
                  <a:pt x="33529" y="24388"/>
                  <a:pt x="21600" y="24388"/>
                </a:cubicBezTo>
                <a:cubicBezTo>
                  <a:pt x="9670" y="24388"/>
                  <a:pt x="0" y="14717"/>
                  <a:pt x="0" y="2788"/>
                </a:cubicBezTo>
                <a:cubicBezTo>
                  <a:pt x="0" y="1855"/>
                  <a:pt x="60" y="924"/>
                  <a:pt x="180" y="-1"/>
                </a:cubicBezTo>
              </a:path>
              <a:path w="43200" h="24388" stroke="0" extrusionOk="0">
                <a:moveTo>
                  <a:pt x="43117" y="904"/>
                </a:moveTo>
                <a:cubicBezTo>
                  <a:pt x="43172" y="1530"/>
                  <a:pt x="43200" y="2159"/>
                  <a:pt x="43200" y="2788"/>
                </a:cubicBezTo>
                <a:cubicBezTo>
                  <a:pt x="43200" y="14717"/>
                  <a:pt x="33529" y="24388"/>
                  <a:pt x="21600" y="24388"/>
                </a:cubicBezTo>
                <a:cubicBezTo>
                  <a:pt x="9670" y="24388"/>
                  <a:pt x="0" y="14717"/>
                  <a:pt x="0" y="2788"/>
                </a:cubicBezTo>
                <a:cubicBezTo>
                  <a:pt x="0" y="1855"/>
                  <a:pt x="60" y="924"/>
                  <a:pt x="180" y="-1"/>
                </a:cubicBezTo>
                <a:lnTo>
                  <a:pt x="21600" y="2788"/>
                </a:lnTo>
                <a:close/>
              </a:path>
            </a:pathLst>
          </a:custGeom>
          <a:noFill/>
          <a:ln w="12700" cap="rnd">
            <a:solidFill>
              <a:srgbClr val="009900"/>
            </a:solidFill>
            <a:round/>
            <a:headEnd type="none" w="sm" len="sm"/>
            <a:tailEnd type="stealth" w="med" len="lg"/>
          </a:ln>
          <a:effectLst/>
        </p:spPr>
        <p:txBody>
          <a:bodyPr wrap="none" anchor="ctr">
            <a:prstTxWarp prst="textNoShape">
              <a:avLst/>
            </a:prstTxWarp>
          </a:bodyPr>
          <a:lstStyle/>
          <a:p>
            <a:endParaRPr lang="en-US"/>
          </a:p>
        </p:txBody>
      </p:sp>
      <p:grpSp>
        <p:nvGrpSpPr>
          <p:cNvPr id="2" name="Group 35"/>
          <p:cNvGrpSpPr>
            <a:grpSpLocks/>
          </p:cNvGrpSpPr>
          <p:nvPr/>
        </p:nvGrpSpPr>
        <p:grpSpPr bwMode="auto">
          <a:xfrm>
            <a:off x="3197225" y="4643438"/>
            <a:ext cx="3170238" cy="1765300"/>
            <a:chOff x="2124" y="3348"/>
            <a:chExt cx="2197" cy="1260"/>
          </a:xfrm>
        </p:grpSpPr>
        <p:sp>
          <p:nvSpPr>
            <p:cNvPr id="29732" name="Arc 36"/>
            <p:cNvSpPr>
              <a:spLocks/>
            </p:cNvSpPr>
            <p:nvPr/>
          </p:nvSpPr>
          <p:spPr bwMode="auto">
            <a:xfrm>
              <a:off x="2124" y="3846"/>
              <a:ext cx="1791" cy="762"/>
            </a:xfrm>
            <a:custGeom>
              <a:avLst/>
              <a:gdLst>
                <a:gd name="G0" fmla="+- 20435 0 0"/>
                <a:gd name="G1" fmla="+- 0 0 0"/>
                <a:gd name="G2" fmla="+- 21600 0 0"/>
                <a:gd name="T0" fmla="*/ 35597 w 35597"/>
                <a:gd name="T1" fmla="*/ 15384 h 21600"/>
                <a:gd name="T2" fmla="*/ 0 w 35597"/>
                <a:gd name="T3" fmla="*/ 6997 h 21600"/>
                <a:gd name="T4" fmla="*/ 20435 w 35597"/>
                <a:gd name="T5" fmla="*/ 0 h 21600"/>
              </a:gdLst>
              <a:ahLst/>
              <a:cxnLst>
                <a:cxn ang="0">
                  <a:pos x="T0" y="T1"/>
                </a:cxn>
                <a:cxn ang="0">
                  <a:pos x="T2" y="T3"/>
                </a:cxn>
                <a:cxn ang="0">
                  <a:pos x="T4" y="T5"/>
                </a:cxn>
              </a:cxnLst>
              <a:rect l="0" t="0" r="r" b="b"/>
              <a:pathLst>
                <a:path w="35597" h="21600" fill="none" extrusionOk="0">
                  <a:moveTo>
                    <a:pt x="35597" y="15384"/>
                  </a:moveTo>
                  <a:cubicBezTo>
                    <a:pt x="31555" y="19367"/>
                    <a:pt x="26109" y="21599"/>
                    <a:pt x="20435" y="21599"/>
                  </a:cubicBezTo>
                  <a:cubicBezTo>
                    <a:pt x="11202" y="21599"/>
                    <a:pt x="2990" y="15731"/>
                    <a:pt x="-1" y="6997"/>
                  </a:cubicBezTo>
                </a:path>
                <a:path w="35597" h="21600" stroke="0" extrusionOk="0">
                  <a:moveTo>
                    <a:pt x="35597" y="15384"/>
                  </a:moveTo>
                  <a:cubicBezTo>
                    <a:pt x="31555" y="19367"/>
                    <a:pt x="26109" y="21599"/>
                    <a:pt x="20435" y="21599"/>
                  </a:cubicBezTo>
                  <a:cubicBezTo>
                    <a:pt x="11202" y="21599"/>
                    <a:pt x="2990" y="15731"/>
                    <a:pt x="-1" y="6997"/>
                  </a:cubicBezTo>
                  <a:lnTo>
                    <a:pt x="20435" y="0"/>
                  </a:lnTo>
                  <a:close/>
                </a:path>
              </a:pathLst>
            </a:custGeom>
            <a:noFill/>
            <a:ln w="12700" cap="rnd">
              <a:solidFill>
                <a:srgbClr val="009900"/>
              </a:solidFill>
              <a:round/>
              <a:headEnd type="none" w="sm" len="sm"/>
              <a:tailEnd type="none" w="sm" len="sm"/>
            </a:ln>
            <a:effectLst/>
          </p:spPr>
          <p:txBody>
            <a:bodyPr wrap="none" anchor="ctr">
              <a:prstTxWarp prst="textNoShape">
                <a:avLst/>
              </a:prstTxWarp>
            </a:bodyPr>
            <a:lstStyle/>
            <a:p>
              <a:endParaRPr lang="en-US"/>
            </a:p>
          </p:txBody>
        </p:sp>
        <p:sp>
          <p:nvSpPr>
            <p:cNvPr id="29733" name="Arc 37"/>
            <p:cNvSpPr>
              <a:spLocks/>
            </p:cNvSpPr>
            <p:nvPr/>
          </p:nvSpPr>
          <p:spPr bwMode="auto">
            <a:xfrm>
              <a:off x="3516" y="3348"/>
              <a:ext cx="805" cy="1057"/>
            </a:xfrm>
            <a:custGeom>
              <a:avLst/>
              <a:gdLst>
                <a:gd name="G0" fmla="+- 0 0 0"/>
                <a:gd name="G1" fmla="+- 0 0 0"/>
                <a:gd name="G2" fmla="+- 21600 0 0"/>
                <a:gd name="T0" fmla="*/ 21600 w 21600"/>
                <a:gd name="T1" fmla="*/ 0 h 19017"/>
                <a:gd name="T2" fmla="*/ 10243 w 21600"/>
                <a:gd name="T3" fmla="*/ 19017 h 19017"/>
                <a:gd name="T4" fmla="*/ 0 w 21600"/>
                <a:gd name="T5" fmla="*/ 0 h 19017"/>
              </a:gdLst>
              <a:ahLst/>
              <a:cxnLst>
                <a:cxn ang="0">
                  <a:pos x="T0" y="T1"/>
                </a:cxn>
                <a:cxn ang="0">
                  <a:pos x="T2" y="T3"/>
                </a:cxn>
                <a:cxn ang="0">
                  <a:pos x="T4" y="T5"/>
                </a:cxn>
              </a:cxnLst>
              <a:rect l="0" t="0" r="r" b="b"/>
              <a:pathLst>
                <a:path w="21600" h="19017" fill="none" extrusionOk="0">
                  <a:moveTo>
                    <a:pt x="21600" y="0"/>
                  </a:moveTo>
                  <a:cubicBezTo>
                    <a:pt x="21600" y="7945"/>
                    <a:pt x="17238" y="15249"/>
                    <a:pt x="10242" y="19016"/>
                  </a:cubicBezTo>
                </a:path>
                <a:path w="21600" h="19017" stroke="0" extrusionOk="0">
                  <a:moveTo>
                    <a:pt x="21600" y="0"/>
                  </a:moveTo>
                  <a:cubicBezTo>
                    <a:pt x="21600" y="7945"/>
                    <a:pt x="17238" y="15249"/>
                    <a:pt x="10242" y="19016"/>
                  </a:cubicBezTo>
                  <a:lnTo>
                    <a:pt x="0" y="0"/>
                  </a:lnTo>
                  <a:close/>
                </a:path>
              </a:pathLst>
            </a:custGeom>
            <a:noFill/>
            <a:ln w="12700" cap="rnd">
              <a:solidFill>
                <a:srgbClr val="009900"/>
              </a:solidFill>
              <a:round/>
              <a:headEnd type="stealth" w="med" len="lg"/>
              <a:tailEnd type="none" w="sm" len="sm"/>
            </a:ln>
            <a:effectLst/>
          </p:spPr>
          <p:txBody>
            <a:bodyPr wrap="none" anchor="ctr">
              <a:prstTxWarp prst="textNoShape">
                <a:avLst/>
              </a:prstTxWarp>
            </a:bodyPr>
            <a:lstStyle/>
            <a:p>
              <a:endParaRPr lang="en-US"/>
            </a:p>
          </p:txBody>
        </p:sp>
      </p:grpSp>
      <p:sp>
        <p:nvSpPr>
          <p:cNvPr id="29734" name="Arc 38"/>
          <p:cNvSpPr>
            <a:spLocks/>
          </p:cNvSpPr>
          <p:nvPr/>
        </p:nvSpPr>
        <p:spPr bwMode="auto">
          <a:xfrm>
            <a:off x="5665788" y="4676775"/>
            <a:ext cx="2503487" cy="9080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rgbClr val="009900"/>
            </a:solidFill>
            <a:round/>
            <a:headEnd type="stealth" w="med" len="lg"/>
            <a:tailEnd type="none" w="sm" len="sm"/>
          </a:ln>
          <a:effectLst/>
        </p:spPr>
        <p:txBody>
          <a:bodyPr wrap="none" anchor="ctr">
            <a:prstTxWarp prst="textNoShape">
              <a:avLst/>
            </a:prstTxWarp>
          </a:bodyPr>
          <a:lstStyle/>
          <a:p>
            <a:endParaRPr lang="en-US"/>
          </a:p>
        </p:txBody>
      </p:sp>
      <p:sp>
        <p:nvSpPr>
          <p:cNvPr id="29736" name="Line 40"/>
          <p:cNvSpPr>
            <a:spLocks noChangeShapeType="1"/>
          </p:cNvSpPr>
          <p:nvPr/>
        </p:nvSpPr>
        <p:spPr bwMode="auto">
          <a:xfrm flipH="1" flipV="1">
            <a:off x="4581525" y="4692650"/>
            <a:ext cx="295275" cy="639763"/>
          </a:xfrm>
          <a:prstGeom prst="line">
            <a:avLst/>
          </a:prstGeom>
          <a:noFill/>
          <a:ln w="12700">
            <a:solidFill>
              <a:srgbClr val="009900"/>
            </a:solidFill>
            <a:round/>
            <a:headEnd type="none" w="sm" len="sm"/>
            <a:tailEnd type="stealth" w="med" len="lg"/>
          </a:ln>
          <a:effectLst/>
        </p:spPr>
        <p:txBody>
          <a:bodyPr wrap="none" anchor="ctr">
            <a:prstTxWarp prst="textNoShape">
              <a:avLst/>
            </a:prstTxWarp>
          </a:bodyPr>
          <a:lstStyle/>
          <a:p>
            <a:endParaRPr lang="en-US"/>
          </a:p>
        </p:txBody>
      </p:sp>
      <p:sp>
        <p:nvSpPr>
          <p:cNvPr id="29737" name="Line 41"/>
          <p:cNvSpPr>
            <a:spLocks noChangeShapeType="1"/>
          </p:cNvSpPr>
          <p:nvPr/>
        </p:nvSpPr>
        <p:spPr bwMode="auto">
          <a:xfrm flipH="1">
            <a:off x="3500438" y="5518150"/>
            <a:ext cx="752475" cy="0"/>
          </a:xfrm>
          <a:prstGeom prst="line">
            <a:avLst/>
          </a:prstGeom>
          <a:noFill/>
          <a:ln w="12700">
            <a:solidFill>
              <a:srgbClr val="009900"/>
            </a:solidFill>
            <a:round/>
            <a:headEnd type="none" w="sm" len="sm"/>
            <a:tailEnd type="stealth" w="med" len="lg"/>
          </a:ln>
          <a:effectLst/>
        </p:spPr>
        <p:txBody>
          <a:bodyPr wrap="none" anchor="ctr">
            <a:prstTxWarp prst="textNoShape">
              <a:avLst/>
            </a:prstTxWarp>
          </a:bodyPr>
          <a:lstStyle/>
          <a:p>
            <a:endParaRPr lang="en-US"/>
          </a:p>
        </p:txBody>
      </p:sp>
      <p:sp>
        <p:nvSpPr>
          <p:cNvPr id="29738" name="Arc 42"/>
          <p:cNvSpPr>
            <a:spLocks/>
          </p:cNvSpPr>
          <p:nvPr/>
        </p:nvSpPr>
        <p:spPr bwMode="auto">
          <a:xfrm>
            <a:off x="5173663" y="4124325"/>
            <a:ext cx="361950" cy="739775"/>
          </a:xfrm>
          <a:custGeom>
            <a:avLst/>
            <a:gdLst>
              <a:gd name="G0" fmla="+- 19352 0 0"/>
              <a:gd name="G1" fmla="+- 21600 0 0"/>
              <a:gd name="G2" fmla="+- 21600 0 0"/>
              <a:gd name="T0" fmla="*/ 474 w 40952"/>
              <a:gd name="T1" fmla="*/ 11103 h 43200"/>
              <a:gd name="T2" fmla="*/ 0 w 40952"/>
              <a:gd name="T3" fmla="*/ 31195 h 43200"/>
              <a:gd name="T4" fmla="*/ 19352 w 40952"/>
              <a:gd name="T5" fmla="*/ 21600 h 43200"/>
            </a:gdLst>
            <a:ahLst/>
            <a:cxnLst>
              <a:cxn ang="0">
                <a:pos x="T0" y="T1"/>
              </a:cxn>
              <a:cxn ang="0">
                <a:pos x="T2" y="T3"/>
              </a:cxn>
              <a:cxn ang="0">
                <a:pos x="T4" y="T5"/>
              </a:cxn>
            </a:cxnLst>
            <a:rect l="0" t="0" r="r" b="b"/>
            <a:pathLst>
              <a:path w="40952" h="43200" fill="none" extrusionOk="0">
                <a:moveTo>
                  <a:pt x="474" y="11103"/>
                </a:moveTo>
                <a:cubicBezTo>
                  <a:pt x="4284" y="4249"/>
                  <a:pt x="11510" y="-1"/>
                  <a:pt x="19352" y="-1"/>
                </a:cubicBezTo>
                <a:cubicBezTo>
                  <a:pt x="31281" y="0"/>
                  <a:pt x="40952" y="9670"/>
                  <a:pt x="40952" y="21600"/>
                </a:cubicBezTo>
                <a:cubicBezTo>
                  <a:pt x="40952" y="33529"/>
                  <a:pt x="31281" y="43200"/>
                  <a:pt x="19352" y="43200"/>
                </a:cubicBezTo>
                <a:cubicBezTo>
                  <a:pt x="11144" y="43199"/>
                  <a:pt x="3645" y="38548"/>
                  <a:pt x="0" y="31194"/>
                </a:cubicBezTo>
              </a:path>
              <a:path w="40952" h="43200" stroke="0" extrusionOk="0">
                <a:moveTo>
                  <a:pt x="474" y="11103"/>
                </a:moveTo>
                <a:cubicBezTo>
                  <a:pt x="4284" y="4249"/>
                  <a:pt x="11510" y="-1"/>
                  <a:pt x="19352" y="-1"/>
                </a:cubicBezTo>
                <a:cubicBezTo>
                  <a:pt x="31281" y="0"/>
                  <a:pt x="40952" y="9670"/>
                  <a:pt x="40952" y="21600"/>
                </a:cubicBezTo>
                <a:cubicBezTo>
                  <a:pt x="40952" y="33529"/>
                  <a:pt x="31281" y="43200"/>
                  <a:pt x="19352" y="43200"/>
                </a:cubicBezTo>
                <a:cubicBezTo>
                  <a:pt x="11144" y="43199"/>
                  <a:pt x="3645" y="38548"/>
                  <a:pt x="0" y="31194"/>
                </a:cubicBezTo>
                <a:lnTo>
                  <a:pt x="19352" y="21600"/>
                </a:lnTo>
                <a:close/>
              </a:path>
            </a:pathLst>
          </a:custGeom>
          <a:noFill/>
          <a:ln w="12700" cap="rnd">
            <a:solidFill>
              <a:srgbClr val="3333FF"/>
            </a:solidFill>
            <a:round/>
            <a:headEnd type="stealth" w="med" len="lg"/>
            <a:tailEnd type="none" w="sm" len="sm"/>
          </a:ln>
          <a:effectLst/>
        </p:spPr>
        <p:txBody>
          <a:bodyPr wrap="none" anchor="ctr">
            <a:prstTxWarp prst="textNoShape">
              <a:avLst/>
            </a:prstTxWarp>
          </a:bodyPr>
          <a:lstStyle/>
          <a:p>
            <a:endParaRPr lang="en-US"/>
          </a:p>
        </p:txBody>
      </p:sp>
      <p:sp>
        <p:nvSpPr>
          <p:cNvPr id="29739" name="Rectangle 43"/>
          <p:cNvSpPr>
            <a:spLocks noChangeArrowheads="1"/>
          </p:cNvSpPr>
          <p:nvPr/>
        </p:nvSpPr>
        <p:spPr bwMode="auto">
          <a:xfrm>
            <a:off x="5087938" y="3849688"/>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29741" name="Rectangle 45"/>
          <p:cNvSpPr>
            <a:spLocks noChangeArrowheads="1"/>
          </p:cNvSpPr>
          <p:nvPr/>
        </p:nvSpPr>
        <p:spPr bwMode="auto">
          <a:xfrm>
            <a:off x="4362450" y="3897313"/>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29742" name="Rectangle 46"/>
          <p:cNvSpPr>
            <a:spLocks noChangeArrowheads="1"/>
          </p:cNvSpPr>
          <p:nvPr/>
        </p:nvSpPr>
        <p:spPr bwMode="auto">
          <a:xfrm>
            <a:off x="4867275" y="5060950"/>
            <a:ext cx="288925" cy="327025"/>
          </a:xfrm>
          <a:prstGeom prst="rect">
            <a:avLst/>
          </a:prstGeom>
          <a:noFill/>
          <a:ln w="9525">
            <a:noFill/>
            <a:miter lim="800000"/>
            <a:headEnd/>
            <a:tailEnd/>
          </a:ln>
          <a:effectLst/>
        </p:spPr>
        <p:txBody>
          <a:bodyPr wrap="none" lIns="82628" tIns="41315" rIns="82628" bIns="41315">
            <a:prstTxWarp prst="textNoShape">
              <a:avLst/>
            </a:prstTxWarp>
            <a:spAutoFit/>
          </a:bodyPr>
          <a:lstStyle/>
          <a:p>
            <a:pPr defTabSz="820738"/>
            <a:r>
              <a:rPr lang="en-US" sz="1600">
                <a:solidFill>
                  <a:srgbClr val="3333FF"/>
                </a:solidFill>
              </a:rPr>
              <a:t>T</a:t>
            </a:r>
          </a:p>
        </p:txBody>
      </p:sp>
      <p:sp>
        <p:nvSpPr>
          <p:cNvPr id="44" name="TextBox 43"/>
          <p:cNvSpPr txBox="1"/>
          <p:nvPr/>
        </p:nvSpPr>
        <p:spPr>
          <a:xfrm>
            <a:off x="0" y="6550223"/>
            <a:ext cx="1505540" cy="307777"/>
          </a:xfrm>
          <a:prstGeom prst="rect">
            <a:avLst/>
          </a:prstGeom>
          <a:noFill/>
        </p:spPr>
        <p:txBody>
          <a:bodyPr wrap="none" rtlCol="0">
            <a:spAutoFit/>
          </a:bodyPr>
          <a:lstStyle/>
          <a:p>
            <a:r>
              <a:rPr lang="en-US" sz="1400" dirty="0" smtClean="0"/>
              <a:t>Source: Tom Reps</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 What Are Slices Useful For?</a:t>
            </a:r>
            <a:endParaRPr lang="en-US" dirty="0"/>
          </a:p>
        </p:txBody>
      </p:sp>
      <p:sp>
        <p:nvSpPr>
          <p:cNvPr id="3" name="Content Placeholder 2"/>
          <p:cNvSpPr>
            <a:spLocks noGrp="1"/>
          </p:cNvSpPr>
          <p:nvPr>
            <p:ph idx="1"/>
          </p:nvPr>
        </p:nvSpPr>
        <p:spPr>
          <a:xfrm>
            <a:off x="685800" y="1143000"/>
            <a:ext cx="7772400" cy="5105400"/>
          </a:xfrm>
        </p:spPr>
        <p:txBody>
          <a:bodyPr/>
          <a:lstStyle/>
          <a:p>
            <a:r>
              <a:rPr lang="en-US" dirty="0" smtClean="0"/>
              <a:t>Understanding Programs</a:t>
            </a:r>
            <a:br>
              <a:rPr lang="en-US" dirty="0" smtClean="0"/>
            </a:br>
            <a:endParaRPr lang="en-US" dirty="0" smtClean="0"/>
          </a:p>
          <a:p>
            <a:r>
              <a:rPr lang="en-US" dirty="0" smtClean="0"/>
              <a:t>Restructuring Programs</a:t>
            </a:r>
            <a:br>
              <a:rPr lang="en-US" dirty="0" smtClean="0"/>
            </a:br>
            <a:endParaRPr lang="en-US" dirty="0" smtClean="0"/>
          </a:p>
          <a:p>
            <a:r>
              <a:rPr lang="en-US" dirty="0" smtClean="0"/>
              <a:t>Program Specialization and Reuse</a:t>
            </a:r>
            <a:br>
              <a:rPr lang="en-US" dirty="0" smtClean="0"/>
            </a:br>
            <a:endParaRPr lang="en-US" dirty="0" smtClean="0"/>
          </a:p>
          <a:p>
            <a:r>
              <a:rPr lang="en-US" dirty="0" smtClean="0"/>
              <a:t>Program Differencing</a:t>
            </a:r>
            <a:br>
              <a:rPr lang="en-US" dirty="0" smtClean="0"/>
            </a:br>
            <a:endParaRPr lang="en-US" dirty="0" smtClean="0"/>
          </a:p>
          <a:p>
            <a:r>
              <a:rPr lang="en-US" dirty="0" smtClean="0"/>
              <a:t>Testing</a:t>
            </a:r>
          </a:p>
          <a:p>
            <a:pPr>
              <a:buNone/>
            </a:pP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457200" y="0"/>
            <a:ext cx="8229600" cy="1143000"/>
          </a:xfrm>
        </p:spPr>
        <p:txBody>
          <a:bodyPr/>
          <a:lstStyle/>
          <a:p>
            <a:pPr algn="ctr"/>
            <a:r>
              <a:rPr lang="en-US" dirty="0"/>
              <a:t>Program Comprehension Tools</a:t>
            </a:r>
          </a:p>
        </p:txBody>
      </p:sp>
      <p:sp>
        <p:nvSpPr>
          <p:cNvPr id="429059" name="Rectangle 3"/>
          <p:cNvSpPr>
            <a:spLocks noGrp="1" noChangeArrowheads="1"/>
          </p:cNvSpPr>
          <p:nvPr>
            <p:ph idx="1"/>
          </p:nvPr>
        </p:nvSpPr>
        <p:spPr>
          <a:xfrm>
            <a:off x="685800" y="1219200"/>
            <a:ext cx="8077200" cy="5029200"/>
          </a:xfrm>
        </p:spPr>
        <p:txBody>
          <a:bodyPr/>
          <a:lstStyle/>
          <a:p>
            <a:pPr marL="533400" indent="-533400"/>
            <a:r>
              <a:rPr lang="en-US" dirty="0"/>
              <a:t>A tool that aids in program understanding through the capture, analysis, and presentation of different perspectives (views) of the software</a:t>
            </a:r>
            <a:br>
              <a:rPr lang="en-US" dirty="0"/>
            </a:br>
            <a:endParaRPr lang="en-US" dirty="0"/>
          </a:p>
          <a:p>
            <a:pPr marL="533400" indent="-533400"/>
            <a:r>
              <a:rPr lang="en-US" dirty="0"/>
              <a:t>Basic Process is:</a:t>
            </a:r>
          </a:p>
          <a:p>
            <a:pPr marL="914400" lvl="1" indent="-457200">
              <a:buSzTx/>
              <a:buFont typeface="Arial" charset="0"/>
              <a:buAutoNum type="arabicPeriod"/>
            </a:pPr>
            <a:r>
              <a:rPr lang="en-US" dirty="0"/>
              <a:t>Extract information by parsing the source code</a:t>
            </a:r>
          </a:p>
          <a:p>
            <a:pPr marL="914400" lvl="1" indent="-457200">
              <a:buSzTx/>
              <a:buFont typeface="Arial" charset="0"/>
              <a:buAutoNum type="arabicPeriod"/>
            </a:pPr>
            <a:r>
              <a:rPr lang="en-US" dirty="0"/>
              <a:t>Store and handle the information extracted</a:t>
            </a:r>
          </a:p>
          <a:p>
            <a:pPr marL="914400" lvl="1" indent="-457200">
              <a:buSzTx/>
              <a:buFont typeface="Arial" charset="0"/>
              <a:buAutoNum type="arabicPeriod"/>
            </a:pPr>
            <a:r>
              <a:rPr lang="en-US" dirty="0"/>
              <a:t>Visualize all the retrieved </a:t>
            </a:r>
            <a:r>
              <a:rPr lang="en-US" dirty="0" smtClean="0"/>
              <a:t>information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905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905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905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9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57200" y="-76200"/>
            <a:ext cx="8229600" cy="1143000"/>
          </a:xfrm>
        </p:spPr>
        <p:txBody>
          <a:bodyPr/>
          <a:lstStyle/>
          <a:p>
            <a:r>
              <a:rPr lang="en-US" dirty="0"/>
              <a:t>Interesting Software Views</a:t>
            </a:r>
          </a:p>
        </p:txBody>
      </p:sp>
      <p:sp>
        <p:nvSpPr>
          <p:cNvPr id="430083" name="Rectangle 3"/>
          <p:cNvSpPr>
            <a:spLocks noGrp="1" noChangeArrowheads="1"/>
          </p:cNvSpPr>
          <p:nvPr>
            <p:ph idx="1"/>
          </p:nvPr>
        </p:nvSpPr>
        <p:spPr>
          <a:xfrm>
            <a:off x="685800" y="990600"/>
            <a:ext cx="7772400" cy="5257800"/>
          </a:xfrm>
        </p:spPr>
        <p:txBody>
          <a:bodyPr>
            <a:normAutofit lnSpcReduction="10000"/>
          </a:bodyPr>
          <a:lstStyle/>
          <a:p>
            <a:r>
              <a:rPr lang="en-US" dirty="0"/>
              <a:t>Machine (ex. Byte Code, Assembly Code)</a:t>
            </a:r>
          </a:p>
          <a:p>
            <a:r>
              <a:rPr lang="en-US" dirty="0"/>
              <a:t>Program (ex. C code, Java code)</a:t>
            </a:r>
          </a:p>
          <a:p>
            <a:r>
              <a:rPr lang="en-US" dirty="0"/>
              <a:t>Define/Use </a:t>
            </a:r>
            <a:r>
              <a:rPr lang="en-US" dirty="0" smtClean="0"/>
              <a:t>Graphs</a:t>
            </a:r>
          </a:p>
          <a:p>
            <a:r>
              <a:rPr lang="en-US" dirty="0"/>
              <a:t>Data Flow</a:t>
            </a:r>
          </a:p>
          <a:p>
            <a:r>
              <a:rPr lang="en-US" dirty="0"/>
              <a:t>Control Flow</a:t>
            </a:r>
          </a:p>
          <a:p>
            <a:r>
              <a:rPr lang="en-US" dirty="0"/>
              <a:t>Call Graph</a:t>
            </a:r>
          </a:p>
          <a:p>
            <a:r>
              <a:rPr lang="en-US" dirty="0"/>
              <a:t>Function Graph</a:t>
            </a:r>
          </a:p>
          <a:p>
            <a:r>
              <a:rPr lang="en-US" dirty="0"/>
              <a:t>Module Graph</a:t>
            </a:r>
          </a:p>
          <a:p>
            <a:r>
              <a:rPr lang="en-US" dirty="0"/>
              <a:t>Architecture components…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humans and analysis tools work together</a:t>
            </a:r>
            <a:endParaRPr lang="en-US" dirty="0"/>
          </a:p>
        </p:txBody>
      </p:sp>
      <p:sp>
        <p:nvSpPr>
          <p:cNvPr id="3" name="Content Placeholder 2"/>
          <p:cNvSpPr>
            <a:spLocks noGrp="1"/>
          </p:cNvSpPr>
          <p:nvPr>
            <p:ph idx="1"/>
          </p:nvPr>
        </p:nvSpPr>
        <p:spPr>
          <a:xfrm>
            <a:off x="457200" y="1646237"/>
            <a:ext cx="4495800" cy="4525963"/>
          </a:xfrm>
        </p:spPr>
        <p:txBody>
          <a:bodyPr>
            <a:normAutofit fontScale="92500"/>
          </a:bodyPr>
          <a:lstStyle/>
          <a:p>
            <a:r>
              <a:rPr lang="en-US" dirty="0" smtClean="0"/>
              <a:t>Often, the main reason a maze is a frustrating problem is that you can’t see it from this view!</a:t>
            </a:r>
          </a:p>
          <a:p>
            <a:r>
              <a:rPr lang="en-US" dirty="0" smtClean="0"/>
              <a:t>In software, often the tool gives a view that helps us decide where to look for interesting things.</a:t>
            </a:r>
            <a:endParaRPr lang="en-US" dirty="0"/>
          </a:p>
        </p:txBody>
      </p:sp>
      <p:sp>
        <p:nvSpPr>
          <p:cNvPr id="5" name="AutoShape 2" descr="data:image/jpeg;base64,/9j/4AAQSkZJRgABAQAAAQABAAD/2wCEAAkGBhQSERUUExQWFRUWGR8ZGBgYFyAaHxoeHRsfHxgcGh4bHSYeGBwjHBoaIC8gJCcpLCwsGh4xNTAqNSYsLCkBCQoKDgwOGg8PGi8kHyUsLCwsLywsLC8sLCwsLCwsLCwsLCwsLCwsLCwsLCwsLCwsLCwsLCwsLCwsLCwsLCwsLP/AABEIAN4A4wMBIgACEQEDEQH/xAAbAAADAQADAQAAAAAAAAAAAAAEBQYDAQIHAP/EAEIQAAECBAMFBgQDBgUEAwEAAAECEQADBCEFEjEGQVFhcRMigZGhsTJCwdEUI/BSYnKS4fEHFjOishVDgsJTY9Ik/8QAGQEAAwEBAQAAAAAAAAAAAAAAAQIDAAQF/8QALREAAgICAgEDAgUEAwAAAAAAAAECEQMhEjFBE1FhBCIjcYGh0UKRscEz4fD/2gAMAwEAAhEDEQA/AGVHLO5oLyePhHSmTdFrOfYweblhoNef2jyOLO26FVTVZLAbuLD+sLamlmLY5AFIPeANin9ofta8YfT2WkjMJZByvlBbcLGNcPwtUod+b2gsE5kgN0Lk3gcG+mDlFqmTkzZFU5NyJeu5y3ibeMZUf+H5Q7zAH4DdzdrvF2hAjQIjpjCo0T4x9jz+Z/heGURNGYmxUmzeB1jKl/wxmIWFdshgX+Ej+3nF1imLS6cJMxTZlZU8z9ucJ67Fyt0iw/XnGyZlBUJLivBkjBUSgB25ZO4AX8o4Up0rMuYSQLDKLcDcgecIMORPmLUkpIQkkBR7osW8fCGE+kTLSSpWZtwt63McU193gVTZ3l48QkZkqzNcFrH2N44k7RA/EByADv6Rph65UyWVykhTavc89fpGVPXrWcqMiSL3tbwhPfs3J+4DV1kxeZK6dKw9vyjp5erwL/0OVOkFaZCETA9iFJBblaHU+TO1M6UnxP2jvJkTh3lTpak77H3h+bStP92LbZKyKtJsmmQct2Sh246adYJpsXp0y1KVLaY47qFFL7tX6xS4NhEuQVdmsrC2LlgQ262ovE/Pw5CauYUoTU5nKpaQXll75gQA5PB4suE214Xz3/cG15PkYrTLJdUwOzgq4aM4LGC80h5eWdOcupNgrq5swsYXVWH0jsuXNkE9QP8AeD6RjN2bzgGRUJW1glXcI5Dd7QVCHu1+aNyZticiQsgrUZaxclUlQzeDkOzXHCFFTgkv4kzpZ1LMpL72Dp1g2XOqJHcn50yyCHKcyb6MdD5xikyHyGYcu5SUWffYked46IXH/rYeXujPD6QaEEkskAX1h1QyAmYGCTfUhw59wzRjIpDLGZBQuWfmHebhaxHtDvCqGXNcOrtEAC1tRZgQQCNCCIlP7hovwZYhVz5o7i8rHKQmw8HD8YQ11DPSpbFZyAF3KS2u43I0eLmnm5UqlqTMSUvmUXUC5sAdCdAw5Qvm4mlS8qcijoLOpiOn1gRbi+ikkvLEmG4bUiWFmoUgE71qLN0PnBVJUzpcwqnT1zU6kJWqwHIEEeQhmTII7KYzh3TlKGfcGYj+vhAf4SQ6jkWAEn5lE6tcHe/HlDNvz/gVRo3qNt6RiClaueUH1JeIHEK5U1aiD3Xs6Ui3gIq0bIomILFaWNnFwDxs28X1jp/k+dJ72VCg2a60osOTXjojJGuTROS6tbfAn+UfUR9DZOGhfeCkoB+UJFuV1iOYHKJK37l9TKAaztvNmgZFWe1XcOLMCGazHkdYlp/4hUsmahSQL5grL4OxzdLwRg88pWNF5t6CLM11Fu9bXS/rzTTorOQbh00JUpKzmOpFvNucNammnVCpfZzJSZaSC18zgMdLEXhBiyCEqVlIKQMpF7AuS7WI6m0N9nq1mXMaXuc2zFnsOO9g8LH38MnB7oqMrC5sIU4pjExC0plyypBHeWCO6dwbVucBVOLzVzCkylCT8qzqdPiTqN7adIFrZkwS/wAuWZh4BvW/oI08rb4xHlLwETHmDKoBQ5hwPOOFISj94/rSF+HYwpacq0FCxqMpB8BqYbS5QTdVzw4Ryyi4umJZiqWtd/hHEwLWUMtSSglTqs4LEdPtG1NUT5k9Vk9gLEnUlr5ePDhrGeIUUwKC6ZaSofEgs5HAH7t1hlGmtmsT7JYfPkrUFIKZfFVnI0KRqXhlWYbJM4THMtgzIZje5LveNV4intEomkoUrcR+mjVSJQNk5zzJPpp6Q8pycuXVm10I8cp5a5KuyK84uxu4e4ZnBu/hDPAagzJQlLkqSkIAdQKQemh52gwLnfJKyjwT6OISYrjM+XOTLLpJZ3FrnUHQ9RDJSnHil8g+QadLVS1rntOx3G5DEaPoWPjaCaqmkzZnayJ/ZTDdT3Cj5gjpeKHFqpUqQqYDdIf1Zol14oJiQufSOk/OEEf7gB7w8HKatL48f4Awnt6xA+FM9G/Kcz9Ulj6GFc6sp1K78gyljUoOT/bp6QXTy6dV5M+ZJVwUcw8ixbxMd8RrJspKRUy5c+WbJWL+R1SW6Q8Vvr/T/gBqgz0pKpKxUSz8iviHK/xe/KFqpVJUFiDTzdLDuvzToPSCKDDxMddHMKFpuZajbo/3frHabVy5p7Osl9nNFs4DEcH4jq44QUqev27/AFXk3QOuRNo5akqlonSlaLDt4tcab/Awbs3tDK7ROZORZI0chR87RiTPorgibIOihcX3Hh7GOq8KRO/OpGStNzLOj/u8Dy04NDa7f9/5MmX9PUylLa7lu8pLJW3DcpnaFFeoCepSUpBSe6rKl+pJDl+oiXwzbKYib+aA2hGVsrcuMVqUIngrlEE/MBa50tzgT51R0xyctHWRiSSU9skW1ZOYEc3Lj1jjFqAFWdBExB0a+UcCBp1jvh1KFqUlVikBgtwC7niCbAlhDpGA5CFpUA2oCGccNSfOGjjlNbDy8MQYfiMyS4upLaOHD8DrbVoAmJQoqPaZmvdyTprrdj9IpKrCZCUFQTkUVPooOSd4OntGScLlGWPywLEG5Ic2UGci7QJ4ndNgXRKlaOKY+im/ByRbsJNuKB9o+iXHH7sS/k89r6Sob8xZA3DM79ALx3wqbMBCFy1KSkNZPeF36jfHotJLsCQBw0jisxiTKYZk5iWygh+pAi7a400FwjdsS0GDBcsqnJEpFwl7KCfH4dN97wHgqkKnLUZiV5XTKHBI1IHPjv8AGAdpKxdXVpkhwlJAAPFnUo8/tFJJw6VLSkBCRlFlMH5l2eOfKlBV7iSlekDYhUkFEpH+pMNv3QPiUenDeY3xmqMmnUtOqBv37rwLs4O1XNqCLKOSX/An7n2jXGJkuYr8MokGYAqwfRQLHg4BvuaJKCUlH27FFGH7aOB2yCAdFAWP65Q4qj+IlvTTUpVxLnwcaHwMabSSkfhJiSGSE90cCGytwu0CbFYfkkFR1WX8BYfWKNR480q2A3w01DZJstiLBSS4PNxCbE9n5skTKhM1lAlWQDc/F7kDlDaixRa6xcoEZEO/p9THba2pKJXZpuqacoHL5voPGNDkp1XZvBhgM78XJefLSrIWCum8NceENFrCAyQ3T9PHbD6ESZKUC2UX6/MfN4Q0VdOnTu0EpapQfKwLfxE7zraEcebbXSChtSyJva9oteVDMEb33E7hCHa5vxcpXJP/ACMPZtekrCFFlEsU6EWf9GBcawozkHdkIKShOdTaMzjeX13Q2JtTVhq9INxfIumUFZlILOJTFWruH1ETWFIqUywqQtK0/wDxv3gODEN4AxiZipJSjtJqNLKlZfdRPpB+I4apvxElSkqCQpST81nJDb95Biyh6a4vyBrwDJqqeeSmdK7KZpmT3S/Pc/UR3xKX2EpCFp7WXnBC92/uljY3/vHxUiuRdkz0iyv2m3Hj13dIywHFSD2E4BSD3SFbuXnDcf27X8ClDSVAXJemCUkCyQAH5WsD1hDTVyasmTUpaYHCVAMUnh/TfGVZIXQTwUEmWq45jeDzH2gnaagC0Jq5VnbP9Fddx8IWMEn+fTMCS6mZRTDJm9+WocHBB3gH1EfYph34fLU05/LOofQnTXVJhqgJr6bLYTUXHVvZX60gTY/EWJkr8AeO8frhBt05Vtdr3No+m0Ka6V2iBlnp14K5H6GAsO2pnSVpSoNl7qgzHx6cIfY3iSpCwBZKg4PvC3EsAVPWmamZKBIDlzcjfZPBvKBCSr7uvHwH4HGDYeJk5awVLQoAXupJe/xbm38CYpgqVIV3pgClMCHYPq7aJFuQiT2d2hmCcqUshxZxvYX6vrD6twrMsTJayFKuQVliGbRlbrbovjm1p9lIuxjT1UpYOVYNgXtZ9POBKOmWFrcMnTvG78txBjSRQkDvKJ1sCwu9rMSL6EnQQalNoaT5FehZOwpKlElLk745hl5x9EvTQKEZojNUlXaLCQ3cAS3mzwJtHWSaUBfYy1zFltACeJJZ4cUIt7RCbbVyJs4GWoqyjKeAL6Jt5mGhHkwTlxWjjZvDJk5ap5mZHJDhIJUfm10GkN9o5plU2UKda2QDo766cnjts9VyezTKQoFQF7M51LOLxlWo7eulS/llDMeuv/5jmdyyW+l/oh4HWG0QlSUIHypA8d583hJs6jt6mdUHR8qOn9gPOHGPzTLkLI1Iyjxt94V7L4iiWjsiGL35v7QIxfCUvc3kYY7h34iX2aZiUl3Lh3bdb9WjHB8NmygxmIUkaAE+VxGeI0KplUkJzZCA6ho93D6O0Y4/hxkBKpa1Me6Qoux3NYc4aMNKF9mYwwHBDJK1rUFLmFyRoNTqbm5hZicwLr5aVaSwPP4vtDilwxaUBRmElnytboC7wuGC9pVLVMSsJJcapfTQtcCDHtyb8GodrmoUMuZgbFmdmv4wi/BzpQKZcyX2QcozKYgPZ7cOEMqjC5CSMySH07x+8Tu0ctKZgSgBIyjQkvc3LnWBiinpf4D4OanDJsxBqSoFQGgBukbweLX0grCNrESVurNlKCCwcu4beOHtBWGVE4SUgSnDeY8eUZrlSZncXKSgkMClIBB5Wh7p7XXsZOtijEakVCRMu/aFDqKlWYEPmJ4nSGWFUM9BDqSuWdWL2bh0hTidCqnHZapKs6VM25maG+y9cWCC1j+usUzu4XHo3kzRTUss5gggjgpXs8JdoadKJomIPdmOq5di9/C4MN6qhEqelXaSlhS/hSXKQ/zBmEO8YWJcsLypJ0DpB18LRK3CS82Z+zEWKV8uooz+1LZQ9AfNzGmyixOp1ylaXT4EfQxzKxrMlR/DpKBqQi1r3s0E4DjUqYpSEy0y97AAP5b4ErUGq83+QCc2dqFSKnIeJSrwP3igxPAJGczlKWgqLnKQA+/cSH5QFjGzkxc8zZWViQWJYg79bG/ONsQoqldOQoJBScxdaQCAC7F2J5coaT5NSi++zJbC6qoply+zWQpO47x0JuDGEjBKeYlpcxYa1lgt5pjLBcNlT6fvIGdiM299xhPstVmXPyn5rHruhVBpNRb0CwGhllE/KpfZlKiCrViHfWPSMAmqKAFLz2cHK1og9raTJUlW5YCvHRXqPWKHZauzykgj4bG9+UWm9KYepFcqWG48I4SpiNYFxKvVKQ6U5vWJf/Ns1cxKVAJS+4bvOGSt6LSdIuc5j6FcqoUwY2j6DaByYNilWZdMtSQSpmDB9d/gLxEYHhgmz0pPwi55tu8TaKnaDGciDJSLqSHU+gO7m494B2anSpQUpamUd3Lj5+0B3GDaFm1ZTplJNmA8NPtE1LwapROVNSEuon5xcP1htilT+StaToMwIPDfCLBMSqZxcAlPE2HnZ45cSai2q/UR7N6Xa6YJolKR3s2UjRoc41LSqUpVgpAKgprggPflAVLgajVGomZQwZIBe7M5s2kEYssTFCnBOZd1kfKga+J0g6clx/UAHsnOmLCitZUkGwJs51PrrzjXEsUV+LlSklnBzOAXCtdeSYMXLEkJQgAJ03cNecT2O4TPSpVWhQ7rFg+YABt4bqIaP3Tb69jWV9QtXZqyXVlOW7Xa3KFWDJqQome5tYqWFEchcsIB2Vxhc4LKzoQA1v7w1xOsMsAi7loj90LgG9HTHFukBN1A5ilxpo/O7aQNjeDI7BSwCFpDkuS7a6ltISVeJIm1qFAjKlgTxIJP1aKbFp4NNNYv3DFUnBxRrBtkagqlkPofSFe0E/s6x+DEeX3eNNla9KEKClAHM9+kH4nh8mqU5WQsDL3SPBwesFyUMj5dG8GVZj8hSAZiAthYEA3aBdmq5JWtwlOZmSB7RmvYveZzp/gv/wAmg1OFU6ACkKdO/MXgOWNRcUw7O+SlQsuk5kq1Kibv1bWCqnEJMxOSYHTwuPEEQrVjcgzGXKSSS2bKD5veHM+gkBBV2SWF7Bm8oV6rlZuzpQTZCEhCGCdGd9ddYjqDD/8A+oy8+RioAgPoSw1EU9CaaZZAKSP3i44EOWjWooO0mS1rmv2fwgICT4kG/lDxkoWvc1aEG0MudTZSmYSlW/Qgjcbn9PB8xRqKBRN1AP4pufR4J2slBdKTqUKB+n1hRssZqkqSA6NDcbxcXO+Ct41LymDpnbYqoHfSeRgXHMCmpqFLlIUpKjmBSHYnUW0vHFBhNVIXmEsncQCDbwMNF19SP+yv+Un2h22p8o1sHwBzcbmy0fmSlNp3kED1DQs2fxRMqYSqyTuF77odzcTm5FiZKXlIIbIb2tu9YlqKsKFBv2gTbhu6Q8IpxaoHg9ZoMq0oWNCH014+0d6uQgDvBLHiBfzgPB6gTZZQFWOjG4cQqr9jlK+Gco8lOfV4SNNHQncdDv8AEyRYmWPER9En/kOd+2PWOYbivf8AYS5ewnrq0zJhUQxJ04cB5RY4VRBEpIITma5beb/rpERg6zUVQKruorPv9ovwXiX1U6qKEQJPxFImpkGXn7QFxuA5jeNfKNq9RlSiUAMgaM1vDSFGBLE6qnTncDuJ6foesNcTxXsbl2O+JONNRRm9Cyi2oCvjZLamO2zZ7WdOnnQnKl+H9gIHxzFpcymOYXJGTi7jQ9I32Zr5aZKUixe/UxVxSg2lXgFnbGK1Rq5UoaMH5El3trYesNsUtTzbfIr/AImJ2lqEzMRWp7JDDqAB7vFTVSe1lTED5kkDqRbwhZqnEy2Q+x+JJlqMtTDMXBPFrD3il2gw1U+QUoICgXFtW3PueI6VQql1CAQygsOPGPRpSYb6hcZqcTI81wrCFziUoYEauWaLjA8PVKllExSV8QLgDhfXyiVw2vVKnLIDklTjx+8P5G0oJ0vwiuZTlqtAQZV7PU5J7pQTvSSPdx6RG04VKrchUVZV5X4j+0VuMYgr8OpaUZiGYeNzxteIKmVNXNCgCqYSTbV4XFck7YWemqUMp3ngN8CChyzySnuFCWBYjM3e3s7wlrZ1VJl9oQMo1Dg68WME7M42uozZx8LXjl9OUYtodS1Qo2loUyp6SgZUqAUw0BBYtw0ilNWJ1MsJuoo0HH9CMdpsDXOSFoKAJaVFWZTW1tx0MEYPQpElPZuleUMoEuDqNS2vKLNpwi32CqYgwbC8yyFqVLI0Dav1h2cA4Tj4pB9iISq7abP/ADSoKVbMoHdYcHgvF6ZdOEqC8yTY7mLW38IpkTcqTN5GtFhaUFlqExB+JJSQ/rxYxxR4YmUtakWCy4SBZI3AXvCuikTpycyVpA0Ykv6AxqaCqSXAfosfUiJOMtpyRrO20OIqkqllPzP9IXnaZQDlNuLFvtBmLdkZR/EJmCYkHs20JLaneHaDcEnCZISk3BGUjlpDcYxgm0BirCNpjMmZSGfQwk2louzqCQO6vvDx19XjOSjsahj8q28i0VONVw/CqaWhbsM6kglIO9J1B0itKE1XTMu6ZjspVkIBBuLcuUU1DUZiq7aE8ogdnqlSVKyoUob8sU06qC8udCk2GU5gkvwuLt53hZRamw4/YphM5xzCD8fVbpSW3d1R+kfQaOjiRWyWFGaVKzKSEsHTZyd3p7RUVqzT08w5ypgySrVzYaa3MDbKpCadDb7nqYG20rQJctGuZTnon+pERlJ5MvH5OaqGWx9Nkpkk6r7329BB2J4aiolKSV5SgpUWublgNbPxjOjpQlPdJYgMHsLbhuiWTUlWIquQM+Vv4Q30jQuc3L9QXQ+OydOQATMLad/7JgmnwCnTYJJfV1n6EQZP+BR0ZJL+ETuyU1cwrWtbjTLwPGBynKLd9GBNp8FTTFEyS6UqLEO7HkTdiIrMAnFUlBU5JSN8JtulfkS+a/8A1MNdnz+ShtMo0h5Nyxps3kn9oZmSszcMp9B9ooZeMI7NS/2UlXp+hAuMYUiZNEwrQUgpQpDsonpwuN8Z45giDIJljIUh2BLEDUHprDy4y4phpo2wiTJExUyQoqChcqDMSSSBbTSEm1WSUpcxE7LOKgDLAILFPxBT7/qYK2Vq0hKkP3nfwtCr/ECQAuXMHzJY9U6eh9IMdZWmawvZzHBkCTdT+PX3jHEpdR+IC+0HZ6peYkDg2UqcsXDtAWF7VJlIQgy3CRc633NFfhGPyJrdxCwLnMkFQ4s8Ta4Tba0xoqL0xDX4wOwmpXMQpSksEpcl/JvWOdjp6EoKSoBalPcseTQFVinTUg5VFC1EnOnKADcMUqvu8Ip6agksAJaN27hpffAyuEY8V52BrehPtvPZUofun3ikwVX5UvoPaI/a5ZmVKUJuUpSnxJJ+oiyw9GRKRwAHlC5NY4oD7J9O0M2fUyxMVmCScoYBuPtFJXYiZUlSwlKmayg41bSIjZ4Zqp9wc+/3irx1TU0x+A/5CKZdZIoKe7Btl5+ZK9NXjXFsXMqYE2IZ4B2R+FXWC9pKGSUGYqa00AAS7Xv0fQkweKeVpgSsX45XibT3Z8wKfV452VqbFPC8NaOjlLlpKpaCW1KRH1OqSmyAhJe7W0hXJcXFIBL7U0uWoJ3KZX39QYc047alUg6lLDqA49Yw2xlgplrHEp+o+sfbNT3Q3AxSTvGn7Afdk/hlcqUt0+MWa5iZkklZADO7At5iI3E6fJOWn963Q3EUWFy5ipQQpPdUGd9x0tDZEnUkMnT0Eo2kKRl7Z235SfeOYnJ0pSFFJDEFjH0V9NDcvgd4IB2SQP2R6iE+2vxyRwCj6j7Q12eJMpD2UEgFwxBFr+UJ9q6dYnBRLpKe7ybUed/GOHAvxv7iPosaM90dBERLXkrlH/7VepMV2A1GaSg8Uh4lMdSqVVrULHMFjob/AHiv063KIGWtYnNJmDihQ/2mJTYuoyrUl9QCIq6GaFoB1BHvEHSzOwqOGVRSfAsYGKNxlExS7apenSeEweoMFbI1maQkb02P0jtiCBUUy0pckh0ghri489PGJzZOv7OYUKsFehjRXLE15RvITtGky6oq3EpUPJvcGKqjqUzEcQRfx1hdtHhpnSs6A6kbt5G8dRr5xP4FjRlHKr4SfKKNepjTXaD0YYrh8yRPCA5JLoI+YbmbfuMNZOEiomCdOZkjKmW7sxvnOhu9g/WHNSoTQkggtcRPbTVi6ZCcrhSiGIdrOS+4nkbxGWSWRpLsITtbhSVU6lhAzJZiA1nAbpeIvC8SMmY45gxV4dtiiYnLMDEhi9wfOCJeHUU0uJaCf3SU+gIEGE3ji4ZEzOmCqrBOSxShQF7Bz4Xd4KmYkJQAAzTG7iALuRw4c4Jk4RSodpY5upR91QXJmS0/CEh+AF+vHxjnco3rorfshfgmCKSozpxeaq7fsvr4wdjuIiTIUr5iMqep+1zHWfiaUJzKLD15DnCxOHLqpgmTgUS0/BLOp5q4PDL7nyn1/wC0TqjpsjRFIMwjWw6bzDPaasIpyGYqUBrqBdx5CDUpCQAlhyA/TRNY9VdvPTKl3CLf+XzeQEPB+pk5AWkNdkUkSyeJhftLNzVCm3MPQRRUkoSpYG5Kb+AufeJSlUZ09z8yio9HeK45cpSkDpFhQIZAHIRFLExU0sC5UWs3vFv2+RBUflBPlCafjq6qdLdISEOWBO/U33xsOrY1KhfX0U9UoIMtRYu9juZrGM8Ipp0tR/LUAd5De8PsSruyA5wDRY9nVlywVKTj1oVinaOX+aCd6R9vpDHZ2tJBBJLM3LlA+0jFSD+79TA+EyZhdUsptYgvfyEUpPHsLKCpw9C1FRFz+uEfRxLKmD68o5iFz9x+TEmy9eVyUk5lKuCeN9YJ2vD06Ft8K7+II9wIRbCVoAWgu7ggAPbQtFfiVL2tPMQDcpcPxFx6gRN/h5v1JsXbGVbyyjek+hjpttS3RM4gpPUXHufKEWzVb2c9PBYY/SLTHKTtadQFynvp6jX0eOiX4ea/cHgw2WqwqSkE3TaEe2NDkn5xpMGbx0V9D4wLgOKdjMb5VEeEV+J4eKmVlsFapPA/Y6Rn+Flt9MwJs1ivaIAfvJsfvCvanBzLX2yB3FG7fKr7HWE1DWqpppcENZQ/W+L2mq0TUX7yVDQ733RneKfJdMwBs5jZWnKfiG/jA+P7OFZMyUO8bqQN/NPPl5QpxfDjTTAUE5TdJ39D0g7DNptEzPBX3h3Fr78YRHS7QLkLKVOwsQdR5xSUmPyZySk5SDYpULHqDaNMQoZFWl1AE7lpNx47+hibqNipiS8mYlfI9w/UeoiLePI96ZhlXbI06y8pSpZPDvJ8jcecB0+yc9B7qpax/ER7phRMVUUpZSVIfQ6g9DcGG2y+PTFzMiy9neGkskY2naMN5OCTWvMSC3En6CDJWFsAFTCroG8jeOuOVfZSFTAbhh4nSFNDiylS5ZJdaho7Pe2gjkqUlY6bHRpJSVZ2dQ0Uokt0eyfACNJVUSTpxDcD/aAp1LMUg90l2YOxN3NzoLRynClr/wBWYcv7KTrxdTAtyHnGSTW2ZquzKsxNUwmVT3PzLGiRyPGDcJwVMgftKOqvtwjWRToljKlISBuA/TxlW4smSgqVroEvcnh05w139sQdmG0+I5ZfZg95fonf56ecdNnMPKU5zqrTpAGF4euoX207Q6D28BFMLcgPKKSkoR4L9RewPaKsyScr3WW8Bc/SBNm5NivjCPGcU7adb4R3U9HufGKrDE5UADcIo/sx17mb3RxjFCZxly0Zc1z3i1g0L8FpgM51Ys/ThCrHsR7ScQLgd0eGvq8PsMpsksDfvgyuOOjNroT7TzfzAOCR6xzs7KNyzwJiM4LnLVzYeFvpDTCVrlDvS1MTqIu1WP5A+yhQLCPo1knuix8o+ji4l1DR5Ds9X9lPBOhsen1j1OhnWHQR4+tLMY9CwGsEyUhlOQkZm3Hn4RX6uHUiXkRbQUXYVCwLAnOnob+hcRb4HiXaSkqfdcQq2lw3tZIWAc8vXmk66cNfOEmzqpqJmUJUUnUMfPlDay4k/KF6YRtRhfZTMyfgW5HI/MPV4d7M1S1ygVaCwPHXlfw4RqvCzOUDO+FN0oHuo7+gt1g9QAAAAYbhE8mTlBRfZqFm0mBickrSGmJH8wG7rw8oQYFifYk5nIO79WirRiCCleWYl02dxYnRuPhAc3ZmWpPcUQribg9eHhD48iUeM+gtUFoqpM9THKvKN4fViWfwHnCrF9lULvJVkVwLlJ8dU+sI6+VNpld4FJ3Hceh3xth+1zFpnmIeUJxV42axZNTU0a+8FJHHVJ8dPrDKi20/bHiOMU1LiSZiXBBBgGr2dppvyBJPzS+76XT6RB5YS/5I7MdazEpc+kmPpkJY7ju8Xib2SDVHgYb1GySinIio7uuVSfK6TfThHfA9nFSZhWpaTZgA/wBR1hlKEcckmYolrGVyAQ13gWlxZCkughgWsOHIQRPlBctaHbMkpfg4sYnsL2YmygoGYi/Am3PQXjlgotO2MOhiIJIF2jn8Wd9h+gYEl4IxdUwnoAPW8BbSyMiAtKiEHuqSOOuu8GHhFSlxTNoZTK4klModor/an+I/QRlTYG6s889ovp3R0ELdl8VDZGLhzbhDLGMdElYSd4f1+0UcZRlxiLdjGWSLEdDxhZtBiR/0UHvK+M8Bw6n2gwViJ8vKlRGYO43freImMeqZ6VpE4lTfCrj0P0jYYJy32bVHOJ7NzJaM6SFpGrBiObcOcbUWMFFOe861d1I3jifKCsH2jBDKLG2p1+0bVOz8qYrMnuE3OXQ9Bu8PKLOf9OQUV4HQZlBavhSfWKOrqhKQpZO5hzJ0jOnoQhISl29+u4xOY5iWeZkB7qD5nf8AaN/yz+DLWzpRpzLG+LGTwZjyhBs5Tu6rON0UtIi990Nnf9I0VbGCEWF4+gebi8tJYqSG5x9EdHbTPIa2gVKJQrVPrwMdsIxNUhbi4IY/rjD3H8PWo9qHWlYsW0YXBHJtYmpspo7lU47OKXZ6rheIuEqSpwQN8GTlEl8xL7yXjzjZrG+yVkUe4fQ/1i/p6sFI3pI9I8vLjeN0FMnJePqNUAFDs8zdePrFPUyxNlqRmKcwsoaj7xB4tgK5CnDqln4VcOSuB94KwfaNUruq7yfUR1SxKSUoAszxPBZlPqHD2WNP6HkYOwraghkzNOMUUmuRMSdFJNiD7NCLFdlNVSP5Cf8Aid/Qw0csZ/bkQKHxqZc5GUhK0ncb/wBjzES+K7EAuqQv/wAFfRX384SJxCZIURdJGoP1EMaXbQuAodTAePJj3DowlmCfTKZQWg83APQ6Hwhlh21KksFX58IpqfH5SxqCDZjp5GPpmDUszWUjqnun/aRCPNF6yRNQtRtSHIIsLvx/rBUjaFBbgT03x0VsZTnRUxP/AJAj1T9Y4GxqRpOXxHdB+0TfoPyHYenF0k/riw8NY6rxUXH65wB/lEAv2yuTIA/9oORgsoXUqYo30UEjqzH3iTWPwx0ZzMRY30fUBx6QtxzEBOCZEs5i+YkB7swFvGHEzC5BSElBtqcynPHMxv0jqmdLklKUpSkK3jKNA5fjaGi4xdrsDa8CDBcAnJWFLSAneCQSfAaeMNtocI7STmR8ct/FOpHUa+cNZE4KFi8Y4jWpp5an1LhI4k/3hvVnKafkVIisKxQylvu3iLPNLqZZSrvJfxB4g7og5FCuYpkJJ+nU7oscDwlUlJzKcncNI6PqFFb8iomsYwdVOrV0n4VceR4GGOz2NqzhCrvpFFX0wmS1oVoQW5EaERBUk9UtYUkXHG8NCXqwafZmiv2ixfs05En8xQ/lHHqYS4LhvaFzoPUxlR0i56ypRJc95X0EVVIgABItwgaxR4rszds6y8FCSFSlZTw1Dco6YjjYQSnVrECxfeXh3IkEhtC2sTuOUQRqHL98gv6butoS+TXI6McWlyRPTanvFiW5sY5jssSie6hTbnV68o+jptexN/mXuEUyFySlWhDXB6bxELjuz65KyFDoQLHpaL+gSAhOV9B42/pDNIRPld5Nlag9PSOfFPiPKNvR4ZMlsYqcE2nSlDTH7iQABvb2MDbUYMZM1QYgP3X3jdyiedo6ZwjkWyPR6nQVWeWCsA5hdOoY7jx5wnxbZQK70ix/YJsf4SdOhiXwzHlyja6d4+3DWLXC8YTNSCLEvbp+hHDKE8LtdB7I4Vk2QSm6SNQR99IfYRtYC4mW4GHOJ0UuchpibiwOhAZ9fobRIV+yM0AqlETU7sp73lv8CYr6mPKqlpmporquRKnhpiUq4FmPgRcRP12wyTeTMb91YcfzC/pE3IxSdJUzlJGqSPcGH+F7Wg92YC/EQvp5ce4u0YVT9namV/21KAu6O8OtrjyjCnrJiCblPEaekXlLiyF3Ch+v7QUqalY7yUqHMBXuIK+ol1OIKI6VtNMAZ/P2hhhG1JXMCFgBywIhliGz8mbLUUICJgBIy2cjcRpeI/Cj+fL/AIhFFHFli2kbaPQ5ye4ojUB78oml7RjiNWNxb7xUGploQpUz/TA7w1sWBtv10hXU7SUipqJVNJlsXK1dikX3AOPPwjjxQTTbRZdWT6tpQ4GbqSzeBhXjGLGoUlKEqyp0YOSTqbP5RdKky7kIQCd4SnXyjQzm0grNCLtR/cR2xTsrJWiUywRd2O4fSMdtKUuibqGyHkQ5HmPaHCp4fUc39/eOKmiVUSVykjMpQ7of5hprGhkfqcgcXRP7K147yCzm44mKUKe36H9okqOQilJUtSVTGYJSS4uxdwwPKO2I4+uYEpI7OWW0ck8yTr0DRfJieSdx6Mko9huMY/m/LlOdxV9E/eMaTZ1Sg6zl5b/sIOw6ilhAUkAv82pb6QzQl+bQryqC4wBuQil0U2nWMrrRv5cYpqSU5jhEjf4wVRViApiwcf13acfCF5PI9lceMZSZTB4X19XKCkha0gg8ePSDw0xBf4bhweHqIXVGDSRfs0m/B/N4o0qOlKtEzWYOgrUUGYtJLhSQ4PQ+kfRQK2hKDlAAA3ZW9GjiF9T5/Ym4AdFVEykkApJFxm4PcAF940h3hFUctzb9esSGB1aFSpYzXZnUWGvAacIpTh7AKSpw1+fIfeA8bT2Inq0McSwtFTLKVh30O8HiH0jy/aXZaZTFzdB0WPY8DHqVOFZQWs3GNJyErSQoBQ5h/QxWE3ALgpbPCSGgvDMRMpYUN2o4iLjarYpJR2lMjvPdCdCN5A4xAz6RSCygUngQx9Y6k1NEJRcXseY3tL2ssIQ6XPeH0feIpaCYAhASoEBIZug8t8eakwRT160fCojxjmyfTqUUoms9HqZcucGmoSsNqRcdDqPAwkrtikEPJWUn9ldx5i49YW0u1agWUHTFNS14WlCkmxcn7N4Ry8cuHz/AdMlJ+C1KDeWpV9U94H+WOEYtMl91QUk6MQR7wymYj2lelyyZdhfe31P0ioWsLDKAUOCgFD1tHTP6hxrmrAo30To2pSmUq7rLgDrvLcIQ4EM1RL6vFhOwimVcyUeAI/4kRxJweRKdctOVWj5idepia+oxqLUU9gaYdisrNTTkj9g+l/pHmlKpQmpy2JIaPQKvH0y5iJSk5+07qgdGNr+sGGVTJIKKWQCNCUubdTCYcvpxfJd9D1Yqk1aiLBRLaAPp0d4YysPnzEgCUdLOGt+8+sFqx5Qslk8kpAtyaM6jEJimdRKTz4foRHlH2H5RR3Rh8tLCZPQFDVCO+ehbSM6pZfLKWZaCLlI76uLqJLC+gESGEL7GsXLW/fLA+o84qixv1vD5Pw3oHNvoxlYfKTbKC5upXeL9TofvA+K0AmpyqsxOVQ3deVvaDQNeO/0+/rGqKJ7h7kEnTT+n0hIzd3YvEU4JSrlgoJzJFweRb+sPpEi8dpdG2kbhISG3nVyxY7/eKU5u2Vhi9zeVTiCpdKBuEByp8xIDyiEuwJVqHsYZ0ygzv+umsdEYUWtLoDQ0pX7pLtw4xnNxOSSwmIbrp46RhXVYuzEZmLhvLW5jKmkIUCqYhKgVXdO5+DQl06FUtk/OUhalEIDORo+hbXwj6LD/AKek6FKRwCQ3hH0HiwNP3FWCbIS1S0FiA1g/M8vrFRLw0JTlAAHSNdnKRqdAtv8Acw1MmOim1sWknoRrowNze0DT0pSACps3wuDduekUEyTEnjtFlX2lmHmIVwQ1s1USksb8C/txjOooUTUstCVj94At9oXYbOzZlXYk2J8B00hnMQpOpd4lKLixLvsnMU/w5kr/ANMmWeXeHiDfyMS+I/4e1Mv4AmaP3DfyLejx6gFFvSPspF3hllkhvTizw+dSLlnKtKkngoN7xpIqlJ+FREey18lK0NMQlY4EA+4MLKjYalmX7PJ/Aoj0uPSKrMnpom8L8Hl6ZiivM5zavDijx2YGSdNNN3ExUTP8OJXyzVjqAfZoXztgJg0moPUEfeGl6clsT05oG/60rcN7eh3jc++DkVmaWCRcKduVxbjC1exVQguJkvzUPpHIwGoFs8vdxtz0jknih4YakvBjjSQubKWkkFJuTyuL+kMJGIFR5ncdG4C2o+8Df5aqCx7SW3j9oOkbLq1K0g/upPrcPCyUeKV9GUJN9GaJpzOdzseAs9/pz5RqiotxILjo17DUNBUvZ92BmKI0ZgH9CfWGFNspLzCwccyfqzcolwTKenL2FSqcLU5SCQzWFuDHjyg+moydLeHowh/LwpAEby6dKdBDLE/I6ximVhZtaD5dI1zBatIxSrMW5PFVBIdJLo0kyUmOKjILgl2tcgRyFZXA6wNNOpMUTroD2T+I10/KpJfKDb+8JZeKLl5nWRuCSCX4/eHuJ1zkILgFnIO47rwbR4RKnSyJgUoggFzwuL66RWM21shKDT0xJh8ybMSJhfIVbhax1bdd4qKOUyf3TqIMRJSkBIAASLDhHUgXiTj91lIxoG/CDc4HAf3j6N1LD6RxG4oaz//Z"/>
          <p:cNvSpPr>
            <a:spLocks noChangeAspect="1" noChangeArrowheads="1"/>
          </p:cNvSpPr>
          <p:nvPr/>
        </p:nvSpPr>
        <p:spPr bwMode="auto">
          <a:xfrm>
            <a:off x="155575" y="-1790700"/>
            <a:ext cx="38195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4148" name="Picture 4" descr="http://upload.wikimedia.org/wikipedia/en/4/4f/Wandiligong_ma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52625"/>
            <a:ext cx="38195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203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1026"/>
          <p:cNvSpPr>
            <a:spLocks noGrp="1" noChangeArrowheads="1"/>
          </p:cNvSpPr>
          <p:nvPr>
            <p:ph type="title"/>
          </p:nvPr>
        </p:nvSpPr>
        <p:spPr>
          <a:xfrm>
            <a:off x="533400" y="76200"/>
            <a:ext cx="8153400" cy="533400"/>
          </a:xfrm>
        </p:spPr>
        <p:txBody>
          <a:bodyPr>
            <a:noAutofit/>
          </a:bodyPr>
          <a:lstStyle/>
          <a:p>
            <a:r>
              <a:rPr lang="en-US" sz="3600" dirty="0"/>
              <a:t>Anatomy of Software Visualization Tool</a:t>
            </a:r>
          </a:p>
        </p:txBody>
      </p:sp>
      <p:pic>
        <p:nvPicPr>
          <p:cNvPr id="436227" name="Picture 6" descr="arquitecturaTotalETAPS.png"/>
          <p:cNvPicPr>
            <a:picLocks noChangeAspect="1"/>
          </p:cNvPicPr>
          <p:nvPr/>
        </p:nvPicPr>
        <p:blipFill>
          <a:blip r:embed="rId3"/>
          <a:srcRect/>
          <a:stretch>
            <a:fillRect/>
          </a:stretch>
        </p:blipFill>
        <p:spPr bwMode="auto">
          <a:xfrm>
            <a:off x="228600" y="839788"/>
            <a:ext cx="8543925" cy="5637212"/>
          </a:xfrm>
          <a:prstGeom prst="rect">
            <a:avLst/>
          </a:prstGeom>
          <a:noFill/>
          <a:ln w="28575">
            <a:solidFill>
              <a:srgbClr val="80000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457200" y="-228600"/>
            <a:ext cx="8229600" cy="1143000"/>
          </a:xfrm>
        </p:spPr>
        <p:txBody>
          <a:bodyPr/>
          <a:lstStyle/>
          <a:p>
            <a:r>
              <a:rPr lang="en-US" dirty="0" err="1"/>
              <a:t>Example:EAR</a:t>
            </a:r>
            <a:r>
              <a:rPr lang="en-US" dirty="0"/>
              <a:t> </a:t>
            </a:r>
            <a:r>
              <a:rPr lang="en-US" sz="2000" dirty="0"/>
              <a:t>(Un </a:t>
            </a:r>
            <a:r>
              <a:rPr lang="en-US" sz="2000" dirty="0" err="1"/>
              <a:t>Evaluador</a:t>
            </a:r>
            <a:r>
              <a:rPr lang="en-US" sz="2000" dirty="0"/>
              <a:t> de </a:t>
            </a:r>
            <a:r>
              <a:rPr lang="en-US" sz="2000" dirty="0" err="1"/>
              <a:t>Algoritmos</a:t>
            </a:r>
            <a:r>
              <a:rPr lang="en-US" sz="2000" dirty="0"/>
              <a:t> de </a:t>
            </a:r>
            <a:r>
              <a:rPr lang="en-US" sz="2000" dirty="0" err="1"/>
              <a:t>Ruteo</a:t>
            </a:r>
            <a:r>
              <a:rPr lang="en-US" sz="2000" dirty="0"/>
              <a:t>)</a:t>
            </a:r>
            <a:r>
              <a:rPr lang="en-US" dirty="0"/>
              <a:t> </a:t>
            </a:r>
          </a:p>
        </p:txBody>
      </p:sp>
      <p:pic>
        <p:nvPicPr>
          <p:cNvPr id="423939" name="Picture 4" descr="C:\paper-congresos-2006\interacçao\rbo.png"/>
          <p:cNvPicPr>
            <a:picLocks noChangeAspect="1" noChangeArrowheads="1"/>
          </p:cNvPicPr>
          <p:nvPr/>
        </p:nvPicPr>
        <p:blipFill>
          <a:blip r:embed="rId3"/>
          <a:srcRect/>
          <a:stretch>
            <a:fillRect/>
          </a:stretch>
        </p:blipFill>
        <p:spPr bwMode="auto">
          <a:xfrm>
            <a:off x="152400" y="717550"/>
            <a:ext cx="8839200" cy="5683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457200" y="-76200"/>
            <a:ext cx="8229600" cy="1143000"/>
          </a:xfrm>
        </p:spPr>
        <p:txBody>
          <a:bodyPr/>
          <a:lstStyle/>
          <a:p>
            <a:r>
              <a:rPr lang="en-US" dirty="0"/>
              <a:t>Example: </a:t>
            </a:r>
            <a:r>
              <a:rPr lang="en-US" dirty="0" err="1"/>
              <a:t>ComVis</a:t>
            </a:r>
            <a:r>
              <a:rPr lang="en-US" dirty="0"/>
              <a:t> Tool</a:t>
            </a:r>
          </a:p>
        </p:txBody>
      </p:sp>
      <p:graphicFrame>
        <p:nvGraphicFramePr>
          <p:cNvPr id="431107" name="Object 3"/>
          <p:cNvGraphicFramePr>
            <a:graphicFrameLocks noChangeAspect="1"/>
          </p:cNvGraphicFramePr>
          <p:nvPr/>
        </p:nvGraphicFramePr>
        <p:xfrm>
          <a:off x="228600" y="914400"/>
          <a:ext cx="8686800" cy="5473700"/>
        </p:xfrm>
        <a:graphic>
          <a:graphicData uri="http://schemas.openxmlformats.org/presentationml/2006/ole">
            <mc:AlternateContent xmlns:mc="http://schemas.openxmlformats.org/markup-compatibility/2006">
              <mc:Choice xmlns:v="urn:schemas-microsoft-com:vml" Requires="v">
                <p:oleObj spid="_x0000_s132163" name="Document" r:id="rId4" imgW="2819400" imgH="1776984" progId="Word.Document.8">
                  <p:embed/>
                </p:oleObj>
              </mc:Choice>
              <mc:Fallback>
                <p:oleObj name="Document" r:id="rId4" imgW="2819400" imgH="1776984"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914400"/>
                        <a:ext cx="8686800" cy="547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381000" y="152400"/>
            <a:ext cx="8229600" cy="609600"/>
          </a:xfrm>
        </p:spPr>
        <p:txBody>
          <a:bodyPr>
            <a:normAutofit fontScale="90000"/>
          </a:bodyPr>
          <a:lstStyle/>
          <a:p>
            <a:r>
              <a:rPr lang="en-US" dirty="0"/>
              <a:t>Static View: Aspects of Classes</a:t>
            </a:r>
          </a:p>
        </p:txBody>
      </p:sp>
      <p:pic>
        <p:nvPicPr>
          <p:cNvPr id="432132" name="Picture 4" descr="uml"/>
          <p:cNvPicPr>
            <a:picLocks noChangeAspect="1" noChangeArrowheads="1"/>
          </p:cNvPicPr>
          <p:nvPr/>
        </p:nvPicPr>
        <p:blipFill>
          <a:blip r:embed="rId3"/>
          <a:srcRect t="7214" b="17314"/>
          <a:stretch>
            <a:fillRect/>
          </a:stretch>
        </p:blipFill>
        <p:spPr bwMode="auto">
          <a:xfrm>
            <a:off x="152400" y="990600"/>
            <a:ext cx="8839200" cy="5202238"/>
          </a:xfrm>
          <a:prstGeom prst="rect">
            <a:avLst/>
          </a:prstGeom>
          <a:noFill/>
        </p:spPr>
      </p:pic>
      <p:sp>
        <p:nvSpPr>
          <p:cNvPr id="432133" name="AutoShape 5"/>
          <p:cNvSpPr>
            <a:spLocks noChangeArrowheads="1"/>
          </p:cNvSpPr>
          <p:nvPr/>
        </p:nvSpPr>
        <p:spPr bwMode="auto">
          <a:xfrm>
            <a:off x="6096000" y="3657600"/>
            <a:ext cx="1143000" cy="1066800"/>
          </a:xfrm>
          <a:prstGeom prst="wedgeRectCallout">
            <a:avLst>
              <a:gd name="adj1" fmla="val -88056"/>
              <a:gd name="adj2" fmla="val -35861"/>
            </a:avLst>
          </a:prstGeom>
          <a:solidFill>
            <a:srgbClr val="FFFFCC"/>
          </a:solidFill>
          <a:ln w="9525">
            <a:solidFill>
              <a:schemeClr val="tx1"/>
            </a:solidFill>
            <a:miter lim="800000"/>
            <a:headEnd/>
            <a:tailEnd/>
          </a:ln>
          <a:effectLst/>
        </p:spPr>
        <p:txBody>
          <a:bodyPr wrap="none" anchor="ctr">
            <a:prstTxWarp prst="textNoShape">
              <a:avLst/>
            </a:prstTxWarp>
          </a:bodyPr>
          <a:lstStyle/>
          <a:p>
            <a:pPr algn="ctr"/>
            <a:r>
              <a:rPr lang="en-US" sz="1400">
                <a:latin typeface="Arial" charset="0"/>
                <a:ea typeface="ＭＳ Ｐゴシック" charset="-128"/>
                <a:cs typeface="ＭＳ Ｐゴシック" charset="-128"/>
              </a:rPr>
              <a:t>Brush </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Classes that</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have highest</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Inheritance</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Level</a:t>
            </a:r>
          </a:p>
        </p:txBody>
      </p:sp>
      <p:sp>
        <p:nvSpPr>
          <p:cNvPr id="432134" name="AutoShape 6"/>
          <p:cNvSpPr>
            <a:spLocks noChangeArrowheads="1"/>
          </p:cNvSpPr>
          <p:nvPr/>
        </p:nvSpPr>
        <p:spPr bwMode="auto">
          <a:xfrm>
            <a:off x="2286000" y="4724400"/>
            <a:ext cx="1600200" cy="685800"/>
          </a:xfrm>
          <a:prstGeom prst="wedgeRectCallout">
            <a:avLst>
              <a:gd name="adj1" fmla="val -61806"/>
              <a:gd name="adj2" fmla="val 90509"/>
            </a:avLst>
          </a:prstGeom>
          <a:solidFill>
            <a:srgbClr val="FFFFCC"/>
          </a:solidFill>
          <a:ln w="9525">
            <a:solidFill>
              <a:schemeClr val="tx1"/>
            </a:solidFill>
            <a:miter lim="800000"/>
            <a:headEnd/>
            <a:tailEnd/>
          </a:ln>
          <a:effectLst/>
        </p:spPr>
        <p:txBody>
          <a:bodyPr wrap="none" anchor="ctr">
            <a:prstTxWarp prst="textNoShape">
              <a:avLst/>
            </a:prstTxWarp>
          </a:bodyPr>
          <a:lstStyle/>
          <a:p>
            <a:pPr algn="ctr"/>
            <a:r>
              <a:rPr lang="en-US" sz="1400">
                <a:latin typeface="Arial" charset="0"/>
                <a:ea typeface="ＭＳ Ｐゴシック" charset="-128"/>
                <a:cs typeface="ＭＳ Ｐゴシック" charset="-128"/>
              </a:rPr>
              <a:t>Note that they</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have low </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 of Attributes, etc.</a:t>
            </a:r>
          </a:p>
        </p:txBody>
      </p:sp>
      <p:sp>
        <p:nvSpPr>
          <p:cNvPr id="432135" name="AutoShape 7"/>
          <p:cNvSpPr>
            <a:spLocks noChangeArrowheads="1"/>
          </p:cNvSpPr>
          <p:nvPr/>
        </p:nvSpPr>
        <p:spPr bwMode="auto">
          <a:xfrm>
            <a:off x="1981200" y="2209800"/>
            <a:ext cx="1524000" cy="762000"/>
          </a:xfrm>
          <a:prstGeom prst="wedgeRectCallout">
            <a:avLst>
              <a:gd name="adj1" fmla="val -62398"/>
              <a:gd name="adj2" fmla="val 55833"/>
            </a:avLst>
          </a:prstGeom>
          <a:solidFill>
            <a:srgbClr val="FFFFCC"/>
          </a:solidFill>
          <a:ln w="9525">
            <a:solidFill>
              <a:schemeClr val="tx1"/>
            </a:solidFill>
            <a:miter lim="800000"/>
            <a:headEnd/>
            <a:tailEnd/>
          </a:ln>
          <a:effectLst/>
        </p:spPr>
        <p:txBody>
          <a:bodyPr wrap="none" anchor="ctr">
            <a:prstTxWarp prst="textNoShape">
              <a:avLst/>
            </a:prstTxWarp>
          </a:bodyPr>
          <a:lstStyle/>
          <a:p>
            <a:pPr algn="ctr"/>
            <a:r>
              <a:rPr lang="en-US" sz="1400">
                <a:latin typeface="Arial" charset="0"/>
                <a:ea typeface="ＭＳ Ｐゴシック" charset="-128"/>
                <a:cs typeface="ＭＳ Ｐゴシック" charset="-128"/>
              </a:rPr>
              <a:t>Compare</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 of Methods </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vs. # of Attribures</a:t>
            </a:r>
          </a:p>
        </p:txBody>
      </p:sp>
      <p:sp>
        <p:nvSpPr>
          <p:cNvPr id="432136" name="AutoShape 8"/>
          <p:cNvSpPr>
            <a:spLocks noChangeArrowheads="1"/>
          </p:cNvSpPr>
          <p:nvPr/>
        </p:nvSpPr>
        <p:spPr bwMode="auto">
          <a:xfrm>
            <a:off x="4953000" y="2590800"/>
            <a:ext cx="1143000" cy="381000"/>
          </a:xfrm>
          <a:prstGeom prst="wedgeRectCallout">
            <a:avLst>
              <a:gd name="adj1" fmla="val -66528"/>
              <a:gd name="adj2" fmla="val 56481"/>
            </a:avLst>
          </a:prstGeom>
          <a:solidFill>
            <a:srgbClr val="FFFFCC"/>
          </a:solidFill>
          <a:ln w="9525">
            <a:solidFill>
              <a:schemeClr val="tx1"/>
            </a:solidFill>
            <a:miter lim="800000"/>
            <a:headEnd/>
            <a:tailEnd/>
          </a:ln>
          <a:effectLst/>
        </p:spPr>
        <p:txBody>
          <a:bodyPr wrap="none" anchor="ctr">
            <a:prstTxWarp prst="textNoShape">
              <a:avLst/>
            </a:prstTxWarp>
          </a:bodyPr>
          <a:lstStyle/>
          <a:p>
            <a:pPr algn="ctr"/>
            <a:r>
              <a:rPr lang="en-US" sz="1400" dirty="0" smtClean="0">
                <a:latin typeface="Arial" charset="0"/>
                <a:ea typeface="ＭＳ Ｐゴシック" charset="-128"/>
                <a:cs typeface="ＭＳ Ｐゴシック" charset="-128"/>
              </a:rPr>
              <a:t># </a:t>
            </a:r>
            <a:r>
              <a:rPr lang="en-US" sz="1400" dirty="0">
                <a:latin typeface="Arial" charset="0"/>
                <a:ea typeface="ＭＳ Ｐゴシック" charset="-128"/>
                <a:cs typeface="ＭＳ Ｐゴシック" charset="-128"/>
              </a:rPr>
              <a:t>of </a:t>
            </a:r>
            <a:r>
              <a:rPr lang="en-US" sz="1400" dirty="0" smtClean="0">
                <a:latin typeface="Arial" charset="0"/>
                <a:ea typeface="ＭＳ Ｐゴシック" charset="-128"/>
                <a:cs typeface="ＭＳ Ｐゴシック" charset="-128"/>
              </a:rPr>
              <a:t>Throws</a:t>
            </a:r>
            <a:endParaRPr lang="en-US" sz="1400" dirty="0">
              <a:latin typeface="Arial" charset="0"/>
              <a:ea typeface="ＭＳ Ｐゴシック" charset="-128"/>
              <a:cs typeface="ＭＳ Ｐゴシック" charset="-128"/>
            </a:endParaRPr>
          </a:p>
        </p:txBody>
      </p:sp>
      <p:sp>
        <p:nvSpPr>
          <p:cNvPr id="432137" name="Oval 9"/>
          <p:cNvSpPr>
            <a:spLocks noChangeArrowheads="1"/>
          </p:cNvSpPr>
          <p:nvPr/>
        </p:nvSpPr>
        <p:spPr bwMode="auto">
          <a:xfrm>
            <a:off x="7543800" y="3048000"/>
            <a:ext cx="152400" cy="152400"/>
          </a:xfrm>
          <a:prstGeom prst="ellipse">
            <a:avLst/>
          </a:prstGeom>
          <a:noFill/>
          <a:ln w="9525">
            <a:solidFill>
              <a:srgbClr val="FF6600"/>
            </a:solidFill>
            <a:round/>
            <a:headEnd/>
            <a:tailEnd/>
          </a:ln>
          <a:effectLst/>
        </p:spPr>
        <p:txBody>
          <a:bodyPr wrap="none" anchor="ctr">
            <a:prstTxWarp prst="textNoShape">
              <a:avLst/>
            </a:prstTxWarp>
          </a:bodyPr>
          <a:lstStyle/>
          <a:p>
            <a:endParaRPr lang="en-US"/>
          </a:p>
        </p:txBody>
      </p:sp>
      <p:sp>
        <p:nvSpPr>
          <p:cNvPr id="10" name="AutoShape 8"/>
          <p:cNvSpPr>
            <a:spLocks noChangeArrowheads="1"/>
          </p:cNvSpPr>
          <p:nvPr/>
        </p:nvSpPr>
        <p:spPr bwMode="auto">
          <a:xfrm>
            <a:off x="7772400" y="2667000"/>
            <a:ext cx="1143000" cy="381000"/>
          </a:xfrm>
          <a:prstGeom prst="wedgeRectCallout">
            <a:avLst>
              <a:gd name="adj1" fmla="val -66528"/>
              <a:gd name="adj2" fmla="val 56481"/>
            </a:avLst>
          </a:prstGeom>
          <a:solidFill>
            <a:srgbClr val="FFFFCC"/>
          </a:solidFill>
          <a:ln w="9525">
            <a:solidFill>
              <a:schemeClr val="tx1"/>
            </a:solidFill>
            <a:miter lim="800000"/>
            <a:headEnd/>
            <a:tailEnd/>
          </a:ln>
          <a:effectLst/>
        </p:spPr>
        <p:txBody>
          <a:bodyPr wrap="none" anchor="ctr">
            <a:prstTxWarp prst="textNoShape">
              <a:avLst/>
            </a:prstTxWarp>
          </a:bodyPr>
          <a:lstStyle/>
          <a:p>
            <a:pPr algn="ctr"/>
            <a:r>
              <a:rPr lang="en-US" sz="1400" dirty="0" smtClean="0">
                <a:latin typeface="Arial" charset="0"/>
                <a:ea typeface="ＭＳ Ｐゴシック" charset="-128"/>
                <a:cs typeface="ＭＳ Ｐゴシック" charset="-128"/>
              </a:rPr>
              <a:t># </a:t>
            </a:r>
            <a:r>
              <a:rPr lang="en-US" sz="1400" dirty="0">
                <a:latin typeface="Arial" charset="0"/>
                <a:ea typeface="ＭＳ Ｐゴシック" charset="-128"/>
                <a:cs typeface="ＭＳ Ｐゴシック" charset="-128"/>
              </a:rPr>
              <a:t>of</a:t>
            </a:r>
            <a:r>
              <a:rPr lang="en-US" sz="1400" dirty="0" smtClean="0">
                <a:latin typeface="Arial" charset="0"/>
                <a:ea typeface="ＭＳ Ｐゴシック" charset="-128"/>
                <a:cs typeface="ＭＳ Ｐゴシック" charset="-128"/>
              </a:rPr>
              <a:t> Attributes</a:t>
            </a:r>
            <a:endParaRPr lang="en-US" sz="1400" dirty="0">
              <a:latin typeface="Arial" charset="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2133"/>
                                        </p:tgtEl>
                                        <p:attrNameLst>
                                          <p:attrName>style.visibility</p:attrName>
                                        </p:attrNameLst>
                                      </p:cBhvr>
                                      <p:to>
                                        <p:strVal val="visible"/>
                                      </p:to>
                                    </p:set>
                                    <p:animEffect transition="in" filter="box(in)">
                                      <p:cBhvr>
                                        <p:cTn id="7" dur="500"/>
                                        <p:tgtEl>
                                          <p:spTgt spid="4321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32134"/>
                                        </p:tgtEl>
                                        <p:attrNameLst>
                                          <p:attrName>style.visibility</p:attrName>
                                        </p:attrNameLst>
                                      </p:cBhvr>
                                      <p:to>
                                        <p:strVal val="visible"/>
                                      </p:to>
                                    </p:set>
                                    <p:animEffect transition="in" filter="box(in)">
                                      <p:cBhvr>
                                        <p:cTn id="12" dur="500"/>
                                        <p:tgtEl>
                                          <p:spTgt spid="432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3" grpId="0" animBg="1"/>
      <p:bldP spid="4321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228600" y="76200"/>
            <a:ext cx="8763000" cy="533400"/>
          </a:xfrm>
        </p:spPr>
        <p:txBody>
          <a:bodyPr>
            <a:normAutofit fontScale="90000"/>
          </a:bodyPr>
          <a:lstStyle/>
          <a:p>
            <a:r>
              <a:rPr lang="en-US" dirty="0"/>
              <a:t>Dynamic View: Time series</a:t>
            </a:r>
          </a:p>
        </p:txBody>
      </p:sp>
      <p:pic>
        <p:nvPicPr>
          <p:cNvPr id="434179" name="Picture 3" descr="time"/>
          <p:cNvPicPr>
            <a:picLocks noChangeAspect="1" noChangeArrowheads="1"/>
          </p:cNvPicPr>
          <p:nvPr/>
        </p:nvPicPr>
        <p:blipFill>
          <a:blip r:embed="rId3"/>
          <a:srcRect t="7214" b="2885"/>
          <a:stretch>
            <a:fillRect/>
          </a:stretch>
        </p:blipFill>
        <p:spPr bwMode="auto">
          <a:xfrm>
            <a:off x="304800" y="647700"/>
            <a:ext cx="8153400" cy="5715000"/>
          </a:xfrm>
          <a:prstGeom prst="rect">
            <a:avLst/>
          </a:prstGeom>
          <a:noFill/>
        </p:spPr>
      </p:pic>
      <p:sp>
        <p:nvSpPr>
          <p:cNvPr id="434180" name="Rectangle 4"/>
          <p:cNvSpPr>
            <a:spLocks noChangeArrowheads="1"/>
          </p:cNvSpPr>
          <p:nvPr/>
        </p:nvSpPr>
        <p:spPr bwMode="auto">
          <a:xfrm>
            <a:off x="1066800" y="3276600"/>
            <a:ext cx="2057400" cy="1524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34181" name="Rectangle 5"/>
          <p:cNvSpPr>
            <a:spLocks noChangeArrowheads="1"/>
          </p:cNvSpPr>
          <p:nvPr/>
        </p:nvSpPr>
        <p:spPr bwMode="auto">
          <a:xfrm>
            <a:off x="3276600" y="3276600"/>
            <a:ext cx="2590800" cy="152400"/>
          </a:xfrm>
          <a:prstGeom prst="rect">
            <a:avLst/>
          </a:prstGeom>
          <a:solidFill>
            <a:schemeClr val="bg1"/>
          </a:solidFill>
          <a:ln w="9525">
            <a:noFill/>
            <a:miter lim="800000"/>
            <a:headEnd/>
            <a:tailEnd/>
          </a:ln>
          <a:effectLst/>
        </p:spPr>
        <p:txBody>
          <a:bodyPr wrap="none" anchor="ctr">
            <a:prstTxWarp prst="textNoShape">
              <a:avLst/>
            </a:prstTxWarp>
          </a:bodyPr>
          <a:lstStyle/>
          <a:p>
            <a:pPr algn="ctr"/>
            <a:endParaRPr lang="en-US">
              <a:latin typeface="Arial" charset="0"/>
              <a:ea typeface="ＭＳ Ｐゴシック" charset="-128"/>
              <a:cs typeface="ＭＳ Ｐゴシック" charset="-128"/>
            </a:endParaRPr>
          </a:p>
        </p:txBody>
      </p:sp>
      <p:sp>
        <p:nvSpPr>
          <p:cNvPr id="434182" name="AutoShape 6"/>
          <p:cNvSpPr>
            <a:spLocks noChangeArrowheads="1"/>
          </p:cNvSpPr>
          <p:nvPr/>
        </p:nvSpPr>
        <p:spPr bwMode="auto">
          <a:xfrm>
            <a:off x="4800600" y="1143000"/>
            <a:ext cx="838200" cy="1295400"/>
          </a:xfrm>
          <a:prstGeom prst="wedgeRectCallout">
            <a:avLst>
              <a:gd name="adj1" fmla="val -80301"/>
              <a:gd name="adj2" fmla="val -67769"/>
            </a:avLst>
          </a:prstGeom>
          <a:solidFill>
            <a:srgbClr val="FFFFCC"/>
          </a:solidFill>
          <a:ln w="9525">
            <a:solidFill>
              <a:schemeClr val="tx1"/>
            </a:solidFill>
            <a:miter lim="800000"/>
            <a:headEnd/>
            <a:tailEnd/>
          </a:ln>
          <a:effectLst/>
        </p:spPr>
        <p:txBody>
          <a:bodyPr wrap="none" anchor="ctr">
            <a:prstTxWarp prst="textNoShape">
              <a:avLst/>
            </a:prstTxWarp>
          </a:bodyPr>
          <a:lstStyle/>
          <a:p>
            <a:pPr algn="ctr"/>
            <a:r>
              <a:rPr lang="en-US" sz="1400">
                <a:latin typeface="Arial" charset="0"/>
                <a:ea typeface="ＭＳ Ｐゴシック" charset="-128"/>
                <a:cs typeface="ＭＳ Ｐゴシック" charset="-128"/>
              </a:rPr>
              <a:t>Select</a:t>
            </a:r>
          </a:p>
          <a:p>
            <a:pPr algn="ctr"/>
            <a:r>
              <a:rPr lang="en-US" sz="1400">
                <a:latin typeface="Arial" charset="0"/>
                <a:ea typeface="ＭＳ Ｐゴシック" charset="-128"/>
                <a:cs typeface="ＭＳ Ｐゴシック" charset="-128"/>
              </a:rPr>
              <a:t>package </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with</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highest </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 of</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classes</a:t>
            </a:r>
          </a:p>
        </p:txBody>
      </p:sp>
      <p:sp>
        <p:nvSpPr>
          <p:cNvPr id="434183" name="AutoShape 7"/>
          <p:cNvSpPr>
            <a:spLocks noChangeArrowheads="1"/>
          </p:cNvSpPr>
          <p:nvPr/>
        </p:nvSpPr>
        <p:spPr bwMode="auto">
          <a:xfrm>
            <a:off x="6705600" y="1295400"/>
            <a:ext cx="838200" cy="1295400"/>
          </a:xfrm>
          <a:prstGeom prst="wedgeRectCallout">
            <a:avLst>
              <a:gd name="adj1" fmla="val -75190"/>
              <a:gd name="adj2" fmla="val 81370"/>
            </a:avLst>
          </a:prstGeom>
          <a:solidFill>
            <a:srgbClr val="FFFFCC"/>
          </a:solidFill>
          <a:ln w="9525">
            <a:solidFill>
              <a:schemeClr val="tx1"/>
            </a:solidFill>
            <a:miter lim="800000"/>
            <a:headEnd/>
            <a:tailEnd/>
          </a:ln>
          <a:effectLst/>
        </p:spPr>
        <p:txBody>
          <a:bodyPr wrap="none" anchor="ctr">
            <a:prstTxWarp prst="textNoShape">
              <a:avLst/>
            </a:prstTxWarp>
          </a:bodyPr>
          <a:lstStyle/>
          <a:p>
            <a:pPr algn="ctr"/>
            <a:r>
              <a:rPr lang="en-US" sz="1400">
                <a:latin typeface="Arial" charset="0"/>
                <a:ea typeface="ＭＳ Ｐゴシック" charset="-128"/>
                <a:cs typeface="ＭＳ Ｐゴシック" charset="-128"/>
              </a:rPr>
              <a:t>Note </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 of</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classes</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WRT</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total in</a:t>
            </a:r>
          </a:p>
          <a:p>
            <a:pPr algn="ctr"/>
            <a:r>
              <a:rPr lang="en-US" sz="1400">
                <a:latin typeface="Arial" charset="0"/>
                <a:ea typeface="ＭＳ Ｐゴシック" charset="-128"/>
                <a:cs typeface="ＭＳ Ｐゴシック" charset="-128"/>
              </a:rPr>
              <a:t>version</a:t>
            </a:r>
          </a:p>
        </p:txBody>
      </p:sp>
      <p:sp>
        <p:nvSpPr>
          <p:cNvPr id="434184" name="AutoShape 8"/>
          <p:cNvSpPr>
            <a:spLocks noChangeArrowheads="1"/>
          </p:cNvSpPr>
          <p:nvPr/>
        </p:nvSpPr>
        <p:spPr bwMode="auto">
          <a:xfrm>
            <a:off x="5181600" y="4038600"/>
            <a:ext cx="1295400" cy="1219200"/>
          </a:xfrm>
          <a:prstGeom prst="wedgeRectCallout">
            <a:avLst>
              <a:gd name="adj1" fmla="val 74880"/>
              <a:gd name="adj2" fmla="val -47917"/>
            </a:avLst>
          </a:prstGeom>
          <a:solidFill>
            <a:srgbClr val="FFFFCC"/>
          </a:solidFill>
          <a:ln w="9525">
            <a:solidFill>
              <a:schemeClr val="tx1"/>
            </a:solidFill>
            <a:miter lim="800000"/>
            <a:headEnd/>
            <a:tailEnd/>
          </a:ln>
          <a:effectLst/>
        </p:spPr>
        <p:txBody>
          <a:bodyPr wrap="none" anchor="ctr">
            <a:prstTxWarp prst="textNoShape">
              <a:avLst/>
            </a:prstTxWarp>
          </a:bodyPr>
          <a:lstStyle/>
          <a:p>
            <a:pPr algn="ctr"/>
            <a:r>
              <a:rPr lang="en-US" sz="1400">
                <a:latin typeface="Arial" charset="0"/>
                <a:ea typeface="ＭＳ Ｐゴシック" charset="-128"/>
                <a:cs typeface="ＭＳ Ｐゴシック" charset="-128"/>
              </a:rPr>
              <a:t>Indicates how</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the selected</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classes show</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up across all</a:t>
            </a:r>
            <a:br>
              <a:rPr lang="en-US" sz="1400">
                <a:latin typeface="Arial" charset="0"/>
                <a:ea typeface="ＭＳ Ｐゴシック" charset="-128"/>
                <a:cs typeface="ＭＳ Ｐゴシック" charset="-128"/>
              </a:rPr>
            </a:br>
            <a:r>
              <a:rPr lang="en-US" sz="1400">
                <a:latin typeface="Arial" charset="0"/>
                <a:ea typeface="ＭＳ Ｐゴシック" charset="-128"/>
                <a:cs typeface="ＭＳ Ｐゴシック" charset="-128"/>
              </a:rPr>
              <a:t>72 versions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4182"/>
                                        </p:tgtEl>
                                        <p:attrNameLst>
                                          <p:attrName>style.visibility</p:attrName>
                                        </p:attrNameLst>
                                      </p:cBhvr>
                                      <p:to>
                                        <p:strVal val="visible"/>
                                      </p:to>
                                    </p:set>
                                    <p:animEffect transition="in" filter="box(in)">
                                      <p:cBhvr>
                                        <p:cTn id="7" dur="500"/>
                                        <p:tgtEl>
                                          <p:spTgt spid="4341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34183"/>
                                        </p:tgtEl>
                                        <p:attrNameLst>
                                          <p:attrName>style.visibility</p:attrName>
                                        </p:attrNameLst>
                                      </p:cBhvr>
                                      <p:to>
                                        <p:strVal val="visible"/>
                                      </p:to>
                                    </p:set>
                                    <p:animEffect transition="in" filter="box(in)">
                                      <p:cBhvr>
                                        <p:cTn id="12" dur="500"/>
                                        <p:tgtEl>
                                          <p:spTgt spid="43418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4184"/>
                                        </p:tgtEl>
                                        <p:attrNameLst>
                                          <p:attrName>style.visibility</p:attrName>
                                        </p:attrNameLst>
                                      </p:cBhvr>
                                      <p:to>
                                        <p:strVal val="visible"/>
                                      </p:to>
                                    </p:set>
                                    <p:animEffect transition="in" filter="box(in)">
                                      <p:cBhvr>
                                        <p:cTn id="17" dur="500"/>
                                        <p:tgtEl>
                                          <p:spTgt spid="434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2" grpId="0" animBg="1"/>
      <p:bldP spid="434183" grpId="0" animBg="1"/>
      <p:bldP spid="4341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685800" y="228600"/>
            <a:ext cx="7772400" cy="838200"/>
          </a:xfrm>
        </p:spPr>
        <p:txBody>
          <a:bodyPr>
            <a:normAutofit fontScale="90000"/>
          </a:bodyPr>
          <a:lstStyle/>
          <a:p>
            <a:r>
              <a:rPr lang="en-US" dirty="0" smtClean="0"/>
              <a:t>Program Understanding: </a:t>
            </a:r>
            <a:br>
              <a:rPr lang="en-US" dirty="0" smtClean="0"/>
            </a:br>
            <a:r>
              <a:rPr lang="en-US" dirty="0" smtClean="0"/>
              <a:t>Basic </a:t>
            </a:r>
            <a:r>
              <a:rPr lang="en-US" dirty="0"/>
              <a:t>Manual Approach</a:t>
            </a:r>
          </a:p>
        </p:txBody>
      </p:sp>
      <p:sp>
        <p:nvSpPr>
          <p:cNvPr id="425987" name="Rectangle 3"/>
          <p:cNvSpPr>
            <a:spLocks noGrp="1" noChangeArrowheads="1"/>
          </p:cNvSpPr>
          <p:nvPr>
            <p:ph idx="1"/>
          </p:nvPr>
        </p:nvSpPr>
        <p:spPr>
          <a:xfrm>
            <a:off x="381000" y="1752600"/>
            <a:ext cx="7772400" cy="4495800"/>
          </a:xfrm>
        </p:spPr>
        <p:txBody>
          <a:bodyPr>
            <a:normAutofit lnSpcReduction="10000"/>
          </a:bodyPr>
          <a:lstStyle/>
          <a:p>
            <a:pPr marL="0" indent="0">
              <a:buSzTx/>
              <a:buNone/>
            </a:pPr>
            <a:r>
              <a:rPr lang="en-US" dirty="0" smtClean="0"/>
              <a:t>What’s Taylor do?</a:t>
            </a:r>
          </a:p>
          <a:p>
            <a:pPr marL="533400" indent="-533400">
              <a:buSzTx/>
              <a:buFont typeface="Arial" charset="0"/>
              <a:buAutoNum type="arabicPeriod"/>
            </a:pPr>
            <a:r>
              <a:rPr lang="en-US" dirty="0" smtClean="0"/>
              <a:t>Read </a:t>
            </a:r>
            <a:r>
              <a:rPr lang="en-US" dirty="0"/>
              <a:t>about the program</a:t>
            </a:r>
          </a:p>
          <a:p>
            <a:pPr marL="533400" indent="-533400">
              <a:buSzTx/>
              <a:buFont typeface="Arial" charset="0"/>
              <a:buAutoNum type="arabicPeriod"/>
            </a:pPr>
            <a:r>
              <a:rPr lang="en-US" dirty="0"/>
              <a:t>Read the source code</a:t>
            </a:r>
          </a:p>
          <a:p>
            <a:pPr marL="533400" indent="-533400">
              <a:buSzTx/>
              <a:buFont typeface="Arial" charset="0"/>
              <a:buAutoNum type="arabicPeriod"/>
            </a:pPr>
            <a:r>
              <a:rPr lang="en-US" dirty="0"/>
              <a:t>Run the program</a:t>
            </a:r>
            <a:br>
              <a:rPr lang="en-US" dirty="0"/>
            </a:br>
            <a:endParaRPr lang="en-US" dirty="0"/>
          </a:p>
          <a:p>
            <a:pPr marL="533400" indent="-533400"/>
            <a:r>
              <a:rPr lang="en-US" dirty="0"/>
              <a:t>Return to steps</a:t>
            </a:r>
            <a:r>
              <a:rPr lang="en-US" dirty="0" smtClean="0"/>
              <a:t> </a:t>
            </a:r>
            <a:br>
              <a:rPr lang="en-US" dirty="0" smtClean="0"/>
            </a:br>
            <a:r>
              <a:rPr lang="en-US" dirty="0" smtClean="0"/>
              <a:t>1 </a:t>
            </a:r>
            <a:r>
              <a:rPr lang="en-US" dirty="0"/>
              <a:t>or 2 as necessary</a:t>
            </a:r>
            <a:br>
              <a:rPr lang="en-US" dirty="0"/>
            </a:br>
            <a:r>
              <a:rPr lang="en-US" dirty="0"/>
              <a:t>(Wash-Rinse-Repeat…)</a:t>
            </a:r>
            <a:r>
              <a:rPr lang="en-US" dirty="0" smtClean="0"/>
              <a:t/>
            </a:r>
            <a:br>
              <a:rPr lang="en-US" dirty="0" smtClean="0"/>
            </a:br>
            <a:endParaRPr lang="en-US" dirty="0" smtClean="0"/>
          </a:p>
        </p:txBody>
      </p:sp>
      <p:pic>
        <p:nvPicPr>
          <p:cNvPr id="5" name="Picture 4"/>
          <p:cNvPicPr>
            <a:picLocks noChangeAspect="1"/>
          </p:cNvPicPr>
          <p:nvPr/>
        </p:nvPicPr>
        <p:blipFill>
          <a:blip r:embed="rId3"/>
          <a:stretch>
            <a:fillRect/>
          </a:stretch>
        </p:blipFill>
        <p:spPr>
          <a:xfrm>
            <a:off x="5334396" y="1981200"/>
            <a:ext cx="3657204" cy="2925763"/>
          </a:xfrm>
          <a:prstGeom prst="rect">
            <a:avLst/>
          </a:prstGeom>
          <a:scene3d>
            <a:camera prst="orthographicFront"/>
            <a:lightRig rig="threePt" dir="t"/>
          </a:scene3d>
          <a:sp3d>
            <a:bevelT/>
          </a:sp3d>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9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59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59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5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more angle on understanding…</a:t>
            </a:r>
            <a:endParaRPr lang="en-US" dirty="0"/>
          </a:p>
        </p:txBody>
      </p:sp>
      <p:sp>
        <p:nvSpPr>
          <p:cNvPr id="3" name="Content Placeholder 2"/>
          <p:cNvSpPr>
            <a:spLocks noGrp="1"/>
          </p:cNvSpPr>
          <p:nvPr>
            <p:ph idx="1"/>
          </p:nvPr>
        </p:nvSpPr>
        <p:spPr>
          <a:xfrm>
            <a:off x="228600" y="1600200"/>
            <a:ext cx="8229600" cy="4525963"/>
          </a:xfrm>
        </p:spPr>
        <p:txBody>
          <a:bodyPr>
            <a:normAutofit fontScale="92500" lnSpcReduction="20000"/>
          </a:bodyPr>
          <a:lstStyle/>
          <a:p>
            <a:r>
              <a:rPr lang="en-US" dirty="0" smtClean="0"/>
              <a:t>Different developers will understand programs in inherently different ways!</a:t>
            </a:r>
          </a:p>
          <a:p>
            <a:r>
              <a:rPr lang="en-US" dirty="0" smtClean="0"/>
              <a:t>Example analysis – the </a:t>
            </a:r>
            <a:br>
              <a:rPr lang="en-US" dirty="0" smtClean="0"/>
            </a:br>
            <a:r>
              <a:rPr lang="en-US" dirty="0" smtClean="0"/>
              <a:t>Ned Herrmann Model </a:t>
            </a:r>
            <a:r>
              <a:rPr lang="en-US" dirty="0" smtClean="0">
                <a:sym typeface="Wingdings" pitchFamily="2" charset="2"/>
              </a:rPr>
              <a:t></a:t>
            </a:r>
          </a:p>
          <a:p>
            <a:pPr lvl="1"/>
            <a:r>
              <a:rPr lang="en-US" dirty="0" smtClean="0">
                <a:sym typeface="Wingdings" pitchFamily="2" charset="2"/>
              </a:rPr>
              <a:t>People’s preferences in</a:t>
            </a:r>
            <a:br>
              <a:rPr lang="en-US" dirty="0" smtClean="0">
                <a:sym typeface="Wingdings" pitchFamily="2" charset="2"/>
              </a:rPr>
            </a:br>
            <a:r>
              <a:rPr lang="en-US" dirty="0" smtClean="0">
                <a:sym typeface="Wingdings" pitchFamily="2" charset="2"/>
              </a:rPr>
              <a:t>thinking during problem</a:t>
            </a:r>
            <a:br>
              <a:rPr lang="en-US" dirty="0" smtClean="0">
                <a:sym typeface="Wingdings" pitchFamily="2" charset="2"/>
              </a:rPr>
            </a:br>
            <a:r>
              <a:rPr lang="en-US" dirty="0" smtClean="0">
                <a:sym typeface="Wingdings" pitchFamily="2" charset="2"/>
              </a:rPr>
              <a:t>solving – tend toward A,</a:t>
            </a:r>
            <a:br>
              <a:rPr lang="en-US" dirty="0" smtClean="0">
                <a:sym typeface="Wingdings" pitchFamily="2" charset="2"/>
              </a:rPr>
            </a:br>
            <a:r>
              <a:rPr lang="en-US" dirty="0" smtClean="0">
                <a:sym typeface="Wingdings" pitchFamily="2" charset="2"/>
              </a:rPr>
              <a:t>B, C, or D.</a:t>
            </a:r>
          </a:p>
          <a:p>
            <a:pPr lvl="1"/>
            <a:r>
              <a:rPr lang="en-US" dirty="0" smtClean="0"/>
              <a:t>This model’s had actual </a:t>
            </a:r>
            <a:br>
              <a:rPr lang="en-US" dirty="0" smtClean="0"/>
            </a:br>
            <a:r>
              <a:rPr lang="en-US" dirty="0" smtClean="0"/>
              <a:t>research backing it…</a:t>
            </a:r>
          </a:p>
          <a:p>
            <a:pPr lvl="1"/>
            <a:r>
              <a:rPr lang="en-US" dirty="0" smtClean="0"/>
              <a:t>Including studies of </a:t>
            </a:r>
            <a:br>
              <a:rPr lang="en-US" dirty="0" smtClean="0"/>
            </a:br>
            <a:r>
              <a:rPr lang="en-US" dirty="0" smtClean="0"/>
              <a:t>engineering students!</a:t>
            </a:r>
          </a:p>
          <a:p>
            <a:endParaRPr lang="en-US" dirty="0"/>
          </a:p>
        </p:txBody>
      </p:sp>
      <p:pic>
        <p:nvPicPr>
          <p:cNvPr id="133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363" y="2209800"/>
            <a:ext cx="3974237"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17363" y="2895600"/>
            <a:ext cx="585417" cy="461665"/>
          </a:xfrm>
          <a:prstGeom prst="rect">
            <a:avLst/>
          </a:prstGeom>
          <a:noFill/>
        </p:spPr>
        <p:txBody>
          <a:bodyPr wrap="none" rtlCol="0">
            <a:spAutoFit/>
          </a:bodyPr>
          <a:lstStyle/>
          <a:p>
            <a:r>
              <a:rPr lang="en-US" sz="1200" b="1" dirty="0" smtClean="0">
                <a:latin typeface="Arial" pitchFamily="34" charset="0"/>
                <a:cs typeface="Arial" pitchFamily="34" charset="0"/>
              </a:rPr>
              <a:t>A</a:t>
            </a:r>
          </a:p>
          <a:p>
            <a:r>
              <a:rPr lang="en-US" sz="1200" b="1" dirty="0" smtClean="0">
                <a:latin typeface="Arial" pitchFamily="34" charset="0"/>
                <a:cs typeface="Arial" pitchFamily="34" charset="0"/>
              </a:rPr>
              <a:t>Facts</a:t>
            </a:r>
            <a:endParaRPr lang="en-US" sz="1200" b="1" dirty="0">
              <a:latin typeface="Arial" pitchFamily="34" charset="0"/>
              <a:cs typeface="Arial" pitchFamily="34" charset="0"/>
            </a:endParaRPr>
          </a:p>
        </p:txBody>
      </p:sp>
      <p:sp>
        <p:nvSpPr>
          <p:cNvPr id="8" name="TextBox 7"/>
          <p:cNvSpPr txBox="1"/>
          <p:nvPr/>
        </p:nvSpPr>
        <p:spPr>
          <a:xfrm>
            <a:off x="5105400" y="4953000"/>
            <a:ext cx="569387" cy="461665"/>
          </a:xfrm>
          <a:prstGeom prst="rect">
            <a:avLst/>
          </a:prstGeom>
          <a:noFill/>
        </p:spPr>
        <p:txBody>
          <a:bodyPr wrap="none" rtlCol="0">
            <a:spAutoFit/>
          </a:bodyPr>
          <a:lstStyle/>
          <a:p>
            <a:r>
              <a:rPr lang="en-US" sz="1200" b="1" dirty="0" smtClean="0">
                <a:latin typeface="Arial" pitchFamily="34" charset="0"/>
                <a:cs typeface="Arial" pitchFamily="34" charset="0"/>
              </a:rPr>
              <a:t>B</a:t>
            </a:r>
          </a:p>
          <a:p>
            <a:r>
              <a:rPr lang="en-US" sz="1200" b="1" dirty="0" smtClean="0">
                <a:latin typeface="Arial" pitchFamily="34" charset="0"/>
                <a:cs typeface="Arial" pitchFamily="34" charset="0"/>
              </a:rPr>
              <a:t>Form</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2050227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Article – Automate program understanding?</a:t>
            </a:r>
            <a:endParaRPr lang="en-US" dirty="0"/>
          </a:p>
        </p:txBody>
      </p:sp>
      <p:sp>
        <p:nvSpPr>
          <p:cNvPr id="3" name="Content Placeholder 2"/>
          <p:cNvSpPr>
            <a:spLocks noGrp="1"/>
          </p:cNvSpPr>
          <p:nvPr>
            <p:ph idx="1"/>
          </p:nvPr>
        </p:nvSpPr>
        <p:spPr>
          <a:xfrm>
            <a:off x="457200" y="1600200"/>
            <a:ext cx="8229600" cy="4699575"/>
          </a:xfrm>
        </p:spPr>
        <p:txBody>
          <a:bodyPr>
            <a:normAutofit fontScale="77500" lnSpcReduction="20000"/>
          </a:bodyPr>
          <a:lstStyle/>
          <a:p>
            <a:r>
              <a:rPr lang="en-US" i="1" dirty="0" smtClean="0"/>
              <a:t>Jan Schumacher, et al, “Building Empirical Support for Automated Code Smell Detection,” 2010.</a:t>
            </a:r>
          </a:p>
          <a:p>
            <a:r>
              <a:rPr lang="en-US" dirty="0" smtClean="0"/>
              <a:t>Like built into Eclipse, only more sophisticated</a:t>
            </a:r>
          </a:p>
          <a:p>
            <a:r>
              <a:rPr lang="en-US" dirty="0" smtClean="0"/>
              <a:t>Identify “smelly” components</a:t>
            </a:r>
          </a:p>
          <a:p>
            <a:pPr lvl="1"/>
            <a:r>
              <a:rPr lang="en-US" dirty="0" smtClean="0"/>
              <a:t>“god” class code smells</a:t>
            </a:r>
          </a:p>
          <a:p>
            <a:r>
              <a:rPr lang="en-US" dirty="0" smtClean="0"/>
              <a:t>Researchers found:</a:t>
            </a:r>
          </a:p>
          <a:p>
            <a:pPr lvl="1"/>
            <a:r>
              <a:rPr lang="en-US" dirty="0" smtClean="0"/>
              <a:t>Study required some other way to decide if a </a:t>
            </a:r>
            <a:br>
              <a:rPr lang="en-US" dirty="0" smtClean="0"/>
            </a:br>
            <a:r>
              <a:rPr lang="en-US" dirty="0" smtClean="0"/>
              <a:t>class really was a “god” class</a:t>
            </a:r>
          </a:p>
          <a:p>
            <a:pPr lvl="1"/>
            <a:r>
              <a:rPr lang="en-US" dirty="0" smtClean="0"/>
              <a:t>Even experts disagree on these</a:t>
            </a:r>
          </a:p>
          <a:p>
            <a:pPr lvl="2"/>
            <a:r>
              <a:rPr lang="en-US" dirty="0" smtClean="0"/>
              <a:t>Even used similar process for checking</a:t>
            </a:r>
          </a:p>
          <a:p>
            <a:pPr lvl="1"/>
            <a:r>
              <a:rPr lang="en-US" dirty="0" smtClean="0"/>
              <a:t>Metrics beat humans</a:t>
            </a:r>
          </a:p>
          <a:p>
            <a:pPr lvl="1"/>
            <a:r>
              <a:rPr lang="en-US" dirty="0" smtClean="0"/>
              <a:t>Automation would save time</a:t>
            </a:r>
          </a:p>
          <a:p>
            <a:pPr lvl="1"/>
            <a:r>
              <a:rPr lang="en-US" dirty="0" smtClean="0"/>
              <a:t>Combination of automated and human </a:t>
            </a:r>
            <a:br>
              <a:rPr lang="en-US" dirty="0" smtClean="0"/>
            </a:br>
            <a:r>
              <a:rPr lang="en-US" dirty="0" smtClean="0"/>
              <a:t>verification - best</a:t>
            </a:r>
            <a:endParaRPr lang="en-US" dirty="0"/>
          </a:p>
        </p:txBody>
      </p:sp>
      <p:pic>
        <p:nvPicPr>
          <p:cNvPr id="133122" name="Picture 2" descr="http://www.cs.umd.edu/sites/default/files/styles/medium/public/images/userpictures/shull%20forrest.jpg?itok=9UrFaRX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7342" y="3581400"/>
            <a:ext cx="1442357" cy="20193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1800" y="5638800"/>
            <a:ext cx="2294218" cy="584775"/>
          </a:xfrm>
          <a:prstGeom prst="rect">
            <a:avLst/>
          </a:prstGeom>
          <a:noFill/>
        </p:spPr>
        <p:txBody>
          <a:bodyPr wrap="none" rtlCol="0">
            <a:spAutoFit/>
          </a:bodyPr>
          <a:lstStyle/>
          <a:p>
            <a:pPr algn="r"/>
            <a:r>
              <a:rPr lang="en-US" sz="1600" dirty="0" smtClean="0">
                <a:latin typeface="+mn-lt"/>
              </a:rPr>
              <a:t>Author Forrest Shull</a:t>
            </a:r>
          </a:p>
          <a:p>
            <a:pPr algn="r"/>
            <a:r>
              <a:rPr lang="en-US" sz="1600" dirty="0">
                <a:latin typeface="+mn-lt"/>
              </a:rPr>
              <a:t>a</a:t>
            </a:r>
            <a:r>
              <a:rPr lang="en-US" sz="1600" dirty="0" smtClean="0">
                <a:latin typeface="+mn-lt"/>
              </a:rPr>
              <a:t>t University of Maryland</a:t>
            </a:r>
            <a:endParaRPr lang="en-US" sz="1600" dirty="0">
              <a:latin typeface="+mn-lt"/>
            </a:endParaRPr>
          </a:p>
        </p:txBody>
      </p:sp>
    </p:spTree>
    <p:extLst>
      <p:ext uri="{BB962C8B-B14F-4D97-AF65-F5344CB8AC3E}">
        <p14:creationId xmlns:p14="http://schemas.microsoft.com/office/powerpoint/2010/main" val="22769443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normAutofit fontScale="90000"/>
          </a:bodyPr>
          <a:lstStyle/>
          <a:p>
            <a:r>
              <a:rPr lang="en-US" dirty="0" smtClean="0"/>
              <a:t>Assignment and Milestone Reminders</a:t>
            </a:r>
            <a:endParaRPr lang="en-US" dirty="0"/>
          </a:p>
        </p:txBody>
      </p:sp>
      <p:sp>
        <p:nvSpPr>
          <p:cNvPr id="371715" name="Rectangle 3"/>
          <p:cNvSpPr>
            <a:spLocks noGrp="1" noChangeArrowheads="1"/>
          </p:cNvSpPr>
          <p:nvPr>
            <p:ph sz="half" idx="1"/>
          </p:nvPr>
        </p:nvSpPr>
        <p:spPr>
          <a:xfrm>
            <a:off x="76200" y="1219200"/>
            <a:ext cx="4724400" cy="4525963"/>
          </a:xfrm>
        </p:spPr>
        <p:txBody>
          <a:bodyPr>
            <a:noAutofit/>
          </a:bodyPr>
          <a:lstStyle/>
          <a:p>
            <a:r>
              <a:rPr lang="en-US" sz="1800" dirty="0" smtClean="0"/>
              <a:t>Exam 1 is out there on the course web site – due , </a:t>
            </a:r>
            <a:r>
              <a:rPr lang="en-US" sz="1800" dirty="0" smtClean="0"/>
              <a:t>Tues</a:t>
            </a:r>
            <a:r>
              <a:rPr lang="en-US" sz="1800" dirty="0" smtClean="0"/>
              <a:t>, </a:t>
            </a:r>
            <a:r>
              <a:rPr lang="en-US" sz="1800" dirty="0" smtClean="0"/>
              <a:t>July 12, </a:t>
            </a:r>
            <a:r>
              <a:rPr lang="en-US" sz="1800" dirty="0" smtClean="0"/>
              <a:t>11:55 PM </a:t>
            </a:r>
            <a:r>
              <a:rPr lang="en-US" sz="1800" dirty="0" smtClean="0">
                <a:solidFill>
                  <a:srgbClr val="FF0000"/>
                </a:solidFill>
              </a:rPr>
              <a:t>!!!</a:t>
            </a:r>
          </a:p>
          <a:p>
            <a:pPr lvl="1"/>
            <a:r>
              <a:rPr lang="en-US" sz="1400" dirty="0" smtClean="0"/>
              <a:t>See next slide for topics to expect</a:t>
            </a:r>
          </a:p>
          <a:p>
            <a:r>
              <a:rPr lang="en-US" sz="1800" dirty="0" smtClean="0"/>
              <a:t>Journal / milestone topics to consider  - </a:t>
            </a:r>
            <a:r>
              <a:rPr lang="en-US" sz="1800" dirty="0" smtClean="0"/>
              <a:t>for “Week 5”:</a:t>
            </a:r>
            <a:endParaRPr lang="en-US" sz="1800" dirty="0" smtClean="0"/>
          </a:p>
          <a:p>
            <a:pPr lvl="1"/>
            <a:r>
              <a:rPr lang="en-US" sz="1600" dirty="0" smtClean="0"/>
              <a:t>J</a:t>
            </a:r>
            <a:r>
              <a:rPr lang="en-US" sz="1600" b="1" dirty="0" smtClean="0"/>
              <a:t>ournal</a:t>
            </a:r>
            <a:r>
              <a:rPr lang="en-US" sz="1600" dirty="0" smtClean="0"/>
              <a:t> – Make actual changes to your code, and record how these went, making observations about the process you use, and the changes themselves.</a:t>
            </a:r>
          </a:p>
          <a:p>
            <a:pPr lvl="2"/>
            <a:r>
              <a:rPr lang="en-US" sz="1300" dirty="0" smtClean="0"/>
              <a:t>See the Milestone topic list, below, for things to consider as you make these changes!</a:t>
            </a:r>
          </a:p>
          <a:p>
            <a:pPr lvl="1"/>
            <a:r>
              <a:rPr lang="en-US" sz="1600" b="1" dirty="0" smtClean="0"/>
              <a:t>“Milestone</a:t>
            </a:r>
            <a:r>
              <a:rPr lang="en-US" sz="1600" dirty="0" smtClean="0"/>
              <a:t> 4” – </a:t>
            </a:r>
            <a:r>
              <a:rPr lang="en-US" sz="1600" dirty="0" smtClean="0"/>
              <a:t>Try to summarize </a:t>
            </a:r>
            <a:r>
              <a:rPr lang="en-US" sz="1600" i="1" dirty="0" smtClean="0"/>
              <a:t>any </a:t>
            </a:r>
            <a:r>
              <a:rPr lang="en-US" sz="1600" dirty="0" smtClean="0"/>
              <a:t>of the following topics, from this week, that are appropriate to the work you just did:</a:t>
            </a:r>
          </a:p>
          <a:p>
            <a:pPr lvl="2"/>
            <a:r>
              <a:rPr lang="en-US" sz="1300" dirty="0" smtClean="0"/>
              <a:t>How do you mix maintenance and major development on your system?</a:t>
            </a:r>
          </a:p>
          <a:p>
            <a:pPr lvl="2"/>
            <a:r>
              <a:rPr lang="en-US" sz="1300" dirty="0"/>
              <a:t>How are your “best practices”?</a:t>
            </a:r>
          </a:p>
          <a:p>
            <a:pPr lvl="2"/>
            <a:r>
              <a:rPr lang="en-US" sz="1300" dirty="0"/>
              <a:t>How do you carve-up who does development and who does maintenance?</a:t>
            </a:r>
          </a:p>
          <a:p>
            <a:pPr lvl="2"/>
            <a:r>
              <a:rPr lang="en-US" sz="1300" dirty="0"/>
              <a:t>What’s the transition like, between these?</a:t>
            </a:r>
          </a:p>
          <a:p>
            <a:pPr lvl="2"/>
            <a:r>
              <a:rPr lang="en-US" sz="1300" dirty="0" err="1" smtClean="0">
                <a:sym typeface="Wingdings" pitchFamily="2" charset="2"/>
              </a:rPr>
              <a:t>Cntd</a:t>
            </a:r>
            <a:r>
              <a:rPr lang="en-US" sz="1300" dirty="0" smtClean="0">
                <a:sym typeface="Wingdings" pitchFamily="2" charset="2"/>
              </a:rPr>
              <a:t> </a:t>
            </a:r>
            <a:endParaRPr lang="en-US" sz="1300" dirty="0" smtClean="0"/>
          </a:p>
          <a:p>
            <a:pPr lvl="1"/>
            <a:endParaRPr lang="en-US" sz="1800" dirty="0" smtClean="0"/>
          </a:p>
          <a:p>
            <a:endParaRPr lang="en-US" sz="2000" dirty="0"/>
          </a:p>
        </p:txBody>
      </p:sp>
      <p:sp>
        <p:nvSpPr>
          <p:cNvPr id="2" name="Content Placeholder 1"/>
          <p:cNvSpPr>
            <a:spLocks noGrp="1"/>
          </p:cNvSpPr>
          <p:nvPr>
            <p:ph sz="half" idx="2"/>
          </p:nvPr>
        </p:nvSpPr>
        <p:spPr>
          <a:xfrm>
            <a:off x="4038600" y="1752600"/>
            <a:ext cx="4953000" cy="5105400"/>
          </a:xfrm>
        </p:spPr>
        <p:txBody>
          <a:bodyPr>
            <a:noAutofit/>
          </a:bodyPr>
          <a:lstStyle/>
          <a:p>
            <a:pPr lvl="2"/>
            <a:r>
              <a:rPr lang="en-US" sz="1300" dirty="0" smtClean="0"/>
              <a:t>How </a:t>
            </a:r>
            <a:r>
              <a:rPr lang="en-US" sz="1300" dirty="0"/>
              <a:t>well do you document the processes you use?</a:t>
            </a:r>
          </a:p>
          <a:p>
            <a:pPr lvl="2"/>
            <a:r>
              <a:rPr lang="en-US" sz="1300" dirty="0"/>
              <a:t>What formal / informal standards should your system meet?</a:t>
            </a:r>
          </a:p>
          <a:p>
            <a:pPr lvl="2"/>
            <a:r>
              <a:rPr lang="en-US" sz="1300" dirty="0" smtClean="0"/>
              <a:t>How </a:t>
            </a:r>
            <a:r>
              <a:rPr lang="en-US" sz="1300" dirty="0"/>
              <a:t>do you estimate time for a kind of change?</a:t>
            </a:r>
          </a:p>
          <a:p>
            <a:pPr lvl="2"/>
            <a:r>
              <a:rPr lang="en-US" sz="1300" dirty="0"/>
              <a:t>What development / maintenance risks are there?</a:t>
            </a:r>
          </a:p>
          <a:p>
            <a:pPr lvl="2"/>
            <a:r>
              <a:rPr lang="en-US" sz="1300" dirty="0"/>
              <a:t>How Maintainable is your system?</a:t>
            </a:r>
          </a:p>
          <a:p>
            <a:pPr lvl="2"/>
            <a:r>
              <a:rPr lang="en-US" sz="1300" dirty="0"/>
              <a:t>How much will it cost your client to maintain it over time, and why (you don’t need to supply real numbers, but can talk in generality)?</a:t>
            </a:r>
          </a:p>
          <a:p>
            <a:pPr lvl="2"/>
            <a:r>
              <a:rPr lang="en-US" sz="1300" dirty="0"/>
              <a:t>Add discussion about how user documentation / help could be added / enhanced</a:t>
            </a:r>
          </a:p>
          <a:p>
            <a:pPr lvl="2"/>
            <a:r>
              <a:rPr lang="en-US" sz="1300" dirty="0"/>
              <a:t>How do use cases or user stories evolve through your design to testing?</a:t>
            </a:r>
          </a:p>
          <a:p>
            <a:pPr lvl="2"/>
            <a:r>
              <a:rPr lang="en-US" sz="1300" dirty="0"/>
              <a:t>How are the strengths and weaknesses of your Test Plan and Deployment Plan?</a:t>
            </a:r>
          </a:p>
          <a:p>
            <a:pPr lvl="2"/>
            <a:r>
              <a:rPr lang="en-US" sz="1300" dirty="0"/>
              <a:t>For today, add “how you’d make your project code </a:t>
            </a:r>
            <a:br>
              <a:rPr lang="en-US" sz="1300" dirty="0"/>
            </a:br>
            <a:r>
              <a:rPr lang="en-US" sz="1300" dirty="0"/>
              <a:t>more understandable to a maintenance programmer”</a:t>
            </a:r>
          </a:p>
          <a:p>
            <a:pPr lvl="2"/>
            <a:r>
              <a:rPr lang="en-US" sz="1300" dirty="0"/>
              <a:t>What would a “guide to reading our code” look like?</a:t>
            </a:r>
          </a:p>
          <a:p>
            <a:pPr lvl="2"/>
            <a:r>
              <a:rPr lang="en-US" sz="1300" dirty="0"/>
              <a:t>Where is the most complexity in your algorithms?</a:t>
            </a:r>
          </a:p>
          <a:p>
            <a:pPr lvl="2"/>
            <a:r>
              <a:rPr lang="en-US" sz="1300" dirty="0"/>
              <a:t>What tools, if any, do you use to aid in program understanding?</a:t>
            </a:r>
          </a:p>
          <a:p>
            <a:endParaRPr lang="en-US" sz="1300" dirty="0"/>
          </a:p>
        </p:txBody>
      </p:sp>
    </p:spTree>
    <p:extLst>
      <p:ext uri="{BB962C8B-B14F-4D97-AF65-F5344CB8AC3E}">
        <p14:creationId xmlns:p14="http://schemas.microsoft.com/office/powerpoint/2010/main" val="300272567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a:t>
            </a:r>
            <a:r>
              <a:rPr lang="en-US" dirty="0" smtClean="0"/>
              <a:t>for Take-home Exam 1:  </a:t>
            </a:r>
            <a:br>
              <a:rPr lang="en-US" dirty="0" smtClean="0"/>
            </a:br>
            <a:r>
              <a:rPr lang="en-US" dirty="0" smtClean="0"/>
              <a:t>Topics we’ve covered through today</a:t>
            </a:r>
            <a:endParaRPr lang="en-US" dirty="0"/>
          </a:p>
        </p:txBody>
      </p:sp>
      <p:sp>
        <p:nvSpPr>
          <p:cNvPr id="3" name="Content Placeholder 2"/>
          <p:cNvSpPr>
            <a:spLocks noGrp="1"/>
          </p:cNvSpPr>
          <p:nvPr>
            <p:ph sz="half" idx="1"/>
          </p:nvPr>
        </p:nvSpPr>
        <p:spPr>
          <a:xfrm>
            <a:off x="457200" y="1722437"/>
            <a:ext cx="4038600" cy="4525963"/>
          </a:xfrm>
        </p:spPr>
        <p:txBody>
          <a:bodyPr>
            <a:normAutofit fontScale="85000" lnSpcReduction="10000"/>
          </a:bodyPr>
          <a:lstStyle/>
          <a:p>
            <a:pPr marL="0" indent="0">
              <a:buNone/>
            </a:pPr>
            <a:r>
              <a:rPr lang="en-US" b="1" dirty="0" smtClean="0"/>
              <a:t>From Fowler’s book:</a:t>
            </a:r>
          </a:p>
          <a:p>
            <a:r>
              <a:rPr lang="en-US" dirty="0" smtClean="0"/>
              <a:t>Bad code smells</a:t>
            </a:r>
          </a:p>
          <a:p>
            <a:r>
              <a:rPr lang="en-US" dirty="0" smtClean="0"/>
              <a:t>Refactoring principles</a:t>
            </a:r>
          </a:p>
          <a:p>
            <a:r>
              <a:rPr lang="en-US" dirty="0" smtClean="0"/>
              <a:t>Composing methods</a:t>
            </a:r>
          </a:p>
          <a:p>
            <a:r>
              <a:rPr lang="en-US" dirty="0" smtClean="0"/>
              <a:t>Moving features</a:t>
            </a:r>
          </a:p>
          <a:p>
            <a:r>
              <a:rPr lang="en-US" dirty="0" smtClean="0"/>
              <a:t>Organizing data</a:t>
            </a:r>
          </a:p>
          <a:p>
            <a:r>
              <a:rPr lang="en-US" dirty="0" smtClean="0"/>
              <a:t>Simplifying conditionals</a:t>
            </a:r>
          </a:p>
          <a:p>
            <a:r>
              <a:rPr lang="en-US" dirty="0" smtClean="0"/>
              <a:t>Making method calls simpler</a:t>
            </a:r>
          </a:p>
          <a:p>
            <a:r>
              <a:rPr lang="en-US" dirty="0" smtClean="0"/>
              <a:t>Dealing with generalization</a:t>
            </a:r>
          </a:p>
          <a:p>
            <a:r>
              <a:rPr lang="en-US" dirty="0" smtClean="0"/>
              <a:t>Big </a:t>
            </a:r>
            <a:r>
              <a:rPr lang="en-US" dirty="0" err="1" smtClean="0"/>
              <a:t>refactorings</a:t>
            </a:r>
            <a:endParaRPr lang="en-US" dirty="0"/>
          </a:p>
        </p:txBody>
      </p:sp>
      <p:sp>
        <p:nvSpPr>
          <p:cNvPr id="5" name="Content Placeholder 4"/>
          <p:cNvSpPr>
            <a:spLocks noGrp="1"/>
          </p:cNvSpPr>
          <p:nvPr>
            <p:ph sz="half" idx="2"/>
          </p:nvPr>
        </p:nvSpPr>
        <p:spPr>
          <a:xfrm>
            <a:off x="4648200" y="1722437"/>
            <a:ext cx="4038600" cy="4525963"/>
          </a:xfrm>
        </p:spPr>
        <p:txBody>
          <a:bodyPr>
            <a:normAutofit fontScale="85000" lnSpcReduction="10000"/>
          </a:bodyPr>
          <a:lstStyle/>
          <a:p>
            <a:pPr marL="0" indent="0">
              <a:buNone/>
            </a:pPr>
            <a:r>
              <a:rPr lang="en-US" b="1" dirty="0" smtClean="0"/>
              <a:t>From other sources:</a:t>
            </a:r>
          </a:p>
          <a:p>
            <a:r>
              <a:rPr lang="en-US" dirty="0" smtClean="0"/>
              <a:t>Course intro</a:t>
            </a:r>
          </a:p>
          <a:p>
            <a:r>
              <a:rPr lang="en-US" dirty="0" smtClean="0"/>
              <a:t>Software change</a:t>
            </a:r>
          </a:p>
          <a:p>
            <a:r>
              <a:rPr lang="en-US" dirty="0" smtClean="0"/>
              <a:t>Stepping back to view maintenance and evolution</a:t>
            </a:r>
          </a:p>
          <a:p>
            <a:r>
              <a:rPr lang="en-US" dirty="0" smtClean="0"/>
              <a:t>The software maintenance process</a:t>
            </a:r>
          </a:p>
          <a:p>
            <a:r>
              <a:rPr lang="en-US" dirty="0" smtClean="0"/>
              <a:t>Software documentation</a:t>
            </a:r>
          </a:p>
          <a:p>
            <a:r>
              <a:rPr lang="en-US" dirty="0" smtClean="0"/>
              <a:t>Program understanding</a:t>
            </a:r>
          </a:p>
        </p:txBody>
      </p:sp>
    </p:spTree>
    <p:extLst>
      <p:ext uri="{BB962C8B-B14F-4D97-AF65-F5344CB8AC3E}">
        <p14:creationId xmlns:p14="http://schemas.microsoft.com/office/powerpoint/2010/main" val="31626255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Review: Course Intro</a:t>
            </a:r>
            <a:endParaRPr lang="en-US" dirty="0"/>
          </a:p>
        </p:txBody>
      </p:sp>
      <p:sp>
        <p:nvSpPr>
          <p:cNvPr id="7" name="Content Placeholder 6"/>
          <p:cNvSpPr>
            <a:spLocks noGrp="1"/>
          </p:cNvSpPr>
          <p:nvPr>
            <p:ph idx="1"/>
          </p:nvPr>
        </p:nvSpPr>
        <p:spPr/>
        <p:txBody>
          <a:bodyPr/>
          <a:lstStyle/>
          <a:p>
            <a:r>
              <a:rPr lang="en-US" dirty="0" smtClean="0"/>
              <a:t>Most software </a:t>
            </a:r>
            <a:r>
              <a:rPr lang="en-US" i="1" dirty="0" smtClean="0"/>
              <a:t>is</a:t>
            </a:r>
            <a:r>
              <a:rPr lang="en-US" dirty="0" smtClean="0"/>
              <a:t> a problem of change</a:t>
            </a:r>
          </a:p>
          <a:p>
            <a:pPr lvl="1"/>
            <a:r>
              <a:rPr lang="en-US" dirty="0" smtClean="0"/>
              <a:t>It’s continually engineered, not manufactured</a:t>
            </a:r>
          </a:p>
          <a:p>
            <a:pPr lvl="1"/>
            <a:r>
              <a:rPr lang="en-US" dirty="0" smtClean="0"/>
              <a:t>It doesn’t wear out, but deteriorates with change</a:t>
            </a:r>
          </a:p>
          <a:p>
            <a:r>
              <a:rPr lang="en-US" dirty="0" smtClean="0"/>
              <a:t>By testing systematically </a:t>
            </a:r>
            <a:r>
              <a:rPr lang="en-US" dirty="0"/>
              <a:t>yourself</a:t>
            </a:r>
            <a:r>
              <a:rPr lang="en-US" dirty="0" smtClean="0"/>
              <a:t>, some approaches to maintenance and evolution, on your own projects, you learn a lot about how this works.</a:t>
            </a:r>
            <a:endParaRPr lang="en-US" dirty="0"/>
          </a:p>
        </p:txBody>
      </p:sp>
    </p:spTree>
    <p:extLst>
      <p:ext uri="{BB962C8B-B14F-4D97-AF65-F5344CB8AC3E}">
        <p14:creationId xmlns:p14="http://schemas.microsoft.com/office/powerpoint/2010/main" val="88772823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Software change</a:t>
            </a:r>
            <a:endParaRPr lang="en-US" dirty="0"/>
          </a:p>
        </p:txBody>
      </p:sp>
      <p:sp>
        <p:nvSpPr>
          <p:cNvPr id="3" name="Content Placeholder 2"/>
          <p:cNvSpPr>
            <a:spLocks noGrp="1"/>
          </p:cNvSpPr>
          <p:nvPr>
            <p:ph idx="1"/>
          </p:nvPr>
        </p:nvSpPr>
        <p:spPr/>
        <p:txBody>
          <a:bodyPr/>
          <a:lstStyle/>
          <a:p>
            <a:r>
              <a:rPr lang="en-US" dirty="0" smtClean="0"/>
              <a:t>Software systems are getting bigger, more ambitious</a:t>
            </a:r>
          </a:p>
          <a:p>
            <a:r>
              <a:rPr lang="en-US" dirty="0" smtClean="0"/>
              <a:t>Change is activities that alter software</a:t>
            </a:r>
          </a:p>
          <a:p>
            <a:r>
              <a:rPr lang="en-US" dirty="0" smtClean="0"/>
              <a:t>Everything changes, including requirements, … testing and delivery methods</a:t>
            </a:r>
          </a:p>
          <a:p>
            <a:r>
              <a:rPr lang="en-US" dirty="0" smtClean="0"/>
              <a:t>Maintenance is a high % of overall costs</a:t>
            </a:r>
          </a:p>
          <a:p>
            <a:r>
              <a:rPr lang="en-US" dirty="0" smtClean="0"/>
              <a:t>Change in teams and processes take a toll</a:t>
            </a:r>
            <a:endParaRPr lang="en-US" dirty="0"/>
          </a:p>
        </p:txBody>
      </p:sp>
    </p:spTree>
    <p:extLst>
      <p:ext uri="{BB962C8B-B14F-4D97-AF65-F5344CB8AC3E}">
        <p14:creationId xmlns:p14="http://schemas.microsoft.com/office/powerpoint/2010/main" val="10904384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mt="27000"/>
          </a:blip>
          <a:stretch>
            <a:fillRect/>
          </a:stretch>
        </p:blipFill>
        <p:spPr>
          <a:xfrm>
            <a:off x="0" y="1143000"/>
            <a:ext cx="7239000" cy="5717674"/>
          </a:xfrm>
          <a:prstGeom prst="rect">
            <a:avLst/>
          </a:prstGeom>
        </p:spPr>
      </p:pic>
      <p:sp>
        <p:nvSpPr>
          <p:cNvPr id="837634" name="Rectangle 1026"/>
          <p:cNvSpPr>
            <a:spLocks noGrp="1" noChangeArrowheads="1"/>
          </p:cNvSpPr>
          <p:nvPr>
            <p:ph type="title"/>
          </p:nvPr>
        </p:nvSpPr>
        <p:spPr>
          <a:xfrm>
            <a:off x="685800" y="228600"/>
            <a:ext cx="7772400" cy="533400"/>
          </a:xfrm>
        </p:spPr>
        <p:txBody>
          <a:bodyPr>
            <a:normAutofit fontScale="90000"/>
          </a:bodyPr>
          <a:lstStyle/>
          <a:p>
            <a:pPr algn="ctr"/>
            <a:r>
              <a:rPr lang="en-US" dirty="0" smtClean="0"/>
              <a:t>Review: Bad Code Smells</a:t>
            </a:r>
            <a:endParaRPr lang="en-US" dirty="0"/>
          </a:p>
        </p:txBody>
      </p:sp>
      <p:sp>
        <p:nvSpPr>
          <p:cNvPr id="837635" name="Rectangle 1027"/>
          <p:cNvSpPr>
            <a:spLocks noGrp="1" noChangeArrowheads="1"/>
          </p:cNvSpPr>
          <p:nvPr>
            <p:ph type="body" idx="1"/>
          </p:nvPr>
        </p:nvSpPr>
        <p:spPr>
          <a:xfrm>
            <a:off x="228600" y="1066800"/>
            <a:ext cx="4114800" cy="5257800"/>
          </a:xfrm>
          <a:noFill/>
          <a:ln/>
        </p:spPr>
        <p:txBody>
          <a:bodyPr>
            <a:normAutofit lnSpcReduction="10000"/>
          </a:bodyPr>
          <a:lstStyle/>
          <a:p>
            <a:pPr>
              <a:spcBef>
                <a:spcPct val="0"/>
              </a:spcBef>
            </a:pPr>
            <a:r>
              <a:rPr lang="en-US" dirty="0">
                <a:solidFill>
                  <a:schemeClr val="accent1">
                    <a:lumMod val="50000"/>
                  </a:schemeClr>
                </a:solidFill>
              </a:rPr>
              <a:t>Duplicated Code</a:t>
            </a:r>
          </a:p>
          <a:p>
            <a:pPr>
              <a:spcBef>
                <a:spcPct val="0"/>
              </a:spcBef>
            </a:pPr>
            <a:r>
              <a:rPr lang="en-US" dirty="0">
                <a:solidFill>
                  <a:schemeClr val="accent1">
                    <a:lumMod val="50000"/>
                  </a:schemeClr>
                </a:solidFill>
              </a:rPr>
              <a:t>Long Method</a:t>
            </a:r>
          </a:p>
          <a:p>
            <a:pPr>
              <a:spcBef>
                <a:spcPct val="0"/>
              </a:spcBef>
            </a:pPr>
            <a:r>
              <a:rPr lang="en-US" dirty="0">
                <a:solidFill>
                  <a:schemeClr val="accent1">
                    <a:lumMod val="50000"/>
                  </a:schemeClr>
                </a:solidFill>
              </a:rPr>
              <a:t>Large Class</a:t>
            </a:r>
          </a:p>
          <a:p>
            <a:pPr>
              <a:spcBef>
                <a:spcPct val="0"/>
              </a:spcBef>
            </a:pPr>
            <a:r>
              <a:rPr lang="en-US" dirty="0">
                <a:solidFill>
                  <a:schemeClr val="accent1">
                    <a:lumMod val="50000"/>
                  </a:schemeClr>
                </a:solidFill>
              </a:rPr>
              <a:t>Long Parameter List</a:t>
            </a:r>
          </a:p>
          <a:p>
            <a:pPr>
              <a:spcBef>
                <a:spcPct val="0"/>
              </a:spcBef>
            </a:pPr>
            <a:r>
              <a:rPr lang="en-US" dirty="0">
                <a:solidFill>
                  <a:schemeClr val="accent1">
                    <a:lumMod val="50000"/>
                  </a:schemeClr>
                </a:solidFill>
              </a:rPr>
              <a:t>Divergent Change</a:t>
            </a:r>
          </a:p>
          <a:p>
            <a:pPr>
              <a:spcBef>
                <a:spcPct val="0"/>
              </a:spcBef>
            </a:pPr>
            <a:r>
              <a:rPr lang="en-US" dirty="0">
                <a:solidFill>
                  <a:schemeClr val="accent1">
                    <a:lumMod val="50000"/>
                  </a:schemeClr>
                </a:solidFill>
              </a:rPr>
              <a:t>Shotgun Surgery</a:t>
            </a:r>
          </a:p>
          <a:p>
            <a:pPr>
              <a:spcBef>
                <a:spcPct val="0"/>
              </a:spcBef>
            </a:pPr>
            <a:r>
              <a:rPr lang="en-US" dirty="0">
                <a:solidFill>
                  <a:schemeClr val="accent1">
                    <a:lumMod val="50000"/>
                  </a:schemeClr>
                </a:solidFill>
              </a:rPr>
              <a:t>Feature Envy</a:t>
            </a:r>
          </a:p>
          <a:p>
            <a:pPr>
              <a:spcBef>
                <a:spcPct val="0"/>
              </a:spcBef>
            </a:pPr>
            <a:r>
              <a:rPr lang="en-US" dirty="0">
                <a:solidFill>
                  <a:schemeClr val="accent1">
                    <a:lumMod val="50000"/>
                  </a:schemeClr>
                </a:solidFill>
              </a:rPr>
              <a:t>Data Clumps</a:t>
            </a:r>
          </a:p>
          <a:p>
            <a:pPr>
              <a:spcBef>
                <a:spcPct val="0"/>
              </a:spcBef>
            </a:pPr>
            <a:r>
              <a:rPr lang="en-US" dirty="0">
                <a:solidFill>
                  <a:schemeClr val="accent1">
                    <a:lumMod val="50000"/>
                  </a:schemeClr>
                </a:solidFill>
              </a:rPr>
              <a:t>Primitive Obsession</a:t>
            </a:r>
          </a:p>
          <a:p>
            <a:pPr>
              <a:spcBef>
                <a:spcPct val="0"/>
              </a:spcBef>
            </a:pPr>
            <a:r>
              <a:rPr lang="en-US" dirty="0">
                <a:solidFill>
                  <a:schemeClr val="accent1">
                    <a:lumMod val="50000"/>
                  </a:schemeClr>
                </a:solidFill>
              </a:rPr>
              <a:t>Switch </a:t>
            </a:r>
            <a:r>
              <a:rPr lang="en-US" dirty="0" smtClean="0">
                <a:solidFill>
                  <a:schemeClr val="accent1">
                    <a:lumMod val="50000"/>
                  </a:schemeClr>
                </a:solidFill>
              </a:rPr>
              <a:t>Statements</a:t>
            </a:r>
          </a:p>
          <a:p>
            <a:pPr>
              <a:spcBef>
                <a:spcPct val="0"/>
              </a:spcBef>
            </a:pPr>
            <a:r>
              <a:rPr lang="en-US" dirty="0" smtClean="0">
                <a:solidFill>
                  <a:schemeClr val="accent1">
                    <a:lumMod val="50000"/>
                  </a:schemeClr>
                </a:solidFill>
              </a:rPr>
              <a:t>Lazy Class</a:t>
            </a:r>
          </a:p>
        </p:txBody>
      </p:sp>
      <p:sp>
        <p:nvSpPr>
          <p:cNvPr id="837636" name="Text Box 1028"/>
          <p:cNvSpPr txBox="1">
            <a:spLocks noChangeArrowheads="1"/>
          </p:cNvSpPr>
          <p:nvPr/>
        </p:nvSpPr>
        <p:spPr bwMode="auto">
          <a:xfrm>
            <a:off x="4648200" y="2133600"/>
            <a:ext cx="41910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9" name="Rectangle 1027"/>
          <p:cNvSpPr txBox="1">
            <a:spLocks noChangeArrowheads="1"/>
          </p:cNvSpPr>
          <p:nvPr/>
        </p:nvSpPr>
        <p:spPr>
          <a:xfrm>
            <a:off x="4419600" y="1143000"/>
            <a:ext cx="4114800" cy="5257800"/>
          </a:xfrm>
          <a:prstGeom prst="rect">
            <a:avLst/>
          </a:prstGeom>
          <a:no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pPr>
            <a:r>
              <a:rPr lang="en-US" dirty="0">
                <a:solidFill>
                  <a:schemeClr val="accent1">
                    <a:lumMod val="50000"/>
                  </a:schemeClr>
                </a:solidFill>
              </a:rPr>
              <a:t>Parallel Inheritance Hierarchies</a:t>
            </a:r>
          </a:p>
          <a:p>
            <a:pPr>
              <a:spcBef>
                <a:spcPct val="0"/>
              </a:spcBef>
            </a:pPr>
            <a:r>
              <a:rPr lang="en-US" dirty="0">
                <a:solidFill>
                  <a:schemeClr val="accent1">
                    <a:lumMod val="50000"/>
                  </a:schemeClr>
                </a:solidFill>
              </a:rPr>
              <a:t>Speculative Generality</a:t>
            </a:r>
          </a:p>
          <a:p>
            <a:pPr>
              <a:spcBef>
                <a:spcPct val="0"/>
              </a:spcBef>
            </a:pPr>
            <a:r>
              <a:rPr lang="en-US" dirty="0">
                <a:solidFill>
                  <a:schemeClr val="accent1">
                    <a:lumMod val="50000"/>
                  </a:schemeClr>
                </a:solidFill>
              </a:rPr>
              <a:t>Temporary Field</a:t>
            </a:r>
          </a:p>
          <a:p>
            <a:pPr>
              <a:spcBef>
                <a:spcPct val="0"/>
              </a:spcBef>
            </a:pPr>
            <a:r>
              <a:rPr lang="en-US" dirty="0">
                <a:solidFill>
                  <a:schemeClr val="accent1">
                    <a:lumMod val="50000"/>
                  </a:schemeClr>
                </a:solidFill>
              </a:rPr>
              <a:t>Message Chains </a:t>
            </a:r>
          </a:p>
          <a:p>
            <a:pPr>
              <a:spcBef>
                <a:spcPct val="0"/>
              </a:spcBef>
            </a:pPr>
            <a:r>
              <a:rPr lang="en-US" dirty="0">
                <a:solidFill>
                  <a:schemeClr val="accent1">
                    <a:lumMod val="50000"/>
                  </a:schemeClr>
                </a:solidFill>
              </a:rPr>
              <a:t>Middle Man</a:t>
            </a:r>
          </a:p>
          <a:p>
            <a:pPr>
              <a:spcBef>
                <a:spcPct val="0"/>
              </a:spcBef>
            </a:pPr>
            <a:r>
              <a:rPr lang="en-US" dirty="0">
                <a:solidFill>
                  <a:schemeClr val="accent1">
                    <a:lumMod val="50000"/>
                  </a:schemeClr>
                </a:solidFill>
              </a:rPr>
              <a:t>Inappropriate Intimacy</a:t>
            </a:r>
          </a:p>
          <a:p>
            <a:pPr>
              <a:spcBef>
                <a:spcPct val="0"/>
              </a:spcBef>
            </a:pPr>
            <a:r>
              <a:rPr lang="en-US" dirty="0">
                <a:solidFill>
                  <a:schemeClr val="accent1">
                    <a:lumMod val="50000"/>
                  </a:schemeClr>
                </a:solidFill>
              </a:rPr>
              <a:t>Incomplete Library Class</a:t>
            </a:r>
          </a:p>
          <a:p>
            <a:pPr>
              <a:spcBef>
                <a:spcPct val="0"/>
              </a:spcBef>
            </a:pPr>
            <a:r>
              <a:rPr lang="en-US" dirty="0">
                <a:solidFill>
                  <a:schemeClr val="accent1">
                    <a:lumMod val="50000"/>
                  </a:schemeClr>
                </a:solidFill>
              </a:rPr>
              <a:t>Data Class</a:t>
            </a:r>
          </a:p>
          <a:p>
            <a:pPr>
              <a:spcBef>
                <a:spcPct val="0"/>
              </a:spcBef>
            </a:pPr>
            <a:r>
              <a:rPr lang="en-US" dirty="0">
                <a:solidFill>
                  <a:schemeClr val="accent1">
                    <a:lumMod val="50000"/>
                  </a:schemeClr>
                </a:solidFill>
              </a:rPr>
              <a:t>Refused Bequest</a:t>
            </a:r>
          </a:p>
          <a:p>
            <a:pPr>
              <a:spcBef>
                <a:spcPct val="0"/>
              </a:spcBef>
            </a:pPr>
            <a:r>
              <a:rPr lang="en-US" dirty="0">
                <a:solidFill>
                  <a:schemeClr val="accent1">
                    <a:lumMod val="50000"/>
                  </a:schemeClr>
                </a:solidFill>
              </a:rPr>
              <a:t>Alternative Classes w/ varied interfaces</a:t>
            </a:r>
          </a:p>
          <a:p>
            <a:pPr>
              <a:spcBef>
                <a:spcPct val="0"/>
              </a:spcBef>
            </a:pPr>
            <a:r>
              <a:rPr lang="en-US" dirty="0">
                <a:solidFill>
                  <a:schemeClr val="accent1">
                    <a:lumMod val="50000"/>
                  </a:schemeClr>
                </a:solidFill>
              </a:rPr>
              <a:t>Comments</a:t>
            </a:r>
          </a:p>
        </p:txBody>
      </p:sp>
    </p:spTree>
    <p:extLst>
      <p:ext uri="{BB962C8B-B14F-4D97-AF65-F5344CB8AC3E}">
        <p14:creationId xmlns:p14="http://schemas.microsoft.com/office/powerpoint/2010/main" val="36167065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Refactoring Principles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Definition of refactoring</a:t>
            </a:r>
          </a:p>
          <a:p>
            <a:r>
              <a:rPr lang="en-US" dirty="0" smtClean="0"/>
              <a:t>How it works with “test first”</a:t>
            </a:r>
          </a:p>
          <a:p>
            <a:r>
              <a:rPr lang="en-US" dirty="0" smtClean="0"/>
              <a:t>Why you should refactor / not</a:t>
            </a:r>
          </a:p>
          <a:p>
            <a:r>
              <a:rPr lang="en-US" dirty="0" smtClean="0"/>
              <a:t>How it fits with agile methods</a:t>
            </a:r>
          </a:p>
          <a:p>
            <a:r>
              <a:rPr lang="en-US" dirty="0" smtClean="0"/>
              <a:t>“Extreme normal form”</a:t>
            </a:r>
          </a:p>
          <a:p>
            <a:r>
              <a:rPr lang="en-US" dirty="0" smtClean="0"/>
              <a:t>How to explain taking time to refactor</a:t>
            </a:r>
          </a:p>
          <a:p>
            <a:r>
              <a:rPr lang="en-US" dirty="0" smtClean="0"/>
              <a:t>Guidelines</a:t>
            </a:r>
          </a:p>
          <a:p>
            <a:r>
              <a:rPr lang="en-US" dirty="0" smtClean="0"/>
              <a:t>Issues with refactoring – where it’s difficult</a:t>
            </a:r>
          </a:p>
          <a:p>
            <a:r>
              <a:rPr lang="en-US" dirty="0" err="1" smtClean="0"/>
              <a:t>Shu</a:t>
            </a:r>
            <a:r>
              <a:rPr lang="en-US" dirty="0" smtClean="0"/>
              <a:t> Ha </a:t>
            </a:r>
            <a:r>
              <a:rPr lang="en-US" dirty="0" err="1" smtClean="0"/>
              <a:t>Ri</a:t>
            </a:r>
            <a:r>
              <a:rPr lang="en-US" dirty="0" smtClean="0"/>
              <a:t>, and how well you’re expected to know these principles</a:t>
            </a:r>
          </a:p>
          <a:p>
            <a:endParaRPr lang="en-US" dirty="0"/>
          </a:p>
        </p:txBody>
      </p:sp>
    </p:spTree>
    <p:extLst>
      <p:ext uri="{BB962C8B-B14F-4D97-AF65-F5344CB8AC3E}">
        <p14:creationId xmlns:p14="http://schemas.microsoft.com/office/powerpoint/2010/main" val="22765963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1143000"/>
          </a:xfrm>
        </p:spPr>
        <p:txBody>
          <a:bodyPr/>
          <a:lstStyle/>
          <a:p>
            <a:r>
              <a:rPr lang="en-US" dirty="0" smtClean="0"/>
              <a:t>Review: Composing Methods</a:t>
            </a:r>
            <a:endParaRPr lang="da-DK" dirty="0"/>
          </a:p>
        </p:txBody>
      </p:sp>
      <p:sp>
        <p:nvSpPr>
          <p:cNvPr id="16387" name="Rectangle 3"/>
          <p:cNvSpPr>
            <a:spLocks noGrp="1" noChangeArrowheads="1"/>
          </p:cNvSpPr>
          <p:nvPr>
            <p:ph type="body" idx="1"/>
          </p:nvPr>
        </p:nvSpPr>
        <p:spPr>
          <a:xfrm>
            <a:off x="685800" y="914400"/>
            <a:ext cx="7772400" cy="5334000"/>
          </a:xfrm>
        </p:spPr>
        <p:txBody>
          <a:bodyPr/>
          <a:lstStyle/>
          <a:p>
            <a:pPr>
              <a:lnSpc>
                <a:spcPct val="90000"/>
              </a:lnSpc>
            </a:pPr>
            <a:r>
              <a:rPr lang="en-US" dirty="0" smtClean="0"/>
              <a:t>Some Bad Code Smells</a:t>
            </a:r>
          </a:p>
          <a:p>
            <a:pPr lvl="1">
              <a:lnSpc>
                <a:spcPct val="90000"/>
              </a:lnSpc>
            </a:pPr>
            <a:r>
              <a:rPr lang="en-US" dirty="0"/>
              <a:t>Long method</a:t>
            </a:r>
          </a:p>
          <a:p>
            <a:pPr lvl="1">
              <a:lnSpc>
                <a:spcPct val="90000"/>
              </a:lnSpc>
            </a:pPr>
            <a:r>
              <a:rPr lang="en-US" dirty="0"/>
              <a:t>Duplicated code</a:t>
            </a:r>
          </a:p>
          <a:p>
            <a:pPr lvl="1">
              <a:lnSpc>
                <a:spcPct val="90000"/>
              </a:lnSpc>
            </a:pPr>
            <a:r>
              <a:rPr lang="en-US" dirty="0"/>
              <a:t>Comments to explain hard-to-understand </a:t>
            </a:r>
            <a:r>
              <a:rPr lang="en-US" dirty="0" smtClean="0"/>
              <a:t>code</a:t>
            </a:r>
            <a:br>
              <a:rPr lang="en-US" dirty="0" smtClean="0"/>
            </a:br>
            <a:endParaRPr lang="en-US" dirty="0" smtClean="0"/>
          </a:p>
        </p:txBody>
      </p:sp>
      <p:sp>
        <p:nvSpPr>
          <p:cNvPr id="5" name="Rectangle 2"/>
          <p:cNvSpPr txBox="1">
            <a:spLocks noChangeArrowheads="1"/>
          </p:cNvSpPr>
          <p:nvPr/>
        </p:nvSpPr>
        <p:spPr bwMode="auto">
          <a:xfrm>
            <a:off x="671040" y="3048000"/>
            <a:ext cx="7807680" cy="315681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2" anchor="t" anchorCtr="0" compatLnSpc="1">
            <a:prstTxWarp prst="textNoShape">
              <a:avLst/>
            </a:prstTxWarp>
          </a:bodyPr>
          <a:lstStyle/>
          <a:p>
            <a:pPr marL="342900" marR="0" lvl="0" indent="-342900" algn="l" defTabSz="914400" rtl="0" eaLnBrk="1" fontAlgn="base" latinLnBrk="0" hangingPunct="0">
              <a:lnSpc>
                <a:spcPct val="98000"/>
              </a:lnSpc>
              <a:spcBef>
                <a:spcPct val="20000"/>
              </a:spcBef>
              <a:spcAft>
                <a:spcPct val="0"/>
              </a:spcAft>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kumimoji="0" lang="en-GB" sz="2500" b="1" i="0" strike="noStrike" kern="0" cap="none" spc="0" normalizeH="0" baseline="0" noProof="0" dirty="0" smtClean="0">
                <a:ln>
                  <a:noFill/>
                </a:ln>
                <a:solidFill>
                  <a:schemeClr val="tx1"/>
                </a:solidFill>
                <a:effectLst/>
                <a:uLnTx/>
                <a:uFillTx/>
                <a:latin typeface="+mn-lt"/>
                <a:ea typeface="+mn-ea"/>
                <a:cs typeface="+mn-cs"/>
              </a:rPr>
              <a:t>Extract Method</a:t>
            </a:r>
          </a:p>
          <a:p>
            <a:pPr marL="342900" marR="0" lvl="0" indent="-342900" algn="l" defTabSz="914400" rtl="0" eaLnBrk="1" fontAlgn="base" latinLnBrk="0" hangingPunct="0">
              <a:lnSpc>
                <a:spcPct val="100000"/>
              </a:lnSpc>
              <a:spcBef>
                <a:spcPct val="20000"/>
              </a:spcBef>
              <a:spcAft>
                <a:spcPct val="0"/>
              </a:spcAft>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kumimoji="0" lang="en-GB" sz="2500" b="1" i="0" u="none" strike="noStrike" kern="0" cap="none" spc="0" normalizeH="0" baseline="0" noProof="0" dirty="0" smtClean="0">
                <a:ln>
                  <a:noFill/>
                </a:ln>
                <a:solidFill>
                  <a:schemeClr val="tx1"/>
                </a:solidFill>
                <a:effectLst/>
                <a:uLnTx/>
                <a:uFillTx/>
                <a:latin typeface="+mn-lt"/>
                <a:ea typeface="+mn-ea"/>
                <a:cs typeface="+mn-cs"/>
              </a:rPr>
              <a:t>Inline Method</a:t>
            </a:r>
          </a:p>
          <a:p>
            <a:pPr marL="342900" marR="0" lvl="0" indent="-342900" algn="l" defTabSz="914400" rtl="0" eaLnBrk="1" fontAlgn="base" latinLnBrk="0" hangingPunct="0">
              <a:lnSpc>
                <a:spcPct val="100000"/>
              </a:lnSpc>
              <a:spcBef>
                <a:spcPct val="20000"/>
              </a:spcBef>
              <a:spcAft>
                <a:spcPct val="0"/>
              </a:spcAft>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kumimoji="0" lang="en-GB" sz="2500" b="1" i="0" u="none" strike="noStrike" kern="0" cap="none" spc="0" normalizeH="0" baseline="0" noProof="0" dirty="0" smtClean="0">
                <a:ln>
                  <a:noFill/>
                </a:ln>
                <a:solidFill>
                  <a:schemeClr val="tx1"/>
                </a:solidFill>
                <a:effectLst/>
                <a:uLnTx/>
                <a:uFillTx/>
                <a:latin typeface="+mn-lt"/>
                <a:ea typeface="+mn-ea"/>
                <a:cs typeface="+mn-cs"/>
              </a:rPr>
              <a:t>Inline Temp</a:t>
            </a:r>
          </a:p>
          <a:p>
            <a:pPr marL="342900" marR="0" lvl="0" indent="-342900" algn="l" defTabSz="914400" rtl="0" eaLnBrk="1" fontAlgn="base" latinLnBrk="0" hangingPunct="0">
              <a:lnSpc>
                <a:spcPct val="100000"/>
              </a:lnSpc>
              <a:spcBef>
                <a:spcPct val="20000"/>
              </a:spcBef>
              <a:spcAft>
                <a:spcPct val="0"/>
              </a:spcAft>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kumimoji="0" lang="en-GB" sz="2500" b="1" i="0" u="none" strike="noStrike" kern="0" cap="none" spc="0" normalizeH="0" baseline="0" noProof="0" dirty="0" smtClean="0">
                <a:ln>
                  <a:noFill/>
                </a:ln>
                <a:solidFill>
                  <a:schemeClr val="tx1"/>
                </a:solidFill>
                <a:effectLst/>
                <a:uLnTx/>
                <a:uFillTx/>
                <a:latin typeface="+mn-lt"/>
                <a:ea typeface="+mn-ea"/>
                <a:cs typeface="+mn-cs"/>
              </a:rPr>
              <a:t>Replace Temp with Query</a:t>
            </a:r>
          </a:p>
          <a:p>
            <a:pPr marL="342900" marR="0" lvl="0" indent="-342900" algn="l" defTabSz="914400" rtl="0" eaLnBrk="1" fontAlgn="base" latinLnBrk="0" hangingPunct="0">
              <a:lnSpc>
                <a:spcPct val="100000"/>
              </a:lnSpc>
              <a:spcBef>
                <a:spcPct val="20000"/>
              </a:spcBef>
              <a:spcAft>
                <a:spcPct val="0"/>
              </a:spcAft>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kumimoji="0" lang="en-GB" sz="2500" b="1" i="0" u="none" strike="noStrike" kern="0" cap="none" spc="0" normalizeH="0" baseline="0" noProof="0" dirty="0" smtClean="0">
                <a:ln>
                  <a:noFill/>
                </a:ln>
                <a:solidFill>
                  <a:schemeClr val="tx1"/>
                </a:solidFill>
                <a:effectLst/>
                <a:uLnTx/>
                <a:uFillTx/>
                <a:latin typeface="+mn-lt"/>
                <a:ea typeface="+mn-ea"/>
                <a:cs typeface="+mn-cs"/>
              </a:rPr>
              <a:t>Introduce Explaining Variables</a:t>
            </a:r>
          </a:p>
          <a:p>
            <a:pPr marL="342900" marR="0" lvl="0" indent="-342900" algn="l" defTabSz="914400" rtl="0" eaLnBrk="1" fontAlgn="base" latinLnBrk="0" hangingPunct="0">
              <a:lnSpc>
                <a:spcPct val="100000"/>
              </a:lnSpc>
              <a:spcBef>
                <a:spcPct val="20000"/>
              </a:spcBef>
              <a:spcAft>
                <a:spcPct val="0"/>
              </a:spcAft>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kumimoji="0" lang="en-GB" sz="2500" b="1" i="0" u="none" strike="noStrike" kern="0" cap="none" spc="0" normalizeH="0" baseline="0" noProof="0" dirty="0" smtClean="0">
                <a:ln>
                  <a:noFill/>
                </a:ln>
                <a:solidFill>
                  <a:schemeClr val="tx1"/>
                </a:solidFill>
                <a:effectLst/>
                <a:uLnTx/>
                <a:uFillTx/>
                <a:latin typeface="+mn-lt"/>
                <a:ea typeface="+mn-ea"/>
                <a:cs typeface="+mn-cs"/>
              </a:rPr>
              <a:t>Split Temporary Variable</a:t>
            </a:r>
          </a:p>
          <a:p>
            <a:pPr marL="342900" marR="0" lvl="0" indent="-342900" algn="l" defTabSz="914400" rtl="0" eaLnBrk="1" fontAlgn="base" latinLnBrk="0" hangingPunct="0">
              <a:lnSpc>
                <a:spcPct val="100000"/>
              </a:lnSpc>
              <a:spcBef>
                <a:spcPct val="20000"/>
              </a:spcBef>
              <a:spcAft>
                <a:spcPct val="0"/>
              </a:spcAft>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kumimoji="0" lang="en-GB" sz="2500" b="1" i="0" u="none" strike="noStrike" kern="0" cap="none" spc="0" normalizeH="0" baseline="0" noProof="0" dirty="0" smtClean="0">
                <a:ln>
                  <a:noFill/>
                </a:ln>
                <a:solidFill>
                  <a:schemeClr val="tx1"/>
                </a:solidFill>
                <a:effectLst/>
                <a:uLnTx/>
                <a:uFillTx/>
                <a:latin typeface="+mn-lt"/>
                <a:ea typeface="+mn-ea"/>
                <a:cs typeface="+mn-cs"/>
              </a:rPr>
              <a:t>Remove Assignments to Parameters</a:t>
            </a:r>
          </a:p>
          <a:p>
            <a:pPr marL="342900" marR="0" lvl="0" indent="-342900" algn="l" defTabSz="914400" rtl="0" eaLnBrk="1" fontAlgn="base" latinLnBrk="0" hangingPunct="0">
              <a:lnSpc>
                <a:spcPct val="100000"/>
              </a:lnSpc>
              <a:spcBef>
                <a:spcPct val="20000"/>
              </a:spcBef>
              <a:spcAft>
                <a:spcPct val="0"/>
              </a:spcAft>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kumimoji="0" lang="en-GB" sz="2500" b="1" i="0" u="none" strike="noStrike" kern="0" cap="none" spc="0" normalizeH="0" baseline="0" noProof="0" dirty="0" smtClean="0">
                <a:ln>
                  <a:noFill/>
                </a:ln>
                <a:solidFill>
                  <a:schemeClr val="tx1"/>
                </a:solidFill>
                <a:effectLst/>
                <a:uLnTx/>
                <a:uFillTx/>
                <a:latin typeface="+mn-lt"/>
                <a:ea typeface="+mn-ea"/>
                <a:cs typeface="+mn-cs"/>
              </a:rPr>
              <a:t>Replace Method with Method Object</a:t>
            </a:r>
          </a:p>
          <a:p>
            <a:pPr marL="342900" marR="0" lvl="0" indent="-342900" algn="l" defTabSz="914400" rtl="0" eaLnBrk="1" fontAlgn="base" latinLnBrk="0" hangingPunct="0">
              <a:lnSpc>
                <a:spcPct val="100000"/>
              </a:lnSpc>
              <a:spcBef>
                <a:spcPct val="20000"/>
              </a:spcBef>
              <a:spcAft>
                <a:spcPct val="0"/>
              </a:spcAft>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kumimoji="0" lang="en-GB" sz="2500" b="1" i="0" u="none" strike="noStrike" kern="0" cap="none" spc="0" normalizeH="0" baseline="0" noProof="0" dirty="0" smtClean="0">
                <a:ln>
                  <a:noFill/>
                </a:ln>
                <a:solidFill>
                  <a:schemeClr val="tx1"/>
                </a:solidFill>
                <a:effectLst/>
                <a:uLnTx/>
                <a:uFillTx/>
                <a:latin typeface="+mn-lt"/>
                <a:ea typeface="+mn-ea"/>
                <a:cs typeface="+mn-cs"/>
              </a:rPr>
              <a:t>Substitute Algorithm</a:t>
            </a:r>
            <a:endParaRPr kumimoji="0" lang="en-GB" sz="2500" b="1"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49757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152400"/>
            <a:ext cx="8458200" cy="533400"/>
          </a:xfrm>
        </p:spPr>
        <p:txBody>
          <a:bodyPr>
            <a:noAutofit/>
          </a:bodyPr>
          <a:lstStyle/>
          <a:p>
            <a:r>
              <a:rPr lang="en-US" sz="3600" dirty="0" smtClean="0"/>
              <a:t>Review: Moving Features Between </a:t>
            </a:r>
            <a:r>
              <a:rPr lang="en-US" sz="3600" dirty="0"/>
              <a:t>O</a:t>
            </a:r>
            <a:r>
              <a:rPr lang="en-US" sz="3600" dirty="0" smtClean="0"/>
              <a:t>bjects</a:t>
            </a:r>
            <a:endParaRPr lang="da-DK" sz="3600" dirty="0"/>
          </a:p>
        </p:txBody>
      </p:sp>
      <p:sp>
        <p:nvSpPr>
          <p:cNvPr id="17411" name="Rectangle 3"/>
          <p:cNvSpPr>
            <a:spLocks noGrp="1" noChangeArrowheads="1"/>
          </p:cNvSpPr>
          <p:nvPr>
            <p:ph type="body" idx="1"/>
          </p:nvPr>
        </p:nvSpPr>
        <p:spPr>
          <a:xfrm>
            <a:off x="685800" y="1066800"/>
            <a:ext cx="7772400" cy="5181600"/>
          </a:xfrm>
        </p:spPr>
        <p:txBody>
          <a:bodyPr/>
          <a:lstStyle/>
          <a:p>
            <a:pPr>
              <a:lnSpc>
                <a:spcPct val="80000"/>
              </a:lnSpc>
            </a:pPr>
            <a:r>
              <a:rPr lang="en-US" dirty="0" smtClean="0"/>
              <a:t>Some Bad Code Smells</a:t>
            </a:r>
          </a:p>
          <a:p>
            <a:pPr lvl="1">
              <a:lnSpc>
                <a:spcPct val="80000"/>
              </a:lnSpc>
            </a:pPr>
            <a:r>
              <a:rPr lang="en-US" dirty="0"/>
              <a:t>Data class</a:t>
            </a:r>
            <a:endParaRPr lang="en-US" dirty="0" smtClean="0"/>
          </a:p>
          <a:p>
            <a:pPr lvl="1">
              <a:lnSpc>
                <a:spcPct val="80000"/>
              </a:lnSpc>
            </a:pPr>
            <a:r>
              <a:rPr lang="en-US" dirty="0" smtClean="0"/>
              <a:t>Feature </a:t>
            </a:r>
            <a:r>
              <a:rPr lang="en-US" dirty="0"/>
              <a:t>envy</a:t>
            </a:r>
            <a:endParaRPr lang="en-US" dirty="0" smtClean="0"/>
          </a:p>
          <a:p>
            <a:pPr lvl="1">
              <a:lnSpc>
                <a:spcPct val="80000"/>
              </a:lnSpc>
            </a:pPr>
            <a:r>
              <a:rPr lang="en-US" dirty="0" smtClean="0"/>
              <a:t>Large class</a:t>
            </a:r>
            <a:br>
              <a:rPr lang="en-US" dirty="0" smtClean="0"/>
            </a:br>
            <a:endParaRPr lang="en-US" dirty="0" smtClean="0"/>
          </a:p>
        </p:txBody>
      </p:sp>
      <p:sp>
        <p:nvSpPr>
          <p:cNvPr id="5" name="Rectangle 2"/>
          <p:cNvSpPr txBox="1">
            <a:spLocks noChangeArrowheads="1"/>
          </p:cNvSpPr>
          <p:nvPr/>
        </p:nvSpPr>
        <p:spPr bwMode="auto">
          <a:xfrm>
            <a:off x="762000" y="3124200"/>
            <a:ext cx="7807680" cy="2590800"/>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2" anchor="t" anchorCtr="0" compatLnSpc="1">
            <a:prstTxWarp prst="textNoShape">
              <a:avLst/>
            </a:prstTxWarp>
          </a:bodyPr>
          <a:lstStyle/>
          <a:p>
            <a:pPr marL="342900" lvl="0" indent="-342900" eaLnBrk="1">
              <a:spcBef>
                <a:spcPct val="20000"/>
              </a:spcBef>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800" b="1" kern="0" dirty="0" smtClean="0">
                <a:solidFill>
                  <a:schemeClr val="tx1"/>
                </a:solidFill>
              </a:rPr>
              <a:t>Move Method</a:t>
            </a:r>
          </a:p>
          <a:p>
            <a:pPr marL="342900" lvl="0" indent="-342900" eaLnBrk="1">
              <a:spcBef>
                <a:spcPct val="20000"/>
              </a:spcBef>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800" b="1" kern="0" dirty="0" smtClean="0">
                <a:solidFill>
                  <a:schemeClr val="tx1"/>
                </a:solidFill>
              </a:rPr>
              <a:t>Move Field</a:t>
            </a:r>
          </a:p>
          <a:p>
            <a:pPr marL="342900" lvl="0" indent="-342900" eaLnBrk="1">
              <a:spcBef>
                <a:spcPct val="20000"/>
              </a:spcBef>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800" b="1" kern="0" dirty="0" smtClean="0">
                <a:solidFill>
                  <a:schemeClr val="tx1"/>
                </a:solidFill>
              </a:rPr>
              <a:t>Extract Class</a:t>
            </a:r>
          </a:p>
          <a:p>
            <a:pPr marL="342900" lvl="0" indent="-342900" eaLnBrk="1">
              <a:spcBef>
                <a:spcPct val="20000"/>
              </a:spcBef>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800" b="1" kern="0" dirty="0" smtClean="0">
                <a:solidFill>
                  <a:schemeClr val="tx1"/>
                </a:solidFill>
              </a:rPr>
              <a:t>Inline Class</a:t>
            </a:r>
          </a:p>
          <a:p>
            <a:pPr marL="342900" lvl="0" indent="-342900" eaLnBrk="1">
              <a:spcBef>
                <a:spcPct val="20000"/>
              </a:spcBef>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800" b="1" kern="0" dirty="0" smtClean="0">
                <a:solidFill>
                  <a:schemeClr val="tx1"/>
                </a:solidFill>
              </a:rPr>
              <a:t>Hide Delegate</a:t>
            </a:r>
          </a:p>
          <a:p>
            <a:pPr marL="342900" lvl="0" indent="-342900" eaLnBrk="1">
              <a:spcBef>
                <a:spcPct val="20000"/>
              </a:spcBef>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800" b="1" kern="0" dirty="0" smtClean="0">
                <a:solidFill>
                  <a:schemeClr val="tx1"/>
                </a:solidFill>
              </a:rPr>
              <a:t>Remove Middle Man</a:t>
            </a:r>
          </a:p>
          <a:p>
            <a:pPr marL="342900" lvl="0" indent="-342900" eaLnBrk="1">
              <a:spcBef>
                <a:spcPct val="20000"/>
              </a:spcBef>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800" b="1" kern="0" dirty="0" smtClean="0">
                <a:solidFill>
                  <a:schemeClr val="tx1"/>
                </a:solidFill>
              </a:rPr>
              <a:t>Introduce Foreign Method</a:t>
            </a:r>
          </a:p>
          <a:p>
            <a:pPr marL="342900" lvl="0" indent="-342900" eaLnBrk="1">
              <a:spcBef>
                <a:spcPct val="20000"/>
              </a:spcBef>
              <a:buClr>
                <a:srgbClr val="CC0000"/>
              </a:buClr>
              <a:buSzPct val="70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800" b="1" kern="0" dirty="0" smtClean="0">
                <a:solidFill>
                  <a:schemeClr val="tx1"/>
                </a:solidFill>
              </a:rPr>
              <a:t>Introduce Local Extension</a:t>
            </a:r>
          </a:p>
        </p:txBody>
      </p:sp>
    </p:spTree>
    <p:extLst>
      <p:ext uri="{BB962C8B-B14F-4D97-AF65-F5344CB8AC3E}">
        <p14:creationId xmlns:p14="http://schemas.microsoft.com/office/powerpoint/2010/main" val="1060698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457200" y="76200"/>
            <a:ext cx="8229600" cy="1143000"/>
          </a:xfrm>
        </p:spPr>
        <p:txBody>
          <a:bodyPr/>
          <a:lstStyle/>
          <a:p>
            <a:r>
              <a:rPr lang="en-US" dirty="0"/>
              <a:t>Perhaps some strategy can help….</a:t>
            </a:r>
          </a:p>
        </p:txBody>
      </p:sp>
      <p:sp>
        <p:nvSpPr>
          <p:cNvPr id="427011" name="Rectangle 3"/>
          <p:cNvSpPr>
            <a:spLocks noGrp="1" noChangeArrowheads="1"/>
          </p:cNvSpPr>
          <p:nvPr>
            <p:ph idx="1"/>
          </p:nvPr>
        </p:nvSpPr>
        <p:spPr>
          <a:xfrm>
            <a:off x="685800" y="1066800"/>
            <a:ext cx="7772400" cy="5257800"/>
          </a:xfrm>
        </p:spPr>
        <p:txBody>
          <a:bodyPr>
            <a:normAutofit lnSpcReduction="10000"/>
          </a:bodyPr>
          <a:lstStyle/>
          <a:p>
            <a:r>
              <a:rPr lang="en-US" dirty="0"/>
              <a:t>Top-down</a:t>
            </a:r>
            <a:br>
              <a:rPr lang="en-US" dirty="0"/>
            </a:br>
            <a:r>
              <a:rPr lang="en-US" dirty="0"/>
              <a:t>(Decomposition</a:t>
            </a:r>
            <a:r>
              <a:rPr lang="en-US" dirty="0" smtClean="0"/>
              <a:t>)</a:t>
            </a:r>
            <a:br>
              <a:rPr lang="en-US" dirty="0" smtClean="0"/>
            </a:br>
            <a:endParaRPr lang="en-US" dirty="0" smtClean="0"/>
          </a:p>
          <a:p>
            <a:r>
              <a:rPr lang="en-US" dirty="0"/>
              <a:t>Bottom-up </a:t>
            </a:r>
            <a:br>
              <a:rPr lang="en-US" dirty="0"/>
            </a:br>
            <a:r>
              <a:rPr lang="en-US" dirty="0"/>
              <a:t>(Composition)</a:t>
            </a:r>
          </a:p>
          <a:p>
            <a:pPr lvl="1"/>
            <a:r>
              <a:rPr lang="en-US" dirty="0"/>
              <a:t>“Chunking</a:t>
            </a:r>
            <a:r>
              <a:rPr lang="en-US" dirty="0" smtClean="0"/>
              <a:t>”</a:t>
            </a:r>
          </a:p>
          <a:p>
            <a:pPr lvl="1"/>
            <a:r>
              <a:rPr lang="en-US" dirty="0" smtClean="0"/>
              <a:t>See next slide</a:t>
            </a:r>
            <a:r>
              <a:rPr lang="en-US" dirty="0"/>
              <a:t/>
            </a:r>
            <a:br>
              <a:rPr lang="en-US" dirty="0"/>
            </a:br>
            <a:endParaRPr lang="en-US" dirty="0"/>
          </a:p>
          <a:p>
            <a:r>
              <a:rPr lang="en-US" dirty="0"/>
              <a:t>Opportunistic</a:t>
            </a:r>
          </a:p>
          <a:p>
            <a:pPr lvl="1"/>
            <a:r>
              <a:rPr lang="en-US" dirty="0"/>
              <a:t>Combination of top-down and bottom-up</a:t>
            </a:r>
          </a:p>
          <a:p>
            <a:pPr lvl="1"/>
            <a:r>
              <a:rPr lang="en-US" dirty="0"/>
              <a:t>How can you avoid it becoming “ad hoc”?</a:t>
            </a:r>
          </a:p>
          <a:p>
            <a:endParaRPr lang="en-US" dirty="0"/>
          </a:p>
        </p:txBody>
      </p:sp>
      <p:pic>
        <p:nvPicPr>
          <p:cNvPr id="5" name="Picture 4"/>
          <p:cNvPicPr>
            <a:picLocks noChangeAspect="1"/>
          </p:cNvPicPr>
          <p:nvPr/>
        </p:nvPicPr>
        <p:blipFill>
          <a:blip r:embed="rId3"/>
          <a:stretch>
            <a:fillRect/>
          </a:stretch>
        </p:blipFill>
        <p:spPr>
          <a:xfrm>
            <a:off x="4154748" y="1295400"/>
            <a:ext cx="4532052" cy="282892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0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701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70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70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70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7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1143000"/>
          </a:xfrm>
        </p:spPr>
        <p:txBody>
          <a:bodyPr/>
          <a:lstStyle/>
          <a:p>
            <a:r>
              <a:rPr lang="en-US" dirty="0" smtClean="0"/>
              <a:t>Review: Organizing Data</a:t>
            </a:r>
            <a:endParaRPr lang="da-DK" dirty="0"/>
          </a:p>
        </p:txBody>
      </p:sp>
      <p:sp>
        <p:nvSpPr>
          <p:cNvPr id="18435" name="Rectangle 3"/>
          <p:cNvSpPr>
            <a:spLocks noGrp="1" noChangeArrowheads="1"/>
          </p:cNvSpPr>
          <p:nvPr>
            <p:ph type="body" idx="1"/>
          </p:nvPr>
        </p:nvSpPr>
        <p:spPr>
          <a:xfrm>
            <a:off x="685800" y="838200"/>
            <a:ext cx="7772400" cy="5410200"/>
          </a:xfrm>
        </p:spPr>
        <p:txBody>
          <a:bodyPr/>
          <a:lstStyle/>
          <a:p>
            <a:pPr>
              <a:lnSpc>
                <a:spcPct val="80000"/>
              </a:lnSpc>
            </a:pPr>
            <a:r>
              <a:rPr lang="en-US" sz="2800" dirty="0" smtClean="0"/>
              <a:t>Some Bad Code Smells</a:t>
            </a:r>
          </a:p>
          <a:p>
            <a:pPr lvl="1">
              <a:lnSpc>
                <a:spcPct val="80000"/>
              </a:lnSpc>
            </a:pPr>
            <a:r>
              <a:rPr lang="en-US" sz="2400" dirty="0"/>
              <a:t>Explaining comments</a:t>
            </a:r>
          </a:p>
          <a:p>
            <a:pPr lvl="1">
              <a:lnSpc>
                <a:spcPct val="80000"/>
              </a:lnSpc>
            </a:pPr>
            <a:r>
              <a:rPr lang="en-US" sz="2400" dirty="0"/>
              <a:t>Public </a:t>
            </a:r>
            <a:r>
              <a:rPr lang="en-US" sz="2400" dirty="0" smtClean="0"/>
              <a:t>fields</a:t>
            </a:r>
            <a:br>
              <a:rPr lang="en-US" sz="2400" dirty="0" smtClean="0"/>
            </a:br>
            <a:endParaRPr lang="en-US" sz="2400" dirty="0" smtClean="0"/>
          </a:p>
        </p:txBody>
      </p:sp>
      <p:sp>
        <p:nvSpPr>
          <p:cNvPr id="8" name="Rectangle 2"/>
          <p:cNvSpPr txBox="1">
            <a:spLocks noChangeArrowheads="1"/>
          </p:cNvSpPr>
          <p:nvPr/>
        </p:nvSpPr>
        <p:spPr bwMode="auto">
          <a:xfrm>
            <a:off x="457200" y="2133600"/>
            <a:ext cx="8153400" cy="4343400"/>
          </a:xfrm>
          <a:prstGeom prst="rect">
            <a:avLst/>
          </a:prstGeom>
          <a:solidFill>
            <a:srgbClr val="FFFF00">
              <a:alpha val="20000"/>
            </a:srgbClr>
          </a:solidFill>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2" anchor="t" anchorCtr="0" compatLnSpc="1">
            <a:prstTxWarp prst="textNoShape">
              <a:avLst/>
            </a:prstTxWarp>
          </a:bodyPr>
          <a:lstStyle/>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Self Encapsulate Field</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Replace Data Value with Object</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Change Value to Reference</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Change Reference to Value</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Change Unidirectional Association to Bidirectional</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Change Bidirectional Association to Unidirectional</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Replace Magic Number with Symbolic Constant</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Encapsulate Field</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Replace Array with Object</a:t>
            </a:r>
          </a:p>
          <a:p>
            <a:pPr marL="45720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Replace Record with Data Class</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Duplicate Observed Data</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Replace Type Code with Class</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Replace Type Code with Subclasses</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Encapsulate Collection</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Replace Type Code with State/Strategy</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Replace Subclass with Fields</a:t>
            </a:r>
          </a:p>
        </p:txBody>
      </p:sp>
    </p:spTree>
    <p:extLst>
      <p:ext uri="{BB962C8B-B14F-4D97-AF65-F5344CB8AC3E}">
        <p14:creationId xmlns:p14="http://schemas.microsoft.com/office/powerpoint/2010/main" val="801209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1143000"/>
          </a:xfrm>
        </p:spPr>
        <p:txBody>
          <a:bodyPr/>
          <a:lstStyle/>
          <a:p>
            <a:r>
              <a:rPr lang="en-US" dirty="0" smtClean="0"/>
              <a:t>Review: Simplifying Conditionals</a:t>
            </a:r>
            <a:endParaRPr lang="da-DK" dirty="0"/>
          </a:p>
        </p:txBody>
      </p:sp>
      <p:sp>
        <p:nvSpPr>
          <p:cNvPr id="16387" name="Rectangle 3"/>
          <p:cNvSpPr>
            <a:spLocks noGrp="1" noChangeArrowheads="1"/>
          </p:cNvSpPr>
          <p:nvPr>
            <p:ph idx="1"/>
          </p:nvPr>
        </p:nvSpPr>
        <p:spPr>
          <a:xfrm>
            <a:off x="381000" y="762000"/>
            <a:ext cx="8763000" cy="5486400"/>
          </a:xfrm>
        </p:spPr>
        <p:txBody>
          <a:bodyPr>
            <a:normAutofit/>
          </a:bodyPr>
          <a:lstStyle/>
          <a:p>
            <a:pPr>
              <a:lnSpc>
                <a:spcPct val="90000"/>
              </a:lnSpc>
            </a:pPr>
            <a:r>
              <a:rPr lang="en-US" sz="2800" dirty="0" smtClean="0"/>
              <a:t>Conditional logic can get tricky and </a:t>
            </a:r>
            <a:br>
              <a:rPr lang="en-US" sz="2800" dirty="0" smtClean="0"/>
            </a:br>
            <a:r>
              <a:rPr lang="en-US" sz="2800" dirty="0" err="1" smtClean="0"/>
              <a:t>refactorings</a:t>
            </a:r>
            <a:r>
              <a:rPr lang="en-US" sz="2800" dirty="0" smtClean="0"/>
              <a:t> can be used to simplify it</a:t>
            </a:r>
          </a:p>
          <a:p>
            <a:pPr>
              <a:lnSpc>
                <a:spcPct val="90000"/>
              </a:lnSpc>
            </a:pPr>
            <a:r>
              <a:rPr lang="en-US" sz="2800" dirty="0" smtClean="0"/>
              <a:t>Some Bad Code Smells</a:t>
            </a:r>
          </a:p>
          <a:p>
            <a:pPr lvl="1">
              <a:lnSpc>
                <a:spcPct val="90000"/>
              </a:lnSpc>
            </a:pPr>
            <a:r>
              <a:rPr lang="en-US" sz="2400" dirty="0" smtClean="0"/>
              <a:t>Long Method</a:t>
            </a:r>
          </a:p>
          <a:p>
            <a:pPr lvl="1">
              <a:lnSpc>
                <a:spcPct val="90000"/>
              </a:lnSpc>
            </a:pPr>
            <a:r>
              <a:rPr lang="en-US" sz="2400" dirty="0" smtClean="0"/>
              <a:t>Switch Statements</a:t>
            </a:r>
          </a:p>
          <a:p>
            <a:pPr lvl="1">
              <a:lnSpc>
                <a:spcPct val="90000"/>
              </a:lnSpc>
            </a:pPr>
            <a:r>
              <a:rPr lang="en-US" sz="2400" dirty="0" smtClean="0"/>
              <a:t>Temporary Field</a:t>
            </a:r>
          </a:p>
        </p:txBody>
      </p:sp>
      <p:sp>
        <p:nvSpPr>
          <p:cNvPr id="5" name="Rectangle 2"/>
          <p:cNvSpPr txBox="1">
            <a:spLocks noChangeArrowheads="1"/>
          </p:cNvSpPr>
          <p:nvPr/>
        </p:nvSpPr>
        <p:spPr bwMode="auto">
          <a:xfrm>
            <a:off x="457200" y="3505200"/>
            <a:ext cx="8534400" cy="292821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2" anchor="t" anchorCtr="0" compatLnSpc="1">
            <a:prstTxWarp prst="textNoShape">
              <a:avLst/>
            </a:prstTxWarp>
          </a:bodyPr>
          <a:lstStyle/>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Decompose Conditional</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Consolidate Conditional Expression</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Consolidate Duplicate Conditional Fragments</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Remove Control Flag</a:t>
            </a:r>
            <a:br>
              <a:rPr lang="en-US" b="1" kern="0" dirty="0" smtClean="0">
                <a:solidFill>
                  <a:schemeClr val="tx1"/>
                </a:solidFill>
              </a:rPr>
            </a:br>
            <a:endParaRPr lang="en-US" b="1" kern="0" dirty="0" smtClean="0">
              <a:solidFill>
                <a:schemeClr val="tx1"/>
              </a:solidFill>
            </a:endParaRP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Replace Nested Conditional with Guard Clauses</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Replace Conditional with Polymorphism</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Introduce Null Object</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Introduce Assertion </a:t>
            </a:r>
          </a:p>
        </p:txBody>
      </p:sp>
    </p:spTree>
    <p:extLst>
      <p:ext uri="{BB962C8B-B14F-4D97-AF65-F5344CB8AC3E}">
        <p14:creationId xmlns:p14="http://schemas.microsoft.com/office/powerpoint/2010/main" val="107023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229600" cy="1143000"/>
          </a:xfrm>
        </p:spPr>
        <p:txBody>
          <a:bodyPr>
            <a:normAutofit fontScale="90000"/>
          </a:bodyPr>
          <a:lstStyle/>
          <a:p>
            <a:r>
              <a:rPr lang="en-US" dirty="0" smtClean="0"/>
              <a:t>Review: Making Method Calls Simpler</a:t>
            </a:r>
            <a:endParaRPr lang="da-DK" dirty="0"/>
          </a:p>
        </p:txBody>
      </p:sp>
      <p:sp>
        <p:nvSpPr>
          <p:cNvPr id="16387" name="Rectangle 3"/>
          <p:cNvSpPr>
            <a:spLocks noGrp="1" noChangeArrowheads="1"/>
          </p:cNvSpPr>
          <p:nvPr>
            <p:ph idx="1"/>
          </p:nvPr>
        </p:nvSpPr>
        <p:spPr>
          <a:xfrm>
            <a:off x="381000" y="838200"/>
            <a:ext cx="8763000" cy="5486400"/>
          </a:xfrm>
        </p:spPr>
        <p:txBody>
          <a:bodyPr/>
          <a:lstStyle/>
          <a:p>
            <a:pPr>
              <a:lnSpc>
                <a:spcPct val="90000"/>
              </a:lnSpc>
            </a:pPr>
            <a:r>
              <a:rPr lang="en-US" dirty="0" smtClean="0"/>
              <a:t>Some Bad Code Smells</a:t>
            </a:r>
          </a:p>
          <a:p>
            <a:pPr lvl="1">
              <a:lnSpc>
                <a:spcPct val="90000"/>
              </a:lnSpc>
            </a:pPr>
            <a:r>
              <a:rPr lang="en-US" dirty="0" smtClean="0"/>
              <a:t>Alternative Classes with Different Interfaces, Data Clumps, Long Parameter List, Primitive Obsession, Speculative Generality, Switch Statements</a:t>
            </a:r>
          </a:p>
        </p:txBody>
      </p:sp>
      <p:sp>
        <p:nvSpPr>
          <p:cNvPr id="5" name="Rectangle 2"/>
          <p:cNvSpPr txBox="1">
            <a:spLocks noChangeArrowheads="1"/>
          </p:cNvSpPr>
          <p:nvPr/>
        </p:nvSpPr>
        <p:spPr bwMode="auto">
          <a:xfrm>
            <a:off x="381000" y="2743200"/>
            <a:ext cx="8534400" cy="3657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2" anchor="t" anchorCtr="0" compatLnSpc="1">
            <a:prstTxWarp prst="textNoShape">
              <a:avLst/>
            </a:prstTxWarp>
          </a:bodyPr>
          <a:lstStyle/>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Rename Method</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Add Parameter</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Remove Parameter</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Separate Query from Modifier</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Parameterize Method</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Replace Parameter with Explicit Methods</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Preserve Whole Object</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Replace Parameter with Method</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Introduce Parameter Object</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Remove Setting Method</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Hide Method</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Replace Constructor with Factory Method</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Encapsulate Downcast</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Replace Error Code with Exception</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sz="2000" b="1" kern="0" dirty="0" smtClean="0">
                <a:solidFill>
                  <a:schemeClr val="tx1"/>
                </a:solidFill>
              </a:rPr>
              <a:t>Replace Exception with Test</a:t>
            </a:r>
          </a:p>
        </p:txBody>
      </p:sp>
    </p:spTree>
    <p:extLst>
      <p:ext uri="{BB962C8B-B14F-4D97-AF65-F5344CB8AC3E}">
        <p14:creationId xmlns:p14="http://schemas.microsoft.com/office/powerpoint/2010/main" val="137833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1143000"/>
          </a:xfrm>
        </p:spPr>
        <p:txBody>
          <a:bodyPr>
            <a:normAutofit fontScale="90000"/>
          </a:bodyPr>
          <a:lstStyle/>
          <a:p>
            <a:r>
              <a:rPr lang="en-US" dirty="0" smtClean="0"/>
              <a:t>Review: Dealing with Generalization</a:t>
            </a:r>
            <a:endParaRPr lang="da-DK" dirty="0"/>
          </a:p>
        </p:txBody>
      </p:sp>
      <p:sp>
        <p:nvSpPr>
          <p:cNvPr id="16387" name="Rectangle 3"/>
          <p:cNvSpPr>
            <a:spLocks noGrp="1" noChangeArrowheads="1"/>
          </p:cNvSpPr>
          <p:nvPr>
            <p:ph idx="1"/>
          </p:nvPr>
        </p:nvSpPr>
        <p:spPr>
          <a:xfrm>
            <a:off x="381000" y="762000"/>
            <a:ext cx="8763000" cy="5486400"/>
          </a:xfrm>
        </p:spPr>
        <p:txBody>
          <a:bodyPr/>
          <a:lstStyle/>
          <a:p>
            <a:pPr>
              <a:lnSpc>
                <a:spcPct val="90000"/>
              </a:lnSpc>
            </a:pPr>
            <a:r>
              <a:rPr lang="en-US" dirty="0" smtClean="0"/>
              <a:t>Generalization </a:t>
            </a:r>
            <a:r>
              <a:rPr lang="en-US" dirty="0" err="1" smtClean="0">
                <a:sym typeface="Wingdings"/>
              </a:rPr>
              <a:t></a:t>
            </a:r>
            <a:r>
              <a:rPr lang="en-US" dirty="0" smtClean="0">
                <a:sym typeface="Wingdings"/>
              </a:rPr>
              <a:t> Inheritance</a:t>
            </a:r>
            <a:endParaRPr lang="en-US" dirty="0" smtClean="0"/>
          </a:p>
          <a:p>
            <a:pPr>
              <a:lnSpc>
                <a:spcPct val="90000"/>
              </a:lnSpc>
            </a:pPr>
            <a:r>
              <a:rPr lang="en-US" dirty="0" smtClean="0"/>
              <a:t>Some Bad Code Smells</a:t>
            </a:r>
          </a:p>
          <a:p>
            <a:pPr lvl="1">
              <a:lnSpc>
                <a:spcPct val="90000"/>
              </a:lnSpc>
            </a:pPr>
            <a:r>
              <a:rPr lang="en-US" dirty="0" smtClean="0"/>
              <a:t>Duplicate Code, Inappropriate Intimacy, Large Class, Lazy Class, Middle Man, Refused Bequest, Speculative Generality</a:t>
            </a:r>
          </a:p>
        </p:txBody>
      </p:sp>
      <p:sp>
        <p:nvSpPr>
          <p:cNvPr id="5" name="Rectangle 2"/>
          <p:cNvSpPr txBox="1">
            <a:spLocks noChangeArrowheads="1"/>
          </p:cNvSpPr>
          <p:nvPr/>
        </p:nvSpPr>
        <p:spPr bwMode="auto">
          <a:xfrm>
            <a:off x="381000" y="3124200"/>
            <a:ext cx="8534400" cy="3429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2" anchor="t" anchorCtr="0" compatLnSpc="1">
            <a:prstTxWarp prst="textNoShape">
              <a:avLst/>
            </a:prstTxWarp>
          </a:bodyPr>
          <a:lstStyle/>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Pull Up Field</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Pull Up Method</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Pull Up Constructor Body</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Push Down Method</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Push Down Field</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Extract Subclass</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Extract </a:t>
            </a:r>
            <a:r>
              <a:rPr lang="en-US" b="1" kern="0" dirty="0" err="1" smtClean="0">
                <a:solidFill>
                  <a:schemeClr val="tx1"/>
                </a:solidFill>
              </a:rPr>
              <a:t>Superclass</a:t>
            </a:r>
            <a:endParaRPr lang="en-US" b="1" kern="0" dirty="0" smtClean="0">
              <a:solidFill>
                <a:schemeClr val="tx1"/>
              </a:solidFill>
            </a:endParaRP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Extract Interface</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Collapse Hierarchy</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Form Template Method</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Replace Inheritance with Delegation</a:t>
            </a:r>
          </a:p>
          <a:p>
            <a:pPr marL="457200" lvl="0" indent="-457200" eaLnBrk="1">
              <a:spcBef>
                <a:spcPct val="20000"/>
              </a:spcBef>
              <a:buClr>
                <a:srgbClr val="CC0000"/>
              </a:buClr>
              <a:buSzPct val="70000"/>
              <a:buFont typeface="+mj-lt"/>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US" b="1" kern="0" dirty="0" smtClean="0">
                <a:solidFill>
                  <a:schemeClr val="tx1"/>
                </a:solidFill>
              </a:rPr>
              <a:t>Replace Delegation with Inheritance</a:t>
            </a:r>
          </a:p>
        </p:txBody>
      </p:sp>
    </p:spTree>
    <p:extLst>
      <p:ext uri="{BB962C8B-B14F-4D97-AF65-F5344CB8AC3E}">
        <p14:creationId xmlns:p14="http://schemas.microsoft.com/office/powerpoint/2010/main" val="549775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r>
              <a:rPr lang="en-US" dirty="0" smtClean="0"/>
              <a:t>Big </a:t>
            </a:r>
            <a:r>
              <a:rPr lang="en-US" dirty="0" err="1" smtClean="0"/>
              <a:t>refactorings</a:t>
            </a:r>
            <a:endParaRPr lang="en-US" dirty="0"/>
          </a:p>
        </p:txBody>
      </p:sp>
      <p:sp>
        <p:nvSpPr>
          <p:cNvPr id="3" name="Content Placeholder 2"/>
          <p:cNvSpPr>
            <a:spLocks noGrp="1"/>
          </p:cNvSpPr>
          <p:nvPr>
            <p:ph idx="1"/>
          </p:nvPr>
        </p:nvSpPr>
        <p:spPr/>
        <p:txBody>
          <a:bodyPr/>
          <a:lstStyle/>
          <a:p>
            <a:pPr>
              <a:spcBef>
                <a:spcPts val="1000"/>
              </a:spcBef>
            </a:pPr>
            <a:r>
              <a:rPr lang="en-US" sz="2800" dirty="0"/>
              <a:t>Include:</a:t>
            </a:r>
          </a:p>
          <a:p>
            <a:pPr lvl="1">
              <a:spcBef>
                <a:spcPts val="1000"/>
              </a:spcBef>
            </a:pPr>
            <a:r>
              <a:rPr lang="en-US" sz="2000" dirty="0"/>
              <a:t>Tease apart inheritance</a:t>
            </a:r>
          </a:p>
          <a:p>
            <a:pPr lvl="1">
              <a:spcBef>
                <a:spcPts val="1000"/>
              </a:spcBef>
            </a:pPr>
            <a:r>
              <a:rPr lang="en-US" sz="2000" dirty="0"/>
              <a:t>Convert procedural design to objects</a:t>
            </a:r>
          </a:p>
          <a:p>
            <a:pPr lvl="1">
              <a:spcBef>
                <a:spcPts val="1000"/>
              </a:spcBef>
            </a:pPr>
            <a:r>
              <a:rPr lang="en-US" sz="2000" dirty="0"/>
              <a:t>Separate domain from presentation</a:t>
            </a:r>
          </a:p>
          <a:p>
            <a:pPr lvl="1">
              <a:spcBef>
                <a:spcPts val="1000"/>
              </a:spcBef>
            </a:pPr>
            <a:r>
              <a:rPr lang="en-US" sz="2000" dirty="0"/>
              <a:t>Extract hierarchy</a:t>
            </a:r>
          </a:p>
          <a:p>
            <a:r>
              <a:rPr lang="en-US" dirty="0" smtClean="0"/>
              <a:t>Require a systematic approach, usually by a team</a:t>
            </a:r>
            <a:endParaRPr lang="en-US" dirty="0"/>
          </a:p>
        </p:txBody>
      </p:sp>
    </p:spTree>
    <p:extLst>
      <p:ext uri="{BB962C8B-B14F-4D97-AF65-F5344CB8AC3E}">
        <p14:creationId xmlns:p14="http://schemas.microsoft.com/office/powerpoint/2010/main" val="164893038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a:t>
            </a:r>
            <a:r>
              <a:rPr lang="en-US" dirty="0" smtClean="0"/>
              <a:t>Software maintenance as a part of evolution</a:t>
            </a:r>
            <a:endParaRPr lang="en-US" dirty="0"/>
          </a:p>
        </p:txBody>
      </p:sp>
      <p:sp>
        <p:nvSpPr>
          <p:cNvPr id="3" name="Content Placeholder 2"/>
          <p:cNvSpPr>
            <a:spLocks noGrp="1"/>
          </p:cNvSpPr>
          <p:nvPr>
            <p:ph idx="1"/>
          </p:nvPr>
        </p:nvSpPr>
        <p:spPr/>
        <p:txBody>
          <a:bodyPr/>
          <a:lstStyle/>
          <a:p>
            <a:r>
              <a:rPr lang="en-US" dirty="0" smtClean="0"/>
              <a:t>Maintenance </a:t>
            </a:r>
            <a:r>
              <a:rPr lang="en-US" i="1" dirty="0" smtClean="0"/>
              <a:t>is</a:t>
            </a:r>
            <a:r>
              <a:rPr lang="en-US" dirty="0" smtClean="0"/>
              <a:t> a subset of evolution</a:t>
            </a:r>
          </a:p>
          <a:p>
            <a:pPr lvl="1"/>
            <a:r>
              <a:rPr lang="en-US" dirty="0" smtClean="0"/>
              <a:t>What has to be changed now</a:t>
            </a:r>
          </a:p>
          <a:p>
            <a:pPr lvl="1"/>
            <a:r>
              <a:rPr lang="en-US" dirty="0" smtClean="0"/>
              <a:t>Especially, between releases in the evolution</a:t>
            </a:r>
          </a:p>
          <a:p>
            <a:pPr lvl="1"/>
            <a:r>
              <a:rPr lang="en-US" dirty="0" smtClean="0"/>
              <a:t>A practitioner’s view of evolution</a:t>
            </a:r>
          </a:p>
          <a:p>
            <a:pPr lvl="1"/>
            <a:r>
              <a:rPr lang="en-US" dirty="0" smtClean="0"/>
              <a:t>Needs to have a systematic process</a:t>
            </a:r>
          </a:p>
          <a:p>
            <a:pPr lvl="1"/>
            <a:r>
              <a:rPr lang="en-US" dirty="0" smtClean="0"/>
              <a:t>Documentation is a pain, but key to doing it well</a:t>
            </a:r>
          </a:p>
          <a:p>
            <a:pPr lvl="2"/>
            <a:r>
              <a:rPr lang="en-US" dirty="0" smtClean="0"/>
              <a:t>Need to experiment on time and costs and good ways to do it</a:t>
            </a:r>
          </a:p>
          <a:p>
            <a:pPr lvl="2"/>
            <a:r>
              <a:rPr lang="en-US" dirty="0" smtClean="0"/>
              <a:t>Goal is high maintainability</a:t>
            </a:r>
            <a:endParaRPr lang="en-US" dirty="0"/>
          </a:p>
        </p:txBody>
      </p:sp>
    </p:spTree>
    <p:extLst>
      <p:ext uri="{BB962C8B-B14F-4D97-AF65-F5344CB8AC3E}">
        <p14:creationId xmlns:p14="http://schemas.microsoft.com/office/powerpoint/2010/main" val="315809456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software maintenance process</a:t>
            </a:r>
            <a:endParaRPr lang="en-US" dirty="0"/>
          </a:p>
        </p:txBody>
      </p:sp>
      <p:sp>
        <p:nvSpPr>
          <p:cNvPr id="3" name="Content Placeholder 2"/>
          <p:cNvSpPr>
            <a:spLocks noGrp="1"/>
          </p:cNvSpPr>
          <p:nvPr>
            <p:ph idx="1"/>
          </p:nvPr>
        </p:nvSpPr>
        <p:spPr/>
        <p:txBody>
          <a:bodyPr/>
          <a:lstStyle/>
          <a:p>
            <a:pPr marL="0" indent="0">
              <a:buNone/>
            </a:pPr>
            <a:r>
              <a:rPr lang="en-US" b="1" dirty="0" smtClean="0"/>
              <a:t>Key issues we discussed:</a:t>
            </a:r>
          </a:p>
          <a:p>
            <a:r>
              <a:rPr lang="en-US" dirty="0" smtClean="0"/>
              <a:t>The </a:t>
            </a:r>
            <a:r>
              <a:rPr lang="en-US" dirty="0"/>
              <a:t>financials and planning of a maintenance activity</a:t>
            </a:r>
          </a:p>
          <a:p>
            <a:r>
              <a:rPr lang="en-US" dirty="0"/>
              <a:t>Ingredients of the maintenance process</a:t>
            </a:r>
          </a:p>
          <a:p>
            <a:pPr lvl="1"/>
            <a:r>
              <a:rPr lang="en-US" dirty="0"/>
              <a:t>E.g., role of release management</a:t>
            </a:r>
          </a:p>
          <a:p>
            <a:r>
              <a:rPr lang="en-US" dirty="0"/>
              <a:t>Maintenance process standards</a:t>
            </a:r>
          </a:p>
          <a:p>
            <a:r>
              <a:rPr lang="en-US" dirty="0" smtClean="0"/>
              <a:t>Maintainability</a:t>
            </a:r>
          </a:p>
          <a:p>
            <a:pPr lvl="1"/>
            <a:r>
              <a:rPr lang="en-US" dirty="0" smtClean="0"/>
              <a:t>Modifiability is a strategic part of this</a:t>
            </a:r>
            <a:endParaRPr lang="en-US" dirty="0"/>
          </a:p>
          <a:p>
            <a:endParaRPr lang="en-US" dirty="0"/>
          </a:p>
        </p:txBody>
      </p:sp>
    </p:spTree>
    <p:extLst>
      <p:ext uri="{BB962C8B-B14F-4D97-AF65-F5344CB8AC3E}">
        <p14:creationId xmlns:p14="http://schemas.microsoft.com/office/powerpoint/2010/main" val="277997922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Software Documentation</a:t>
            </a:r>
            <a:endParaRPr lang="en-US" dirty="0"/>
          </a:p>
        </p:txBody>
      </p:sp>
      <p:sp>
        <p:nvSpPr>
          <p:cNvPr id="3" name="Content Placeholder 2"/>
          <p:cNvSpPr>
            <a:spLocks noGrp="1"/>
          </p:cNvSpPr>
          <p:nvPr>
            <p:ph idx="1"/>
          </p:nvPr>
        </p:nvSpPr>
        <p:spPr/>
        <p:txBody>
          <a:bodyPr/>
          <a:lstStyle/>
          <a:p>
            <a:pPr marL="0" indent="0">
              <a:buNone/>
            </a:pPr>
            <a:r>
              <a:rPr lang="en-US" b="1" dirty="0" smtClean="0"/>
              <a:t>Key issues we discussed:</a:t>
            </a:r>
          </a:p>
          <a:p>
            <a:r>
              <a:rPr lang="en-US" dirty="0" smtClean="0"/>
              <a:t>Project documents:</a:t>
            </a:r>
          </a:p>
          <a:p>
            <a:pPr lvl="1"/>
            <a:r>
              <a:rPr lang="en-US" sz="2400" dirty="0"/>
              <a:t>In design – Use of use cases</a:t>
            </a:r>
          </a:p>
          <a:p>
            <a:pPr lvl="1"/>
            <a:r>
              <a:rPr lang="en-US" sz="2400" dirty="0"/>
              <a:t>In testing – Test plans</a:t>
            </a:r>
          </a:p>
          <a:p>
            <a:pPr lvl="1"/>
            <a:r>
              <a:rPr lang="en-US" sz="2400" dirty="0"/>
              <a:t>Deployment plan – </a:t>
            </a:r>
            <a:r>
              <a:rPr lang="en-US" sz="2400" dirty="0" smtClean="0"/>
              <a:t>Describes setup and suggests intended use</a:t>
            </a:r>
            <a:endParaRPr lang="en-US" sz="2400" dirty="0"/>
          </a:p>
          <a:p>
            <a:r>
              <a:rPr lang="en-US" dirty="0" smtClean="0"/>
              <a:t>User documentation:</a:t>
            </a:r>
          </a:p>
          <a:p>
            <a:pPr lvl="1"/>
            <a:r>
              <a:rPr lang="en-US" dirty="0" smtClean="0"/>
              <a:t>Who’s the audience and what kinds do they need?</a:t>
            </a:r>
          </a:p>
          <a:p>
            <a:pPr lvl="1"/>
            <a:r>
              <a:rPr lang="en-US" dirty="0" smtClean="0"/>
              <a:t>Usability guidelines</a:t>
            </a:r>
            <a:endParaRPr lang="en-US" dirty="0"/>
          </a:p>
          <a:p>
            <a:endParaRPr lang="en-US" dirty="0"/>
          </a:p>
        </p:txBody>
      </p:sp>
    </p:spTree>
    <p:extLst>
      <p:ext uri="{BB962C8B-B14F-4D97-AF65-F5344CB8AC3E}">
        <p14:creationId xmlns:p14="http://schemas.microsoft.com/office/powerpoint/2010/main" val="125917619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Program Understanding</a:t>
            </a:r>
            <a:br>
              <a:rPr lang="en-US" dirty="0" smtClean="0"/>
            </a:br>
            <a:r>
              <a:rPr lang="en-US" sz="3600" dirty="0" smtClean="0"/>
              <a:t>(That’s this slide set!)</a:t>
            </a:r>
            <a:endParaRPr lang="en-US" dirty="0"/>
          </a:p>
        </p:txBody>
      </p:sp>
      <p:sp>
        <p:nvSpPr>
          <p:cNvPr id="3" name="Content Placeholder 2"/>
          <p:cNvSpPr>
            <a:spLocks noGrp="1"/>
          </p:cNvSpPr>
          <p:nvPr>
            <p:ph idx="1"/>
          </p:nvPr>
        </p:nvSpPr>
        <p:spPr/>
        <p:txBody>
          <a:bodyPr>
            <a:normAutofit lnSpcReduction="10000"/>
          </a:bodyPr>
          <a:lstStyle/>
          <a:p>
            <a:r>
              <a:rPr lang="en-US" dirty="0" smtClean="0"/>
              <a:t>Manual approaches that people use</a:t>
            </a:r>
          </a:p>
          <a:p>
            <a:r>
              <a:rPr lang="en-US" dirty="0" smtClean="0"/>
              <a:t>Factors in being able to do this</a:t>
            </a:r>
          </a:p>
          <a:p>
            <a:r>
              <a:rPr lang="en-US" dirty="0" smtClean="0"/>
              <a:t>Program understanding as –</a:t>
            </a:r>
          </a:p>
          <a:p>
            <a:pPr lvl="1"/>
            <a:r>
              <a:rPr lang="en-US" dirty="0" smtClean="0"/>
              <a:t>Gestalt problem solving</a:t>
            </a:r>
          </a:p>
          <a:p>
            <a:pPr lvl="1"/>
            <a:r>
              <a:rPr lang="en-US" dirty="0" smtClean="0"/>
              <a:t>Concept assignment</a:t>
            </a:r>
          </a:p>
          <a:p>
            <a:r>
              <a:rPr lang="en-US" dirty="0" smtClean="0"/>
              <a:t>Ways to do program slicing</a:t>
            </a:r>
          </a:p>
          <a:p>
            <a:r>
              <a:rPr lang="en-US" dirty="0" smtClean="0"/>
              <a:t>Graphs to help understand code</a:t>
            </a:r>
          </a:p>
          <a:p>
            <a:r>
              <a:rPr lang="en-US" dirty="0" smtClean="0"/>
              <a:t>What program visualization tools do</a:t>
            </a:r>
            <a:endParaRPr lang="en-US" dirty="0"/>
          </a:p>
        </p:txBody>
      </p:sp>
    </p:spTree>
    <p:extLst>
      <p:ext uri="{BB962C8B-B14F-4D97-AF65-F5344CB8AC3E}">
        <p14:creationId xmlns:p14="http://schemas.microsoft.com/office/powerpoint/2010/main" val="21713770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“chunking”?</a:t>
            </a:r>
            <a:endParaRPr lang="en-US" dirty="0"/>
          </a:p>
        </p:txBody>
      </p:sp>
      <p:sp>
        <p:nvSpPr>
          <p:cNvPr id="3" name="Content Placeholder 2"/>
          <p:cNvSpPr>
            <a:spLocks noGrp="1"/>
          </p:cNvSpPr>
          <p:nvPr>
            <p:ph idx="1"/>
          </p:nvPr>
        </p:nvSpPr>
        <p:spPr>
          <a:xfrm>
            <a:off x="457200" y="1493837"/>
            <a:ext cx="8229600" cy="1401763"/>
          </a:xfrm>
        </p:spPr>
        <p:txBody>
          <a:bodyPr>
            <a:noAutofit/>
          </a:bodyPr>
          <a:lstStyle/>
          <a:p>
            <a:r>
              <a:rPr lang="en-US" sz="1800" dirty="0" smtClean="0"/>
              <a:t>In Artificial Intelligence, it creates “rules that summarize the processing of a </a:t>
            </a:r>
            <a:r>
              <a:rPr lang="en-US" sz="1800" dirty="0" err="1" smtClean="0"/>
              <a:t>subgoal</a:t>
            </a:r>
            <a:r>
              <a:rPr lang="en-US" sz="1800" dirty="0" smtClean="0"/>
              <a:t>, so that in the future, the costly problem solving in the </a:t>
            </a:r>
            <a:r>
              <a:rPr lang="en-US" sz="1800" dirty="0" err="1" smtClean="0"/>
              <a:t>subgoal</a:t>
            </a:r>
            <a:r>
              <a:rPr lang="en-US" sz="1800" dirty="0" smtClean="0"/>
              <a:t> can be replaced by direct rule application.”</a:t>
            </a:r>
          </a:p>
        </p:txBody>
      </p:sp>
      <p:pic>
        <p:nvPicPr>
          <p:cNvPr id="133122" name="Picture 2" descr="http://diva.library.cmu.edu/Newell/newell-si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2590800"/>
            <a:ext cx="3638550" cy="2800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5646003"/>
            <a:ext cx="7753351" cy="830997"/>
          </a:xfrm>
          <a:prstGeom prst="rect">
            <a:avLst/>
          </a:prstGeom>
          <a:noFill/>
        </p:spPr>
        <p:txBody>
          <a:bodyPr wrap="square" rtlCol="0">
            <a:spAutoFit/>
          </a:bodyPr>
          <a:lstStyle/>
          <a:p>
            <a:r>
              <a:rPr lang="en-US" sz="1600" dirty="0" smtClean="0"/>
              <a:t>Allen Newell, </a:t>
            </a:r>
            <a:r>
              <a:rPr lang="en-US" sz="1600" i="1" dirty="0" smtClean="0"/>
              <a:t>right</a:t>
            </a:r>
            <a:r>
              <a:rPr lang="en-US" sz="1600" dirty="0" smtClean="0"/>
              <a:t>, was a promoter of “chunking” in learning systems, Seen here at chess with his long-time CMU collaborator, Herbert Simon.  They considered chess a perfect example of where people use “chunking” to discover underlying principles.</a:t>
            </a:r>
            <a:endParaRPr lang="en-US" sz="1600" dirty="0"/>
          </a:p>
        </p:txBody>
      </p:sp>
      <p:sp>
        <p:nvSpPr>
          <p:cNvPr id="7" name="Content Placeholder 2"/>
          <p:cNvSpPr txBox="1">
            <a:spLocks/>
          </p:cNvSpPr>
          <p:nvPr/>
        </p:nvSpPr>
        <p:spPr>
          <a:xfrm>
            <a:off x="457200" y="2362200"/>
            <a:ext cx="4743450" cy="3124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800" dirty="0" smtClean="0"/>
              <a:t>Somewhat similarly, in psychology, chunking “is a phenomenon whereby individuals group responses when performing a memory task.”  This is “based on the items' semantic relatedness or perceptual features.”</a:t>
            </a:r>
          </a:p>
          <a:p>
            <a:pPr fontAlgn="auto">
              <a:spcAft>
                <a:spcPts val="0"/>
              </a:spcAft>
            </a:pPr>
            <a:r>
              <a:rPr lang="en-US" sz="1800" dirty="0" smtClean="0"/>
              <a:t>The second source warns that, “Representations of these groupings are highly subjective, as they depend critically on the individual's perception of the features of the items and the individual’s semantic network.”</a:t>
            </a:r>
            <a:endParaRPr lang="en-US" sz="1800" dirty="0"/>
          </a:p>
        </p:txBody>
      </p:sp>
    </p:spTree>
    <p:extLst>
      <p:ext uri="{BB962C8B-B14F-4D97-AF65-F5344CB8AC3E}">
        <p14:creationId xmlns:p14="http://schemas.microsoft.com/office/powerpoint/2010/main" val="24316085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457200" y="-76200"/>
            <a:ext cx="8229600" cy="1143000"/>
          </a:xfrm>
        </p:spPr>
        <p:txBody>
          <a:bodyPr/>
          <a:lstStyle/>
          <a:p>
            <a:pPr algn="ctr"/>
            <a:r>
              <a:rPr lang="en-US" dirty="0"/>
              <a:t>Program Understanding</a:t>
            </a:r>
          </a:p>
        </p:txBody>
      </p:sp>
      <p:sp>
        <p:nvSpPr>
          <p:cNvPr id="422915" name="Rectangle 3"/>
          <p:cNvSpPr>
            <a:spLocks noGrp="1" noChangeArrowheads="1"/>
          </p:cNvSpPr>
          <p:nvPr>
            <p:ph idx="1"/>
          </p:nvPr>
        </p:nvSpPr>
        <p:spPr>
          <a:xfrm>
            <a:off x="381000" y="1066800"/>
            <a:ext cx="8153400" cy="5486400"/>
          </a:xfrm>
        </p:spPr>
        <p:txBody>
          <a:bodyPr>
            <a:normAutofit fontScale="92500" lnSpcReduction="10000"/>
          </a:bodyPr>
          <a:lstStyle/>
          <a:p>
            <a:r>
              <a:rPr lang="en-US" dirty="0"/>
              <a:t>Also known as </a:t>
            </a:r>
            <a:r>
              <a:rPr lang="en-US" dirty="0">
                <a:solidFill>
                  <a:srgbClr val="990000"/>
                </a:solidFill>
              </a:rPr>
              <a:t>Program Comprehension </a:t>
            </a:r>
            <a:r>
              <a:rPr lang="en-US" dirty="0"/>
              <a:t>and</a:t>
            </a:r>
            <a:r>
              <a:rPr lang="en-US" dirty="0">
                <a:solidFill>
                  <a:srgbClr val="990000"/>
                </a:solidFill>
              </a:rPr>
              <a:t> Software </a:t>
            </a:r>
            <a:r>
              <a:rPr lang="en-US" dirty="0" smtClean="0">
                <a:solidFill>
                  <a:srgbClr val="990000"/>
                </a:solidFill>
              </a:rPr>
              <a:t>Visualization</a:t>
            </a:r>
            <a:br>
              <a:rPr lang="en-US" dirty="0" smtClean="0">
                <a:solidFill>
                  <a:srgbClr val="990000"/>
                </a:solidFill>
              </a:rPr>
            </a:br>
            <a:endParaRPr lang="en-US" dirty="0" smtClean="0"/>
          </a:p>
          <a:p>
            <a:r>
              <a:rPr lang="en-US" dirty="0"/>
              <a:t>Definition:</a:t>
            </a:r>
            <a:r>
              <a:rPr lang="en-US" dirty="0" smtClean="0"/>
              <a:t> </a:t>
            </a:r>
            <a:br>
              <a:rPr lang="en-US" dirty="0" smtClean="0"/>
            </a:br>
            <a:r>
              <a:rPr lang="en-US" dirty="0" smtClean="0"/>
              <a:t>The </a:t>
            </a:r>
            <a:r>
              <a:rPr lang="en-US" dirty="0"/>
              <a:t>process of </a:t>
            </a:r>
            <a:br>
              <a:rPr lang="en-US" dirty="0"/>
            </a:br>
            <a:r>
              <a:rPr lang="en-US" dirty="0"/>
              <a:t>acquiring knowledge</a:t>
            </a:r>
            <a:r>
              <a:rPr lang="en-US" dirty="0" smtClean="0"/>
              <a:t> </a:t>
            </a:r>
            <a:br>
              <a:rPr lang="en-US" dirty="0" smtClean="0"/>
            </a:br>
            <a:r>
              <a:rPr lang="en-US" dirty="0" smtClean="0"/>
              <a:t>about a </a:t>
            </a:r>
            <a:r>
              <a:rPr lang="en-US" dirty="0"/>
              <a:t>computer</a:t>
            </a:r>
            <a:r>
              <a:rPr lang="en-US" dirty="0" smtClean="0"/>
              <a:t> </a:t>
            </a:r>
            <a:br>
              <a:rPr lang="en-US" dirty="0" smtClean="0"/>
            </a:br>
            <a:r>
              <a:rPr lang="en-US" dirty="0" smtClean="0"/>
              <a:t>program</a:t>
            </a:r>
            <a:br>
              <a:rPr lang="en-US" dirty="0" smtClean="0"/>
            </a:br>
            <a:endParaRPr lang="en-US" dirty="0" smtClean="0"/>
          </a:p>
          <a:p>
            <a:r>
              <a:rPr lang="en-US" dirty="0"/>
              <a:t>A discipline of</a:t>
            </a:r>
            <a:r>
              <a:rPr lang="en-US" dirty="0" smtClean="0"/>
              <a:t> understanding computer </a:t>
            </a:r>
            <a:r>
              <a:rPr lang="en-US" dirty="0"/>
              <a:t>source </a:t>
            </a:r>
            <a:r>
              <a:rPr lang="en-US" dirty="0" smtClean="0"/>
              <a:t>code</a:t>
            </a:r>
            <a:br>
              <a:rPr lang="en-US" dirty="0" smtClean="0"/>
            </a:br>
            <a:endParaRPr lang="en-US" dirty="0" smtClean="0"/>
          </a:p>
          <a:p>
            <a:endParaRPr lang="en-US" dirty="0"/>
          </a:p>
        </p:txBody>
      </p:sp>
      <p:sp>
        <p:nvSpPr>
          <p:cNvPr id="422919" name="Rectangle 7"/>
          <p:cNvSpPr>
            <a:spLocks noChangeArrowheads="1"/>
          </p:cNvSpPr>
          <p:nvPr/>
        </p:nvSpPr>
        <p:spPr bwMode="auto">
          <a:xfrm>
            <a:off x="4114800" y="2133600"/>
            <a:ext cx="4955979" cy="2671244"/>
          </a:xfrm>
          <a:prstGeom prst="rect">
            <a:avLst/>
          </a:prstGeom>
          <a:noFill/>
          <a:ln w="9525">
            <a:noFill/>
            <a:miter lim="800000"/>
            <a:headEnd/>
            <a:tailEnd/>
          </a:ln>
          <a:effectLst/>
        </p:spPr>
        <p:txBody>
          <a:bodyPr wrap="none">
            <a:prstTxWarp prst="textNoShape">
              <a:avLst/>
            </a:prstTxWarp>
            <a:spAutoFit/>
          </a:bodyPr>
          <a:lstStyle/>
          <a:p>
            <a:pPr eaLnBrk="1" hangingPunct="1">
              <a:lnSpc>
                <a:spcPct val="95000"/>
              </a:lnSpc>
              <a:spcBef>
                <a:spcPct val="20000"/>
              </a:spcBef>
              <a:buClr>
                <a:schemeClr val="hlink"/>
              </a:buClr>
              <a:buSzPct val="85000"/>
              <a:buFont typeface="Helvetica CE" pitchFamily="16" charset="0"/>
              <a:buNone/>
            </a:pPr>
            <a:r>
              <a:rPr lang="en-US" sz="1000" b="1" dirty="0" err="1">
                <a:solidFill>
                  <a:srgbClr val="0A017F"/>
                </a:solidFill>
                <a:latin typeface="Courier" charset="0"/>
              </a:rPr>
              <a:t>view</a:t>
            </a:r>
            <a:r>
              <a:rPr lang="en-US" sz="1000" dirty="0" err="1">
                <a:solidFill>
                  <a:srgbClr val="0A017F"/>
                </a:solidFill>
                <a:latin typeface="Courier" charset="0"/>
              </a:rPr>
              <a:t>(soulPredicates</a:t>
            </a:r>
            <a:r>
              <a:rPr lang="en-US" sz="1000" dirty="0">
                <a:solidFill>
                  <a:srgbClr val="0A017F"/>
                </a:solidFill>
                <a:latin typeface="Courier" charset="0"/>
              </a:rPr>
              <a:t>,&lt;</a:t>
            </a:r>
            <a:r>
              <a:rPr lang="en-US" sz="1000" dirty="0" err="1">
                <a:solidFill>
                  <a:srgbClr val="0A017F"/>
                </a:solidFill>
                <a:latin typeface="Courier" charset="0"/>
              </a:rPr>
              <a:t>byCategory,byHierarchy</a:t>
            </a:r>
            <a:r>
              <a:rPr lang="en-US" sz="1000" dirty="0">
                <a:solidFill>
                  <a:srgbClr val="0A017F"/>
                </a:solidFill>
                <a:latin typeface="Courier" charset="0"/>
              </a:rPr>
              <a:t>&gt;).</a:t>
            </a:r>
            <a:br>
              <a:rPr lang="en-US" sz="1000" dirty="0">
                <a:solidFill>
                  <a:srgbClr val="0A017F"/>
                </a:solidFill>
                <a:latin typeface="Courier" charset="0"/>
              </a:rPr>
            </a:br>
            <a:r>
              <a:rPr lang="en-US" sz="1000" b="1" dirty="0" err="1">
                <a:solidFill>
                  <a:srgbClr val="0A017F"/>
                </a:solidFill>
                <a:latin typeface="Courier" charset="0"/>
              </a:rPr>
              <a:t>viewComment</a:t>
            </a:r>
            <a:r>
              <a:rPr lang="en-US" sz="1000" dirty="0" err="1">
                <a:solidFill>
                  <a:srgbClr val="0A017F"/>
                </a:solidFill>
                <a:latin typeface="Courier" charset="0"/>
              </a:rPr>
              <a:t>(soulPredicates</a:t>
            </a:r>
            <a:r>
              <a:rPr lang="en-US" sz="1000" dirty="0">
                <a:solidFill>
                  <a:srgbClr val="0A017F"/>
                </a:solidFill>
                <a:latin typeface="Courier" charset="0"/>
              </a:rPr>
              <a:t>,</a:t>
            </a:r>
          </a:p>
          <a:p>
            <a:pPr eaLnBrk="1" hangingPunct="1">
              <a:lnSpc>
                <a:spcPct val="95000"/>
              </a:lnSpc>
              <a:spcBef>
                <a:spcPct val="20000"/>
              </a:spcBef>
              <a:buClr>
                <a:schemeClr val="hlink"/>
              </a:buClr>
              <a:buSzPct val="85000"/>
              <a:buFont typeface="Helvetica CE" pitchFamily="16" charset="0"/>
              <a:buNone/>
            </a:pPr>
            <a:r>
              <a:rPr lang="en-US" sz="1000" dirty="0">
                <a:solidFill>
                  <a:srgbClr val="0A017F"/>
                </a:solidFill>
                <a:latin typeface="Courier" charset="0"/>
              </a:rPr>
              <a:t>  ['This intentional view contains ALL classes that </a:t>
            </a:r>
            <a:br>
              <a:rPr lang="en-US" sz="1000" dirty="0">
                <a:solidFill>
                  <a:srgbClr val="0A017F"/>
                </a:solidFill>
                <a:latin typeface="Courier" charset="0"/>
              </a:rPr>
            </a:br>
            <a:r>
              <a:rPr lang="en-US" sz="1000" dirty="0">
                <a:solidFill>
                  <a:srgbClr val="0A017F"/>
                </a:solidFill>
                <a:latin typeface="Courier" charset="0"/>
              </a:rPr>
              <a:t>implement SOUL predicates (i.e., Prolog-like </a:t>
            </a:r>
            <a:br>
              <a:rPr lang="en-US" sz="1000" dirty="0">
                <a:solidFill>
                  <a:srgbClr val="0A017F"/>
                </a:solidFill>
                <a:latin typeface="Courier" charset="0"/>
              </a:rPr>
            </a:br>
            <a:r>
              <a:rPr lang="en-US" sz="1000" dirty="0">
                <a:solidFill>
                  <a:srgbClr val="0A017F"/>
                </a:solidFill>
                <a:latin typeface="Courier" charset="0"/>
              </a:rPr>
              <a:t>predicates that may use Smalltalk code due to </a:t>
            </a:r>
            <a:br>
              <a:rPr lang="en-US" sz="1000" dirty="0">
                <a:solidFill>
                  <a:srgbClr val="0A017F"/>
                </a:solidFill>
                <a:latin typeface="Courier" charset="0"/>
              </a:rPr>
            </a:br>
            <a:r>
              <a:rPr lang="en-US" sz="1000" dirty="0">
                <a:solidFill>
                  <a:srgbClr val="0A017F"/>
                </a:solidFill>
                <a:latin typeface="Courier" charset="0"/>
              </a:rPr>
              <a:t>language symbiosis).']).</a:t>
            </a:r>
            <a:br>
              <a:rPr lang="en-US" sz="1000" dirty="0">
                <a:solidFill>
                  <a:srgbClr val="0A017F"/>
                </a:solidFill>
                <a:latin typeface="Courier" charset="0"/>
              </a:rPr>
            </a:br>
            <a:r>
              <a:rPr lang="en-US" sz="1000" b="1" dirty="0" err="1">
                <a:solidFill>
                  <a:srgbClr val="0A017F"/>
                </a:solidFill>
                <a:latin typeface="Courier" charset="0"/>
              </a:rPr>
              <a:t>default</a:t>
            </a:r>
            <a:r>
              <a:rPr lang="en-US" sz="1000" dirty="0" err="1">
                <a:solidFill>
                  <a:srgbClr val="0A017F"/>
                </a:solidFill>
                <a:latin typeface="Courier" charset="0"/>
              </a:rPr>
              <a:t>(soulPredicates,byCategory</a:t>
            </a:r>
            <a:r>
              <a:rPr lang="en-US" sz="1000" dirty="0">
                <a:solidFill>
                  <a:srgbClr val="0A017F"/>
                </a:solidFill>
                <a:latin typeface="Courier" charset="0"/>
              </a:rPr>
              <a:t>).</a:t>
            </a:r>
            <a:br>
              <a:rPr lang="en-US" sz="1000" dirty="0">
                <a:solidFill>
                  <a:srgbClr val="0A017F"/>
                </a:solidFill>
                <a:latin typeface="Courier" charset="0"/>
              </a:rPr>
            </a:br>
            <a:endParaRPr lang="en-US" sz="1000" dirty="0">
              <a:solidFill>
                <a:srgbClr val="0A017F"/>
              </a:solidFill>
              <a:latin typeface="Courier" charset="0"/>
            </a:endParaRPr>
          </a:p>
          <a:p>
            <a:pPr eaLnBrk="1" hangingPunct="1">
              <a:lnSpc>
                <a:spcPct val="95000"/>
              </a:lnSpc>
              <a:spcBef>
                <a:spcPct val="20000"/>
              </a:spcBef>
              <a:buClr>
                <a:schemeClr val="hlink"/>
              </a:buClr>
              <a:buSzPct val="85000"/>
              <a:buFont typeface="Helvetica CE" pitchFamily="16" charset="0"/>
              <a:buNone/>
            </a:pPr>
            <a:r>
              <a:rPr lang="en-US" sz="1000" dirty="0">
                <a:solidFill>
                  <a:srgbClr val="0A017F"/>
                </a:solidFill>
                <a:latin typeface="Courier" charset="0"/>
              </a:rPr>
              <a:t>	</a:t>
            </a:r>
            <a:r>
              <a:rPr lang="en-US" sz="1000" b="1" dirty="0" err="1">
                <a:solidFill>
                  <a:srgbClr val="0A017F"/>
                </a:solidFill>
                <a:latin typeface="Courier" charset="0"/>
              </a:rPr>
              <a:t>intention</a:t>
            </a:r>
            <a:r>
              <a:rPr lang="en-US" sz="1000" dirty="0" err="1">
                <a:solidFill>
                  <a:srgbClr val="0A017F"/>
                </a:solidFill>
                <a:latin typeface="Courier" charset="0"/>
              </a:rPr>
              <a:t>(soulPredicates,byCategory,?class</a:t>
            </a:r>
            <a:r>
              <a:rPr lang="en-US" sz="1000" dirty="0">
                <a:solidFill>
                  <a:srgbClr val="0A017F"/>
                </a:solidFill>
                <a:latin typeface="Courier" charset="0"/>
              </a:rPr>
              <a:t>) if</a:t>
            </a:r>
            <a:br>
              <a:rPr lang="en-US" sz="1000" dirty="0">
                <a:solidFill>
                  <a:srgbClr val="0A017F"/>
                </a:solidFill>
                <a:latin typeface="Courier" charset="0"/>
              </a:rPr>
            </a:br>
            <a:r>
              <a:rPr lang="en-US" sz="1000" dirty="0">
                <a:solidFill>
                  <a:srgbClr val="0A017F"/>
                </a:solidFill>
                <a:latin typeface="Courier" charset="0"/>
              </a:rPr>
              <a:t>	</a:t>
            </a:r>
            <a:r>
              <a:rPr lang="en-US" sz="1000" dirty="0" err="1">
                <a:solidFill>
                  <a:srgbClr val="0A017F"/>
                </a:solidFill>
                <a:latin typeface="Courier" charset="0"/>
              </a:rPr>
              <a:t>category(?category</a:t>
            </a:r>
            <a:r>
              <a:rPr lang="en-US" sz="1000" dirty="0">
                <a:solidFill>
                  <a:srgbClr val="0A017F"/>
                </a:solidFill>
                <a:latin typeface="Courier" charset="0"/>
              </a:rPr>
              <a:t>),</a:t>
            </a:r>
            <a:br>
              <a:rPr lang="en-US" sz="1000" dirty="0">
                <a:solidFill>
                  <a:srgbClr val="0A017F"/>
                </a:solidFill>
                <a:latin typeface="Courier" charset="0"/>
              </a:rPr>
            </a:br>
            <a:r>
              <a:rPr lang="en-US" sz="1000" dirty="0">
                <a:solidFill>
                  <a:srgbClr val="0A017F"/>
                </a:solidFill>
                <a:latin typeface="Courier" charset="0"/>
              </a:rPr>
              <a:t>	</a:t>
            </a:r>
            <a:r>
              <a:rPr lang="en-US" sz="1000" dirty="0" err="1">
                <a:solidFill>
                  <a:srgbClr val="0A017F"/>
                </a:solidFill>
                <a:latin typeface="Courier" charset="0"/>
              </a:rPr>
              <a:t>name(?category,?name</a:t>
            </a:r>
            <a:r>
              <a:rPr lang="en-US" sz="1000" dirty="0">
                <a:solidFill>
                  <a:srgbClr val="0A017F"/>
                </a:solidFill>
                <a:latin typeface="Courier" charset="0"/>
              </a:rPr>
              <a:t>),</a:t>
            </a:r>
            <a:br>
              <a:rPr lang="en-US" sz="1000" dirty="0">
                <a:solidFill>
                  <a:srgbClr val="0A017F"/>
                </a:solidFill>
                <a:latin typeface="Courier" charset="0"/>
              </a:rPr>
            </a:br>
            <a:r>
              <a:rPr lang="en-US" sz="1000" dirty="0">
                <a:solidFill>
                  <a:srgbClr val="0A017F"/>
                </a:solidFill>
                <a:latin typeface="Courier" charset="0"/>
              </a:rPr>
              <a:t>	</a:t>
            </a:r>
            <a:r>
              <a:rPr lang="en-US" sz="1000" dirty="0" err="1">
                <a:solidFill>
                  <a:srgbClr val="0A017F"/>
                </a:solidFill>
                <a:latin typeface="Courier" charset="0"/>
              </a:rPr>
              <a:t>startsWith(?name,['Soul</a:t>
            </a:r>
            <a:r>
              <a:rPr lang="en-US" sz="1000" dirty="0">
                <a:solidFill>
                  <a:srgbClr val="0A017F"/>
                </a:solidFill>
                <a:latin typeface="Courier" charset="0"/>
              </a:rPr>
              <a:t>-Logic']),</a:t>
            </a:r>
            <a:br>
              <a:rPr lang="en-US" sz="1000" dirty="0">
                <a:solidFill>
                  <a:srgbClr val="0A017F"/>
                </a:solidFill>
                <a:latin typeface="Courier" charset="0"/>
              </a:rPr>
            </a:br>
            <a:r>
              <a:rPr lang="en-US" sz="1000" dirty="0">
                <a:solidFill>
                  <a:srgbClr val="0A017F"/>
                </a:solidFill>
                <a:latin typeface="Courier" charset="0"/>
              </a:rPr>
              <a:t>	</a:t>
            </a:r>
            <a:r>
              <a:rPr lang="en-US" sz="1000" dirty="0" err="1">
                <a:solidFill>
                  <a:srgbClr val="0A017F"/>
                </a:solidFill>
                <a:latin typeface="Courier" charset="0"/>
              </a:rPr>
              <a:t>classInCategory(?class,?category</a:t>
            </a:r>
            <a:r>
              <a:rPr lang="en-US" sz="1000" dirty="0">
                <a:solidFill>
                  <a:srgbClr val="0A017F"/>
                </a:solidFill>
                <a:latin typeface="Courier" charset="0"/>
              </a:rPr>
              <a:t>).</a:t>
            </a:r>
            <a:br>
              <a:rPr lang="en-US" sz="1000" dirty="0">
                <a:solidFill>
                  <a:srgbClr val="0A017F"/>
                </a:solidFill>
                <a:latin typeface="Courier" charset="0"/>
              </a:rPr>
            </a:br>
            <a:r>
              <a:rPr lang="en-US" sz="1000" b="1" dirty="0" err="1">
                <a:solidFill>
                  <a:srgbClr val="0A017F"/>
                </a:solidFill>
                <a:latin typeface="Courier" charset="0"/>
              </a:rPr>
              <a:t>include</a:t>
            </a:r>
            <a:r>
              <a:rPr lang="en-US" sz="1000" dirty="0" err="1">
                <a:solidFill>
                  <a:srgbClr val="0A017F"/>
                </a:solidFill>
                <a:latin typeface="Courier" charset="0"/>
              </a:rPr>
              <a:t>(soulPredicates,byCategory,[Soul.TestClassifications</a:t>
            </a:r>
            <a:r>
              <a:rPr lang="en-US" sz="1000" dirty="0">
                <a:solidFill>
                  <a:srgbClr val="0A017F"/>
                </a:solidFill>
                <a:latin typeface="Courier" charset="0"/>
              </a:rPr>
              <a:t>]).</a:t>
            </a:r>
            <a:br>
              <a:rPr lang="en-US" sz="1000" dirty="0">
                <a:solidFill>
                  <a:srgbClr val="0A017F"/>
                </a:solidFill>
                <a:latin typeface="Courier" charset="0"/>
              </a:rPr>
            </a:br>
            <a:endParaRPr lang="en-US" sz="1000" dirty="0">
              <a:solidFill>
                <a:srgbClr val="0A017F"/>
              </a:solidFill>
              <a:latin typeface="Courier" charset="0"/>
            </a:endParaRPr>
          </a:p>
          <a:p>
            <a:pPr eaLnBrk="1" hangingPunct="1">
              <a:lnSpc>
                <a:spcPct val="95000"/>
              </a:lnSpc>
              <a:spcBef>
                <a:spcPct val="20000"/>
              </a:spcBef>
              <a:buClr>
                <a:schemeClr val="hlink"/>
              </a:buClr>
              <a:buSzPct val="85000"/>
              <a:buFont typeface="Helvetica CE" pitchFamily="16" charset="0"/>
              <a:buNone/>
            </a:pPr>
            <a:r>
              <a:rPr lang="en-US" sz="1000" dirty="0">
                <a:solidFill>
                  <a:srgbClr val="0A017F"/>
                </a:solidFill>
                <a:latin typeface="Courier" charset="0"/>
              </a:rPr>
              <a:t>	</a:t>
            </a:r>
            <a:r>
              <a:rPr lang="en-US" sz="1000" b="1" dirty="0" err="1">
                <a:solidFill>
                  <a:srgbClr val="0A017F"/>
                </a:solidFill>
                <a:latin typeface="Courier" charset="0"/>
              </a:rPr>
              <a:t>intention</a:t>
            </a:r>
            <a:r>
              <a:rPr lang="en-US" sz="1000" dirty="0" err="1">
                <a:solidFill>
                  <a:srgbClr val="0A017F"/>
                </a:solidFill>
                <a:latin typeface="Courier" charset="0"/>
              </a:rPr>
              <a:t>(soulPredicates,byHierarchy,?class</a:t>
            </a:r>
            <a:r>
              <a:rPr lang="en-US" sz="1000" dirty="0">
                <a:solidFill>
                  <a:srgbClr val="0A017F"/>
                </a:solidFill>
                <a:latin typeface="Courier" charset="0"/>
              </a:rPr>
              <a:t>) if</a:t>
            </a:r>
            <a:br>
              <a:rPr lang="en-US" sz="1000" dirty="0">
                <a:solidFill>
                  <a:srgbClr val="0A017F"/>
                </a:solidFill>
                <a:latin typeface="Courier" charset="0"/>
              </a:rPr>
            </a:br>
            <a:r>
              <a:rPr lang="en-US" sz="1000" dirty="0">
                <a:solidFill>
                  <a:srgbClr val="0A017F"/>
                </a:solidFill>
                <a:latin typeface="Courier" charset="0"/>
              </a:rPr>
              <a:t>	…</a:t>
            </a:r>
          </a:p>
        </p:txBody>
      </p:sp>
      <p:pic>
        <p:nvPicPr>
          <p:cNvPr id="422918" name="Picture 6"/>
          <p:cNvPicPr>
            <a:picLocks noChangeAspect="1" noChangeArrowheads="1"/>
          </p:cNvPicPr>
          <p:nvPr/>
        </p:nvPicPr>
        <p:blipFill>
          <a:blip r:embed="rId3"/>
          <a:srcRect/>
          <a:stretch>
            <a:fillRect/>
          </a:stretch>
        </p:blipFill>
        <p:spPr bwMode="auto">
          <a:xfrm>
            <a:off x="6019800" y="1519237"/>
            <a:ext cx="1747838" cy="1833563"/>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2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2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457200" y="76200"/>
            <a:ext cx="8229600" cy="533400"/>
          </a:xfrm>
        </p:spPr>
        <p:txBody>
          <a:bodyPr>
            <a:normAutofit fontScale="90000"/>
          </a:bodyPr>
          <a:lstStyle/>
          <a:p>
            <a:pPr algn="ctr"/>
            <a:r>
              <a:rPr lang="en-US" dirty="0" smtClean="0"/>
              <a:t>Program Understanding Factors</a:t>
            </a:r>
            <a:endParaRPr lang="en-US" dirty="0"/>
          </a:p>
        </p:txBody>
      </p:sp>
      <p:sp>
        <p:nvSpPr>
          <p:cNvPr id="428035" name="Rectangle 3"/>
          <p:cNvSpPr>
            <a:spLocks noGrp="1" noChangeArrowheads="1"/>
          </p:cNvSpPr>
          <p:nvPr>
            <p:ph idx="1"/>
          </p:nvPr>
        </p:nvSpPr>
        <p:spPr>
          <a:xfrm>
            <a:off x="685800" y="1066800"/>
            <a:ext cx="7772400" cy="5181600"/>
          </a:xfrm>
        </p:spPr>
        <p:txBody>
          <a:bodyPr/>
          <a:lstStyle/>
          <a:p>
            <a:r>
              <a:rPr lang="en-US" dirty="0" smtClean="0"/>
              <a:t>Expertise</a:t>
            </a:r>
            <a:br>
              <a:rPr lang="en-US" dirty="0" smtClean="0"/>
            </a:br>
            <a:endParaRPr lang="en-US" dirty="0" smtClean="0"/>
          </a:p>
          <a:p>
            <a:r>
              <a:rPr lang="en-US" dirty="0"/>
              <a:t>Representation </a:t>
            </a:r>
            <a:r>
              <a:rPr lang="en-US" dirty="0" smtClean="0"/>
              <a:t>Form</a:t>
            </a:r>
            <a:br>
              <a:rPr lang="en-US" dirty="0" smtClean="0"/>
            </a:br>
            <a:endParaRPr lang="en-US" dirty="0" smtClean="0"/>
          </a:p>
          <a:p>
            <a:r>
              <a:rPr lang="en-US" dirty="0" smtClean="0"/>
              <a:t>Implementation Issues</a:t>
            </a:r>
            <a:br>
              <a:rPr lang="en-US" dirty="0" smtClean="0"/>
            </a:br>
            <a:endParaRPr lang="en-US" sz="2400" dirty="0" smtClean="0"/>
          </a:p>
          <a:p>
            <a:r>
              <a:rPr lang="en-US" dirty="0" smtClean="0"/>
              <a:t>Documentation</a:t>
            </a:r>
            <a:br>
              <a:rPr lang="en-US" dirty="0" smtClean="0"/>
            </a:br>
            <a:endParaRPr lang="en-US" dirty="0" smtClean="0"/>
          </a:p>
          <a:p>
            <a:r>
              <a:rPr lang="en-US" dirty="0"/>
              <a:t>Organization and Presentation</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8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80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8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Parts of a Whole Comprehension</a:t>
            </a:r>
            <a:endParaRPr lang="en-US" dirty="0"/>
          </a:p>
        </p:txBody>
      </p:sp>
      <p:sp>
        <p:nvSpPr>
          <p:cNvPr id="3" name="Content Placeholder 2"/>
          <p:cNvSpPr>
            <a:spLocks noGrp="1"/>
          </p:cNvSpPr>
          <p:nvPr>
            <p:ph idx="1"/>
          </p:nvPr>
        </p:nvSpPr>
        <p:spPr>
          <a:xfrm>
            <a:off x="152400" y="1143000"/>
            <a:ext cx="5867400" cy="5181600"/>
          </a:xfrm>
        </p:spPr>
        <p:txBody>
          <a:bodyPr>
            <a:normAutofit fontScale="77500" lnSpcReduction="20000"/>
          </a:bodyPr>
          <a:lstStyle/>
          <a:p>
            <a:pPr>
              <a:lnSpc>
                <a:spcPct val="120000"/>
              </a:lnSpc>
              <a:buFontTx/>
              <a:buNone/>
            </a:pPr>
            <a:r>
              <a:rPr lang="en-US" altLang="zh-TW" dirty="0" smtClean="0">
                <a:solidFill>
                  <a:schemeClr val="tx2"/>
                </a:solidFill>
                <a:latin typeface="Arial" charset="0"/>
              </a:rPr>
              <a:t>	Studies on people’s </a:t>
            </a:r>
            <a:r>
              <a:rPr lang="en-US" altLang="zh-TW" dirty="0" smtClean="0">
                <a:solidFill>
                  <a:schemeClr val="accent2"/>
                </a:solidFill>
                <a:latin typeface="Arial" charset="0"/>
              </a:rPr>
              <a:t>perception</a:t>
            </a:r>
            <a:r>
              <a:rPr lang="en-US" altLang="zh-TW" dirty="0" smtClean="0">
                <a:solidFill>
                  <a:schemeClr val="tx2"/>
                </a:solidFill>
                <a:latin typeface="Arial" charset="0"/>
              </a:rPr>
              <a:t> indicate that there is a natural tendency to look for ways which can bring the </a:t>
            </a:r>
            <a:r>
              <a:rPr lang="en-US" altLang="zh-TW" dirty="0" smtClean="0">
                <a:solidFill>
                  <a:schemeClr val="accent2"/>
                </a:solidFill>
                <a:latin typeface="Arial" charset="0"/>
              </a:rPr>
              <a:t>parts</a:t>
            </a:r>
            <a:r>
              <a:rPr lang="en-US" altLang="zh-TW" dirty="0" smtClean="0">
                <a:solidFill>
                  <a:schemeClr val="tx2"/>
                </a:solidFill>
                <a:latin typeface="Arial" charset="0"/>
              </a:rPr>
              <a:t> into a meaningful </a:t>
            </a:r>
            <a:r>
              <a:rPr lang="en-US" altLang="zh-TW" dirty="0" smtClean="0">
                <a:solidFill>
                  <a:schemeClr val="accent2"/>
                </a:solidFill>
                <a:latin typeface="Arial" charset="0"/>
              </a:rPr>
              <a:t>whole</a:t>
            </a:r>
            <a:r>
              <a:rPr lang="en-US" altLang="zh-TW" dirty="0" smtClean="0">
                <a:solidFill>
                  <a:schemeClr val="tx2"/>
                </a:solidFill>
                <a:latin typeface="Arial" charset="0"/>
              </a:rPr>
              <a:t> (</a:t>
            </a:r>
            <a:r>
              <a:rPr lang="en-US" altLang="zh-TW" i="1" dirty="0" smtClean="0">
                <a:solidFill>
                  <a:schemeClr val="tx2"/>
                </a:solidFill>
                <a:latin typeface="Arial" charset="0"/>
              </a:rPr>
              <a:t>Gestalt</a:t>
            </a:r>
            <a:r>
              <a:rPr lang="en-US" altLang="zh-TW" dirty="0" smtClean="0">
                <a:solidFill>
                  <a:schemeClr val="tx2"/>
                </a:solidFill>
                <a:latin typeface="Arial" charset="0"/>
              </a:rPr>
              <a:t>) : </a:t>
            </a:r>
            <a:r>
              <a:rPr lang="en-US" altLang="zh-TW" dirty="0" smtClean="0">
                <a:solidFill>
                  <a:srgbClr val="800000"/>
                </a:solidFill>
                <a:latin typeface="Arial" charset="0"/>
              </a:rPr>
              <a:t>The Aha Moment!</a:t>
            </a:r>
            <a:br>
              <a:rPr lang="en-US" altLang="zh-TW" dirty="0" smtClean="0">
                <a:solidFill>
                  <a:srgbClr val="800000"/>
                </a:solidFill>
                <a:latin typeface="Arial" charset="0"/>
              </a:rPr>
            </a:br>
            <a:endParaRPr lang="en-US" altLang="zh-TW" dirty="0" smtClean="0">
              <a:solidFill>
                <a:srgbClr val="800000"/>
              </a:solidFill>
              <a:latin typeface="Arial" charset="0"/>
            </a:endParaRPr>
          </a:p>
          <a:p>
            <a:pPr>
              <a:lnSpc>
                <a:spcPct val="120000"/>
              </a:lnSpc>
              <a:buFontTx/>
              <a:buNone/>
            </a:pPr>
            <a:r>
              <a:rPr lang="en-GB" altLang="zh-TW" dirty="0" smtClean="0">
                <a:solidFill>
                  <a:schemeClr val="tx2"/>
                </a:solidFill>
                <a:latin typeface="Arial" charset="0"/>
              </a:rPr>
              <a:t>   </a:t>
            </a:r>
            <a:r>
              <a:rPr lang="en-US" altLang="zh-TW" dirty="0" smtClean="0">
                <a:solidFill>
                  <a:schemeClr val="tx2"/>
                </a:solidFill>
                <a:latin typeface="Arial" charset="0"/>
              </a:rPr>
              <a:t>This feeling comes when all the </a:t>
            </a:r>
            <a:r>
              <a:rPr lang="en-US" altLang="zh-TW" dirty="0" smtClean="0">
                <a:latin typeface="Arial" charset="0"/>
              </a:rPr>
              <a:t>parts</a:t>
            </a:r>
            <a:r>
              <a:rPr lang="en-US" altLang="zh-TW" dirty="0" smtClean="0">
                <a:solidFill>
                  <a:schemeClr val="accent2"/>
                </a:solidFill>
                <a:latin typeface="Arial" charset="0"/>
              </a:rPr>
              <a:t> </a:t>
            </a:r>
            <a:r>
              <a:rPr lang="en-US" altLang="zh-TW" dirty="0" smtClean="0">
                <a:solidFill>
                  <a:schemeClr val="tx2"/>
                </a:solidFill>
                <a:latin typeface="Arial" charset="0"/>
              </a:rPr>
              <a:t>can be </a:t>
            </a:r>
            <a:r>
              <a:rPr lang="en-US" altLang="zh-TW" dirty="0" smtClean="0">
                <a:solidFill>
                  <a:schemeClr val="accent2"/>
                </a:solidFill>
                <a:latin typeface="Arial" charset="0"/>
              </a:rPr>
              <a:t>linked</a:t>
            </a:r>
            <a:r>
              <a:rPr lang="en-US" altLang="zh-TW" dirty="0" smtClean="0">
                <a:solidFill>
                  <a:schemeClr val="tx2"/>
                </a:solidFill>
                <a:latin typeface="Arial" charset="0"/>
              </a:rPr>
              <a:t> to form a holistic picture.</a:t>
            </a:r>
            <a:br>
              <a:rPr lang="en-US" altLang="zh-TW" dirty="0" smtClean="0">
                <a:solidFill>
                  <a:schemeClr val="tx2"/>
                </a:solidFill>
                <a:latin typeface="Arial" charset="0"/>
              </a:rPr>
            </a:br>
            <a:endParaRPr lang="en-US" altLang="zh-TW" dirty="0" smtClean="0">
              <a:solidFill>
                <a:schemeClr val="tx2"/>
              </a:solidFill>
              <a:latin typeface="Arial" charset="0"/>
            </a:endParaRPr>
          </a:p>
          <a:p>
            <a:pPr>
              <a:lnSpc>
                <a:spcPct val="120000"/>
              </a:lnSpc>
              <a:buFontTx/>
              <a:buNone/>
            </a:pPr>
            <a:r>
              <a:rPr lang="en-US" altLang="zh-TW" dirty="0" smtClean="0">
                <a:solidFill>
                  <a:schemeClr val="tx2"/>
                </a:solidFill>
                <a:latin typeface="Arial" charset="0"/>
              </a:rPr>
              <a:t>	</a:t>
            </a:r>
            <a:r>
              <a:rPr lang="en-GB" altLang="zh-TW" dirty="0" smtClean="0">
                <a:solidFill>
                  <a:srgbClr val="800000"/>
                </a:solidFill>
                <a:latin typeface="Arial" charset="0"/>
              </a:rPr>
              <a:t>M</a:t>
            </a:r>
            <a:r>
              <a:rPr lang="en-US" altLang="zh-TW" dirty="0" err="1" smtClean="0">
                <a:solidFill>
                  <a:srgbClr val="800000"/>
                </a:solidFill>
                <a:latin typeface="Arial" charset="0"/>
              </a:rPr>
              <a:t>eaning</a:t>
            </a:r>
            <a:r>
              <a:rPr lang="en-US" altLang="zh-TW" dirty="0" smtClean="0">
                <a:solidFill>
                  <a:schemeClr val="tx2"/>
                </a:solidFill>
                <a:latin typeface="Arial" charset="0"/>
              </a:rPr>
              <a:t> lies in the </a:t>
            </a:r>
            <a:r>
              <a:rPr lang="en-US" altLang="zh-TW" dirty="0" smtClean="0">
                <a:solidFill>
                  <a:schemeClr val="accent2"/>
                </a:solidFill>
                <a:latin typeface="Arial" charset="0"/>
              </a:rPr>
              <a:t>connection</a:t>
            </a:r>
            <a:r>
              <a:rPr lang="en-US" altLang="zh-TW" dirty="0" smtClean="0">
                <a:solidFill>
                  <a:schemeClr val="tx2"/>
                </a:solidFill>
                <a:latin typeface="Arial" charset="0"/>
              </a:rPr>
              <a:t>.</a:t>
            </a:r>
          </a:p>
          <a:p>
            <a:endParaRPr lang="en-US" dirty="0"/>
          </a:p>
        </p:txBody>
      </p:sp>
      <p:pic>
        <p:nvPicPr>
          <p:cNvPr id="13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19200"/>
            <a:ext cx="28956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5966936"/>
            <a:ext cx="6781800" cy="738664"/>
          </a:xfrm>
          <a:prstGeom prst="rect">
            <a:avLst/>
          </a:prstGeom>
          <a:noFill/>
        </p:spPr>
        <p:txBody>
          <a:bodyPr wrap="square" rtlCol="0">
            <a:spAutoFit/>
          </a:bodyPr>
          <a:lstStyle/>
          <a:p>
            <a:r>
              <a:rPr lang="en-US" sz="1400" i="1" dirty="0" smtClean="0"/>
              <a:t>Above </a:t>
            </a:r>
            <a:r>
              <a:rPr lang="en-US" sz="1400" dirty="0" smtClean="0"/>
              <a:t>– Gestalt means seeing the big picture, which may have a lot more info than you could get just looking at the individual parts.  This one’s taken from website </a:t>
            </a:r>
            <a:r>
              <a:rPr lang="en-US" sz="1400" dirty="0"/>
              <a:t> http://paulocoelhoblog.com/2008/11/27/image-of-the-day-gestalt-the-middle-column</a:t>
            </a:r>
            <a:r>
              <a:rPr lang="en-US" sz="1400" dirty="0" smtClean="0"/>
              <a:t>/.</a:t>
            </a:r>
            <a:endParaRPr lang="en-US" sz="1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how about this one?</a:t>
            </a:r>
            <a:endParaRPr lang="en-US" dirty="0"/>
          </a:p>
        </p:txBody>
      </p:sp>
      <p:pic>
        <p:nvPicPr>
          <p:cNvPr id="134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81200"/>
            <a:ext cx="5365376"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09830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TaG93IHNpZGViYXIgdG8gcGFydGljaXBhbnRz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SxmYWxzZSxmYWxzZSx0cnVlIi8+DQoJCTx1aWZvbnQgbmFtZT0iRk9OVF9QUkVTRU5URVJOQU1FIiB2YWx1ZT0iVmVyZGFuYSwxNSxmYWxzZSxmYWxzZSx0cnVlIi8+DQoJCTx1aWZvbnQgbmFtZT0iRk9OVF9QUkVTRU5URVJUSVRMRSIgdmFsdWU9IlZlcmRhbmEsMTEsdHJ1ZSxmYWxzZSx0cnVlIi8+DQoJCTx1aWZvbnQgbmFtZT0iRk9OVF9CSU9CVE4iIHZhbHVlPSJWZXJkYW5hLDk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DQoJCTx1aXRleHQgbmFtZT0iVEFCX1NFQVJDSCIgdmFsdWU9IkNoZXJjaGUiLz4NCgkJPHVpdGV4dCBuYW1lPSJTTElERV9IRUFESU5HIiB2YWx1ZT0iVGl0cmUgZGUgbGEgZGlhcG9zaXRpdmUiLz4NCgkJPHVpdGV4dCBuYW1lPSJEVVJBVElPTl9IRUFESU5HIiB2YWx1ZT0iRHVyw6llIi8+DQoJCTx1aXRleHQgbmFtZT0iU0VBUkNIX0hFQURJTkciIHZhbHVlPSJDaGVyY2hlciBsZSB0ZXh0ZSA6Ii8+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q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QmlvIDogJXAiLz4NCgkJPHVpdGV4dCBuYW1lPSJCSU9CVE5fVElUTEUiIHZhbHVlPSJCaW8iLz4NCgkJPHVpdGV4dCBuYW1lPSJESVZJREVSQlROX1RJVExFIiB2YWx1ZT0ifCIvPg0KCQk8dWl0ZXh0IG5hbWU9IkNPTlRBQ1RCVE5fVElUTEUiIHZhbHVlPSLjgYrllY/jgYTlkIjjgo/jgZsiLz4NCgkJPHVpdGV4dCBuYW1lPSJUQUJfT1VUTElORSIgdmFsdWU9IuOCouOCpuODiOODqeOCpOODsyIvPg0KCQk8dWl0ZXh0IG5hbWU9IlRBQl9USFVNQiIgdmFsdWU9Iuizm+WQpi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44OG44Kt44K544OI5qSc57S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C5Yqg6ICF44Gr6KaL44Gb44K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ywuOyXrOyekOyXkOqyjCDshLjroZwg66eJ64yAIOuztOydtOq4sCIvPg0KCTwvbGFuZ3VhZ2U+DQo8L2NvbmZpZ3VyYXRpb24+DQo="/>
  <p:tag name="MMPROD_UIDATA" val="&lt;database version=&quot;6.0&quot;&gt;&lt;object type=&quot;1&quot; unique_id=&quot;10001&quot;&gt;&lt;property id=&quot;20141&quot; value=&quot;CS5704-Week1-Introduction&quot;/&gt;&lt;property id=&quot;20142&quot; value=&quot;This file contains the introduction of the course and guidelines on how the course will be organized.&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1&quot; value=&quot;Breeze&quot;/&gt;&lt;property id=&quot;20192&quot; value=&quot;http://breeze.iddl.vt.edu&quot;/&gt;&lt;property id=&quot;20193&quot; value=&quot;0&quot;/&gt;&lt;property id=&quot;20224&quot; value=&quot;C:\Documents and Settings\Shawn Bohner\My Documents\CS5704\Fall2007\CS-5704-Week1&quot;/&gt;&lt;property id=&quot;20250&quot; value=&quot;0&quot;/&gt;&lt;property id=&quot;20251&quot; value=&quot;1&quot;/&gt;&lt;property id=&quot;20259&quot; value=&quot;0&quot;/&gt;&lt;object type=&quot;4&quot; unique_id=&quot;10002&quot;&gt;&lt;/object&gt;&lt;object type=&quot;2&quot; unique_id=&quot;10003&quot;&gt;&lt;object type=&quot;3&quot; unique_id=&quot;10004&quot;&gt;&lt;property id=&quot;20148&quot; value=&quot;5&quot;/&gt;&lt;property id=&quot;20300&quot; value=&quot;Slide 1 - &amp;quot;Software Engineering&amp;#x0D;&amp;#x0A;CS5704: First Week&amp;quot;&quot;/&gt;&lt;property id=&quot;20303&quot; value=&quot;-1&quot;/&gt;&lt;property id=&quot;20307&quot; value=&quot;259&quot;/&gt;&lt;property id=&quot;20309&quot; value=&quot;-1&quot;/&gt;&lt;/object&gt;&lt;object type=&quot;3&quot; unique_id=&quot;10005&quot;&gt;&lt;property id=&quot;20148&quot; value=&quot;5&quot;/&gt;&lt;property id=&quot;20300&quot; value=&quot;Slide 2 - &amp;quot;Agenda&amp;quot;&quot;/&gt;&lt;property id=&quot;20303&quot; value=&quot;-1&quot;/&gt;&lt;property id=&quot;20307&quot; value=&quot;358&quot;/&gt;&lt;property id=&quot;20309&quot; value=&quot;-1&quot;/&gt;&lt;/object&gt;&lt;object type=&quot;3&quot; unique_id=&quot;10006&quot;&gt;&lt;property id=&quot;20148&quot; value=&quot;5&quot;/&gt;&lt;property id=&quot;20300&quot; value=&quot;Slide 3 - &amp;quot;Tentative Fall Semester Timeline&amp;quot;&quot;/&gt;&lt;property id=&quot;20303&quot; value=&quot;-1&quot;/&gt;&lt;property id=&quot;20307&quot; value=&quot;393&quot;/&gt;&lt;property id=&quot;20309&quot; value=&quot;-1&quot;/&gt;&lt;/object&gt;&lt;object type=&quot;3&quot; unique_id=&quot;10007&quot;&gt;&lt;property id=&quot;20148&quot; value=&quot;5&quot;/&gt;&lt;property id=&quot;20300&quot; value=&quot;Slide 4 - &amp;quot;Tentative Structure of CS5704&amp;quot;&quot;/&gt;&lt;property id=&quot;20303&quot; value=&quot;-1&quot;/&gt;&lt;property id=&quot;20307&quot; value=&quot;395&quot;/&gt;&lt;property id=&quot;20309&quot; value=&quot;-1&quot;/&gt;&lt;/object&gt;&lt;object type=&quot;3&quot; unique_id=&quot;10008&quot;&gt;&lt;property id=&quot;20148&quot; value=&quot;5&quot;/&gt;&lt;property id=&quot;20300&quot; value=&quot;Slide 5 - &amp;quot;Guidelines and Expectations&amp;quot;&quot;/&gt;&lt;property id=&quot;20303&quot; value=&quot;-1&quot;/&gt;&lt;property id=&quot;20307&quot; value=&quot;414&quot;/&gt;&lt;property id=&quot;20309&quot; value=&quot;-1&quot;/&gt;&lt;/object&gt;&lt;object type=&quot;3&quot; unique_id=&quot;10009&quot;&gt;&lt;property id=&quot;20148&quot; value=&quot;5&quot;/&gt;&lt;property id=&quot;20300&quot; value=&quot;Slide 6 - &amp;quot;Grading and Evaluation&amp;quot;&quot;/&gt;&lt;property id=&quot;20303&quot; value=&quot;-1&quot;/&gt;&lt;property id=&quot;20307&quot; value=&quot;415&quot;/&gt;&lt;property id=&quot;20309&quot; value=&quot;-1&quot;/&gt;&lt;/object&gt;&lt;object type=&quot;3&quot; unique_id=&quot;10010&quot;&gt;&lt;property id=&quot;20148&quot; value=&quot;5&quot;/&gt;&lt;property id=&quot;20300&quot; value=&quot;Slide 7 - &amp;quot;Late Work&amp;quot;&quot;/&gt;&lt;property id=&quot;20303&quot; value=&quot;-1&quot;/&gt;&lt;property id=&quot;20307&quot; value=&quot;416&quot;/&gt;&lt;property id=&quot;20309&quot; value=&quot;-1&quot;/&gt;&lt;/object&gt;&lt;object type=&quot;3&quot; unique_id=&quot;10011&quot;&gt;&lt;property id=&quot;20148&quot; value=&quot;5&quot;/&gt;&lt;property id=&quot;20300&quot; value=&quot;Slide 8 - &amp;quot;Chapter 1 : Software and Software Engineering&amp;quot;&quot;/&gt;&lt;property id=&quot;20303&quot; value=&quot;-1&quot;/&gt;&lt;property id=&quot;20307&quot; value=&quot;362&quot;/&gt;&lt;property id=&quot;20309&quot; value=&quot;-1&quot;/&gt;&lt;/object&gt;&lt;object type=&quot;3&quot; unique_id=&quot;10012&quot;&gt;&lt;property id=&quot;20148&quot; value=&quot;5&quot;/&gt;&lt;property id=&quot;20300&quot; value=&quot;Slide 9 - &amp;quot;What is Software?&amp;quot;&quot;/&gt;&lt;property id=&quot;20303&quot; value=&quot;-1&quot;/&gt;&lt;property id=&quot;20307&quot; value=&quot;378&quot;/&gt;&lt;property id=&quot;20309&quot; value=&quot;-1&quot;/&gt;&lt;/object&gt;&lt;object type=&quot;3&quot; unique_id=&quot;10013&quot;&gt;&lt;property id=&quot;20148&quot; value=&quot;5&quot;/&gt;&lt;property id=&quot;20300&quot; value=&quot;Slide 10 - &amp;quot;So, What is Software?&amp;quot;&quot;/&gt;&lt;property id=&quot;20303&quot; value=&quot;-1&quot;/&gt;&lt;property id=&quot;20307&quot; value=&quot;337&quot;/&gt;&lt;property id=&quot;20309&quot; value=&quot;-1&quot;/&gt;&lt;/object&gt;&lt;object type=&quot;3&quot; unique_id=&quot;10014&quot;&gt;&lt;property id=&quot;20148&quot; value=&quot;5&quot;/&gt;&lt;property id=&quot;20300&quot; value=&quot;Slide 11 - &amp;quot;Software Doesn’t Wear Out&amp;quot;&quot;/&gt;&lt;property id=&quot;20303&quot; value=&quot;-1&quot;/&gt;&lt;property id=&quot;20307&quot; value=&quot;342&quot;/&gt;&lt;property id=&quot;20309&quot; value=&quot;-1&quot;/&gt;&lt;/object&gt;&lt;object type=&quot;3&quot; unique_id=&quot;10015&quot;&gt;&lt;property id=&quot;20148&quot; value=&quot;5&quot;/&gt;&lt;property id=&quot;20300&quot; value=&quot;Slide 12 - &amp;quot;Software Design Degradation&amp;quot;&quot;/&gt;&lt;property id=&quot;20303&quot; value=&quot;-1&quot;/&gt;&lt;property id=&quot;20307&quot; value=&quot;380&quot;/&gt;&lt;property id=&quot;20309&quot; value=&quot;-1&quot;/&gt;&lt;/object&gt;&lt;object type=&quot;3&quot; unique_id=&quot;10016&quot;&gt;&lt;property id=&quot;20148&quot; value=&quot;5&quot;/&gt;&lt;property id=&quot;20300&quot; value=&quot;Slide 13 - &amp;quot;Information Lose Due to Relentless Change&amp;quot;&quot;/&gt;&lt;property id=&quot;20303&quot; value=&quot;-1&quot;/&gt;&lt;property id=&quot;20307&quot; value=&quot;381&quot;/&gt;&lt;property id=&quot;20309&quot; value=&quot;-1&quot;/&gt;&lt;/object&gt;&lt;object type=&quot;3&quot; unique_id=&quot;10017&quot;&gt;&lt;property id=&quot;20148&quot; value=&quot;5&quot;/&gt;&lt;property id=&quot;20300&quot; value=&quot;Slide 14 - &amp;quot;Wear versus Deterioration&amp;quot;&quot;/&gt;&lt;property id=&quot;20303&quot; value=&quot;-1&quot;/&gt;&lt;property id=&quot;20307&quot; value=&quot;333&quot;/&gt;&lt;property id=&quot;20309&quot; value=&quot;-1&quot;/&gt;&lt;/object&gt;&lt;object type=&quot;3&quot; unique_id=&quot;10018&quot;&gt;&lt;property id=&quot;20148&quot; value=&quot;5&quot;/&gt;&lt;property id=&quot;20300&quot; value=&quot;Slide 15 - &amp;quot;The Cost of Change&amp;quot;&quot;/&gt;&lt;property id=&quot;20303&quot; value=&quot;-1&quot;/&gt;&lt;property id=&quot;20307&quot; value=&quot;334&quot;/&gt;&lt;property id=&quot;20309&quot; value=&quot;-1&quot;/&gt;&lt;/object&gt;&lt;object type=&quot;3&quot; unique_id=&quot;10019&quot;&gt;&lt;property id=&quot;20148&quot; value=&quot;5&quot;/&gt;&lt;property id=&quot;20300&quot; value=&quot;Slide 16 - &amp;quot;Software is Complex&amp;quot;&quot;/&gt;&lt;property id=&quot;20303&quot; value=&quot;-1&quot;/&gt;&lt;property id=&quot;20307&quot; value=&quot;394&quot;/&gt;&lt;property id=&quot;20309&quot; value=&quot;-1&quot;/&gt;&lt;/object&gt;&lt;object type=&quot;3&quot; unique_id=&quot;10020&quot;&gt;&lt;property id=&quot;20148&quot; value=&quot;5&quot;/&gt;&lt;property id=&quot;20300&quot; value=&quot;Slide 17 - &amp;quot;Software “Schizophrenia”&amp;quot;&quot;/&gt;&lt;property id=&quot;20303&quot; value=&quot;-1&quot;/&gt;&lt;property id=&quot;20307&quot; value=&quot;384&quot;/&gt;&lt;property id=&quot;20309&quot; value=&quot;-1&quot;/&gt;&lt;/object&gt;&lt;object type=&quot;3&quot; unique_id=&quot;10021&quot;&gt;&lt;property id=&quot;20148&quot; value=&quot;5&quot;/&gt;&lt;property id=&quot;20300&quot; value=&quot;Slide 18 - &amp;quot;Software—New Categories&amp;quot;&quot;/&gt;&lt;property id=&quot;20303&quot; value=&quot;-1&quot;/&gt;&lt;property id=&quot;20307&quot; value=&quot;396&quot;/&gt;&lt;property id=&quot;20309&quot; value=&quot;-1&quot;/&gt;&lt;/object&gt;&lt;object type=&quot;3&quot; unique_id=&quot;10022&quot;&gt;&lt;property id=&quot;20148&quot; value=&quot;5&quot;/&gt;&lt;property id=&quot;20300&quot; value=&quot;Slide 19 - &amp;quot;Software Evolution&amp;quot;&quot;/&gt;&lt;property id=&quot;20303&quot; value=&quot;-1&quot;/&gt;&lt;property id=&quot;20307&quot; value=&quot;398&quot;/&gt;&lt;property id=&quot;20309&quot; value=&quot;-1&quot;/&gt;&lt;/object&gt;&lt;object type=&quot;3&quot; unique_id=&quot;10023&quot;&gt;&lt;property id=&quot;20148&quot; value=&quot;5&quot;/&gt;&lt;property id=&quot;20300&quot; value=&quot;Slide 20 - &amp;quot;Software Evolution (continued)&amp;quot;&quot;/&gt;&lt;property id=&quot;20303&quot; value=&quot;-1&quot;/&gt;&lt;property id=&quot;20307&quot; value=&quot;418&quot;/&gt;&lt;property id=&quot;20309&quot; value=&quot;-1&quot;/&gt;&lt;/object&gt;&lt;object type=&quot;3&quot; unique_id=&quot;10024&quot;&gt;&lt;property id=&quot;20148&quot; value=&quot;5&quot;/&gt;&lt;property id=&quot;20300&quot; value=&quot;Slide 21 - &amp;quot;Chapter 2: Process—A Generic View&amp;quot;&quot;/&gt;&lt;property id=&quot;20303&quot; value=&quot;-1&quot;/&gt;&lt;property id=&quot;20307&quot; value=&quot;372&quot;/&gt;&lt;property id=&quot;20309&quot; value=&quot;-1&quot;/&gt;&lt;/object&gt;&lt;object type=&quot;3&quot; unique_id=&quot;10025&quot;&gt;&lt;property id=&quot;20148&quot; value=&quot;5&quot;/&gt;&lt;property id=&quot;20300&quot; value=&quot;Slide 22 - &amp;quot;Software Still Stuck in Construction&amp;quot;&quot;/&gt;&lt;property id=&quot;20303&quot; value=&quot;-1&quot;/&gt;&lt;property id=&quot;20307&quot; value=&quot;386&quot;/&gt;&lt;property id=&quot;20309&quot; value=&quot;-1&quot;/&gt;&lt;/object&gt;&lt;object type=&quot;3&quot; unique_id=&quot;10026&quot;&gt;&lt;property id=&quot;20148&quot; value=&quot;5&quot;/&gt;&lt;property id=&quot;20300&quot; value=&quot;Slide 23 - &amp;quot;A Layered Technology&amp;quot;&quot;/&gt;&lt;property id=&quot;20303&quot; value=&quot;-1&quot;/&gt;&lt;property id=&quot;20307&quot; value=&quot;346&quot;/&gt;&lt;property id=&quot;20309&quot; value=&quot;-1&quot;/&gt;&lt;/object&gt;&lt;object type=&quot;3&quot; unique_id=&quot;10027&quot;&gt;&lt;property id=&quot;20148&quot; value=&quot;5&quot;/&gt;&lt;property id=&quot;20300&quot; value=&quot;Slide 24 - &amp;quot;Umbrella Activities &amp;#x0D;&amp;#x0A;(AKA Cross-Life-Cycle Activities)&amp;quot;&quot;/&gt;&lt;property id=&quot;20303&quot; value=&quot;-1&quot;/&gt;&lt;property id=&quot;20307&quot; value=&quot;348&quot;/&gt;&lt;property id=&quot;20309&quot; value=&quot;-1&quot;/&gt;&lt;/object&gt;&lt;object type=&quot;3&quot; unique_id=&quot;10028&quot;&gt;&lt;property id=&quot;20148&quot; value=&quot;5&quot;/&gt;&lt;property id=&quot;20300&quot; value=&quot;Slide 25 - &amp;quot;SEI’s Software Process &amp;#x0D;&amp;#x0A;Capability Maturity Model&amp;quot;&quot;/&gt;&lt;property id=&quot;20303&quot; value=&quot;-1&quot;/&gt;&lt;property id=&quot;20307&quot; value=&quot;374&quot;/&gt;&lt;property id=&quot;20309&quot; value=&quot;-1&quot;/&gt;&lt;/object&gt;&lt;object type=&quot;3&quot; unique_id=&quot;10029&quot;&gt;&lt;property id=&quot;20148&quot; value=&quot;5&quot;/&gt;&lt;property id=&quot;20300&quot; value=&quot;Slide 26 - &amp;quot;Summary of the SEI/CMM Levels&amp;quot;&quot;/&gt;&lt;property id=&quot;20303&quot; value=&quot;-1&quot;/&gt;&lt;property id=&quot;20307&quot; value=&quot;375&quot;/&gt;&lt;property id=&quot;20309&quot; value=&quot;-1&quot;/&gt;&lt;/object&gt;&lt;object type=&quot;3&quot; unique_id=&quot;10030&quot;&gt;&lt;property id=&quot;20148&quot; value=&quot;5&quot;/&gt;&lt;property id=&quot;20300&quot; value=&quot;Slide 27 - &amp;quot;Process Improvement Maturity Levels&amp;quot;&quot;/&gt;&lt;property id=&quot;20303&quot; value=&quot;-1&quot;/&gt;&lt;property id=&quot;20307&quot; value=&quot;390&quot;/&gt;&lt;property id=&quot;20309&quot; value=&quot;-1&quot;/&gt;&lt;/object&gt;&lt;object type=&quot;3&quot; unique_id=&quot;10031&quot;&gt;&lt;property id=&quot;20148&quot; value=&quot;5&quot;/&gt;&lt;property id=&quot;20300&quot; value=&quot;Slide 28 - &amp;quot;More Traction at Upper levels...&amp;quot;&quot;/&gt;&lt;property id=&quot;20303&quot; value=&quot;-1&quot;/&gt;&lt;property id=&quot;20307&quot; value=&quot;391&quot;/&gt;&lt;property id=&quot;20309&quot; value=&quot;-1&quot;/&gt;&lt;/object&gt;&lt;object type=&quot;3&quot; unique_id=&quot;10032&quot;&gt;&lt;property id=&quot;20148&quot; value=&quot;5&quot;/&gt;&lt;property id=&quot;20300&quot; value=&quot;Slide 29 - &amp;quot;The Process Model: Adaptability&amp;quot;&quot;/&gt;&lt;property id=&quot;20303&quot; value=&quot;-1&quot;/&gt;&lt;property id=&quot;20307&quot; value=&quot;400&quot;/&gt;&lt;property id=&quot;20309&quot; value=&quot;-1&quot;/&gt;&lt;/object&gt;&lt;object type=&quot;3&quot; unique_id=&quot;10033&quot;&gt;&lt;property id=&quot;20148&quot; value=&quot;5&quot;/&gt;&lt;property id=&quot;20300&quot; value=&quot;Slide 30 - &amp;quot;The CMMI&amp;quot;&quot;/&gt;&lt;property id=&quot;20303&quot; value=&quot;-1&quot;/&gt;&lt;property id=&quot;20307&quot; value=&quot;401&quot;/&gt;&lt;property id=&quot;20309&quot; value=&quot;-1&quot;/&gt;&lt;/object&gt;&lt;object type=&quot;3&quot; unique_id=&quot;10034&quot;&gt;&lt;property id=&quot;20148&quot; value=&quot;5&quot;/&gt;&lt;property id=&quot;20300&quot; value=&quot;Slide 31 - &amp;quot;Process Patterns&amp;quot;&quot;/&gt;&lt;property id=&quot;20303&quot; value=&quot;-1&quot;/&gt;&lt;property id=&quot;20307&quot; value=&quot;402&quot;/&gt;&lt;property id=&quot;20309&quot; value=&quot;-1&quot;/&gt;&lt;/object&gt;&lt;object type=&quot;3&quot; unique_id=&quot;10035&quot;&gt;&lt;property id=&quot;20148&quot; value=&quot;5&quot;/&gt;&lt;property id=&quot;20300&quot; value=&quot;Slide 32 - &amp;quot;Process Assessment&amp;quot;&quot;/&gt;&lt;property id=&quot;20303&quot; value=&quot;-1&quot;/&gt;&lt;property id=&quot;20307&quot; value=&quot;403&quot;/&gt;&lt;property id=&quot;20309&quot; value=&quot;-1&quot;/&gt;&lt;/object&gt;&lt;object type=&quot;3&quot; unique_id=&quot;10036&quot;&gt;&lt;property id=&quot;20148&quot; value=&quot;5&quot;/&gt;&lt;property id=&quot;20300&quot; value=&quot;Slide 33 - &amp;quot;Assessment and Improvement&amp;quot;&quot;/&gt;&lt;property id=&quot;20303&quot; value=&quot;-1&quot;/&gt;&lt;property id=&quot;20307&quot; value=&quot;404&quot;/&gt;&lt;property id=&quot;20309&quot; value=&quot;-1&quot;/&gt;&lt;/object&gt;&lt;object type=&quot;3&quot; unique_id=&quot;10037&quot;&gt;&lt;property id=&quot;20148&quot; value=&quot;5&quot;/&gt;&lt;property id=&quot;20300&quot; value=&quot;Slide 34 - &amp;quot;Personal Software Process (PSP)&amp;quot;&quot;/&gt;&lt;property id=&quot;20303&quot; value=&quot;-1&quot;/&gt;&lt;property id=&quot;20307&quot; value=&quot;405&quot;/&gt;&lt;property id=&quot;20309&quot; value=&quot;-1&quot;/&gt;&lt;/object&gt;&lt;object type=&quot;3&quot; unique_id=&quot;10038&quot;&gt;&lt;property id=&quot;20148&quot; value=&quot;5&quot;/&gt;&lt;property id=&quot;20300&quot; value=&quot;Slide 35 - &amp;quot;Team Software Process (TSP)&amp;quot;&quot;/&gt;&lt;property id=&quot;20303&quot; value=&quot;-1&quot;/&gt;&lt;property id=&quot;20307&quot; value=&quot;406&quot;/&gt;&lt;property id=&quot;20309&quot; value=&quot;-1&quot;/&gt;&lt;/object&gt;&lt;object type=&quot;3&quot; unique_id=&quot;10039&quot;&gt;&lt;property id=&quot;20148&quot; value=&quot;5&quot;/&gt;&lt;property id=&quot;20300&quot; value=&quot;Slide 36 - &amp;quot;Chapter 3: Prescriptive Process Models&amp;quot;&quot;/&gt;&lt;property id=&quot;20303&quot; value=&quot;-1&quot;/&gt;&lt;property id=&quot;20307&quot; value=&quot;417&quot;/&gt;&lt;property id=&quot;20309&quot; value=&quot;-1&quot;/&gt;&lt;/object&gt;&lt;object type=&quot;3&quot; unique_id=&quot;10040&quot;&gt;&lt;property id=&quot;20148&quot; value=&quot;5&quot;/&gt;&lt;property id=&quot;20300&quot; value=&quot;Slide 37 - &amp;quot;Prescriptive Models&amp;quot;&quot;/&gt;&lt;property id=&quot;20303&quot; value=&quot;-1&quot;/&gt;&lt;property id=&quot;20307&quot; value=&quot;407&quot;/&gt;&lt;property id=&quot;20309&quot; value=&quot;-1&quot;/&gt;&lt;/object&gt;&lt;object type=&quot;3&quot; unique_id=&quot;10041&quot;&gt;&lt;property id=&quot;20148&quot; value=&quot;5&quot;/&gt;&lt;property id=&quot;20300&quot; value=&quot;Slide 38 - &amp;quot;The Linear Model&amp;quot;&quot;/&gt;&lt;property id=&quot;20303&quot; value=&quot;-1&quot;/&gt;&lt;property id=&quot;20307&quot; value=&quot;352&quot;/&gt;&lt;property id=&quot;20309&quot; value=&quot;-1&quot;/&gt;&lt;/object&gt;&lt;object type=&quot;3&quot; unique_id=&quot;10042&quot;&gt;&lt;property id=&quot;20148&quot; value=&quot;5&quot;/&gt;&lt;property id=&quot;20300&quot; value=&quot;Slide 39 - &amp;quot;Rational Unified Process&amp;quot;&quot;/&gt;&lt;property id=&quot;20303&quot; value=&quot;-1&quot;/&gt;&lt;property id=&quot;20307&quot; value=&quot;413&quot;/&gt;&lt;property id=&quot;20309&quot; value=&quot;-1&quot;/&gt;&lt;/object&gt;&lt;object type=&quot;3&quot; unique_id=&quot;10043&quot;&gt;&lt;property id=&quot;20148&quot; value=&quot;5&quot;/&gt;&lt;property id=&quot;20300&quot; value=&quot;Slide 40 - &amp;quot;Iterative Models&amp;quot;&quot;/&gt;&lt;property id=&quot;20303&quot; value=&quot;-1&quot;/&gt;&lt;property id=&quot;20307&quot; value=&quot;411&quot;/&gt;&lt;property id=&quot;20309&quot; value=&quot;-1&quot;/&gt;&lt;/object&gt;&lt;object type=&quot;3&quot; unique_id=&quot;10044&quot;&gt;&lt;property id=&quot;20148&quot; value=&quot;5&quot;/&gt;&lt;property id=&quot;20300&quot; value=&quot;Slide 41 - &amp;quot;The Incremental Model&amp;quot;&quot;/&gt;&lt;property id=&quot;20303&quot; value=&quot;-1&quot;/&gt;&lt;property id=&quot;20307&quot; value=&quot;412&quot;/&gt;&lt;property id=&quot;20309&quot; value=&quot;-1&quot;/&gt;&lt;/object&gt;&lt;object type=&quot;3&quot; unique_id=&quot;10045&quot;&gt;&lt;property id=&quot;20148&quot; value=&quot;5&quot;/&gt;&lt;property id=&quot;20300&quot; value=&quot;Slide 42 - &amp;quot;Iterative and Incremental Models&amp;quot;&quot;/&gt;&lt;property id=&quot;20303&quot; value=&quot;-1&quot;/&gt;&lt;property id=&quot;20307&quot; value=&quot;353&quot;/&gt;&lt;property id=&quot;20309&quot; value=&quot;-1&quot;/&gt;&lt;/object&gt;&lt;object type=&quot;3&quot; unique_id=&quot;10046&quot;&gt;&lt;property id=&quot;20148&quot; value=&quot;5&quot;/&gt;&lt;property id=&quot;20300&quot; value=&quot;Slide 43 - &amp;quot;Evolutionary Models: The Spiral&amp;quot;&quot;/&gt;&lt;property id=&quot;20303&quot; value=&quot;-1&quot;/&gt;&lt;property id=&quot;20307&quot; value=&quot;408&quot;/&gt;&lt;property id=&quot;20309&quot; value=&quot;-1&quot;/&gt;&lt;/object&gt;&lt;object type=&quot;3&quot; unique_id=&quot;10047&quot;&gt;&lt;property id=&quot;20148&quot; value=&quot;5&quot;/&gt;&lt;property id=&quot;20300&quot; value=&quot;Slide 44 - &amp;quot;Evolutionary Models: Concurrent&amp;quot;&quot;/&gt;&lt;property id=&quot;20303&quot; value=&quot;-1&quot;/&gt;&lt;property id=&quot;20307&quot; value=&quot;409&quot;/&gt;&lt;property id=&quot;20309&quot; value=&quot;-1&quot;/&gt;&lt;/object&gt;&lt;object type=&quot;3&quot; unique_id=&quot;10048&quot;&gt;&lt;property id=&quot;20148&quot; value=&quot;5&quot;/&gt;&lt;property id=&quot;20300&quot; value=&quot;Slide 45 - &amp;quot;Still Other Process Models&amp;quot;&quot;/&gt;&lt;property id=&quot;20303&quot; value=&quot;-1&quot;/&gt;&lt;property id=&quot;20307&quot; value=&quot;410&quot;/&gt;&lt;property id=&quot;20309&quot; value=&quot;-1&quot;/&gt;&lt;/object&gt;&lt;object type=&quot;3&quot; unique_id=&quot;10049&quot;&gt;&lt;property id=&quot;20148&quot; value=&quot;5&quot;/&gt;&lt;property id=&quot;20300&quot; value=&quot;Slide 46 - &amp;quot;Homework Assignment for 8/29/07&amp;quot;&quot;/&gt;&lt;property id=&quot;20303&quot; value=&quot;-1&quot;/&gt;&lt;property id=&quot;20307&quot; value=&quot;377&quot;/&gt;&lt;property id=&quot;20309&quot; value=&quot;-1&quot;/&gt;&lt;/object&gt;&lt;/object&gt;&lt;object type=&quot;8&quot; unique_id=&quot;10050&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PSNARRATION" val="1,2137399327,C:\Documents and Settings\Shawn Bohner\My Documents\CS5704\Fall2007\CS5704-Week1\CS5704-Week1.p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29236</TotalTime>
  <Words>3572</Words>
  <Application>Microsoft Macintosh PowerPoint</Application>
  <PresentationFormat>On-screen Show (4:3)</PresentationFormat>
  <Paragraphs>683</Paragraphs>
  <Slides>48</Slides>
  <Notes>43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Document</vt:lpstr>
      <vt:lpstr>Software Maintenance and Evolution CSSE 575: Session 4, Part 4  Program Understanding</vt:lpstr>
      <vt:lpstr>Common Maintenance Situation</vt:lpstr>
      <vt:lpstr>Program Understanding:  Basic Manual Approach</vt:lpstr>
      <vt:lpstr>Perhaps some strategy can help….</vt:lpstr>
      <vt:lpstr>What is “chunking”?</vt:lpstr>
      <vt:lpstr>Program Understanding</vt:lpstr>
      <vt:lpstr>Program Understanding Factors</vt:lpstr>
      <vt:lpstr>Parts of a Whole Comprehension</vt:lpstr>
      <vt:lpstr>Ok, how about this one?</vt:lpstr>
      <vt:lpstr>Concept Assignment Problem</vt:lpstr>
      <vt:lpstr>Program and Human Concept Types</vt:lpstr>
      <vt:lpstr>Focusing on 1 Thing - Program Slicing</vt:lpstr>
      <vt:lpstr>Program Slicing – Backward Slice</vt:lpstr>
      <vt:lpstr>Program Slicing – Forward Slice</vt:lpstr>
      <vt:lpstr>Example:        What Slice impacts the Character Count “chars”?</vt:lpstr>
      <vt:lpstr>Character-Count Program - Answer</vt:lpstr>
      <vt:lpstr>Control Flow Graph</vt:lpstr>
      <vt:lpstr>Flow Dependence Graph</vt:lpstr>
      <vt:lpstr>Control Dependence Graph</vt:lpstr>
      <vt:lpstr>Program Dependence Graph (PDG)</vt:lpstr>
      <vt:lpstr>So, What Are Slices Useful For?</vt:lpstr>
      <vt:lpstr>Program Comprehension Tools</vt:lpstr>
      <vt:lpstr>Interesting Software Views</vt:lpstr>
      <vt:lpstr>The humans and analysis tools work together</vt:lpstr>
      <vt:lpstr>Anatomy of Software Visualization Tool</vt:lpstr>
      <vt:lpstr>Example:EAR (Un Evaluador de Algoritmos de Ruteo) </vt:lpstr>
      <vt:lpstr>Example: ComVis Tool</vt:lpstr>
      <vt:lpstr>Static View: Aspects of Classes</vt:lpstr>
      <vt:lpstr>Dynamic View: Time series</vt:lpstr>
      <vt:lpstr>One more angle on understanding…</vt:lpstr>
      <vt:lpstr>Article – Automate program understanding?</vt:lpstr>
      <vt:lpstr>Assignment and Milestone Reminders</vt:lpstr>
      <vt:lpstr>“Review” for Take-home Exam 1:   Topics we’ve covered through today</vt:lpstr>
      <vt:lpstr>Review: Course Intro</vt:lpstr>
      <vt:lpstr>Review: Software change</vt:lpstr>
      <vt:lpstr>Review: Bad Code Smells</vt:lpstr>
      <vt:lpstr>Review:  Refactoring Principles</vt:lpstr>
      <vt:lpstr>Review: Composing Methods</vt:lpstr>
      <vt:lpstr>Review: Moving Features Between Objects</vt:lpstr>
      <vt:lpstr>Review: Organizing Data</vt:lpstr>
      <vt:lpstr>Review: Simplifying Conditionals</vt:lpstr>
      <vt:lpstr>Review: Making Method Calls Simpler</vt:lpstr>
      <vt:lpstr>Review: Dealing with Generalization</vt:lpstr>
      <vt:lpstr>Review: Big refactorings</vt:lpstr>
      <vt:lpstr>Review: Software maintenance as a part of evolution</vt:lpstr>
      <vt:lpstr>The software maintenance process</vt:lpstr>
      <vt:lpstr>Review:  Software Documentation</vt:lpstr>
      <vt:lpstr>Review: Program Understanding (That’s this slide set!)</vt:lpstr>
    </vt:vector>
  </TitlesOfParts>
  <Company>Virginia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and Evolution CS5704: First Class</dc:title>
  <dc:creator>Shawn Bohner</dc:creator>
  <cp:lastModifiedBy>Steve Chenoweth</cp:lastModifiedBy>
  <cp:revision>171</cp:revision>
  <cp:lastPrinted>2010-04-27T14:17:06Z</cp:lastPrinted>
  <dcterms:created xsi:type="dcterms:W3CDTF">2010-04-22T14:18:42Z</dcterms:created>
  <dcterms:modified xsi:type="dcterms:W3CDTF">2016-07-03T21:56:51Z</dcterms:modified>
</cp:coreProperties>
</file>