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9" r:id="rId2"/>
    <p:sldId id="563" r:id="rId3"/>
    <p:sldId id="534" r:id="rId4"/>
    <p:sldId id="533" r:id="rId5"/>
    <p:sldId id="553" r:id="rId6"/>
    <p:sldId id="558" r:id="rId7"/>
    <p:sldId id="554" r:id="rId8"/>
    <p:sldId id="555" r:id="rId9"/>
    <p:sldId id="556" r:id="rId10"/>
    <p:sldId id="559" r:id="rId11"/>
    <p:sldId id="535" r:id="rId12"/>
    <p:sldId id="536" r:id="rId13"/>
    <p:sldId id="562" r:id="rId14"/>
    <p:sldId id="537" r:id="rId15"/>
    <p:sldId id="539" r:id="rId16"/>
    <p:sldId id="540" r:id="rId17"/>
    <p:sldId id="541" r:id="rId18"/>
    <p:sldId id="542" r:id="rId19"/>
    <p:sldId id="564" r:id="rId20"/>
    <p:sldId id="560" r:id="rId21"/>
    <p:sldId id="561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6096" autoAdjust="0"/>
  </p:normalViewPr>
  <p:slideViewPr>
    <p:cSldViewPr>
      <p:cViewPr varScale="1">
        <p:scale>
          <a:sx n="96" d="100"/>
          <a:sy n="96" d="100"/>
        </p:scale>
        <p:origin x="-19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96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conduct a detailed impact analysis if you already did one for estimating the costs for the change request? [[the first one was completed quickly to provide a preliminary estimate of effort and cost. This second IA maps out the information to plan, navigate, and execute the change]]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Note the amount of “pre-fixing” and other communication activity!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Help Desk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Technical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Customers instead of Users!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IEEE/EIA</a:t>
            </a:r>
            <a:r>
              <a:rPr lang="en-US" baseline="0" dirty="0" smtClean="0"/>
              <a:t> 12207 Software Life Cycle, what other processes are on the same leg Maintenance? [[Primary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Acquisition, … Operation</a:t>
            </a:r>
            <a:r>
              <a:rPr lang="en-US" baseline="0" dirty="0" smtClean="0"/>
              <a:t>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CAB7C-2CC1-2E4F-A074-20B5A10FC4E9}" type="slidenum">
              <a:rPr lang="en-US"/>
              <a:pPr/>
              <a:t>17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3813" y="582613"/>
            <a:ext cx="4727575" cy="3546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52" tIns="47526" rIns="95052" bIns="475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Manfred </a:t>
            </a:r>
            <a:r>
              <a:rPr lang="en-US" dirty="0" err="1" smtClean="0"/>
              <a:t>Broy</a:t>
            </a:r>
            <a:r>
              <a:rPr lang="en-US" baseline="0" dirty="0" smtClean="0"/>
              <a:t> from https://idw-online.de/de/image104585.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29A33-44AF-BB45-A54A-1D19F7B441AF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What is the business case based on for Software</a:t>
            </a:r>
            <a:r>
              <a:rPr lang="en-US" baseline="0" dirty="0" smtClean="0"/>
              <a:t> Maintenance? [[ existing customers ]]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Domains Mature (early 80% solution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Covering range of situations)</a:t>
            </a:r>
          </a:p>
          <a:p>
            <a:r>
              <a:rPr lang="en-US" baseline="0" dirty="0" smtClean="0">
                <a:sym typeface="Wingdings"/>
              </a:rPr>
              <a:t>Code Flexibility - </a:t>
            </a:r>
            <a:r>
              <a:rPr lang="en-US" dirty="0" smtClean="0"/>
              <a:t>No clear standards for code changes (</a:t>
            </a:r>
            <a:r>
              <a:rPr lang="en-US" dirty="0" err="1" smtClean="0"/>
              <a:t>vs</a:t>
            </a:r>
            <a:r>
              <a:rPr lang="en-US" dirty="0" smtClean="0"/>
              <a:t> the rest of engineering)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Product quality – like entropy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are the key issues with the software product with respect to maintenance?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</a:t>
            </a:r>
            <a:r>
              <a:rPr lang="en-US" sz="2400" dirty="0" smtClean="0"/>
              <a:t>additional</a:t>
            </a:r>
            <a:r>
              <a:rPr lang="en-US" dirty="0" smtClean="0"/>
              <a:t>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Usually wait for next release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Specials for key customers or submarkets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Correction of defects (bugs)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Fix now</a:t>
            </a:r>
            <a:r>
              <a:rPr lang="en-US" baseline="0" dirty="0" smtClean="0"/>
              <a:t>  vs.  </a:t>
            </a:r>
            <a:r>
              <a:rPr lang="en-US" dirty="0" smtClean="0"/>
              <a:t>Wait for next release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support (e.g. training, help desk)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Should developers take a turn at the help desk?</a:t>
            </a:r>
          </a:p>
          <a:p>
            <a:r>
              <a:rPr lang="en-US" baseline="0" dirty="0" smtClean="0"/>
              <a:t>Where do user requirements play the most direct role in software maintenance? [[specification in change requests]]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Policies - Banking, Insurance, Finance…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Competition - announces their product on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Internal Management</a:t>
            </a:r>
            <a:r>
              <a:rPr lang="en-US" baseline="0" dirty="0" smtClean="0"/>
              <a:t> Changes - </a:t>
            </a:r>
            <a:r>
              <a:rPr lang="en-US" dirty="0" smtClean="0"/>
              <a:t>Your group is merged with another group, under </a:t>
            </a:r>
            <a:r>
              <a:rPr lang="en-US" i="1" dirty="0" smtClean="0"/>
              <a:t>their </a:t>
            </a:r>
            <a:r>
              <a:rPr lang="en-US" dirty="0" smtClean="0"/>
              <a:t>old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Nasty scenario – One of the components you use forces you to do an expensive upgrade</a:t>
            </a:r>
          </a:p>
          <a:p>
            <a:pPr eaLnBrk="1" hangingPunct="1"/>
            <a:r>
              <a:rPr lang="en-US" dirty="0" smtClean="0"/>
              <a:t>Nastier – That upgrade won’t work with other components you have to use</a:t>
            </a:r>
          </a:p>
          <a:p>
            <a:pPr eaLnBrk="1" hangingPunct="1"/>
            <a:r>
              <a:rPr lang="en-US" dirty="0" smtClean="0"/>
              <a:t>Damocles' sword conflicts …</a:t>
            </a:r>
          </a:p>
          <a:p>
            <a:pPr eaLnBrk="1" hangingPunct="1"/>
            <a:r>
              <a:rPr lang="en-US" baseline="0" dirty="0" smtClean="0"/>
              <a:t>What elements of the operational environment can be effected by interoperability changes? [[HW, </a:t>
            </a:r>
            <a:r>
              <a:rPr lang="en-US" baseline="0" dirty="0" err="1" smtClean="0"/>
              <a:t>Comms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OS’s</a:t>
            </a:r>
            <a:r>
              <a:rPr lang="en-US" baseline="0" dirty="0" smtClean="0"/>
              <a:t>, Systems SW,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SW]]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Staff Turnover – A killer of maintenance capability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dirty="0" smtClean="0"/>
              <a:t>Which often means, key people can never leave!</a:t>
            </a:r>
          </a:p>
          <a:p>
            <a:pPr eaLnBrk="1" hangingPunct="1"/>
            <a:r>
              <a:rPr lang="en-US" dirty="0" smtClean="0"/>
              <a:t>Application Domain Expertise</a:t>
            </a:r>
            <a:r>
              <a:rPr lang="en-US" sz="2600" dirty="0" smtClean="0"/>
              <a:t> </a:t>
            </a:r>
            <a:r>
              <a:rPr lang="en-US" sz="2600" baseline="0" dirty="0" smtClean="0"/>
              <a:t> - </a:t>
            </a:r>
            <a:r>
              <a:rPr lang="en-US" dirty="0" smtClean="0"/>
              <a:t>A critical intellectual property</a:t>
            </a:r>
          </a:p>
          <a:p>
            <a:pPr eaLnBrk="1" hangingPunct="1"/>
            <a:r>
              <a:rPr lang="en-US" dirty="0" smtClean="0"/>
              <a:t>Working Practices – “attitude”</a:t>
            </a:r>
            <a:r>
              <a:rPr lang="en-US" sz="2600" dirty="0" smtClean="0"/>
              <a:t>  </a:t>
            </a:r>
          </a:p>
          <a:p>
            <a:pPr lvl="1" eaLnBrk="1" hangingPunct="1"/>
            <a:r>
              <a:rPr lang="en-US" dirty="0" smtClean="0"/>
              <a:t>A long-term focus is required of the people</a:t>
            </a:r>
          </a:p>
          <a:p>
            <a:pPr lvl="0"/>
            <a:r>
              <a:rPr lang="en-US" baseline="0" dirty="0" smtClean="0"/>
              <a:t>What are three factors to consider when addressing software maintenance personnel issues?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Capture maintenance requests </a:t>
            </a:r>
            <a:r>
              <a:rPr lang="en-US" baseline="0" dirty="0" smtClean="0"/>
              <a:t> </a:t>
            </a:r>
            <a:r>
              <a:rPr lang="en-US" dirty="0" smtClean="0"/>
              <a:t>(Change Requests, Discrepancy / Problem Reports, etc.)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1) New versions coming out in Maintenance Releases at regular intervals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2) Ongoing Technical/Maintenance Support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1) Between or instead of releases,</a:t>
            </a:r>
            <a:r>
              <a:rPr lang="en-US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2)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Emergency Fixes,</a:t>
            </a:r>
            <a:r>
              <a:rPr lang="en-US" baseline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3)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Priority Change Requests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Question: Before you prioritize the change requests, you must do a preliminary impact analysis to _________________ the effort and cost of the change. [[estimate]]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DB77-C77D-48D3-A78D-04468D3C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A40B-D0E2-5746-A3D8-9149A00ED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C24B-8AC4-4649-8C5D-C9ABF9BA8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68FA-C622-B24E-90B1-AA1F68708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5E4A-AD53-0843-A6C6-D4095C8C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6690-49A6-7A4D-B2B1-26C8A70F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E393-2226-604C-AFDD-3DC991E19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153-4C1E-1849-AC61-B029892F4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F174-6D5E-474F-A735-6762711C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075" y="3429000"/>
            <a:ext cx="4657725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4, 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Process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648200"/>
            <a:ext cx="4038600" cy="2057400"/>
          </a:xfrm>
        </p:spPr>
        <p:txBody>
          <a:bodyPr>
            <a:normAutofit/>
          </a:bodyPr>
          <a:lstStyle/>
          <a:p>
            <a:r>
              <a:rPr lang="en-US" sz="18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Cell: (937) 657-3885</a:t>
            </a:r>
            <a:br>
              <a:rPr lang="en-US" sz="1800" dirty="0">
                <a:ea typeface="ＭＳ Ｐゴシック"/>
                <a:cs typeface="ＭＳ Ｐゴシック"/>
              </a:rPr>
            </a:br>
            <a:r>
              <a:rPr lang="en-US" sz="18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2400"/>
            <a:ext cx="77533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338929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Above</a:t>
            </a:r>
            <a:r>
              <a:rPr lang="en-US" sz="1400" dirty="0" smtClean="0"/>
              <a:t> – Hill AFB’s maintenance process</a:t>
            </a:r>
            <a:r>
              <a:rPr lang="en-US" sz="1400" dirty="0"/>
              <a:t>, from http://staff.unak.is/andy/MScMaintenance0809/Lectures/Measurements%20to%20Manage%20Software%20Maintenance%20-%20July%2097.htm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5334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dirty="0"/>
              <a:t>Maintenance Personnel</a:t>
            </a:r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648200" cy="5029200"/>
          </a:xfrm>
        </p:spPr>
        <p:txBody>
          <a:bodyPr/>
          <a:lstStyle/>
          <a:p>
            <a:pPr eaLnBrk="1" hangingPunct="1"/>
            <a:r>
              <a:rPr lang="en-US" dirty="0"/>
              <a:t>Staff </a:t>
            </a:r>
            <a:r>
              <a:rPr lang="en-US" dirty="0" smtClean="0"/>
              <a:t>Turnover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Application </a:t>
            </a:r>
            <a:r>
              <a:rPr lang="en-US" dirty="0"/>
              <a:t>Domain Expertise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endParaRPr lang="en-US" sz="2600" dirty="0" smtClean="0"/>
          </a:p>
          <a:p>
            <a:pPr eaLnBrk="1" hangingPunct="1"/>
            <a:r>
              <a:rPr lang="en-US" dirty="0" smtClean="0"/>
              <a:t>Working Practices</a:t>
            </a:r>
            <a:endParaRPr lang="en-US" sz="2600" dirty="0" smtClean="0"/>
          </a:p>
          <a:p>
            <a:pPr eaLnBrk="1" hangingPunct="1"/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219200"/>
            <a:ext cx="2419350" cy="3656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Ingredients of a Maintenance Process </a:t>
            </a:r>
            <a:r>
              <a:rPr lang="en-US" sz="2400" dirty="0"/>
              <a:t>(</a:t>
            </a:r>
            <a:r>
              <a:rPr lang="en-US" sz="2400" dirty="0" smtClean="0"/>
              <a:t>1 of 2</a:t>
            </a:r>
            <a:r>
              <a:rPr lang="en-US" sz="2400" dirty="0"/>
              <a:t>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62000"/>
            <a:ext cx="8458200" cy="5715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Process requests before working on them:</a:t>
            </a:r>
          </a:p>
          <a:p>
            <a:pPr lvl="1"/>
            <a:r>
              <a:rPr lang="en-US" dirty="0"/>
              <a:t>Capture maintenance requests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Deal with Emergency Fixes/Priority </a:t>
            </a:r>
            <a:r>
              <a:rPr lang="en-US" dirty="0" err="1"/>
              <a:t>CRs</a:t>
            </a:r>
            <a:endParaRPr lang="en-US" dirty="0"/>
          </a:p>
          <a:p>
            <a:pPr lvl="1"/>
            <a:r>
              <a:rPr lang="en-US" dirty="0"/>
              <a:t>Investigate</a:t>
            </a:r>
            <a:r>
              <a:rPr lang="en-US" dirty="0" smtClean="0"/>
              <a:t> change requests </a:t>
            </a:r>
            <a:endParaRPr lang="en-US" dirty="0"/>
          </a:p>
          <a:p>
            <a:pPr lvl="2"/>
            <a:r>
              <a:rPr lang="en-US" dirty="0"/>
              <a:t>Verify bugs from </a:t>
            </a:r>
            <a:r>
              <a:rPr lang="en-US" dirty="0" err="1"/>
              <a:t>DRs/PRs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Understand the impacts (1</a:t>
            </a:r>
            <a:r>
              <a:rPr lang="en-US" baseline="30000" dirty="0"/>
              <a:t>st</a:t>
            </a:r>
            <a:r>
              <a:rPr lang="en-US" dirty="0"/>
              <a:t> Impact Analysis)</a:t>
            </a:r>
          </a:p>
          <a:p>
            <a:pPr lvl="1"/>
            <a:r>
              <a:rPr lang="en-US" dirty="0"/>
              <a:t>Estimate the Effort / Cost </a:t>
            </a:r>
          </a:p>
          <a:p>
            <a:pPr lvl="1"/>
            <a:r>
              <a:rPr lang="en-US" dirty="0"/>
              <a:t>Prioritize requests </a:t>
            </a:r>
          </a:p>
          <a:p>
            <a:pPr lvl="2"/>
            <a:r>
              <a:rPr lang="en-US" dirty="0"/>
              <a:t>Competing against other requests!</a:t>
            </a:r>
          </a:p>
          <a:p>
            <a:pPr lvl="1"/>
            <a:r>
              <a:rPr lang="en-US" dirty="0"/>
              <a:t>Assigning to maintenance release and team</a:t>
            </a:r>
          </a:p>
          <a:p>
            <a:pPr lvl="1"/>
            <a:r>
              <a:rPr lang="en-US" dirty="0"/>
              <a:t>Scheduling the maintenance release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89916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Ingredients of a Maintenance Process </a:t>
            </a:r>
            <a:r>
              <a:rPr lang="en-US" sz="2400" dirty="0" smtClean="0"/>
              <a:t>(2 of 2)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4713734" cy="5943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Conduct detailed Impact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estimates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Plan the change strategies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Requirements (as needed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More on this – Thursday…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Design the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Plan the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Update Design (Architecture, Logical, Physical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Implement and Integrate the 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Changes</a:t>
            </a:r>
            <a:b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8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Test Changes with Various Configurations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800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Deciding 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 send it out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Special, or in a specific sub-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release</a:t>
            </a:r>
            <a:b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Deploy the Release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34" y="1196509"/>
            <a:ext cx="3592066" cy="276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4242" y="4105271"/>
            <a:ext cx="382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A process overview, which shows how processes interrelate here (and often their associated organizations).  </a:t>
            </a:r>
            <a:r>
              <a:rPr lang="en-US" sz="1600" dirty="0"/>
              <a:t>From http://blogs.technet.com/b/randyy/archive/2005/10/25/413064.aspx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Release Management?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role in managing what goes out next</a:t>
            </a:r>
          </a:p>
          <a:p>
            <a:r>
              <a:rPr lang="en-US" dirty="0" smtClean="0"/>
              <a:t>A team or person who makes those decisions</a:t>
            </a:r>
          </a:p>
          <a:p>
            <a:pPr lvl="1"/>
            <a:r>
              <a:rPr lang="en-US" dirty="0" smtClean="0"/>
              <a:t>Consider what customers want ASAP</a:t>
            </a:r>
          </a:p>
          <a:p>
            <a:pPr lvl="1"/>
            <a:r>
              <a:rPr lang="en-US" dirty="0" smtClean="0"/>
              <a:t>Consider what’s tested &amp; ready to include</a:t>
            </a:r>
          </a:p>
          <a:p>
            <a:pPr lvl="1"/>
            <a:r>
              <a:rPr lang="en-US" dirty="0" smtClean="0"/>
              <a:t>Take out “extras” you don’t want</a:t>
            </a:r>
          </a:p>
          <a:p>
            <a:r>
              <a:rPr lang="en-US" dirty="0" smtClean="0"/>
              <a:t>A cool software management job for technical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4838" y="0"/>
            <a:ext cx="8539162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 Maintenance Process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2038" y="1219200"/>
            <a:ext cx="4271962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“Pre-fixing”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Help Desk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Technical Support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Customers instead of Users!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34213" name="Picture 4" descr="maintenance_process_clip_image001"/>
          <p:cNvPicPr>
            <a:picLocks noChangeAspect="1" noChangeArrowheads="1"/>
          </p:cNvPicPr>
          <p:nvPr/>
        </p:nvPicPr>
        <p:blipFill>
          <a:blip r:embed="rId3"/>
          <a:srcRect t="8802"/>
          <a:stretch>
            <a:fillRect/>
          </a:stretch>
        </p:blipFill>
        <p:spPr bwMode="auto">
          <a:xfrm>
            <a:off x="0" y="603618"/>
            <a:ext cx="4233863" cy="62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 Box 6"/>
          <p:cNvSpPr txBox="1">
            <a:spLocks noChangeArrowheads="1"/>
          </p:cNvSpPr>
          <p:nvPr/>
        </p:nvSpPr>
        <p:spPr bwMode="auto">
          <a:xfrm>
            <a:off x="4343400" y="5921514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200" dirty="0" smtClean="0">
              <a:latin typeface="Garamond" charset="0"/>
            </a:endParaRPr>
          </a:p>
          <a:p>
            <a:r>
              <a:rPr lang="en-US" sz="1400" dirty="0" err="1"/>
              <a:t>http://www.indiawebdevelopers.com/CustomerSupport/maintenance_process.asp</a:t>
            </a:r>
            <a:endParaRPr lang="en-US" sz="1100" dirty="0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/>
              <a:t>Maintenance in the System Life Cycle</a:t>
            </a:r>
            <a:endParaRPr lang="en-US" sz="3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6138" y="1738313"/>
            <a:ext cx="7788275" cy="4627562"/>
            <a:chOff x="533" y="1095"/>
            <a:chExt cx="4906" cy="2915"/>
          </a:xfrm>
        </p:grpSpPr>
        <p:sp>
          <p:nvSpPr>
            <p:cNvPr id="754692" name="Rectangle 4"/>
            <p:cNvSpPr>
              <a:spLocks noChangeArrowheads="1"/>
            </p:cNvSpPr>
            <p:nvPr/>
          </p:nvSpPr>
          <p:spPr bwMode="auto">
            <a:xfrm>
              <a:off x="554" y="1916"/>
              <a:ext cx="60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3" name="Rectangle 5"/>
            <p:cNvSpPr>
              <a:spLocks noChangeArrowheads="1"/>
            </p:cNvSpPr>
            <p:nvPr/>
          </p:nvSpPr>
          <p:spPr bwMode="auto">
            <a:xfrm>
              <a:off x="554" y="1791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SYSTEM LIFE CYCLE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694" name="Rectangle 6"/>
            <p:cNvSpPr>
              <a:spLocks noChangeArrowheads="1"/>
            </p:cNvSpPr>
            <p:nvPr/>
          </p:nvSpPr>
          <p:spPr bwMode="auto">
            <a:xfrm>
              <a:off x="2746" y="2339"/>
              <a:ext cx="159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5" name="Rectangle 7"/>
            <p:cNvSpPr>
              <a:spLocks noChangeArrowheads="1"/>
            </p:cNvSpPr>
            <p:nvPr/>
          </p:nvSpPr>
          <p:spPr bwMode="auto">
            <a:xfrm>
              <a:off x="2890" y="2349"/>
              <a:ext cx="104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ASSESSMENT</a:t>
              </a:r>
            </a:p>
          </p:txBody>
        </p:sp>
        <p:sp>
          <p:nvSpPr>
            <p:cNvPr id="754696" name="Line 8"/>
            <p:cNvSpPr>
              <a:spLocks noChangeShapeType="1"/>
            </p:cNvSpPr>
            <p:nvPr/>
          </p:nvSpPr>
          <p:spPr bwMode="auto">
            <a:xfrm>
              <a:off x="2746" y="2437"/>
              <a:ext cx="15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7" name="Line 9"/>
            <p:cNvSpPr>
              <a:spLocks noChangeShapeType="1"/>
            </p:cNvSpPr>
            <p:nvPr/>
          </p:nvSpPr>
          <p:spPr bwMode="auto">
            <a:xfrm>
              <a:off x="2883" y="2552"/>
              <a:ext cx="152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8" name="Line 10"/>
            <p:cNvSpPr>
              <a:spLocks noChangeShapeType="1"/>
            </p:cNvSpPr>
            <p:nvPr/>
          </p:nvSpPr>
          <p:spPr bwMode="auto">
            <a:xfrm>
              <a:off x="3016" y="2667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99" name="Line 11"/>
            <p:cNvSpPr>
              <a:spLocks noChangeShapeType="1"/>
            </p:cNvSpPr>
            <p:nvPr/>
          </p:nvSpPr>
          <p:spPr bwMode="auto">
            <a:xfrm>
              <a:off x="3171" y="2782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0" name="Line 12"/>
            <p:cNvSpPr>
              <a:spLocks noChangeShapeType="1"/>
            </p:cNvSpPr>
            <p:nvPr/>
          </p:nvSpPr>
          <p:spPr bwMode="auto">
            <a:xfrm>
              <a:off x="3293" y="2897"/>
              <a:ext cx="15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1" name="Line 13"/>
            <p:cNvSpPr>
              <a:spLocks noChangeShapeType="1"/>
            </p:cNvSpPr>
            <p:nvPr/>
          </p:nvSpPr>
          <p:spPr bwMode="auto">
            <a:xfrm>
              <a:off x="3439" y="3012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2" name="Line 14"/>
            <p:cNvSpPr>
              <a:spLocks noChangeShapeType="1"/>
            </p:cNvSpPr>
            <p:nvPr/>
          </p:nvSpPr>
          <p:spPr bwMode="auto">
            <a:xfrm flipV="1">
              <a:off x="2587" y="2317"/>
              <a:ext cx="1531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3" name="Rectangle 15"/>
            <p:cNvSpPr>
              <a:spLocks noChangeArrowheads="1"/>
            </p:cNvSpPr>
            <p:nvPr/>
          </p:nvSpPr>
          <p:spPr bwMode="auto">
            <a:xfrm>
              <a:off x="2955" y="2221"/>
              <a:ext cx="91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4" name="Rectangle 16"/>
            <p:cNvSpPr>
              <a:spLocks noChangeArrowheads="1"/>
            </p:cNvSpPr>
            <p:nvPr/>
          </p:nvSpPr>
          <p:spPr bwMode="auto">
            <a:xfrm>
              <a:off x="2739" y="2208"/>
              <a:ext cx="90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PLANNING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05" name="Rectangle 17"/>
            <p:cNvSpPr>
              <a:spLocks noChangeArrowheads="1"/>
            </p:cNvSpPr>
            <p:nvPr/>
          </p:nvSpPr>
          <p:spPr bwMode="auto">
            <a:xfrm>
              <a:off x="3141" y="2444"/>
              <a:ext cx="110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6" name="Rectangle 18"/>
            <p:cNvSpPr>
              <a:spLocks noChangeArrowheads="1"/>
            </p:cNvSpPr>
            <p:nvPr/>
          </p:nvSpPr>
          <p:spPr bwMode="auto">
            <a:xfrm>
              <a:off x="3029" y="2447"/>
              <a:ext cx="8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CONTROL</a:t>
              </a:r>
            </a:p>
          </p:txBody>
        </p:sp>
        <p:sp>
          <p:nvSpPr>
            <p:cNvPr id="754707" name="Rectangle 19"/>
            <p:cNvSpPr>
              <a:spLocks noChangeArrowheads="1"/>
            </p:cNvSpPr>
            <p:nvPr/>
          </p:nvSpPr>
          <p:spPr bwMode="auto">
            <a:xfrm>
              <a:off x="3432" y="2566"/>
              <a:ext cx="7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08" name="Rectangle 20"/>
            <p:cNvSpPr>
              <a:spLocks noChangeArrowheads="1"/>
            </p:cNvSpPr>
            <p:nvPr/>
          </p:nvSpPr>
          <p:spPr bwMode="auto">
            <a:xfrm>
              <a:off x="3160" y="2550"/>
              <a:ext cx="80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DECISION MAKING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09" name="Rectangle 21"/>
            <p:cNvSpPr>
              <a:spLocks noChangeArrowheads="1"/>
            </p:cNvSpPr>
            <p:nvPr/>
          </p:nvSpPr>
          <p:spPr bwMode="auto">
            <a:xfrm>
              <a:off x="3660" y="2677"/>
              <a:ext cx="62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0" name="Rectangle 22"/>
            <p:cNvSpPr>
              <a:spLocks noChangeArrowheads="1"/>
            </p:cNvSpPr>
            <p:nvPr/>
          </p:nvSpPr>
          <p:spPr bwMode="auto">
            <a:xfrm>
              <a:off x="3276" y="2671"/>
              <a:ext cx="87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RISK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1" name="Rectangle 23"/>
            <p:cNvSpPr>
              <a:spLocks noChangeArrowheads="1"/>
            </p:cNvSpPr>
            <p:nvPr/>
          </p:nvSpPr>
          <p:spPr bwMode="auto">
            <a:xfrm>
              <a:off x="3772" y="2796"/>
              <a:ext cx="7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2" name="Rectangle 24"/>
            <p:cNvSpPr>
              <a:spLocks noChangeArrowheads="1"/>
            </p:cNvSpPr>
            <p:nvPr/>
          </p:nvSpPr>
          <p:spPr bwMode="auto">
            <a:xfrm>
              <a:off x="3340" y="2791"/>
              <a:ext cx="140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CONFIGURATION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3" name="Rectangle 25"/>
            <p:cNvSpPr>
              <a:spLocks noChangeArrowheads="1"/>
            </p:cNvSpPr>
            <p:nvPr/>
          </p:nvSpPr>
          <p:spPr bwMode="auto">
            <a:xfrm>
              <a:off x="4016" y="2939"/>
              <a:ext cx="3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4" name="Rectangle 26"/>
            <p:cNvSpPr>
              <a:spLocks noChangeArrowheads="1"/>
            </p:cNvSpPr>
            <p:nvPr/>
          </p:nvSpPr>
          <p:spPr bwMode="auto">
            <a:xfrm>
              <a:off x="3568" y="2901"/>
              <a:ext cx="128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INFORMATION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5" name="Line 27"/>
            <p:cNvSpPr>
              <a:spLocks noChangeShapeType="1"/>
            </p:cNvSpPr>
            <p:nvPr/>
          </p:nvSpPr>
          <p:spPr bwMode="auto">
            <a:xfrm>
              <a:off x="2516" y="2266"/>
              <a:ext cx="929" cy="7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6" name="Line 28"/>
            <p:cNvSpPr>
              <a:spLocks noChangeShapeType="1"/>
            </p:cNvSpPr>
            <p:nvPr/>
          </p:nvSpPr>
          <p:spPr bwMode="auto">
            <a:xfrm>
              <a:off x="1406" y="2261"/>
              <a:ext cx="1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7" name="Rectangle 29"/>
            <p:cNvSpPr>
              <a:spLocks noChangeArrowheads="1"/>
            </p:cNvSpPr>
            <p:nvPr/>
          </p:nvSpPr>
          <p:spPr bwMode="auto">
            <a:xfrm>
              <a:off x="2136" y="1724"/>
              <a:ext cx="4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18" name="Rectangle 30"/>
            <p:cNvSpPr>
              <a:spLocks noChangeArrowheads="1"/>
            </p:cNvSpPr>
            <p:nvPr/>
          </p:nvSpPr>
          <p:spPr bwMode="auto">
            <a:xfrm>
              <a:off x="1640" y="1718"/>
              <a:ext cx="67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ENTERPRISE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(5)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19" name="Line 31"/>
            <p:cNvSpPr>
              <a:spLocks noChangeShapeType="1"/>
            </p:cNvSpPr>
            <p:nvPr/>
          </p:nvSpPr>
          <p:spPr bwMode="auto">
            <a:xfrm>
              <a:off x="2900" y="1480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0" name="Line 32"/>
            <p:cNvSpPr>
              <a:spLocks noChangeShapeType="1"/>
            </p:cNvSpPr>
            <p:nvPr/>
          </p:nvSpPr>
          <p:spPr bwMode="auto">
            <a:xfrm>
              <a:off x="2740" y="1611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1" name="Line 33"/>
            <p:cNvSpPr>
              <a:spLocks noChangeShapeType="1"/>
            </p:cNvSpPr>
            <p:nvPr/>
          </p:nvSpPr>
          <p:spPr bwMode="auto">
            <a:xfrm flipV="1">
              <a:off x="2583" y="1742"/>
              <a:ext cx="2100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2" name="Line 34"/>
            <p:cNvSpPr>
              <a:spLocks noChangeShapeType="1"/>
            </p:cNvSpPr>
            <p:nvPr/>
          </p:nvSpPr>
          <p:spPr bwMode="auto">
            <a:xfrm>
              <a:off x="3064" y="1341"/>
              <a:ext cx="21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3" name="Line 35"/>
            <p:cNvSpPr>
              <a:spLocks noChangeShapeType="1"/>
            </p:cNvSpPr>
            <p:nvPr/>
          </p:nvSpPr>
          <p:spPr bwMode="auto">
            <a:xfrm>
              <a:off x="3228" y="1201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4" name="Rectangle 36"/>
            <p:cNvSpPr>
              <a:spLocks noChangeArrowheads="1"/>
            </p:cNvSpPr>
            <p:nvPr/>
          </p:nvSpPr>
          <p:spPr bwMode="auto">
            <a:xfrm>
              <a:off x="3085" y="1372"/>
              <a:ext cx="78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5" name="Rectangle 37"/>
            <p:cNvSpPr>
              <a:spLocks noChangeArrowheads="1"/>
            </p:cNvSpPr>
            <p:nvPr/>
          </p:nvSpPr>
          <p:spPr bwMode="auto">
            <a:xfrm>
              <a:off x="3205" y="1374"/>
              <a:ext cx="15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SYSTEM LIFE CYCLE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26" name="Rectangle 38"/>
            <p:cNvSpPr>
              <a:spLocks noChangeArrowheads="1"/>
            </p:cNvSpPr>
            <p:nvPr/>
          </p:nvSpPr>
          <p:spPr bwMode="auto">
            <a:xfrm>
              <a:off x="3005" y="1501"/>
              <a:ext cx="62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7" name="Rectangle 39"/>
            <p:cNvSpPr>
              <a:spLocks noChangeArrowheads="1"/>
            </p:cNvSpPr>
            <p:nvPr/>
          </p:nvSpPr>
          <p:spPr bwMode="auto">
            <a:xfrm>
              <a:off x="3045" y="1503"/>
              <a:ext cx="11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RESOURCE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28" name="Rectangle 40"/>
            <p:cNvSpPr>
              <a:spLocks noChangeArrowheads="1"/>
            </p:cNvSpPr>
            <p:nvPr/>
          </p:nvSpPr>
          <p:spPr bwMode="auto">
            <a:xfrm>
              <a:off x="2770" y="1642"/>
              <a:ext cx="7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29" name="Rectangle 41"/>
            <p:cNvSpPr>
              <a:spLocks noChangeArrowheads="1"/>
            </p:cNvSpPr>
            <p:nvPr/>
          </p:nvSpPr>
          <p:spPr bwMode="auto">
            <a:xfrm>
              <a:off x="2882" y="1644"/>
              <a:ext cx="10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QUALITY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0" name="Rectangle 42"/>
            <p:cNvSpPr>
              <a:spLocks noChangeArrowheads="1"/>
            </p:cNvSpPr>
            <p:nvPr/>
          </p:nvSpPr>
          <p:spPr bwMode="auto">
            <a:xfrm>
              <a:off x="3468" y="1095"/>
              <a:ext cx="6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1" name="Rectangle 43"/>
            <p:cNvSpPr>
              <a:spLocks noChangeArrowheads="1"/>
            </p:cNvSpPr>
            <p:nvPr/>
          </p:nvSpPr>
          <p:spPr bwMode="auto">
            <a:xfrm>
              <a:off x="3468" y="1097"/>
              <a:ext cx="190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ENTERPRISE ENVIRONMENT MANAGEMENT</a:t>
              </a:r>
              <a:endParaRPr lang="en-US" b="1" i="1" dirty="0">
                <a:latin typeface="Arial" charset="0"/>
              </a:endParaRPr>
            </a:p>
          </p:txBody>
        </p:sp>
        <p:sp>
          <p:nvSpPr>
            <p:cNvPr id="754732" name="Rectangle 44"/>
            <p:cNvSpPr>
              <a:spLocks noChangeArrowheads="1"/>
            </p:cNvSpPr>
            <p:nvPr/>
          </p:nvSpPr>
          <p:spPr bwMode="auto">
            <a:xfrm>
              <a:off x="3465" y="1233"/>
              <a:ext cx="43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3" name="Rectangle 45"/>
            <p:cNvSpPr>
              <a:spLocks noChangeArrowheads="1"/>
            </p:cNvSpPr>
            <p:nvPr/>
          </p:nvSpPr>
          <p:spPr bwMode="auto">
            <a:xfrm>
              <a:off x="3385" y="1236"/>
              <a:ext cx="123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INVESTMENT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4" name="Line 46"/>
            <p:cNvSpPr>
              <a:spLocks noChangeShapeType="1"/>
            </p:cNvSpPr>
            <p:nvPr/>
          </p:nvSpPr>
          <p:spPr bwMode="auto">
            <a:xfrm flipH="1">
              <a:off x="2465" y="1205"/>
              <a:ext cx="754" cy="6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5" name="Rectangle 47"/>
            <p:cNvSpPr>
              <a:spLocks noChangeArrowheads="1"/>
            </p:cNvSpPr>
            <p:nvPr/>
          </p:nvSpPr>
          <p:spPr bwMode="auto">
            <a:xfrm>
              <a:off x="2504" y="3061"/>
              <a:ext cx="91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6" name="Rectangle 48"/>
            <p:cNvSpPr>
              <a:spLocks noChangeArrowheads="1"/>
            </p:cNvSpPr>
            <p:nvPr/>
          </p:nvSpPr>
          <p:spPr bwMode="auto">
            <a:xfrm>
              <a:off x="2504" y="3064"/>
              <a:ext cx="68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TECHNICAL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(11)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37" name="Line 49"/>
            <p:cNvSpPr>
              <a:spLocks noChangeShapeType="1"/>
            </p:cNvSpPr>
            <p:nvPr/>
          </p:nvSpPr>
          <p:spPr bwMode="auto">
            <a:xfrm flipH="1">
              <a:off x="2425" y="3160"/>
              <a:ext cx="10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8" name="Line 50"/>
            <p:cNvSpPr>
              <a:spLocks noChangeShapeType="1"/>
            </p:cNvSpPr>
            <p:nvPr/>
          </p:nvSpPr>
          <p:spPr bwMode="auto">
            <a:xfrm flipH="1">
              <a:off x="533" y="2027"/>
              <a:ext cx="6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39" name="Rectangle 51"/>
            <p:cNvSpPr>
              <a:spLocks noChangeArrowheads="1"/>
            </p:cNvSpPr>
            <p:nvPr/>
          </p:nvSpPr>
          <p:spPr bwMode="auto">
            <a:xfrm>
              <a:off x="1669" y="2156"/>
              <a:ext cx="54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PROJECT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(7)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40" name="Line 52"/>
            <p:cNvSpPr>
              <a:spLocks noChangeShapeType="1"/>
            </p:cNvSpPr>
            <p:nvPr/>
          </p:nvSpPr>
          <p:spPr bwMode="auto">
            <a:xfrm>
              <a:off x="1134" y="2027"/>
              <a:ext cx="1295" cy="1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1" name="Line 53"/>
            <p:cNvSpPr>
              <a:spLocks noChangeShapeType="1"/>
            </p:cNvSpPr>
            <p:nvPr/>
          </p:nvSpPr>
          <p:spPr bwMode="auto">
            <a:xfrm>
              <a:off x="2404" y="3147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2" name="Line 54"/>
            <p:cNvSpPr>
              <a:spLocks noChangeShapeType="1"/>
            </p:cNvSpPr>
            <p:nvPr/>
          </p:nvSpPr>
          <p:spPr bwMode="auto">
            <a:xfrm flipH="1">
              <a:off x="1143" y="1832"/>
              <a:ext cx="219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3" name="Line 55"/>
            <p:cNvSpPr>
              <a:spLocks noChangeShapeType="1"/>
            </p:cNvSpPr>
            <p:nvPr/>
          </p:nvSpPr>
          <p:spPr bwMode="auto">
            <a:xfrm>
              <a:off x="1360" y="1832"/>
              <a:ext cx="1120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4" name="Line 56"/>
            <p:cNvSpPr>
              <a:spLocks noChangeShapeType="1"/>
            </p:cNvSpPr>
            <p:nvPr/>
          </p:nvSpPr>
          <p:spPr bwMode="auto">
            <a:xfrm flipH="1">
              <a:off x="1141" y="2027"/>
              <a:ext cx="16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5" name="Line 57"/>
            <p:cNvSpPr>
              <a:spLocks noChangeShapeType="1"/>
            </p:cNvSpPr>
            <p:nvPr/>
          </p:nvSpPr>
          <p:spPr bwMode="auto">
            <a:xfrm>
              <a:off x="2809" y="2022"/>
              <a:ext cx="8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6" name="Line 58"/>
            <p:cNvSpPr>
              <a:spLocks noChangeShapeType="1"/>
            </p:cNvSpPr>
            <p:nvPr/>
          </p:nvSpPr>
          <p:spPr bwMode="auto">
            <a:xfrm>
              <a:off x="2904" y="1939"/>
              <a:ext cx="8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7" name="Line 59"/>
            <p:cNvSpPr>
              <a:spLocks noChangeShapeType="1"/>
            </p:cNvSpPr>
            <p:nvPr/>
          </p:nvSpPr>
          <p:spPr bwMode="auto">
            <a:xfrm>
              <a:off x="2903" y="2101"/>
              <a:ext cx="9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8" name="Line 60"/>
            <p:cNvSpPr>
              <a:spLocks noChangeShapeType="1"/>
            </p:cNvSpPr>
            <p:nvPr/>
          </p:nvSpPr>
          <p:spPr bwMode="auto">
            <a:xfrm flipH="1">
              <a:off x="2813" y="1942"/>
              <a:ext cx="8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49" name="Rectangle 61"/>
            <p:cNvSpPr>
              <a:spLocks noChangeArrowheads="1"/>
            </p:cNvSpPr>
            <p:nvPr/>
          </p:nvSpPr>
          <p:spPr bwMode="auto">
            <a:xfrm>
              <a:off x="3005" y="1815"/>
              <a:ext cx="5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0" name="Rectangle 62"/>
            <p:cNvSpPr>
              <a:spLocks noChangeArrowheads="1"/>
            </p:cNvSpPr>
            <p:nvPr/>
          </p:nvSpPr>
          <p:spPr bwMode="auto">
            <a:xfrm>
              <a:off x="3005" y="1983"/>
              <a:ext cx="3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1" name="Rectangle 63"/>
            <p:cNvSpPr>
              <a:spLocks noChangeArrowheads="1"/>
            </p:cNvSpPr>
            <p:nvPr/>
          </p:nvSpPr>
          <p:spPr bwMode="auto">
            <a:xfrm>
              <a:off x="1632" y="1894"/>
              <a:ext cx="69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AGREEMENT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(2)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52" name="Rectangle 64"/>
            <p:cNvSpPr>
              <a:spLocks noChangeArrowheads="1"/>
            </p:cNvSpPr>
            <p:nvPr/>
          </p:nvSpPr>
          <p:spPr bwMode="auto">
            <a:xfrm>
              <a:off x="3621" y="3165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3" name="Rectangle 65"/>
            <p:cNvSpPr>
              <a:spLocks noChangeArrowheads="1"/>
            </p:cNvSpPr>
            <p:nvPr/>
          </p:nvSpPr>
          <p:spPr bwMode="auto">
            <a:xfrm>
              <a:off x="3715" y="3310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4" name="Rectangle 66"/>
            <p:cNvSpPr>
              <a:spLocks noChangeArrowheads="1"/>
            </p:cNvSpPr>
            <p:nvPr/>
          </p:nvSpPr>
          <p:spPr bwMode="auto">
            <a:xfrm>
              <a:off x="3922" y="3430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5" name="Rectangle 67"/>
            <p:cNvSpPr>
              <a:spLocks noChangeArrowheads="1"/>
            </p:cNvSpPr>
            <p:nvPr/>
          </p:nvSpPr>
          <p:spPr bwMode="auto">
            <a:xfrm>
              <a:off x="4180" y="3549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6" name="Line 68"/>
            <p:cNvSpPr>
              <a:spLocks noChangeShapeType="1"/>
            </p:cNvSpPr>
            <p:nvPr/>
          </p:nvSpPr>
          <p:spPr bwMode="auto">
            <a:xfrm>
              <a:off x="3718" y="3408"/>
              <a:ext cx="13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7" name="Line 69"/>
            <p:cNvSpPr>
              <a:spLocks noChangeShapeType="1"/>
            </p:cNvSpPr>
            <p:nvPr/>
          </p:nvSpPr>
          <p:spPr bwMode="auto">
            <a:xfrm>
              <a:off x="3845" y="3533"/>
              <a:ext cx="11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8" name="Line 70"/>
            <p:cNvSpPr>
              <a:spLocks noChangeShapeType="1"/>
            </p:cNvSpPr>
            <p:nvPr/>
          </p:nvSpPr>
          <p:spPr bwMode="auto">
            <a:xfrm flipV="1">
              <a:off x="3944" y="3646"/>
              <a:ext cx="1002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59" name="Line 71"/>
            <p:cNvSpPr>
              <a:spLocks noChangeShapeType="1"/>
            </p:cNvSpPr>
            <p:nvPr/>
          </p:nvSpPr>
          <p:spPr bwMode="auto">
            <a:xfrm flipH="1" flipV="1">
              <a:off x="3442" y="3155"/>
              <a:ext cx="734" cy="7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0" name="Line 72"/>
            <p:cNvSpPr>
              <a:spLocks noChangeShapeType="1"/>
            </p:cNvSpPr>
            <p:nvPr/>
          </p:nvSpPr>
          <p:spPr bwMode="auto">
            <a:xfrm>
              <a:off x="4080" y="3764"/>
              <a:ext cx="8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1" name="Line 73"/>
            <p:cNvSpPr>
              <a:spLocks noChangeShapeType="1"/>
            </p:cNvSpPr>
            <p:nvPr/>
          </p:nvSpPr>
          <p:spPr bwMode="auto">
            <a:xfrm>
              <a:off x="4176" y="3868"/>
              <a:ext cx="62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2" name="Rectangle 74"/>
            <p:cNvSpPr>
              <a:spLocks noChangeArrowheads="1"/>
            </p:cNvSpPr>
            <p:nvPr/>
          </p:nvSpPr>
          <p:spPr bwMode="auto">
            <a:xfrm>
              <a:off x="3764" y="3288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TRANSITION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3" name="Rectangle 75"/>
            <p:cNvSpPr>
              <a:spLocks noChangeArrowheads="1"/>
            </p:cNvSpPr>
            <p:nvPr/>
          </p:nvSpPr>
          <p:spPr bwMode="auto">
            <a:xfrm flipH="1">
              <a:off x="2521" y="3181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4" name="Rectangle 76"/>
            <p:cNvSpPr>
              <a:spLocks noChangeArrowheads="1"/>
            </p:cNvSpPr>
            <p:nvPr/>
          </p:nvSpPr>
          <p:spPr bwMode="auto">
            <a:xfrm flipH="1">
              <a:off x="1228" y="3319"/>
              <a:ext cx="192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STAKEHOLDER REQUIREMENTS DEFINITION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5" name="Rectangle 77"/>
            <p:cNvSpPr>
              <a:spLocks noChangeArrowheads="1"/>
            </p:cNvSpPr>
            <p:nvPr/>
          </p:nvSpPr>
          <p:spPr bwMode="auto">
            <a:xfrm flipH="1">
              <a:off x="2232" y="3326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6" name="Rectangle 78"/>
            <p:cNvSpPr>
              <a:spLocks noChangeArrowheads="1"/>
            </p:cNvSpPr>
            <p:nvPr/>
          </p:nvSpPr>
          <p:spPr bwMode="auto">
            <a:xfrm flipH="1">
              <a:off x="1802" y="3448"/>
              <a:ext cx="117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REQUIREMENTS ANALYSIS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7" name="Rectangle 79"/>
            <p:cNvSpPr>
              <a:spLocks noChangeArrowheads="1"/>
            </p:cNvSpPr>
            <p:nvPr/>
          </p:nvSpPr>
          <p:spPr bwMode="auto">
            <a:xfrm flipH="1">
              <a:off x="2195" y="3446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68" name="Rectangle 80"/>
            <p:cNvSpPr>
              <a:spLocks noChangeArrowheads="1"/>
            </p:cNvSpPr>
            <p:nvPr/>
          </p:nvSpPr>
          <p:spPr bwMode="auto">
            <a:xfrm flipH="1">
              <a:off x="1763" y="3560"/>
              <a:ext cx="111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ARCHITECTURAL DESIGN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69" name="Rectangle 81"/>
            <p:cNvSpPr>
              <a:spLocks noChangeArrowheads="1"/>
            </p:cNvSpPr>
            <p:nvPr/>
          </p:nvSpPr>
          <p:spPr bwMode="auto">
            <a:xfrm flipH="1">
              <a:off x="2195" y="3565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0" name="Rectangle 82"/>
            <p:cNvSpPr>
              <a:spLocks noChangeArrowheads="1"/>
            </p:cNvSpPr>
            <p:nvPr/>
          </p:nvSpPr>
          <p:spPr bwMode="auto">
            <a:xfrm flipH="1">
              <a:off x="1951" y="3672"/>
              <a:ext cx="7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IMPLEMENTATION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1" name="Line 83"/>
            <p:cNvSpPr>
              <a:spLocks noChangeShapeType="1"/>
            </p:cNvSpPr>
            <p:nvPr/>
          </p:nvSpPr>
          <p:spPr bwMode="auto">
            <a:xfrm flipH="1">
              <a:off x="1186" y="3424"/>
              <a:ext cx="19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2" name="Line 84"/>
            <p:cNvSpPr>
              <a:spLocks noChangeShapeType="1"/>
            </p:cNvSpPr>
            <p:nvPr/>
          </p:nvSpPr>
          <p:spPr bwMode="auto">
            <a:xfrm flipH="1">
              <a:off x="1363" y="3541"/>
              <a:ext cx="16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3" name="Line 85"/>
            <p:cNvSpPr>
              <a:spLocks noChangeShapeType="1"/>
            </p:cNvSpPr>
            <p:nvPr/>
          </p:nvSpPr>
          <p:spPr bwMode="auto">
            <a:xfrm flipH="1">
              <a:off x="1505" y="3660"/>
              <a:ext cx="14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4" name="Line 86"/>
            <p:cNvSpPr>
              <a:spLocks noChangeShapeType="1"/>
            </p:cNvSpPr>
            <p:nvPr/>
          </p:nvSpPr>
          <p:spPr bwMode="auto">
            <a:xfrm flipV="1">
              <a:off x="2595" y="3171"/>
              <a:ext cx="854" cy="8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5" name="Rectangle 87"/>
            <p:cNvSpPr>
              <a:spLocks noChangeArrowheads="1"/>
            </p:cNvSpPr>
            <p:nvPr/>
          </p:nvSpPr>
          <p:spPr bwMode="auto">
            <a:xfrm flipH="1">
              <a:off x="2041" y="3784"/>
              <a:ext cx="60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INTEGRATION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6" name="Line 88"/>
            <p:cNvSpPr>
              <a:spLocks noChangeShapeType="1"/>
            </p:cNvSpPr>
            <p:nvPr/>
          </p:nvSpPr>
          <p:spPr bwMode="auto">
            <a:xfrm flipH="1">
              <a:off x="1609" y="3780"/>
              <a:ext cx="120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7" name="Rectangle 89"/>
            <p:cNvSpPr>
              <a:spLocks noChangeArrowheads="1"/>
            </p:cNvSpPr>
            <p:nvPr/>
          </p:nvSpPr>
          <p:spPr bwMode="auto">
            <a:xfrm flipH="1">
              <a:off x="1929" y="3904"/>
              <a:ext cx="62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VERIFICATION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78" name="Line 90"/>
            <p:cNvSpPr>
              <a:spLocks noChangeShapeType="1"/>
            </p:cNvSpPr>
            <p:nvPr/>
          </p:nvSpPr>
          <p:spPr bwMode="auto">
            <a:xfrm flipH="1">
              <a:off x="1737" y="3884"/>
              <a:ext cx="978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79" name="Line 91"/>
            <p:cNvSpPr>
              <a:spLocks noChangeShapeType="1"/>
            </p:cNvSpPr>
            <p:nvPr/>
          </p:nvSpPr>
          <p:spPr bwMode="auto">
            <a:xfrm flipH="1" flipV="1">
              <a:off x="1849" y="3998"/>
              <a:ext cx="738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80" name="Rectangle 92"/>
            <p:cNvSpPr>
              <a:spLocks noChangeArrowheads="1"/>
            </p:cNvSpPr>
            <p:nvPr/>
          </p:nvSpPr>
          <p:spPr bwMode="auto">
            <a:xfrm>
              <a:off x="3908" y="3432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VALIDATION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81" name="Rectangle 93"/>
            <p:cNvSpPr>
              <a:spLocks noChangeArrowheads="1"/>
            </p:cNvSpPr>
            <p:nvPr/>
          </p:nvSpPr>
          <p:spPr bwMode="auto">
            <a:xfrm>
              <a:off x="4012" y="3544"/>
              <a:ext cx="5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OPERATION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4782" name="Rectangle 94"/>
            <p:cNvSpPr>
              <a:spLocks noChangeArrowheads="1"/>
            </p:cNvSpPr>
            <p:nvPr/>
          </p:nvSpPr>
          <p:spPr bwMode="auto">
            <a:xfrm>
              <a:off x="4116" y="3648"/>
              <a:ext cx="9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MAINTENANCE</a:t>
              </a:r>
              <a:endParaRPr lang="en-US" sz="3200" b="1" i="1" dirty="0">
                <a:latin typeface="Arial" charset="0"/>
              </a:endParaRPr>
            </a:p>
          </p:txBody>
        </p:sp>
        <p:sp>
          <p:nvSpPr>
            <p:cNvPr id="754783" name="Rectangle 95"/>
            <p:cNvSpPr>
              <a:spLocks noChangeArrowheads="1"/>
            </p:cNvSpPr>
            <p:nvPr/>
          </p:nvSpPr>
          <p:spPr bwMode="auto">
            <a:xfrm>
              <a:off x="4260" y="3776"/>
              <a:ext cx="45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DISPOSAL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754784" name="Text Box 96"/>
          <p:cNvSpPr txBox="1">
            <a:spLocks noChangeArrowheads="1"/>
          </p:cNvSpPr>
          <p:nvPr/>
        </p:nvSpPr>
        <p:spPr bwMode="auto">
          <a:xfrm>
            <a:off x="1038225" y="3228975"/>
            <a:ext cx="431800" cy="260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chemeClr val="hlink"/>
                </a:solidFill>
                <a:latin typeface="Arial" charset="0"/>
              </a:rPr>
              <a:t>(25)</a:t>
            </a:r>
          </a:p>
        </p:txBody>
      </p:sp>
      <p:sp>
        <p:nvSpPr>
          <p:cNvPr id="754786" name="Text Box 98"/>
          <p:cNvSpPr txBox="1">
            <a:spLocks noChangeArrowheads="1"/>
          </p:cNvSpPr>
          <p:nvPr/>
        </p:nvSpPr>
        <p:spPr bwMode="auto">
          <a:xfrm>
            <a:off x="430821" y="990600"/>
            <a:ext cx="4445979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ISO/IEC 15288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u="sng" dirty="0">
                <a:solidFill>
                  <a:srgbClr val="000090"/>
                </a:solidFill>
                <a:latin typeface="Arial" charset="0"/>
              </a:rPr>
              <a:t>System </a:t>
            </a:r>
            <a:r>
              <a:rPr lang="en-US" b="1" dirty="0">
                <a:solidFill>
                  <a:srgbClr val="000090"/>
                </a:solidFill>
                <a:latin typeface="Arial" charset="0"/>
              </a:rPr>
              <a:t>Life Cycle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Maintenance in the Software Life Cycle</a:t>
            </a:r>
          </a:p>
        </p:txBody>
      </p:sp>
      <p:sp>
        <p:nvSpPr>
          <p:cNvPr id="755715" name="Rectangle 3"/>
          <p:cNvSpPr>
            <a:spLocks noChangeArrowheads="1"/>
          </p:cNvSpPr>
          <p:nvPr/>
        </p:nvSpPr>
        <p:spPr bwMode="auto">
          <a:xfrm>
            <a:off x="5641975" y="2573179"/>
            <a:ext cx="1554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Arial" charset="0"/>
              </a:rPr>
              <a:t>MAINTENANCE</a:t>
            </a:r>
            <a:endParaRPr lang="en-US" sz="3600" b="1" i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325" y="1738313"/>
            <a:ext cx="7964488" cy="4643437"/>
            <a:chOff x="38" y="1095"/>
            <a:chExt cx="5017" cy="2925"/>
          </a:xfrm>
        </p:grpSpPr>
        <p:sp>
          <p:nvSpPr>
            <p:cNvPr id="755717" name="Rectangle 5"/>
            <p:cNvSpPr>
              <a:spLocks noChangeArrowheads="1"/>
            </p:cNvSpPr>
            <p:nvPr/>
          </p:nvSpPr>
          <p:spPr bwMode="auto">
            <a:xfrm>
              <a:off x="554" y="1916"/>
              <a:ext cx="60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18" name="Rectangle 6"/>
            <p:cNvSpPr>
              <a:spLocks noChangeArrowheads="1"/>
            </p:cNvSpPr>
            <p:nvPr/>
          </p:nvSpPr>
          <p:spPr bwMode="auto">
            <a:xfrm>
              <a:off x="554" y="1791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SOFTWARE LIFE CYCLE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19" name="Rectangle 7"/>
            <p:cNvSpPr>
              <a:spLocks noChangeArrowheads="1"/>
            </p:cNvSpPr>
            <p:nvPr/>
          </p:nvSpPr>
          <p:spPr bwMode="auto">
            <a:xfrm>
              <a:off x="4066" y="3900"/>
              <a:ext cx="57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0" name="Rectangle 8"/>
            <p:cNvSpPr>
              <a:spLocks noChangeArrowheads="1"/>
            </p:cNvSpPr>
            <p:nvPr/>
          </p:nvSpPr>
          <p:spPr bwMode="auto">
            <a:xfrm>
              <a:off x="4066" y="3902"/>
              <a:ext cx="48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TAILORING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21" name="Rectangle 9"/>
            <p:cNvSpPr>
              <a:spLocks noChangeArrowheads="1"/>
            </p:cNvSpPr>
            <p:nvPr/>
          </p:nvSpPr>
          <p:spPr bwMode="auto">
            <a:xfrm>
              <a:off x="2690" y="2283"/>
              <a:ext cx="159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2" name="Rectangle 10"/>
            <p:cNvSpPr>
              <a:spLocks noChangeArrowheads="1"/>
            </p:cNvSpPr>
            <p:nvPr/>
          </p:nvSpPr>
          <p:spPr bwMode="auto">
            <a:xfrm>
              <a:off x="2690" y="2285"/>
              <a:ext cx="140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CONFIGURATION 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23" name="Line 11"/>
            <p:cNvSpPr>
              <a:spLocks noChangeShapeType="1"/>
            </p:cNvSpPr>
            <p:nvPr/>
          </p:nvSpPr>
          <p:spPr bwMode="auto">
            <a:xfrm>
              <a:off x="2690" y="2381"/>
              <a:ext cx="153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4" name="Line 12"/>
            <p:cNvSpPr>
              <a:spLocks noChangeShapeType="1"/>
            </p:cNvSpPr>
            <p:nvPr/>
          </p:nvSpPr>
          <p:spPr bwMode="auto">
            <a:xfrm>
              <a:off x="2827" y="2496"/>
              <a:ext cx="152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5" name="Line 13"/>
            <p:cNvSpPr>
              <a:spLocks noChangeShapeType="1"/>
            </p:cNvSpPr>
            <p:nvPr/>
          </p:nvSpPr>
          <p:spPr bwMode="auto">
            <a:xfrm>
              <a:off x="2960" y="2611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6" name="Line 14"/>
            <p:cNvSpPr>
              <a:spLocks noChangeShapeType="1"/>
            </p:cNvSpPr>
            <p:nvPr/>
          </p:nvSpPr>
          <p:spPr bwMode="auto">
            <a:xfrm>
              <a:off x="3115" y="2726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7" name="Line 15"/>
            <p:cNvSpPr>
              <a:spLocks noChangeShapeType="1"/>
            </p:cNvSpPr>
            <p:nvPr/>
          </p:nvSpPr>
          <p:spPr bwMode="auto">
            <a:xfrm>
              <a:off x="3237" y="2841"/>
              <a:ext cx="15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8" name="Line 16"/>
            <p:cNvSpPr>
              <a:spLocks noChangeShapeType="1"/>
            </p:cNvSpPr>
            <p:nvPr/>
          </p:nvSpPr>
          <p:spPr bwMode="auto">
            <a:xfrm>
              <a:off x="3383" y="2956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29" name="Line 17"/>
            <p:cNvSpPr>
              <a:spLocks noChangeShapeType="1"/>
            </p:cNvSpPr>
            <p:nvPr/>
          </p:nvSpPr>
          <p:spPr bwMode="auto">
            <a:xfrm>
              <a:off x="3517" y="3071"/>
              <a:ext cx="15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0" name="Line 18"/>
            <p:cNvSpPr>
              <a:spLocks noChangeShapeType="1"/>
            </p:cNvSpPr>
            <p:nvPr/>
          </p:nvSpPr>
          <p:spPr bwMode="auto">
            <a:xfrm>
              <a:off x="2531" y="2266"/>
              <a:ext cx="1531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1" name="Rectangle 19"/>
            <p:cNvSpPr>
              <a:spLocks noChangeArrowheads="1"/>
            </p:cNvSpPr>
            <p:nvPr/>
          </p:nvSpPr>
          <p:spPr bwMode="auto">
            <a:xfrm>
              <a:off x="2899" y="2165"/>
              <a:ext cx="91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2" name="Rectangle 20"/>
            <p:cNvSpPr>
              <a:spLocks noChangeArrowheads="1"/>
            </p:cNvSpPr>
            <p:nvPr/>
          </p:nvSpPr>
          <p:spPr bwMode="auto">
            <a:xfrm>
              <a:off x="2899" y="2168"/>
              <a:ext cx="7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DOCUMENTATION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3" name="Rectangle 21"/>
            <p:cNvSpPr>
              <a:spLocks noChangeArrowheads="1"/>
            </p:cNvSpPr>
            <p:nvPr/>
          </p:nvSpPr>
          <p:spPr bwMode="auto">
            <a:xfrm>
              <a:off x="3085" y="2388"/>
              <a:ext cx="110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4" name="Rectangle 22"/>
            <p:cNvSpPr>
              <a:spLocks noChangeArrowheads="1"/>
            </p:cNvSpPr>
            <p:nvPr/>
          </p:nvSpPr>
          <p:spPr bwMode="auto">
            <a:xfrm>
              <a:off x="3085" y="2391"/>
              <a:ext cx="96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QUALITY ASSURANCE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5" name="Rectangle 23"/>
            <p:cNvSpPr>
              <a:spLocks noChangeArrowheads="1"/>
            </p:cNvSpPr>
            <p:nvPr/>
          </p:nvSpPr>
          <p:spPr bwMode="auto">
            <a:xfrm>
              <a:off x="3376" y="2510"/>
              <a:ext cx="7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6" name="Rectangle 24"/>
            <p:cNvSpPr>
              <a:spLocks noChangeArrowheads="1"/>
            </p:cNvSpPr>
            <p:nvPr/>
          </p:nvSpPr>
          <p:spPr bwMode="auto">
            <a:xfrm>
              <a:off x="3376" y="2510"/>
              <a:ext cx="62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VERIFICATION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7" name="Rectangle 25"/>
            <p:cNvSpPr>
              <a:spLocks noChangeArrowheads="1"/>
            </p:cNvSpPr>
            <p:nvPr/>
          </p:nvSpPr>
          <p:spPr bwMode="auto">
            <a:xfrm>
              <a:off x="3604" y="2621"/>
              <a:ext cx="62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38" name="Rectangle 26"/>
            <p:cNvSpPr>
              <a:spLocks noChangeArrowheads="1"/>
            </p:cNvSpPr>
            <p:nvPr/>
          </p:nvSpPr>
          <p:spPr bwMode="auto">
            <a:xfrm>
              <a:off x="3604" y="2623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VALIDATION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39" name="Rectangle 27"/>
            <p:cNvSpPr>
              <a:spLocks noChangeArrowheads="1"/>
            </p:cNvSpPr>
            <p:nvPr/>
          </p:nvSpPr>
          <p:spPr bwMode="auto">
            <a:xfrm>
              <a:off x="3716" y="2740"/>
              <a:ext cx="7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0" name="Rectangle 28"/>
            <p:cNvSpPr>
              <a:spLocks noChangeArrowheads="1"/>
            </p:cNvSpPr>
            <p:nvPr/>
          </p:nvSpPr>
          <p:spPr bwMode="auto">
            <a:xfrm>
              <a:off x="3716" y="2743"/>
              <a:ext cx="63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JOINT REVIEW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1" name="Rectangle 29"/>
            <p:cNvSpPr>
              <a:spLocks noChangeArrowheads="1"/>
            </p:cNvSpPr>
            <p:nvPr/>
          </p:nvSpPr>
          <p:spPr bwMode="auto">
            <a:xfrm>
              <a:off x="3968" y="2851"/>
              <a:ext cx="3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2" name="Rectangle 30"/>
            <p:cNvSpPr>
              <a:spLocks noChangeArrowheads="1"/>
            </p:cNvSpPr>
            <p:nvPr/>
          </p:nvSpPr>
          <p:spPr bwMode="auto">
            <a:xfrm>
              <a:off x="3968" y="2853"/>
              <a:ext cx="26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AUDIT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3" name="Rectangle 31"/>
            <p:cNvSpPr>
              <a:spLocks noChangeArrowheads="1"/>
            </p:cNvSpPr>
            <p:nvPr/>
          </p:nvSpPr>
          <p:spPr bwMode="auto">
            <a:xfrm>
              <a:off x="3749" y="2970"/>
              <a:ext cx="11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4" name="Rectangle 32"/>
            <p:cNvSpPr>
              <a:spLocks noChangeArrowheads="1"/>
            </p:cNvSpPr>
            <p:nvPr/>
          </p:nvSpPr>
          <p:spPr bwMode="auto">
            <a:xfrm>
              <a:off x="3749" y="2973"/>
              <a:ext cx="109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800000"/>
                  </a:solidFill>
                  <a:latin typeface="Arial" charset="0"/>
                </a:rPr>
                <a:t>PROBLEM  RESOLUTION</a:t>
              </a:r>
              <a:endParaRPr lang="en-US" b="1" i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755745" name="Line 33"/>
            <p:cNvSpPr>
              <a:spLocks noChangeShapeType="1"/>
            </p:cNvSpPr>
            <p:nvPr/>
          </p:nvSpPr>
          <p:spPr bwMode="auto">
            <a:xfrm>
              <a:off x="2460" y="2210"/>
              <a:ext cx="1057" cy="8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6" name="Line 34"/>
            <p:cNvSpPr>
              <a:spLocks noChangeShapeType="1"/>
            </p:cNvSpPr>
            <p:nvPr/>
          </p:nvSpPr>
          <p:spPr bwMode="auto">
            <a:xfrm>
              <a:off x="1350" y="2205"/>
              <a:ext cx="1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7" name="Rectangle 35"/>
            <p:cNvSpPr>
              <a:spLocks noChangeArrowheads="1"/>
            </p:cNvSpPr>
            <p:nvPr/>
          </p:nvSpPr>
          <p:spPr bwMode="auto">
            <a:xfrm>
              <a:off x="2136" y="1724"/>
              <a:ext cx="49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48" name="Rectangle 36"/>
            <p:cNvSpPr>
              <a:spLocks noChangeArrowheads="1"/>
            </p:cNvSpPr>
            <p:nvPr/>
          </p:nvSpPr>
          <p:spPr bwMode="auto">
            <a:xfrm>
              <a:off x="2136" y="1726"/>
              <a:ext cx="53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PRIMARY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 (5)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49" name="Line 37"/>
            <p:cNvSpPr>
              <a:spLocks noChangeShapeType="1"/>
            </p:cNvSpPr>
            <p:nvPr/>
          </p:nvSpPr>
          <p:spPr bwMode="auto">
            <a:xfrm>
              <a:off x="3684" y="1480"/>
              <a:ext cx="10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0" name="Line 38"/>
            <p:cNvSpPr>
              <a:spLocks noChangeShapeType="1"/>
            </p:cNvSpPr>
            <p:nvPr/>
          </p:nvSpPr>
          <p:spPr bwMode="auto">
            <a:xfrm>
              <a:off x="3524" y="1611"/>
              <a:ext cx="10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1" name="Line 39"/>
            <p:cNvSpPr>
              <a:spLocks noChangeShapeType="1"/>
            </p:cNvSpPr>
            <p:nvPr/>
          </p:nvSpPr>
          <p:spPr bwMode="auto">
            <a:xfrm flipV="1">
              <a:off x="3367" y="1742"/>
              <a:ext cx="1036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2" name="Line 40"/>
            <p:cNvSpPr>
              <a:spLocks noChangeShapeType="1"/>
            </p:cNvSpPr>
            <p:nvPr/>
          </p:nvSpPr>
          <p:spPr bwMode="auto">
            <a:xfrm>
              <a:off x="3848" y="1341"/>
              <a:ext cx="10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3" name="Line 41"/>
            <p:cNvSpPr>
              <a:spLocks noChangeShapeType="1"/>
            </p:cNvSpPr>
            <p:nvPr/>
          </p:nvSpPr>
          <p:spPr bwMode="auto">
            <a:xfrm>
              <a:off x="4012" y="1201"/>
              <a:ext cx="10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4" name="Rectangle 42"/>
            <p:cNvSpPr>
              <a:spLocks noChangeArrowheads="1"/>
            </p:cNvSpPr>
            <p:nvPr/>
          </p:nvSpPr>
          <p:spPr bwMode="auto">
            <a:xfrm>
              <a:off x="3869" y="1372"/>
              <a:ext cx="78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5" name="Rectangle 43"/>
            <p:cNvSpPr>
              <a:spLocks noChangeArrowheads="1"/>
            </p:cNvSpPr>
            <p:nvPr/>
          </p:nvSpPr>
          <p:spPr bwMode="auto">
            <a:xfrm>
              <a:off x="3869" y="1374"/>
              <a:ext cx="67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DEVELOPMENT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56" name="Rectangle 44"/>
            <p:cNvSpPr>
              <a:spLocks noChangeArrowheads="1"/>
            </p:cNvSpPr>
            <p:nvPr/>
          </p:nvSpPr>
          <p:spPr bwMode="auto">
            <a:xfrm>
              <a:off x="3789" y="1501"/>
              <a:ext cx="62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7" name="Rectangle 45"/>
            <p:cNvSpPr>
              <a:spLocks noChangeArrowheads="1"/>
            </p:cNvSpPr>
            <p:nvPr/>
          </p:nvSpPr>
          <p:spPr bwMode="auto">
            <a:xfrm>
              <a:off x="3789" y="1503"/>
              <a:ext cx="52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OPERATION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58" name="Rectangle 46"/>
            <p:cNvSpPr>
              <a:spLocks noChangeArrowheads="1"/>
            </p:cNvSpPr>
            <p:nvPr/>
          </p:nvSpPr>
          <p:spPr bwMode="auto">
            <a:xfrm>
              <a:off x="3554" y="1642"/>
              <a:ext cx="7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59" name="Rectangle 47"/>
            <p:cNvSpPr>
              <a:spLocks noChangeArrowheads="1"/>
            </p:cNvSpPr>
            <p:nvPr/>
          </p:nvSpPr>
          <p:spPr bwMode="auto">
            <a:xfrm>
              <a:off x="4252" y="1095"/>
              <a:ext cx="68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0" name="Rectangle 48"/>
            <p:cNvSpPr>
              <a:spLocks noChangeArrowheads="1"/>
            </p:cNvSpPr>
            <p:nvPr/>
          </p:nvSpPr>
          <p:spPr bwMode="auto">
            <a:xfrm>
              <a:off x="4252" y="1097"/>
              <a:ext cx="5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ACQUISITION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1" name="Rectangle 49"/>
            <p:cNvSpPr>
              <a:spLocks noChangeArrowheads="1"/>
            </p:cNvSpPr>
            <p:nvPr/>
          </p:nvSpPr>
          <p:spPr bwMode="auto">
            <a:xfrm>
              <a:off x="4249" y="1233"/>
              <a:ext cx="43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2" name="Rectangle 50"/>
            <p:cNvSpPr>
              <a:spLocks noChangeArrowheads="1"/>
            </p:cNvSpPr>
            <p:nvPr/>
          </p:nvSpPr>
          <p:spPr bwMode="auto">
            <a:xfrm>
              <a:off x="4249" y="1236"/>
              <a:ext cx="3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3" name="Line 51"/>
            <p:cNvSpPr>
              <a:spLocks noChangeShapeType="1"/>
            </p:cNvSpPr>
            <p:nvPr/>
          </p:nvSpPr>
          <p:spPr bwMode="auto">
            <a:xfrm flipH="1">
              <a:off x="3249" y="1205"/>
              <a:ext cx="754" cy="6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4" name="Rectangle 52"/>
            <p:cNvSpPr>
              <a:spLocks noChangeArrowheads="1"/>
            </p:cNvSpPr>
            <p:nvPr/>
          </p:nvSpPr>
          <p:spPr bwMode="auto">
            <a:xfrm>
              <a:off x="2672" y="3165"/>
              <a:ext cx="91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5" name="Rectangle 53"/>
            <p:cNvSpPr>
              <a:spLocks noChangeArrowheads="1"/>
            </p:cNvSpPr>
            <p:nvPr/>
          </p:nvSpPr>
          <p:spPr bwMode="auto">
            <a:xfrm>
              <a:off x="2584" y="3168"/>
              <a:ext cx="9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ORGANIZATIONAL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 (4)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6" name="Rectangle 54"/>
            <p:cNvSpPr>
              <a:spLocks noChangeArrowheads="1"/>
            </p:cNvSpPr>
            <p:nvPr/>
          </p:nvSpPr>
          <p:spPr bwMode="auto">
            <a:xfrm>
              <a:off x="3789" y="3269"/>
              <a:ext cx="74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7" name="Rectangle 55"/>
            <p:cNvSpPr>
              <a:spLocks noChangeArrowheads="1"/>
            </p:cNvSpPr>
            <p:nvPr/>
          </p:nvSpPr>
          <p:spPr bwMode="auto">
            <a:xfrm>
              <a:off x="3789" y="3271"/>
              <a:ext cx="64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MANAGEMENT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68" name="Rectangle 56"/>
            <p:cNvSpPr>
              <a:spLocks noChangeArrowheads="1"/>
            </p:cNvSpPr>
            <p:nvPr/>
          </p:nvSpPr>
          <p:spPr bwMode="auto">
            <a:xfrm>
              <a:off x="3883" y="3414"/>
              <a:ext cx="94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69" name="Rectangle 57"/>
            <p:cNvSpPr>
              <a:spLocks noChangeArrowheads="1"/>
            </p:cNvSpPr>
            <p:nvPr/>
          </p:nvSpPr>
          <p:spPr bwMode="auto">
            <a:xfrm>
              <a:off x="3883" y="3416"/>
              <a:ext cx="81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INFRASTRUCTURE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0" name="Rectangle 58"/>
            <p:cNvSpPr>
              <a:spLocks noChangeArrowheads="1"/>
            </p:cNvSpPr>
            <p:nvPr/>
          </p:nvSpPr>
          <p:spPr bwMode="auto">
            <a:xfrm>
              <a:off x="4090" y="3534"/>
              <a:ext cx="774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1" name="Rectangle 59"/>
            <p:cNvSpPr>
              <a:spLocks noChangeArrowheads="1"/>
            </p:cNvSpPr>
            <p:nvPr/>
          </p:nvSpPr>
          <p:spPr bwMode="auto">
            <a:xfrm>
              <a:off x="4090" y="3536"/>
              <a:ext cx="65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IMPROVEMENT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2" name="Rectangle 60"/>
            <p:cNvSpPr>
              <a:spLocks noChangeArrowheads="1"/>
            </p:cNvSpPr>
            <p:nvPr/>
          </p:nvSpPr>
          <p:spPr bwMode="auto">
            <a:xfrm>
              <a:off x="4348" y="3653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3" name="Rectangle 61"/>
            <p:cNvSpPr>
              <a:spLocks noChangeArrowheads="1"/>
            </p:cNvSpPr>
            <p:nvPr/>
          </p:nvSpPr>
          <p:spPr bwMode="auto">
            <a:xfrm>
              <a:off x="4348" y="3656"/>
              <a:ext cx="42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TRAINING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74" name="Line 62"/>
            <p:cNvSpPr>
              <a:spLocks noChangeShapeType="1"/>
            </p:cNvSpPr>
            <p:nvPr/>
          </p:nvSpPr>
          <p:spPr bwMode="auto">
            <a:xfrm>
              <a:off x="3862" y="3520"/>
              <a:ext cx="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5" name="Line 63"/>
            <p:cNvSpPr>
              <a:spLocks noChangeShapeType="1"/>
            </p:cNvSpPr>
            <p:nvPr/>
          </p:nvSpPr>
          <p:spPr bwMode="auto">
            <a:xfrm>
              <a:off x="3684" y="3372"/>
              <a:ext cx="9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6" name="Line 64"/>
            <p:cNvSpPr>
              <a:spLocks noChangeShapeType="1"/>
            </p:cNvSpPr>
            <p:nvPr/>
          </p:nvSpPr>
          <p:spPr bwMode="auto">
            <a:xfrm>
              <a:off x="4005" y="3637"/>
              <a:ext cx="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7" name="Line 65"/>
            <p:cNvSpPr>
              <a:spLocks noChangeShapeType="1"/>
            </p:cNvSpPr>
            <p:nvPr/>
          </p:nvSpPr>
          <p:spPr bwMode="auto">
            <a:xfrm>
              <a:off x="4104" y="3764"/>
              <a:ext cx="94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8" name="Line 66"/>
            <p:cNvSpPr>
              <a:spLocks noChangeShapeType="1"/>
            </p:cNvSpPr>
            <p:nvPr/>
          </p:nvSpPr>
          <p:spPr bwMode="auto">
            <a:xfrm flipH="1" flipV="1">
              <a:off x="3578" y="3283"/>
              <a:ext cx="542" cy="4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79" name="Line 67"/>
            <p:cNvSpPr>
              <a:spLocks noChangeShapeType="1"/>
            </p:cNvSpPr>
            <p:nvPr/>
          </p:nvSpPr>
          <p:spPr bwMode="auto">
            <a:xfrm flipH="1">
              <a:off x="2585" y="3280"/>
              <a:ext cx="101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0" name="Line 68"/>
            <p:cNvSpPr>
              <a:spLocks noChangeShapeType="1"/>
            </p:cNvSpPr>
            <p:nvPr/>
          </p:nvSpPr>
          <p:spPr bwMode="auto">
            <a:xfrm>
              <a:off x="1373" y="1832"/>
              <a:ext cx="18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1" name="Line 69"/>
            <p:cNvSpPr>
              <a:spLocks noChangeShapeType="1"/>
            </p:cNvSpPr>
            <p:nvPr/>
          </p:nvSpPr>
          <p:spPr bwMode="auto">
            <a:xfrm flipH="1">
              <a:off x="533" y="2027"/>
              <a:ext cx="6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2" name="Rectangle 70"/>
            <p:cNvSpPr>
              <a:spLocks noChangeArrowheads="1"/>
            </p:cNvSpPr>
            <p:nvPr/>
          </p:nvSpPr>
          <p:spPr bwMode="auto">
            <a:xfrm>
              <a:off x="1613" y="2097"/>
              <a:ext cx="69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3" name="Rectangle 71"/>
            <p:cNvSpPr>
              <a:spLocks noChangeArrowheads="1"/>
            </p:cNvSpPr>
            <p:nvPr/>
          </p:nvSpPr>
          <p:spPr bwMode="auto">
            <a:xfrm>
              <a:off x="1613" y="2100"/>
              <a:ext cx="7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SUPPORTING </a:t>
              </a: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(8)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755784" name="Line 72"/>
            <p:cNvSpPr>
              <a:spLocks noChangeShapeType="1"/>
            </p:cNvSpPr>
            <p:nvPr/>
          </p:nvSpPr>
          <p:spPr bwMode="auto">
            <a:xfrm>
              <a:off x="1134" y="2027"/>
              <a:ext cx="1439" cy="12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5" name="Line 73"/>
            <p:cNvSpPr>
              <a:spLocks noChangeShapeType="1"/>
            </p:cNvSpPr>
            <p:nvPr/>
          </p:nvSpPr>
          <p:spPr bwMode="auto">
            <a:xfrm>
              <a:off x="2564" y="3283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6" name="Line 74"/>
            <p:cNvSpPr>
              <a:spLocks noChangeShapeType="1"/>
            </p:cNvSpPr>
            <p:nvPr/>
          </p:nvSpPr>
          <p:spPr bwMode="auto">
            <a:xfrm>
              <a:off x="2620" y="3334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7" name="Line 75"/>
            <p:cNvSpPr>
              <a:spLocks noChangeShapeType="1"/>
            </p:cNvSpPr>
            <p:nvPr/>
          </p:nvSpPr>
          <p:spPr bwMode="auto">
            <a:xfrm>
              <a:off x="2676" y="3384"/>
              <a:ext cx="29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8" name="Line 76"/>
            <p:cNvSpPr>
              <a:spLocks noChangeShapeType="1"/>
            </p:cNvSpPr>
            <p:nvPr/>
          </p:nvSpPr>
          <p:spPr bwMode="auto">
            <a:xfrm>
              <a:off x="2735" y="3433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89" name="Line 77"/>
            <p:cNvSpPr>
              <a:spLocks noChangeShapeType="1"/>
            </p:cNvSpPr>
            <p:nvPr/>
          </p:nvSpPr>
          <p:spPr bwMode="auto">
            <a:xfrm>
              <a:off x="2791" y="3484"/>
              <a:ext cx="29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0" name="Line 78"/>
            <p:cNvSpPr>
              <a:spLocks noChangeShapeType="1"/>
            </p:cNvSpPr>
            <p:nvPr/>
          </p:nvSpPr>
          <p:spPr bwMode="auto">
            <a:xfrm>
              <a:off x="2848" y="3534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1" name="Line 79"/>
            <p:cNvSpPr>
              <a:spLocks noChangeShapeType="1"/>
            </p:cNvSpPr>
            <p:nvPr/>
          </p:nvSpPr>
          <p:spPr bwMode="auto">
            <a:xfrm>
              <a:off x="2906" y="3585"/>
              <a:ext cx="26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2" name="Line 80"/>
            <p:cNvSpPr>
              <a:spLocks noChangeShapeType="1"/>
            </p:cNvSpPr>
            <p:nvPr/>
          </p:nvSpPr>
          <p:spPr bwMode="auto">
            <a:xfrm>
              <a:off x="2963" y="3635"/>
              <a:ext cx="28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3" name="Line 81"/>
            <p:cNvSpPr>
              <a:spLocks noChangeShapeType="1"/>
            </p:cNvSpPr>
            <p:nvPr/>
          </p:nvSpPr>
          <p:spPr bwMode="auto">
            <a:xfrm>
              <a:off x="3019" y="3686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4" name="Line 82"/>
            <p:cNvSpPr>
              <a:spLocks noChangeShapeType="1"/>
            </p:cNvSpPr>
            <p:nvPr/>
          </p:nvSpPr>
          <p:spPr bwMode="auto">
            <a:xfrm>
              <a:off x="3075" y="3736"/>
              <a:ext cx="29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5" name="Line 83"/>
            <p:cNvSpPr>
              <a:spLocks noChangeShapeType="1"/>
            </p:cNvSpPr>
            <p:nvPr/>
          </p:nvSpPr>
          <p:spPr bwMode="auto">
            <a:xfrm>
              <a:off x="3134" y="3787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6" name="Line 84"/>
            <p:cNvSpPr>
              <a:spLocks noChangeShapeType="1"/>
            </p:cNvSpPr>
            <p:nvPr/>
          </p:nvSpPr>
          <p:spPr bwMode="auto">
            <a:xfrm>
              <a:off x="3191" y="3837"/>
              <a:ext cx="28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7" name="Line 85"/>
            <p:cNvSpPr>
              <a:spLocks noChangeShapeType="1"/>
            </p:cNvSpPr>
            <p:nvPr/>
          </p:nvSpPr>
          <p:spPr bwMode="auto">
            <a:xfrm>
              <a:off x="3247" y="3888"/>
              <a:ext cx="28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3306" y="3937"/>
              <a:ext cx="25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99" name="Line 87"/>
            <p:cNvSpPr>
              <a:spLocks noChangeShapeType="1"/>
            </p:cNvSpPr>
            <p:nvPr/>
          </p:nvSpPr>
          <p:spPr bwMode="auto">
            <a:xfrm>
              <a:off x="3362" y="3989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0" name="Line 88"/>
            <p:cNvSpPr>
              <a:spLocks noChangeShapeType="1"/>
            </p:cNvSpPr>
            <p:nvPr/>
          </p:nvSpPr>
          <p:spPr bwMode="auto">
            <a:xfrm flipH="1">
              <a:off x="1143" y="1832"/>
              <a:ext cx="219" cy="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1" name="Line 89"/>
            <p:cNvSpPr>
              <a:spLocks noChangeShapeType="1"/>
            </p:cNvSpPr>
            <p:nvPr/>
          </p:nvSpPr>
          <p:spPr bwMode="auto">
            <a:xfrm>
              <a:off x="338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2" name="Line 90"/>
            <p:cNvSpPr>
              <a:spLocks noChangeShapeType="1"/>
            </p:cNvSpPr>
            <p:nvPr/>
          </p:nvSpPr>
          <p:spPr bwMode="auto">
            <a:xfrm>
              <a:off x="343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3" name="Line 91"/>
            <p:cNvSpPr>
              <a:spLocks noChangeShapeType="1"/>
            </p:cNvSpPr>
            <p:nvPr/>
          </p:nvSpPr>
          <p:spPr bwMode="auto">
            <a:xfrm>
              <a:off x="3496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4" name="Line 92"/>
            <p:cNvSpPr>
              <a:spLocks noChangeShapeType="1"/>
            </p:cNvSpPr>
            <p:nvPr/>
          </p:nvSpPr>
          <p:spPr bwMode="auto">
            <a:xfrm>
              <a:off x="3552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5" name="Line 93"/>
            <p:cNvSpPr>
              <a:spLocks noChangeShapeType="1"/>
            </p:cNvSpPr>
            <p:nvPr/>
          </p:nvSpPr>
          <p:spPr bwMode="auto">
            <a:xfrm>
              <a:off x="3608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3667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7" name="Line 95"/>
            <p:cNvSpPr>
              <a:spLocks noChangeShapeType="1"/>
            </p:cNvSpPr>
            <p:nvPr/>
          </p:nvSpPr>
          <p:spPr bwMode="auto">
            <a:xfrm>
              <a:off x="3723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8" name="Line 96"/>
            <p:cNvSpPr>
              <a:spLocks noChangeShapeType="1"/>
            </p:cNvSpPr>
            <p:nvPr/>
          </p:nvSpPr>
          <p:spPr bwMode="auto">
            <a:xfrm>
              <a:off x="3780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09" name="Line 97"/>
            <p:cNvSpPr>
              <a:spLocks noChangeShapeType="1"/>
            </p:cNvSpPr>
            <p:nvPr/>
          </p:nvSpPr>
          <p:spPr bwMode="auto">
            <a:xfrm>
              <a:off x="3836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0" name="Line 98"/>
            <p:cNvSpPr>
              <a:spLocks noChangeShapeType="1"/>
            </p:cNvSpPr>
            <p:nvPr/>
          </p:nvSpPr>
          <p:spPr bwMode="auto">
            <a:xfrm>
              <a:off x="3895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1" name="Line 99"/>
            <p:cNvSpPr>
              <a:spLocks noChangeShapeType="1"/>
            </p:cNvSpPr>
            <p:nvPr/>
          </p:nvSpPr>
          <p:spPr bwMode="auto">
            <a:xfrm>
              <a:off x="395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2" name="Line 100"/>
            <p:cNvSpPr>
              <a:spLocks noChangeShapeType="1"/>
            </p:cNvSpPr>
            <p:nvPr/>
          </p:nvSpPr>
          <p:spPr bwMode="auto">
            <a:xfrm>
              <a:off x="4008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3" name="Line 101"/>
            <p:cNvSpPr>
              <a:spLocks noChangeShapeType="1"/>
            </p:cNvSpPr>
            <p:nvPr/>
          </p:nvSpPr>
          <p:spPr bwMode="auto">
            <a:xfrm>
              <a:off x="4066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4123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5" name="Line 103"/>
            <p:cNvSpPr>
              <a:spLocks noChangeShapeType="1"/>
            </p:cNvSpPr>
            <p:nvPr/>
          </p:nvSpPr>
          <p:spPr bwMode="auto">
            <a:xfrm>
              <a:off x="4179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6" name="Line 104"/>
            <p:cNvSpPr>
              <a:spLocks noChangeShapeType="1"/>
            </p:cNvSpPr>
            <p:nvPr/>
          </p:nvSpPr>
          <p:spPr bwMode="auto">
            <a:xfrm>
              <a:off x="4235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7" name="Line 105"/>
            <p:cNvSpPr>
              <a:spLocks noChangeShapeType="1"/>
            </p:cNvSpPr>
            <p:nvPr/>
          </p:nvSpPr>
          <p:spPr bwMode="auto">
            <a:xfrm>
              <a:off x="4294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8" name="Line 106"/>
            <p:cNvSpPr>
              <a:spLocks noChangeShapeType="1"/>
            </p:cNvSpPr>
            <p:nvPr/>
          </p:nvSpPr>
          <p:spPr bwMode="auto">
            <a:xfrm>
              <a:off x="4350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19" name="Line 107"/>
            <p:cNvSpPr>
              <a:spLocks noChangeShapeType="1"/>
            </p:cNvSpPr>
            <p:nvPr/>
          </p:nvSpPr>
          <p:spPr bwMode="auto">
            <a:xfrm>
              <a:off x="440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0" name="Line 108"/>
            <p:cNvSpPr>
              <a:spLocks noChangeShapeType="1"/>
            </p:cNvSpPr>
            <p:nvPr/>
          </p:nvSpPr>
          <p:spPr bwMode="auto">
            <a:xfrm>
              <a:off x="4465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1" name="Line 109"/>
            <p:cNvSpPr>
              <a:spLocks noChangeShapeType="1"/>
            </p:cNvSpPr>
            <p:nvPr/>
          </p:nvSpPr>
          <p:spPr bwMode="auto">
            <a:xfrm>
              <a:off x="4522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2" name="Line 110"/>
            <p:cNvSpPr>
              <a:spLocks noChangeShapeType="1"/>
            </p:cNvSpPr>
            <p:nvPr/>
          </p:nvSpPr>
          <p:spPr bwMode="auto">
            <a:xfrm>
              <a:off x="4578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3" name="Line 111"/>
            <p:cNvSpPr>
              <a:spLocks noChangeShapeType="1"/>
            </p:cNvSpPr>
            <p:nvPr/>
          </p:nvSpPr>
          <p:spPr bwMode="auto">
            <a:xfrm>
              <a:off x="4634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4" name="Line 112"/>
            <p:cNvSpPr>
              <a:spLocks noChangeShapeType="1"/>
            </p:cNvSpPr>
            <p:nvPr/>
          </p:nvSpPr>
          <p:spPr bwMode="auto">
            <a:xfrm>
              <a:off x="4693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5" name="Line 113"/>
            <p:cNvSpPr>
              <a:spLocks noChangeShapeType="1"/>
            </p:cNvSpPr>
            <p:nvPr/>
          </p:nvSpPr>
          <p:spPr bwMode="auto">
            <a:xfrm>
              <a:off x="4749" y="399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6" name="Line 114"/>
            <p:cNvSpPr>
              <a:spLocks noChangeShapeType="1"/>
            </p:cNvSpPr>
            <p:nvPr/>
          </p:nvSpPr>
          <p:spPr bwMode="auto">
            <a:xfrm>
              <a:off x="4806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7" name="Line 115"/>
            <p:cNvSpPr>
              <a:spLocks noChangeShapeType="1"/>
            </p:cNvSpPr>
            <p:nvPr/>
          </p:nvSpPr>
          <p:spPr bwMode="auto">
            <a:xfrm>
              <a:off x="4864" y="399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8" name="Line 116"/>
            <p:cNvSpPr>
              <a:spLocks noChangeShapeType="1"/>
            </p:cNvSpPr>
            <p:nvPr/>
          </p:nvSpPr>
          <p:spPr bwMode="auto">
            <a:xfrm>
              <a:off x="4921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29" name="Line 117"/>
            <p:cNvSpPr>
              <a:spLocks noChangeShapeType="1"/>
            </p:cNvSpPr>
            <p:nvPr/>
          </p:nvSpPr>
          <p:spPr bwMode="auto">
            <a:xfrm>
              <a:off x="4977" y="3996"/>
              <a:ext cx="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30" name="Line 118"/>
            <p:cNvSpPr>
              <a:spLocks noChangeShapeType="1"/>
            </p:cNvSpPr>
            <p:nvPr/>
          </p:nvSpPr>
          <p:spPr bwMode="auto">
            <a:xfrm>
              <a:off x="5033" y="3996"/>
              <a:ext cx="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31" name="Text Box 119"/>
            <p:cNvSpPr txBox="1">
              <a:spLocks noChangeArrowheads="1"/>
            </p:cNvSpPr>
            <p:nvPr/>
          </p:nvSpPr>
          <p:spPr bwMode="auto">
            <a:xfrm>
              <a:off x="38" y="3346"/>
              <a:ext cx="9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1" i="1">
                <a:latin typeface="Arial" charset="0"/>
              </a:endParaRPr>
            </a:p>
          </p:txBody>
        </p:sp>
        <p:sp>
          <p:nvSpPr>
            <p:cNvPr id="755832" name="Text Box 120"/>
            <p:cNvSpPr txBox="1">
              <a:spLocks noChangeArrowheads="1"/>
            </p:cNvSpPr>
            <p:nvPr/>
          </p:nvSpPr>
          <p:spPr bwMode="auto">
            <a:xfrm>
              <a:off x="604" y="2034"/>
              <a:ext cx="373" cy="16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solidFill>
                    <a:schemeClr val="hlink"/>
                  </a:solidFill>
                  <a:latin typeface="Arial" charset="0"/>
                </a:rPr>
                <a:t>(17+1)</a:t>
              </a:r>
            </a:p>
          </p:txBody>
        </p:sp>
      </p:grpSp>
      <p:sp>
        <p:nvSpPr>
          <p:cNvPr id="755834" name="Text Box 122"/>
          <p:cNvSpPr txBox="1">
            <a:spLocks noChangeArrowheads="1"/>
          </p:cNvSpPr>
          <p:nvPr/>
        </p:nvSpPr>
        <p:spPr bwMode="auto">
          <a:xfrm>
            <a:off x="276225" y="1636713"/>
            <a:ext cx="4650812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IEEE/EIA 12207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50000"/>
              <a:buFont typeface="Monotype Sorts" charset="2"/>
              <a:buNone/>
            </a:pPr>
            <a:r>
              <a:rPr lang="en-US" b="1" u="sng" dirty="0">
                <a:solidFill>
                  <a:srgbClr val="000090"/>
                </a:solidFill>
                <a:latin typeface="Arial" charset="0"/>
              </a:rPr>
              <a:t>Software </a:t>
            </a:r>
            <a:r>
              <a:rPr lang="en-US" b="1" dirty="0">
                <a:solidFill>
                  <a:srgbClr val="000090"/>
                </a:solidFill>
                <a:latin typeface="Arial" charset="0"/>
              </a:rPr>
              <a:t>Life Cycle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20013" cy="666750"/>
          </a:xfrm>
        </p:spPr>
        <p:txBody>
          <a:bodyPr>
            <a:normAutofit fontScale="90000"/>
          </a:bodyPr>
          <a:lstStyle/>
          <a:p>
            <a:r>
              <a:rPr lang="en-US"/>
              <a:t>12207’s Maintenance Process</a:t>
            </a:r>
            <a:br>
              <a:rPr lang="en-US"/>
            </a:br>
            <a:r>
              <a:rPr lang="en-US" sz="2000"/>
              <a:t>A Primary Life Cycle Process - 12207.0 § 5.5 (ISO/IEC 14764)</a:t>
            </a:r>
            <a:endParaRPr lang="en-US"/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>
          <a:xfrm>
            <a:off x="317500" y="1012825"/>
            <a:ext cx="8642350" cy="48609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800" dirty="0">
                <a:solidFill>
                  <a:srgbClr val="000066"/>
                </a:solidFill>
              </a:rPr>
              <a:t>Defines the basic activities of the maintainer: managing modifications to the software product to keep it current and in operational fitness</a:t>
            </a:r>
            <a:r>
              <a:rPr lang="en-US" sz="1800" dirty="0" smtClean="0">
                <a:solidFill>
                  <a:srgbClr val="000066"/>
                </a:solidFill>
              </a:rPr>
              <a:t>.</a:t>
            </a:r>
            <a:br>
              <a:rPr lang="en-US" sz="1800" dirty="0" smtClean="0">
                <a:solidFill>
                  <a:srgbClr val="000066"/>
                </a:solidFill>
              </a:rPr>
            </a:br>
            <a:endParaRPr lang="en-US" sz="1600" dirty="0" smtClean="0">
              <a:solidFill>
                <a:srgbClr val="000066"/>
              </a:solidFill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    </a:t>
            </a:r>
            <a:r>
              <a:rPr lang="en-US" sz="1600" u="sng" dirty="0">
                <a:solidFill>
                  <a:srgbClr val="800000"/>
                </a:solidFill>
              </a:rPr>
              <a:t>Activity</a:t>
            </a:r>
            <a:r>
              <a:rPr lang="en-US" sz="1600" dirty="0"/>
              <a:t>	     	   </a:t>
            </a:r>
            <a:r>
              <a:rPr lang="en-US" sz="1600" u="sng" dirty="0">
                <a:solidFill>
                  <a:srgbClr val="800000"/>
                </a:solidFill>
              </a:rPr>
              <a:t>Tasks</a:t>
            </a:r>
            <a:r>
              <a:rPr lang="en-US" sz="1600" dirty="0"/>
              <a:t>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1 </a:t>
            </a:r>
            <a:r>
              <a:rPr lang="en-US" sz="1600" dirty="0">
                <a:solidFill>
                  <a:srgbClr val="000090"/>
                </a:solidFill>
              </a:rPr>
              <a:t>Process Implementation</a:t>
            </a:r>
            <a:r>
              <a:rPr lang="en-US" sz="1600" dirty="0"/>
              <a:t>	Document maintenance activities, problem tracking   	procedures, &amp; Manage modifications to the system.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2 </a:t>
            </a:r>
            <a:r>
              <a:rPr lang="en-US" sz="1600" dirty="0">
                <a:solidFill>
                  <a:srgbClr val="000090"/>
                </a:solidFill>
              </a:rPr>
              <a:t>Problem and modification </a:t>
            </a:r>
            <a:r>
              <a:rPr lang="en-US" sz="1600" dirty="0"/>
              <a:t>	Analyze problem reports.  Replicate or verify</a:t>
            </a:r>
            <a:br>
              <a:rPr lang="en-US" sz="1600" dirty="0"/>
            </a:br>
            <a:r>
              <a:rPr lang="en-US" sz="1600" dirty="0"/>
              <a:t>       </a:t>
            </a:r>
            <a:r>
              <a:rPr lang="en-US" sz="1600" dirty="0">
                <a:solidFill>
                  <a:srgbClr val="000090"/>
                </a:solidFill>
              </a:rPr>
              <a:t>analysis </a:t>
            </a:r>
            <a:r>
              <a:rPr lang="en-US" sz="1600" dirty="0"/>
              <a:t>	problems. Develop modifications. Document problems, 	analysis, fixes. Get modifications approved.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3 </a:t>
            </a:r>
            <a:r>
              <a:rPr lang="en-US" sz="1600" dirty="0">
                <a:solidFill>
                  <a:srgbClr val="000090"/>
                </a:solidFill>
              </a:rPr>
              <a:t>Modification implementation</a:t>
            </a:r>
            <a:r>
              <a:rPr lang="en-US" sz="1600" dirty="0"/>
              <a:t>	Document where changes are needed.  Implement 		modifications and test.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4 </a:t>
            </a:r>
            <a:r>
              <a:rPr lang="en-US" sz="1600" dirty="0">
                <a:solidFill>
                  <a:srgbClr val="000090"/>
                </a:solidFill>
              </a:rPr>
              <a:t>Maintenance review/ </a:t>
            </a:r>
            <a:r>
              <a:rPr lang="en-US" sz="1600" dirty="0"/>
              <a:t>	Review integrity of modified system. Get approval for</a:t>
            </a:r>
            <a:br>
              <a:rPr lang="en-US" sz="1600" dirty="0"/>
            </a:br>
            <a:r>
              <a:rPr lang="en-US" sz="1600" dirty="0"/>
              <a:t>       </a:t>
            </a:r>
            <a:r>
              <a:rPr lang="en-US" sz="1600" dirty="0">
                <a:solidFill>
                  <a:srgbClr val="000090"/>
                </a:solidFill>
              </a:rPr>
              <a:t>acceptance</a:t>
            </a:r>
            <a:r>
              <a:rPr lang="en-US" sz="1600" dirty="0"/>
              <a:t>	modifications.	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5 </a:t>
            </a:r>
            <a:r>
              <a:rPr lang="en-US" sz="1600" dirty="0">
                <a:solidFill>
                  <a:srgbClr val="000090"/>
                </a:solidFill>
              </a:rPr>
              <a:t>Migration</a:t>
            </a:r>
            <a:r>
              <a:rPr lang="en-US" sz="1600" dirty="0"/>
              <a:t>	Ensure products meet standard. Develop and use 		Migration Plan. Notify users of migration. Conduct 		parallel operations if needed. Notify all concerned, 		archive all records. Perform post-op review of changes. 	Keep data from old environment.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r>
              <a:rPr lang="en-US" sz="1600" dirty="0"/>
              <a:t>6 </a:t>
            </a:r>
            <a:r>
              <a:rPr lang="en-US" sz="1600" dirty="0">
                <a:solidFill>
                  <a:srgbClr val="000090"/>
                </a:solidFill>
              </a:rPr>
              <a:t>Software retirement</a:t>
            </a:r>
            <a:r>
              <a:rPr lang="en-US" sz="1600" dirty="0"/>
              <a:t>	Document plans for retirement. Notify all users of 		plans and activities. Conduct parallel operations. 		Notify all concerned, archive all records. Keep data 		from retired product per contract.		</a:t>
            </a:r>
          </a:p>
          <a:p>
            <a:pPr marL="0" indent="0">
              <a:lnSpc>
                <a:spcPct val="95000"/>
              </a:lnSpc>
              <a:spcBef>
                <a:spcPct val="10000"/>
              </a:spcBef>
              <a:buFont typeface="Wingdings" charset="2"/>
              <a:buNone/>
              <a:tabLst>
                <a:tab pos="3086100" algn="l"/>
              </a:tabLst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Maintenance Process Standards</a:t>
            </a:r>
          </a:p>
        </p:txBody>
      </p:sp>
      <p:sp>
        <p:nvSpPr>
          <p:cNvPr id="75776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4038600" cy="478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indent="-179388" algn="ctr"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ISO/IEC 14764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Process 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Problem and modification analysis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Modification 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Maintenance review/acceptance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Migration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Software retirement</a:t>
            </a:r>
          </a:p>
          <a:p>
            <a:pPr marL="179388" indent="-179388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</a:t>
            </a:r>
          </a:p>
        </p:txBody>
      </p:sp>
      <p:sp>
        <p:nvSpPr>
          <p:cNvPr id="757765" name="Text Box 5"/>
          <p:cNvSpPr txBox="1">
            <a:spLocks noChangeArrowheads="1"/>
          </p:cNvSpPr>
          <p:nvPr/>
        </p:nvSpPr>
        <p:spPr bwMode="auto">
          <a:xfrm>
            <a:off x="5029200" y="957263"/>
            <a:ext cx="3962400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indent="-179388" algn="ctr"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IEEE STD 1219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Problem identification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Analysis 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Design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Implementation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System test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Acceptance test</a:t>
            </a:r>
          </a:p>
          <a:p>
            <a:pPr marL="179388" indent="-179388" eaLnBrk="1" hangingPunct="1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charset="0"/>
              </a:rPr>
              <a:t>Delivery</a:t>
            </a:r>
          </a:p>
          <a:p>
            <a:pPr marL="179388" indent="-179388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Means 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Operational environment of the target systems</a:t>
            </a:r>
          </a:p>
          <a:p>
            <a:pPr lvl="1"/>
            <a:r>
              <a:rPr lang="en-US" dirty="0" smtClean="0"/>
              <a:t>Target system software, maturity, documentation</a:t>
            </a:r>
          </a:p>
          <a:p>
            <a:r>
              <a:rPr lang="en-US" dirty="0" smtClean="0"/>
              <a:t>For the developer, especially means “modifiability of code”:</a:t>
            </a:r>
          </a:p>
          <a:p>
            <a:pPr lvl="1"/>
            <a:r>
              <a:rPr lang="en-US" dirty="0" smtClean="0"/>
              <a:t>Localizing changes</a:t>
            </a:r>
          </a:p>
          <a:p>
            <a:pPr lvl="2"/>
            <a:r>
              <a:rPr lang="en-US" dirty="0" smtClean="0"/>
              <a:t>All the refactoring ideas!</a:t>
            </a:r>
          </a:p>
          <a:p>
            <a:pPr lvl="1"/>
            <a:r>
              <a:rPr lang="en-US" dirty="0" smtClean="0"/>
              <a:t>Preventing ripple effects</a:t>
            </a:r>
          </a:p>
          <a:p>
            <a:pPr lvl="2"/>
            <a:r>
              <a:rPr lang="en-US" dirty="0" smtClean="0"/>
              <a:t>Ditto</a:t>
            </a:r>
          </a:p>
          <a:p>
            <a:pPr lvl="1"/>
            <a:r>
              <a:rPr lang="en-US" dirty="0" smtClean="0"/>
              <a:t>Deferring binding time</a:t>
            </a:r>
          </a:p>
          <a:p>
            <a:pPr lvl="2"/>
            <a:r>
              <a:rPr lang="en-US" dirty="0" smtClean="0"/>
              <a:t>Like runtime registration, configurations, parameterization,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component replacement, scripting</a:t>
            </a:r>
          </a:p>
        </p:txBody>
      </p:sp>
    </p:spTree>
    <p:extLst>
      <p:ext uri="{BB962C8B-B14F-4D97-AF65-F5344CB8AC3E}">
        <p14:creationId xmlns:p14="http://schemas.microsoft.com/office/powerpoint/2010/main" val="91291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topics on these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financials and planning of a maintenance activity</a:t>
            </a:r>
          </a:p>
          <a:p>
            <a:r>
              <a:rPr lang="en-US" dirty="0" smtClean="0"/>
              <a:t>Ingredients of the maintenance process</a:t>
            </a:r>
          </a:p>
          <a:p>
            <a:pPr lvl="1"/>
            <a:r>
              <a:rPr lang="en-US" dirty="0" smtClean="0"/>
              <a:t>E.g., role of release management</a:t>
            </a:r>
          </a:p>
          <a:p>
            <a:r>
              <a:rPr lang="en-US" dirty="0" smtClean="0"/>
              <a:t>Maintenance process standards</a:t>
            </a:r>
          </a:p>
          <a:p>
            <a:r>
              <a:rPr lang="en-US" dirty="0" smtClean="0"/>
              <a:t>Maintainability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“Demystifying Maintainability” </a:t>
            </a:r>
            <a:r>
              <a:rPr lang="en-US" dirty="0" smtClean="0"/>
              <a:t>Article</a:t>
            </a:r>
            <a:br>
              <a:rPr lang="en-US" dirty="0" smtClean="0"/>
            </a:br>
            <a:r>
              <a:rPr lang="en-US" sz="2700" dirty="0" smtClean="0"/>
              <a:t>by Manfred </a:t>
            </a:r>
            <a:r>
              <a:rPr lang="en-US" sz="2700" dirty="0" err="1" smtClean="0"/>
              <a:t>Broy</a:t>
            </a:r>
            <a:r>
              <a:rPr lang="en-US" sz="2700" dirty="0" smtClean="0"/>
              <a:t>, </a:t>
            </a:r>
            <a:r>
              <a:rPr lang="en-US" sz="2700" i="1" dirty="0" smtClean="0"/>
              <a:t>et 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Everyone thinks they know what “maintainability” is,</a:t>
            </a:r>
          </a:p>
          <a:p>
            <a:pPr lvl="1"/>
            <a:r>
              <a:rPr lang="en-US" dirty="0" smtClean="0"/>
              <a:t>And something about how to achieve it</a:t>
            </a:r>
          </a:p>
          <a:p>
            <a:pPr lvl="1"/>
            <a:r>
              <a:rPr lang="en-US" dirty="0" smtClean="0"/>
              <a:t>Like having a good design to begin with</a:t>
            </a:r>
          </a:p>
          <a:p>
            <a:pPr lvl="1"/>
            <a:r>
              <a:rPr lang="en-US" dirty="0" smtClean="0"/>
              <a:t>And doing refactoring</a:t>
            </a:r>
            <a:endParaRPr lang="en-US" dirty="0"/>
          </a:p>
          <a:p>
            <a:r>
              <a:rPr lang="en-US" dirty="0"/>
              <a:t>But in contrast to attributes such as performance and correctness</a:t>
            </a:r>
            <a:r>
              <a:rPr lang="en-US" dirty="0" smtClean="0"/>
              <a:t>, there </a:t>
            </a:r>
            <a:r>
              <a:rPr lang="en-US" dirty="0"/>
              <a:t>is no common understanding </a:t>
            </a:r>
            <a:r>
              <a:rPr lang="en-US" dirty="0" smtClean="0"/>
              <a:t>of: </a:t>
            </a:r>
          </a:p>
          <a:p>
            <a:pPr lvl="1"/>
            <a:r>
              <a:rPr lang="en-US" dirty="0" smtClean="0"/>
              <a:t>What maintainability actually </a:t>
            </a:r>
            <a:r>
              <a:rPr lang="en-US" dirty="0"/>
              <a:t>is, how it can be achieved, measured, </a:t>
            </a:r>
            <a:r>
              <a:rPr lang="en-US" dirty="0" smtClean="0"/>
              <a:t>or assessed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fact, every software organization </a:t>
            </a:r>
            <a:r>
              <a:rPr lang="en-US" dirty="0" smtClean="0"/>
              <a:t>has </a:t>
            </a:r>
            <a:r>
              <a:rPr lang="en-US" dirty="0"/>
              <a:t>its own definition of maintainability. </a:t>
            </a:r>
            <a:endParaRPr lang="en-US" dirty="0" smtClean="0"/>
          </a:p>
          <a:p>
            <a:r>
              <a:rPr lang="en-US" dirty="0" smtClean="0"/>
              <a:t>The authors defined a quality </a:t>
            </a:r>
            <a:r>
              <a:rPr lang="en-US" dirty="0"/>
              <a:t>model that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Associates </a:t>
            </a:r>
            <a:r>
              <a:rPr lang="en-US" dirty="0"/>
              <a:t>maintenance activities </a:t>
            </a:r>
            <a:r>
              <a:rPr lang="en-US" dirty="0" smtClean="0"/>
              <a:t>with system properties, </a:t>
            </a:r>
            <a:r>
              <a:rPr lang="en-US" dirty="0"/>
              <a:t>including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capabilities of the organization.</a:t>
            </a:r>
          </a:p>
          <a:p>
            <a:r>
              <a:rPr lang="en-US" dirty="0" smtClean="0"/>
              <a:t>They found that keys to maintainability were –</a:t>
            </a:r>
          </a:p>
          <a:p>
            <a:pPr lvl="1"/>
            <a:r>
              <a:rPr lang="en-US" dirty="0" smtClean="0"/>
              <a:t>Measurements </a:t>
            </a:r>
            <a:r>
              <a:rPr lang="en-US" dirty="0"/>
              <a:t>as well as </a:t>
            </a:r>
            <a:endParaRPr lang="en-US" dirty="0" smtClean="0"/>
          </a:p>
          <a:p>
            <a:pPr lvl="1"/>
            <a:r>
              <a:rPr lang="en-US" dirty="0" smtClean="0"/>
              <a:t>Manual </a:t>
            </a:r>
            <a:r>
              <a:rPr lang="en-US" dirty="0"/>
              <a:t>inspections. </a:t>
            </a:r>
            <a:endParaRPr lang="en-US" dirty="0" smtClean="0"/>
          </a:p>
          <a:p>
            <a:r>
              <a:rPr lang="en-US" dirty="0" smtClean="0"/>
              <a:t>They applied this </a:t>
            </a:r>
            <a:r>
              <a:rPr lang="en-US" dirty="0"/>
              <a:t>to large scale </a:t>
            </a:r>
            <a:r>
              <a:rPr lang="en-US" dirty="0" smtClean="0"/>
              <a:t>commercial software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Having a good definition of maintainability caused –</a:t>
            </a:r>
          </a:p>
          <a:p>
            <a:pPr lvl="1"/>
            <a:r>
              <a:rPr lang="en-US" dirty="0" smtClean="0"/>
              <a:t>A slowdown </a:t>
            </a:r>
            <a:r>
              <a:rPr lang="en-US" dirty="0"/>
              <a:t>of decay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significantly increased </a:t>
            </a:r>
            <a:r>
              <a:rPr lang="en-US" dirty="0" smtClean="0"/>
              <a:t>awareness for </a:t>
            </a:r>
            <a:r>
              <a:rPr lang="en-US" dirty="0"/>
              <a:t>long-term 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aspects</a:t>
            </a:r>
            <a:r>
              <a:rPr lang="en-US" dirty="0"/>
              <a:t>.</a:t>
            </a:r>
          </a:p>
        </p:txBody>
      </p:sp>
      <p:sp>
        <p:nvSpPr>
          <p:cNvPr id="4" name="AutoShape 2" descr="data:image/jpeg;base64,/9j/4AAQSkZJRgABAQAAAQABAAD/2wCEAAkGBhQSEBQUEhQUFBUUEBQVFRQVEBQUFBQUFBUVFBUUFhYXHCYeFxkkGRQUHy8gJCcpLiwsFR4xNTAqNSYrLCkBCQoKDgwOFw8PGiwkHCQsKSkpKSwsLCkpKSksLCwpLCksKSwpKSwpKSksLCkpKSkpLCkpKSkpLCwsKSkpKSwpKf/AABEIALcBEwMBIgACEQEDEQH/xAAcAAABBQEBAQAAAAAAAAAAAAADAAIEBQYBBwj/xABAEAABAwEFBQUGAwYGAwEAAAABAAIRAwQFEiExBkFRYXETIjKBkUJSobHB0QcUIxUWYnLh8IKSorLC8TNT0iT/xAAZAQACAwEAAAAAAAAAAAAAAAAAAQIDBAX/xAAlEQACAgICAgICAwEAAAAAAAAAAQIRAyEEMRJBImETUTKBkRT/2gAMAwEAAhEDEQA/AMZsTZpn+ZaW/affHJqqdhaXdH8yuL7P6p6BW+iHsPaacWZg4wn3RT/SceqdeWVKmOSLd7Ys5T9gTNnqOZWlY1UWzrMitA0JroB7WKS1qC0KQ1JgODU8BcCeAkB0BdAXQugIA6AnBq4E+EANwpYU5JADcK5hXS8cUx1paN4QA6FyFHfedMe0EB19s3Z9EWBOhKFBfeRiQ3KUG1XqWx3SZOo+Ajil5IdMs4TSFQ1b9xOwtdhP8UfEIjbHXeJ7QQeCalfQNNFu5w4oT7SwauCrv2C8+Ko71Tm7Ms3knzKlsQWre9IauHqolTaKmNJPQFS23DSHsozbuYNGj0TpgUz9oSfDTcfJBdelod4aUdStIKAG4eiaWI8QMw5lrdwahm5LQ7xVSOi1BamkJ+KCzLHZWfHUefNdbsrRGoJ6laRzUF7VLxQWUv7v0f8A1j0XFb4Ek6QWeabDUv029VLvTOs7+YBN2QcG0mE5ZLlasHViZyxqh9IEWF85Bg5KRQEWYKJedXG4YQchwU1v/iDYO5K+x0Wuz7e6rxoWfuy0lrYDSrFteqdGppiotWo7VUMp1jyRm2CqdXI2FFmHjil+YaN4UFtzuOryituQbyT5opjDuvFg3oTr5YOaIy52DcpFO72DcEUBA/bfBpPkl+06h0YVbNoNG4IgYE6Ape1tDtwCX5SudXQrwBcIRSCylFzPPieU8XA3eSfMq3ShOkFlay5KY3KNeNANaBTAkznHDgra1VcLCfIdToqZzjrHIKnLPx0i/Dj83bKatRqN7weZJMxrxyMKvqbSsaIc8h2YIfTDs+mEH0JWiqHLPdmsvf8ASp1J7onjxWN5HE2/86kVNovXG8OAaJOrQII9DG9bfZ+9W9xmId7ICInzK8stljcySwnWY+asBbSWU3s7sEEwdHaH7+SsxZbdmXNi8T2eEoVVszfH5iiC7xs7r8okj2vP7q3hb07MgwhMhFITSExAiE1wRCE0hMALgmEIpCGQgYJwQnhHcEJwUhACEk8hJAHn2yV3CpQaHcFqLPs5SG5U+xbIpN6BbBjVGlQIBQuimPZCkmxtA0CMwJ7m5JDBWKgOA9FODEOzMyUgBIDjQnhqQCIAkAmtXcKckgDganALoC7CAOQuhKEggDq7CQXYQA2EoXV2EAZjbeuWUmkVRRgkl7tNwA+Kx1wbS1Kz+z7UVC6Yc2NBqcuUlb2+7OyqIqBhDZ8fhHE9VkLysNGyNxUadNtRzS1rmiMLTqAJyXNzO5NnV40aSRXXvtWWuLW5wdCYyCr/AN421CGupuYSYmZAPkl+7YrtxEkZ5u4fSCooumvSIY89qNz4AIg5DLcsrbq2aW2nSJL2Z5oBIpl0DKRI3Zj4HxKW5h80C8KLc8+Pn/YlTxMzcjot9iLx7O1NEkioC0idfaDuo+pXp5Xjex1FzrcwDc7FnyzjyiPJeykLq4no5kuxqaQnwmlXERhCYQiFMKABuCG4IpQ3BMAbghuCKQhuQIEQkuwkmBk9kqcUx0WpYs/s1TimOi0LAkwQZiI/RMYnVTkojD0BkjBCpaIwSAcE9qbCe1IDq6FxOAQB0BdSCcgDiS6uIA6EkkkwEmvfAJO4T6JxUS83RRf0+EiUpOk2SiraRk70s7rQ8NxFrAcTiDBJ1DRz+Sxe0FnrtrHDm2ZDn5yJz0+a017XX2jC6o6rn4W0n4cLTvPErK1Luc3KjXqO/gqsk/5gfuuRJaO5DrRbbO25zKbg7jiy57vh8UrVehJPCdIAHwUGyvcAS4AGIMGZ5puKZVLbeix1Vg7TaDMBQbTWgy7Qf2T5BTW0wXCVyz3W+vXcyINTC1gyMd0gmR5k9FODa0iiUFJ3Lo0P4bXfitFSofZbDcshJ3HevRyFFum6mWek2mwZNETvJ3kqWV2YKlRxpNNuhqaU4rhUyIwhMIT00pgDKY4IhTHIAEUNyK5DKYhiSRCSAKC4WRTHRXdNVV0NimOitaaGNB2LtVcYuVNVECXS0RggtMDNE7UBRAKE8KIy3NmJR2VgRKCVBAnhBs9cOXLRawyJQKiSF1RqtogSOCj/AJ44ZQOixK4on59jG4nuDRxJAVdadr6DfDif/Kwx6uhRlOMe2NQk+kXqSydTbv3aJ86gHyBUWpt1V9mlTHUud9lU+RjXssWCb9G1xKDfltp0rPUfWdhYGGTqcxAgbzwCxzdqbRJILGz/AAT8yVSbdW6raLCQ54c5r8bWDC1zgwEOIaMzr8ElnjLSH+FxpsnWTbym9jSDEjORlIyIJ6oFv2gpvBOXWIWWpXTgsNF7YdDCauftvcXZeRgdFGDA4ZeU/dc7JJrR1IVRbVbcHaFAfaoVe0QeHJPqEDXPlvVSVkmzl4WqoGg0g5z8bcIDS4noBrwXqOwN0mnRbXtLQ20VAciILGTkI1BIzM8YyzXlez20b6VvZWzbSpxTdEwRVc1p6wM/8K9gaG1gagfiEAgtdIPmF0+Pjilfs5+acpNq9F7VtjW6lEY8ESFS2yztexjTmTzVvZqAY0AbgthkaSQ8ppTiuFMgMKYU9yaUAMKG5EKY5MATkMojkNyAGLq4UkwKq7hDB0VkxQLE3ujop7EMEGYmu8Sc1NaO8ogK9KuGlKgOvDHA4MEqyt9HEAOaBXsGfdEaKDLYtVsiU2hwJaDpr5qzoWiKZHIptUsp0w0kNJyzyWPve9Ktmt0Ok0yG5cWECfQz6KueRQ7LoQ/Jf+r7NbY6pBhDqDtDBKIyxF7GuYdRM8QRkjC6DAzz3qwrtIjteR3ZJhq7UrgMIPBWLbsG/goN92dtOkXb8gOp/pJ8kpOlYJpujI3xbi6rTbuGIDyYZTMOSrbTUJtNMcqh+EfVWFc4WxvXIlLyds6CVKiPUfnCTWkapUKcCd5RwojGgLyLaa2vbeNR7Xd5lYFh4BkYR0yXq942oU6T3nc0lYVmxFW0A1S3N5xeIb+S08dO2zNyHpIvNn7yZaBhbk1wzZ7TCdWRo5o4cIIRrfdBZUwsgwBH3KzVHZe12R3a0o7okgu1A/vktbZtq6VWiO0fQp1iM29szdzBjNPLhb6LcOeKVSKupZI1E8pCh1O8cLWwN5hBvq8w0wHmoT7LHNwjhicNOmqzFpFfGKsukZjD4WjgBw+e9Rhgp/IMnITXxNJb2hrWNb78/wCUH6kIl3X/AF7O49jULQ7xNyLXdWnLzUOnaRWh40wxHB2rh6wu9nmnOdS0VQja2bO6fxGDnt/NNc3DljpZjqWEz6HyXqN0X3QtDZoVWVMswD3h1YYcPML577ISiUpaQWkgjMEEgg8iNFOHJa72E8SkfRxXCvJbg/EuvRIbXmvT4n/ygcne10d6helXRftG1MxUXh0eJuj28nN1Hy4FbMeWM+jJPHKPZMK4U6E0q0rGFMcnlMKABOQ3IrghuTAGUl1JMCusugU1qh2bRTGpMAzEqfiSYlQHeUQJReBqnseDooNqs5cRBgBQqVscyQJJSJqN9EH8Q7uL6LKjTBpug82u+xHxWatFqNpszC4/qWcYH8TTJ7rvI5HqCrzay+6jaTZZLXSHcjwPX6LKWKuR3meY5HUEb1y+Q6m1++zqYIvwVm72IvcFnYOObB3J3t3ieX1WtBXkP7RIILe67EIjLPktXYtpiRLzmGzEiC7nGgVuHkJRqXopzcZuVxLnaDaRtAETnG7VZa8r3q1WND5ES4A6gOiJ5x80wv7eoaj4IpkOMjxOPhbz0nyQ6tYGSc5OfFU5MspKy2MIw0kVdCTamTupVD8WD6qa/vOUWxialSpEDCKYH+p3/FT6DN6pJCe3QLlR0CUSpqh1BIQBndoatR76FMN/TqP77odlBmJAgf8AfBattQBojhCw95mtaLRhs9UsFGRnDmlzi0xByyInOc1prpZUbRa2qcTgPFlnzyyXUwJKKo5+Vtydki3iWEGTJzHEf3l5qE64aTKc9kx1RxAlzQYLjmc9ABiPkplQ+GdJn0z+yTqDqjhMtABJziJyaPQOKuKystmztM5lwB4ACPIDRU9su3shJEDi7KenFaaq/PBQAnfVIkN/lG8qO64m5vqOLj77zOZyyCi0hpmV/LNbSaQBLyXSBGuQ+ACH2B4Kxvlw7UNGjQB6LtJmS5Unbs6EVSopHWRwdidMbsob/wBow0Uq9rf2dPQFzjDW8eZ5RmhvH6LTEEiSgABR7FaalJ7X0nOY8HJzTBHGeXLeoxEZozXwzFvcIHJv9T9EAezbHbQm12bG6O0Y4sfGQJABDgN0g6cQVduXmv4R2r9S0U9xpsf5tcWn/eF6SV1sUvKCZzskak0NKGU4uXCrCsG5DciFDcmAMpJFJAECz6BS2qJQ0UpiTGg4OSdZt6YTku2d6QEonI9FV0LMcUwrJtQJ4qBIadFPb7I00yKpAYQQSfpzXmvZFj3hrgWzkZycOIXq17XdTtFPBUBiZBBgg8QV5LaLC6nWdTdIwuIz4Df5hc7lpppnR4sk00FYyfP6qY2GN1M9VGp5an++CJc7GWm2U7O54GLE52eZYwYnAc4y/wClkjFt0jZKSjHyZpaVmNOhTDvFUb2rhOgd4R/lhZ2979o0iQ54D48IBM/QK12pvuXuwCS4wANzRk0eiyNezSwmqwd46u1z4KyVOX0ZldbNNdedFh94Y/8ANn8iFPpBCYwNaANAAB0AgIodDZO9VkhtQ5qLeFpwUnO4NKMHzPl9VQ7VWruNpjV7gPJSSt0JulYtjrJ+marssbi7mZyH19VpTWGgEqHd1mw02jgApQcN3mV2IqlRzXtjA0mqCCRDC2BocWoPoE50umDq4+cd0fBspMdEu5E+gy+i7S7oAA0AEpiHsoBrY04qstlQveDpTpd6PecNPKc1OquJ1VZelXDSdzMKrNLxgyzErkjOPdiqE8SpbqoY0k6AKLTG9Q7baMZ/hGnM8VzKN3RErTUqY3eQ90cOqtra2GAcAB6KHYqeJ46/LNSrzdqECItMYobMTr0GvwXbdUA1jlHBR7NagwPcRMQ0DrmT8B6qO79QySI4BMD0X8OaQp0XWhpmo4upxuwAtMRxJAzXo9K1BzQ4aEA+q8r/AA6qgMq0j7Lw8dHCD8W/Fb67Xjs49xzh8ZHwK3cee/EzciKpNdlVbLfV/abQMRptLQ7gMTY+ZWpNYLzPaC8Xis4scQCQSBxj+i2l12vtaLH73NE9dD8QpcfIpOS/sXIg4xi/qi1dXCC+0BBLUxzStlGMIbQF1RS1JOhkehaclLZaFHosCl02hQGBttuLWiBOaNRJICdVaMslKpNSAG1pTgCpC61FhQB3dBcdACT0AkrwmybSGu5xquJe97qgJ3teZAHTNsbsK9zv2fylow6/lq0dezdC+XbLXAGB8jCSWuHiaTqI3tPD+s5s8VNUy/DJwdmztN74Qc1n7pvlzLa20AnuOgR7pycB/hLvVQKtcnIkuPSG9Z1I9E8GAOSyRx/jX2apT/I/o9BvXaqz2eDi7Wo5ocA3QA5iTu6LNjat1pr0m4YBrUxxyLxp5Kro26k0RVpYgfbae8PoVIuu7mi1UKlJ2On2zcxq0jOHD2TkiMIpbCUndI9UfVEj1KZUrYiouOSlXr4WkrMXhmVx3uUfVZW1WvtLcwahpk/35FT7fay1hcPaj+/iqnZynjrvcePyyj1KvwRuRTmfxNnTqudACk5Nb0EkgTJ4Ab12xWQNbJ4J7jPTcOS6hhYM1AWtwmQ5wzLS0wBiMtOmYAXH1zu9UYsBInQNnzcfs34qLbL7p0hlmQhiH9i85nIcTkqXaB8MAB5+uarbde9qtOVMFrCYkA78tUfay1CmyeENaOJ3LHyJXSRpwxq2UlqtMxTGp8XIHd1KM675AAdEcv6qtsbDEnU5k8SrijUg7/VZGaENFPsYPiJy4QotrtEk/dSbVUBM55c96rLRU+RSQM5YbOKniMCSfjl9FIqXC3UPjzUG72YmNz3KS5xb0Un2JGp/DWPzL2lwfFLUT7wyK39W8BmAIOIAjjwled/h4A201XjQ0R/vC3uAuIcImZCs9DSM7f7qYqhhaQJ7R8b8o9FqNkrSx9m7ghrXuEa75+qzO1NrcXtoBkvdEEDvOnd6rVbNXWbPZ2sd4jLncidyt4yfm36K+S14Jey0Ka5IuTCV0TnHCuLhK6gCvolS2FQqJUphSGgjjopjFDOoUppUWMLKcChtKIkB2o4YXSJGEyAJJEZgDfkvmG8bOwV6gADg15DTJhzJOF0ZHMRqvp8FeCfiPsz+UtYDCSx9PG2cjhLnAt1zLSPQqjNemi/FT0zKkZZADoAELEjvEBRHFZo7NL0EFTTrvVrs7aS610gGsaJcTgbhmGu8WapHuhWWzVT/APWCPdcfhCm18WQvaPSqbtVCr1i90DyTKls7sDU69E+yiBJ8lhNQC/HYLOTvBaB/fko+xtCAXHf8yZQtr7T+ixvvVB8ASVI2ZdDT5fVbeMvZlzvdGybXkLgqjERrEZc9YUKm/JJ9pc4hpw4QchhgmTq4g56/ecltsy0NtDDWLpeWsDiAGmMWHuk9JBUCtc9nbm98f4kqVQBugmXaRxPJRbSWnUeqgSDVLVSc+jTpPBDamJwBiGsBdmN+iyV7XibTXL/YbIYOXHqdfRWFfCwVHtAB7MtEcahDfliVRSZAWPM/kaca+JLoZKe0qvYpTX93yWctAWi0aqvtNWAehT31ZJVbeNpyKsirdEZOkSKdRzWNjKBmpNK8uKqrE8nPGWjgQDPqrg2azMANR3pIB8gpSjTIp2i/2GePzbRJwua+c4iBPzAXo153tSoMByy0AXkFG19lUDqWWEgiZGRGYM570attS2qZce9pB3clW3KtItVdNmuvP8QmU3Nq9mHFhEEgYstQD0XpdOsHNa5uYc0OB4giQfQr5nvG9MZcAcsBAHUjT0X0Dsfau0sFnO8Ugw9af6f/ABW/jWlsx53b16LYlMJXXlCLlrMw6UkIuSQBX0SptMqkpX7R94eqkU9oaPvj1UWCLgHMKQ1UlLaOji8Y9QpH7yUPfHqErQFu1FaVTDaWh749QiDaah749QlaGWyw34u3Ea1kbXYJdZ3EujXsnwHHyIaekrS/vPQ99vqujaez6FzTxEiIUZJSVDi3F2fOlZ/dUZlLeVutvNl6DH9tYyOzJmpRBnsz7zB7nL2emmHtjjPJYfFxfiblJSVkGs7NTtn3kVS4bmx6woTmSYAk6ARmSru7bqqUs6jS3EMpyJA1y3K2bqDK0vmW/bEunerxlQkAHcAqCmr2yQ4tkhoMd46DmY3LAzWil2tq/qUW8AXepAHyKsrhyB8vqqC+q2K2ke61rfMST81e3Q6AfL6rfhVRRiyO5MvjaIbPASg2e0kmT7yi2i04WkkTG6YHmeCiU7W7DiPuk5A79I4aq9sroO9xDZ4/Uz9VX17QistwyDuGuSi3jaIBw0x1LvsoDIdetLDzqD/S0/8A2EFqYHktbPFx9Th/4IgWLI7kzVBVFD2uQ7RaDEBdJUas5QJjC7JVFuf3oVnUcg3fdgr2kU3OwhwfDuBDHFs8sQE8ir8PZTluiDREkcPsrS6rP2tXE4dxjSWjccP0VUJGRyiQeXFW91Vgxrj7zI8y4GPRTyaVkYboNabRv469Rkfoqi20MRxDXeOPMKbbVDc5V49bRZNeSpgbDZy54EZSCegXv/4cOJu9hP8A7asdMcfMFeK2dmFgOWkniSc17Js7tHZrPZKNEuzZSGLI+M95/wDqcVqxTTk2ZskfGNGpeguKqnba2b3kF+2Vm99afJfsoploXJKp/fCze+uJ+SGeOWizFolpJHM5j7oNOoZOZ9VxJc3FJyjbNOWKjLRIs7zxKsKS4krCslMCOxq4kkAdjUVrQkkgYVrUOpdVJxl1NhP8v2SSSCwtmu6kwyymxp4hoB9dVWX679QDgwfElJJQydFmP+RBplWllGJhaZ4ZJJLMakZVhBrlwmMeUmTGgn0WlsjoB6pJLox0jD2EfVyOhyJ8I3R5qPUeWtOInPDEPdAkjdnuXUk2MbaASNSRzj7KI21kd12YSSS6AiVvFloAPv8AVdDl1JYpds1R6GucozikkooYKorLZKjNpLvdpuPmSG/UpJK6BCfRW7WUw21VIEThd5uaCT6yoVKvEjiP+ikkr2tFUB/5kkQc0MCUklCq6LSysBx1Kbf42j01+ErXOC4kiKoqydg3BMcFxJTKxhCSSSdA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rof. Dr. Manfred Broy (TU München), einer der Vortragenden, referierte in Potsdam über &quot;Requirements Engineering als Schlüssel für Software-Architektur und -Qualitä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19" y="4267201"/>
            <a:ext cx="28592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5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“Demystifying Maintainability” Article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12900"/>
            <a:ext cx="5435600" cy="417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6006" y="6015335"/>
            <a:ext cx="761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Associating maintenance activities with system properties…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Discretionary and Non-Discretionary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410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Since Development and Maintenance can be somewhat ambiguous situations, money often determines the label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boundary becomes:</a:t>
            </a:r>
          </a:p>
          <a:p>
            <a:pPr lvl="1"/>
            <a:r>
              <a:rPr lang="en-US" dirty="0" smtClean="0"/>
              <a:t>Estimated cost (&gt;$5000)</a:t>
            </a:r>
          </a:p>
          <a:p>
            <a:pPr lvl="1"/>
            <a:r>
              <a:rPr lang="en-US" dirty="0" smtClean="0"/>
              <a:t>Estimated effort </a:t>
            </a:r>
            <a:br>
              <a:rPr lang="en-US" dirty="0" smtClean="0"/>
            </a:br>
            <a:r>
              <a:rPr lang="en-US" dirty="0" smtClean="0"/>
              <a:t>(&gt; 20 hours of effort)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56335"/>
            <a:ext cx="2819400" cy="2044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9000"/>
            <a:ext cx="2358356" cy="289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533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dirty="0"/>
              <a:t>Development </a:t>
            </a:r>
            <a:r>
              <a:rPr lang="en-US" dirty="0" smtClean="0"/>
              <a:t>versus </a:t>
            </a:r>
            <a:r>
              <a:rPr lang="en-US" dirty="0"/>
              <a:t>Maintenance Risk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8458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Development </a:t>
            </a:r>
            <a:r>
              <a:rPr lang="en-US" dirty="0"/>
              <a:t>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Technology - sometimes bleeding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Personnel - sometimes high turnover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Budget - risk entrepreneurial investments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Business - business case based on future </a:t>
            </a:r>
            <a:r>
              <a:rPr lang="en-US" dirty="0" smtClean="0"/>
              <a:t>customers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Maintenance 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Technology - sometimes technology obsolete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Personnel - sometimes dated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Budget - risk averse cost containment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Business - business case based on existing </a:t>
            </a:r>
            <a:r>
              <a:rPr lang="en-US" dirty="0" smtClean="0"/>
              <a:t>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5334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dirty="0" smtClean="0"/>
              <a:t>Key Software Maintenance Factors</a:t>
            </a:r>
            <a:endParaRPr lang="en-US" dirty="0"/>
          </a:p>
        </p:txBody>
      </p:sp>
      <p:sp>
        <p:nvSpPr>
          <p:cNvPr id="552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en-US" dirty="0"/>
              <a:t>Software </a:t>
            </a:r>
            <a:r>
              <a:rPr lang="en-US" dirty="0" smtClean="0"/>
              <a:t>Product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User Requirements </a:t>
            </a:r>
            <a:br>
              <a:rPr lang="en-US" dirty="0" smtClean="0"/>
            </a:br>
            <a:r>
              <a:rPr lang="en-US" dirty="0" smtClean="0"/>
              <a:t>(i.e., Change Request and Specification)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Organizational Environment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Operational Environment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Maintenance </a:t>
            </a:r>
            <a:r>
              <a:rPr lang="en-US" dirty="0"/>
              <a:t>Personnel</a:t>
            </a:r>
            <a:endParaRPr lang="en-US" dirty="0" smtClean="0"/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Maintenance </a:t>
            </a:r>
            <a:r>
              <a:rPr lang="en-US" dirty="0"/>
              <a:t>Process</a:t>
            </a:r>
            <a:endParaRPr lang="en-US" dirty="0" smtClean="0"/>
          </a:p>
          <a:p>
            <a:pPr eaLnBrk="1" hangingPunct="1">
              <a:spcAft>
                <a:spcPts val="1800"/>
              </a:spcAf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93" y="3200400"/>
            <a:ext cx="3121507" cy="278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95400" y="152400"/>
            <a:ext cx="6400800" cy="6400800"/>
          </a:xfrm>
          <a:prstGeom prst="rect">
            <a:avLst/>
          </a:prstGeom>
        </p:spPr>
      </p:pic>
      <p:sp>
        <p:nvSpPr>
          <p:cNvPr id="559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dirty="0"/>
              <a:t>Software Product</a:t>
            </a:r>
          </a:p>
        </p:txBody>
      </p:sp>
      <p:sp>
        <p:nvSpPr>
          <p:cNvPr id="559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1600200"/>
            <a:ext cx="6019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Application </a:t>
            </a:r>
            <a:r>
              <a:rPr lang="en-US" dirty="0" smtClean="0"/>
              <a:t>domain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Documentation </a:t>
            </a:r>
            <a:r>
              <a:rPr lang="en-US" dirty="0" smtClean="0"/>
              <a:t>quality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Code </a:t>
            </a:r>
            <a:r>
              <a:rPr lang="en-US" dirty="0" smtClean="0"/>
              <a:t>flexibility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Code </a:t>
            </a:r>
            <a:r>
              <a:rPr lang="en-US" dirty="0" smtClean="0"/>
              <a:t>complexity/structure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Product </a:t>
            </a:r>
            <a:r>
              <a:rPr lang="en-US" dirty="0" smtClean="0"/>
              <a:t>quality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762000" y="650081"/>
            <a:ext cx="7086600" cy="5979319"/>
          </a:xfrm>
          <a:prstGeom prst="rect">
            <a:avLst/>
          </a:prstGeom>
        </p:spPr>
      </p:pic>
      <p:sp>
        <p:nvSpPr>
          <p:cNvPr id="553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5334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dirty="0"/>
              <a:t>User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53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574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Requests for additional</a:t>
            </a:r>
            <a:r>
              <a:rPr lang="en-US" sz="3200" dirty="0" smtClean="0"/>
              <a:t> </a:t>
            </a:r>
            <a:r>
              <a:rPr lang="en-US" dirty="0" smtClean="0"/>
              <a:t>features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Correction of defects (bugs)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support (e.g. training, help desk)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533400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sz="3600" dirty="0"/>
              <a:t>Organizational Environment</a:t>
            </a:r>
          </a:p>
        </p:txBody>
      </p:sp>
      <p:sp>
        <p:nvSpPr>
          <p:cNvPr id="555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5486400" cy="5257800"/>
          </a:xfrm>
        </p:spPr>
        <p:txBody>
          <a:bodyPr/>
          <a:lstStyle/>
          <a:p>
            <a:pPr eaLnBrk="1" hangingPunct="1"/>
            <a:r>
              <a:rPr lang="en-US" sz="2600" dirty="0"/>
              <a:t>Change in Policies</a:t>
            </a:r>
            <a:endParaRPr lang="en-US" sz="2600" dirty="0" smtClean="0"/>
          </a:p>
          <a:p>
            <a:pPr lvl="1" eaLnBrk="1" hangingPunct="1"/>
            <a:r>
              <a:rPr lang="en-US" sz="2400" dirty="0" smtClean="0"/>
              <a:t>Medical – FDA 13485 Medical Device Regulation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600" dirty="0" smtClean="0"/>
              <a:t>Competition</a:t>
            </a:r>
            <a:br>
              <a:rPr lang="en-US" sz="2600" dirty="0" smtClean="0"/>
            </a:br>
            <a:endParaRPr lang="en-US" sz="2600" dirty="0" smtClean="0"/>
          </a:p>
          <a:p>
            <a:pPr eaLnBrk="1" hangingPunct="1"/>
            <a:r>
              <a:rPr lang="en-US" sz="2600" dirty="0" smtClean="0"/>
              <a:t>Informal standards – like:</a:t>
            </a:r>
          </a:p>
          <a:p>
            <a:pPr lvl="1"/>
            <a:r>
              <a:rPr lang="en-US" sz="2200" dirty="0" smtClean="0"/>
              <a:t>What your client is used to!</a:t>
            </a:r>
          </a:p>
          <a:p>
            <a:pPr lvl="1"/>
            <a:r>
              <a:rPr lang="en-US" sz="2200" dirty="0" smtClean="0"/>
              <a:t>What the developers are used to!</a:t>
            </a:r>
            <a:endParaRPr lang="en-US" sz="2200" dirty="0"/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Internal </a:t>
            </a:r>
            <a:r>
              <a:rPr lang="en-US" sz="2600" dirty="0"/>
              <a:t>M</a:t>
            </a:r>
            <a:r>
              <a:rPr lang="en-US" sz="2600" dirty="0" smtClean="0"/>
              <a:t>anagement </a:t>
            </a:r>
            <a:r>
              <a:rPr lang="en-US" sz="2600" dirty="0"/>
              <a:t>C</a:t>
            </a:r>
            <a:r>
              <a:rPr lang="en-US" sz="2600" dirty="0" smtClean="0"/>
              <a:t>hanges</a:t>
            </a:r>
          </a:p>
          <a:p>
            <a:pPr lvl="1" eaLnBrk="1" hangingPunct="1"/>
            <a:r>
              <a:rPr lang="en-US" sz="2400" dirty="0" smtClean="0"/>
              <a:t>Mergers and Acquisitions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1524000"/>
            <a:ext cx="33655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219200" y="1371600"/>
            <a:ext cx="579120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56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533400"/>
          </a:xfrm>
        </p:spPr>
        <p:txBody>
          <a:bodyPr anchor="b">
            <a:noAutofit/>
          </a:bodyPr>
          <a:lstStyle/>
          <a:p>
            <a:pPr algn="ctr" eaLnBrk="1" hangingPunct="1"/>
            <a:r>
              <a:rPr lang="en-US" sz="3600" dirty="0"/>
              <a:t>Operational Environment</a:t>
            </a:r>
          </a:p>
        </p:txBody>
      </p:sp>
      <p:sp>
        <p:nvSpPr>
          <p:cNvPr id="556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1524000"/>
            <a:ext cx="6477000" cy="44196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dirty="0" smtClean="0"/>
              <a:t>Hardware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/>
              <a:t>Communications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/>
              <a:t>Operating </a:t>
            </a:r>
            <a:r>
              <a:rPr lang="en-US" dirty="0" smtClean="0"/>
              <a:t>Systems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 smtClean="0"/>
              <a:t>Systems Software</a:t>
            </a:r>
          </a:p>
          <a:p>
            <a:pPr eaLnBrk="1" hangingPunct="1">
              <a:spcAft>
                <a:spcPts val="2400"/>
              </a:spcAft>
            </a:pPr>
            <a:r>
              <a:rPr lang="en-US" dirty="0"/>
              <a:t>Third Party Software</a:t>
            </a:r>
            <a:endParaRPr lang="en-US" dirty="0" smtClean="0"/>
          </a:p>
          <a:p>
            <a:pPr eaLnBrk="1" hangingPunct="1"/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43546</TotalTime>
  <Words>1205</Words>
  <Application>Microsoft Office PowerPoint</Application>
  <PresentationFormat>On-screen Show (4:3)</PresentationFormat>
  <Paragraphs>278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Software Maintenance and Evolution CSSE 575: Session 4, Part 2  Software Maintenance Process</vt:lpstr>
      <vt:lpstr>Maintenance topics on these slides</vt:lpstr>
      <vt:lpstr>Discretionary and Non-Discretionary $</vt:lpstr>
      <vt:lpstr>Development versus Maintenance Risk</vt:lpstr>
      <vt:lpstr>Key Software Maintenance Factors</vt:lpstr>
      <vt:lpstr>Software Product</vt:lpstr>
      <vt:lpstr>User Requirements</vt:lpstr>
      <vt:lpstr>Organizational Environment</vt:lpstr>
      <vt:lpstr>Operational Environment</vt:lpstr>
      <vt:lpstr>Maintenance Personnel</vt:lpstr>
      <vt:lpstr>Ingredients of a Maintenance Process (1 of 2)</vt:lpstr>
      <vt:lpstr>Ingredients of a Maintenance Process (2 of 2)</vt:lpstr>
      <vt:lpstr>What is Release Management?</vt:lpstr>
      <vt:lpstr>Example Maintenance Process</vt:lpstr>
      <vt:lpstr>Maintenance in the System Life Cycle</vt:lpstr>
      <vt:lpstr>Maintenance in the Software Life Cycle</vt:lpstr>
      <vt:lpstr>12207’s Maintenance Process A Primary Life Cycle Process - 12207.0 § 5.5 (ISO/IEC 14764)</vt:lpstr>
      <vt:lpstr>Maintenance Process Standards</vt:lpstr>
      <vt:lpstr>Maintainability</vt:lpstr>
      <vt:lpstr>“Demystifying Maintainability” Article by Manfred Broy, et al</vt:lpstr>
      <vt:lpstr>“Demystifying Maintainability” Article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155</cp:revision>
  <cp:lastPrinted>2010-05-10T14:38:16Z</cp:lastPrinted>
  <dcterms:created xsi:type="dcterms:W3CDTF">2010-05-10T02:14:26Z</dcterms:created>
  <dcterms:modified xsi:type="dcterms:W3CDTF">2014-01-09T01:59:40Z</dcterms:modified>
</cp:coreProperties>
</file>