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6"/>
  </p:notesMasterIdLst>
  <p:handoutMasterIdLst>
    <p:handoutMasterId r:id="rId17"/>
  </p:handoutMasterIdLst>
  <p:sldIdLst>
    <p:sldId id="259" r:id="rId2"/>
    <p:sldId id="678" r:id="rId3"/>
    <p:sldId id="689" r:id="rId4"/>
    <p:sldId id="690" r:id="rId5"/>
    <p:sldId id="691" r:id="rId6"/>
    <p:sldId id="692" r:id="rId7"/>
    <p:sldId id="695" r:id="rId8"/>
    <p:sldId id="699" r:id="rId9"/>
    <p:sldId id="698" r:id="rId10"/>
    <p:sldId id="696" r:id="rId11"/>
    <p:sldId id="687" r:id="rId12"/>
    <p:sldId id="693" r:id="rId13"/>
    <p:sldId id="694" r:id="rId14"/>
    <p:sldId id="697" r:id="rId15"/>
  </p:sldIdLst>
  <p:sldSz cx="9144000" cy="6858000" type="screen4x3"/>
  <p:notesSz cx="7315200" cy="9601200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33"/>
    <a:srgbClr val="336699"/>
    <a:srgbClr val="FFFF00"/>
    <a:srgbClr val="0033CC"/>
    <a:srgbClr val="800000"/>
    <a:srgbClr val="990000"/>
    <a:srgbClr val="000066"/>
    <a:srgbClr val="CC33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53" autoAdjust="0"/>
    <p:restoredTop sz="75684" autoAdjust="0"/>
  </p:normalViewPr>
  <p:slideViewPr>
    <p:cSldViewPr>
      <p:cViewPr varScale="1">
        <p:scale>
          <a:sx n="63" d="100"/>
          <a:sy n="63" d="100"/>
        </p:scale>
        <p:origin x="-21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542" y="-84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0838" y="0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endParaRPr lang="en-US"/>
          </a:p>
        </p:txBody>
      </p:sp>
      <p:sp>
        <p:nvSpPr>
          <p:cNvPr id="176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829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defTabSz="954088">
              <a:defRPr sz="1300"/>
            </a:lvl1pPr>
          </a:lstStyle>
          <a:p>
            <a:endParaRPr lang="en-US"/>
          </a:p>
        </p:txBody>
      </p:sp>
      <p:sp>
        <p:nvSpPr>
          <p:cNvPr id="176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0838" y="9109075"/>
            <a:ext cx="31829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81" tIns="47691" rIns="95381" bIns="47691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fld id="{BE7C2961-80AF-1046-8E90-A8097193FC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85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defTabSz="973138">
              <a:defRPr sz="13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18600"/>
            <a:ext cx="3170237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87" tIns="48594" rIns="97187" bIns="48594" numCol="1" anchor="b" anchorCtr="0" compatLnSpc="1">
            <a:prstTxWarp prst="textNoShape">
              <a:avLst/>
            </a:prstTxWarp>
          </a:bodyPr>
          <a:lstStyle>
            <a:lvl1pPr algn="r" defTabSz="973138">
              <a:defRPr sz="1300"/>
            </a:lvl1pPr>
          </a:lstStyle>
          <a:p>
            <a:fld id="{1D48FDC5-0FF0-AA44-98DE-252E54AB5E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4532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1C3301-B4F8-9C4A-A4A6-B086B24BB786}" type="slidenum">
              <a:rPr lang="en-US"/>
              <a:pPr/>
              <a:t>1</a:t>
            </a:fld>
            <a:endParaRPr lang="en-US"/>
          </a:p>
        </p:txBody>
      </p:sp>
      <p:sp>
        <p:nvSpPr>
          <p:cNvPr id="382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 smtClean="0"/>
              <a:t>Our last topic on refactoring…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It’s at https://</a:t>
            </a:r>
            <a:r>
              <a:rPr lang="en-US" dirty="0" err="1" smtClean="0"/>
              <a:t>www.infoq.com</a:t>
            </a:r>
            <a:r>
              <a:rPr lang="en-US" dirty="0" smtClean="0"/>
              <a:t>/news/2010/08/large-scale-refactoring.</a:t>
            </a:r>
          </a:p>
          <a:p>
            <a:r>
              <a:rPr lang="en-US" dirty="0" smtClean="0"/>
              <a:t>And Fowler’s article is at http://</a:t>
            </a:r>
            <a:r>
              <a:rPr lang="en-US" dirty="0" err="1" smtClean="0"/>
              <a:t>martinfowler.com</a:t>
            </a:r>
            <a:r>
              <a:rPr lang="en-US" dirty="0" smtClean="0"/>
              <a:t>/</a:t>
            </a:r>
            <a:r>
              <a:rPr lang="en-US" dirty="0" err="1" smtClean="0"/>
              <a:t>bliki</a:t>
            </a:r>
            <a:r>
              <a:rPr lang="en-US" dirty="0" smtClean="0"/>
              <a:t>/</a:t>
            </a:r>
            <a:r>
              <a:rPr lang="en-US" dirty="0" err="1" smtClean="0"/>
              <a:t>StranglerApplication.html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48FDC5-0FF0-AA44-98DE-252E54AB5EC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90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2C3C-D7B0-4BC9-AE1E-5E99DC2B8FE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31" descr="rose4"/>
          <p:cNvPicPr>
            <a:picLocks noChangeAspect="1" noChangeArrowheads="1"/>
          </p:cNvPicPr>
          <p:nvPr userDrawn="1"/>
        </p:nvPicPr>
        <p:blipFill>
          <a:blip r:embed="rId2"/>
          <a:srcRect l="12895" t="22858"/>
          <a:stretch>
            <a:fillRect/>
          </a:stretch>
        </p:blipFill>
        <p:spPr bwMode="auto">
          <a:xfrm>
            <a:off x="7162800" y="6477000"/>
            <a:ext cx="1981200" cy="3286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15992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FA40B-D0E2-5746-A3D8-9149A00ED7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8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9C24B-8AC4-4649-8C5D-C9ABF9BA83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85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A97D-E058-4347-98A3-25ACC5C280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72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6DD52-B65D-2745-95FF-4AABEB5105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91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968FA-C622-B24E-90B1-AA1F687089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0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A5E4A-AD53-0843-A6C6-D4095C8CCF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1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6690-49A6-7A4D-B2B1-26C8A70FBB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3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7E393-2226-604C-AFDD-3DC991E195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47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2A153-4C1E-1849-AC61-B029892F4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68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FF174-6D5E-474F-A735-6762711C56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96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FCEEE-9DC8-B543-AC3A-75A414BF23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fld id="{A74FCEEE-9DC8-B543-AC3A-75A414BF23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59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png"/><Relationship Id="rId5" Type="http://schemas.openxmlformats.org/officeDocument/2006/relationships/hyperlink" Target="http://www.zazzle.com/refactoring_poster-228118789330102998" TargetMode="External"/><Relationship Id="rId6" Type="http://schemas.openxmlformats.org/officeDocument/2006/relationships/image" Target="../media/image2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sdn.microsoft.com/en-us/library/719exd8s.asp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rethinktheworld.blogspot.com/2011/09/rotten-code.htm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evleader.ca/2013/11/14/lambdas-example-refactoring-cod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http://pirate.shu.edu/~wisterro/cdi/coronets_and_hierarchy.htm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fosys.com/engineering-services/white-papers/Documents/refactoring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64000" y="304800"/>
            <a:ext cx="5080000" cy="2819400"/>
          </a:xfrm>
          <a:effectLst>
            <a:outerShdw blurRad="63500" dist="35921" dir="2700000" algn="ctr" rotWithShape="0">
              <a:schemeClr val="bg2">
                <a:alpha val="74998"/>
              </a:schemeClr>
            </a:outerShdw>
          </a:effectLst>
        </p:spPr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Software Maintenance and Evolution</a:t>
            </a:r>
            <a: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2400" b="1" dirty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24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CSSE 575: Session </a:t>
            </a:r>
            <a:r>
              <a:rPr lang="en-US" sz="2400" b="1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3, </a:t>
            </a:r>
            <a:r>
              <a:rPr lang="en-US" sz="2400" b="1" i="1" dirty="0">
                <a:effectLst>
                  <a:outerShdw blurRad="38100" dist="38100" dir="2700000" algn="tl">
                    <a:srgbClr val="DDDDDD"/>
                  </a:outerShdw>
                </a:effectLst>
              </a:rPr>
              <a:t>Part </a:t>
            </a:r>
            <a:r>
              <a:rPr lang="en-US" sz="2400" b="1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4</a:t>
            </a:r>
            <a:br>
              <a:rPr lang="en-US" sz="2400" b="1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32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/>
            </a:r>
            <a:br>
              <a:rPr lang="en-US" sz="32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z="4000" i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Big </a:t>
            </a:r>
            <a:r>
              <a:rPr lang="en-US" sz="4000" i="1" dirty="0" err="1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Refactorings</a:t>
            </a:r>
            <a:endParaRPr lang="en-US" sz="4000" i="1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3733800"/>
            <a:ext cx="4800600" cy="2057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>
                <a:ea typeface="ＭＳ Ｐゴシック"/>
                <a:cs typeface="ＭＳ Ｐゴシック"/>
              </a:rPr>
              <a:t>Steve Chenoweth</a:t>
            </a:r>
          </a:p>
          <a:p>
            <a:r>
              <a:rPr lang="en-US" sz="2800" dirty="0">
                <a:ea typeface="ＭＳ Ｐゴシック"/>
                <a:cs typeface="ＭＳ Ｐゴシック"/>
              </a:rPr>
              <a:t>Office Phone: (812) 877-8974</a:t>
            </a:r>
          </a:p>
          <a:p>
            <a:r>
              <a:rPr lang="en-US" sz="2800" dirty="0">
                <a:ea typeface="ＭＳ Ｐゴシック"/>
                <a:cs typeface="ＭＳ Ｐゴシック"/>
              </a:rPr>
              <a:t>Cell: (937) 657-3885</a:t>
            </a:r>
            <a:br>
              <a:rPr lang="en-US" sz="2800" dirty="0">
                <a:ea typeface="ＭＳ Ｐゴシック"/>
                <a:cs typeface="ＭＳ Ｐゴシック"/>
              </a:rPr>
            </a:br>
            <a:r>
              <a:rPr lang="en-US" sz="2800" dirty="0">
                <a:ea typeface="ＭＳ Ｐゴシック"/>
                <a:cs typeface="ＭＳ Ｐゴシック"/>
              </a:rPr>
              <a:t>Email: chenowet@rose-hulman.edu</a:t>
            </a:r>
          </a:p>
        </p:txBody>
      </p:sp>
      <p:pic>
        <p:nvPicPr>
          <p:cNvPr id="8202" name="Picture 10" descr="rose4"/>
          <p:cNvPicPr>
            <a:picLocks noChangeAspect="1" noChangeArrowheads="1"/>
          </p:cNvPicPr>
          <p:nvPr/>
        </p:nvPicPr>
        <p:blipFill>
          <a:blip r:embed="rId4"/>
          <a:srcRect l="12895" t="22858"/>
          <a:stretch>
            <a:fillRect/>
          </a:stretch>
        </p:blipFill>
        <p:spPr bwMode="auto">
          <a:xfrm>
            <a:off x="6527800" y="6376988"/>
            <a:ext cx="2616200" cy="434975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06767" y="5613737"/>
            <a:ext cx="42366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Above</a:t>
            </a:r>
            <a:r>
              <a:rPr lang="en-US" sz="2000" dirty="0" smtClean="0"/>
              <a:t> – a poster for refactoring,  from </a:t>
            </a:r>
            <a:r>
              <a:rPr lang="en-US" sz="2000" dirty="0">
                <a:hlinkClick r:id="rId5"/>
              </a:rPr>
              <a:t>http://</a:t>
            </a:r>
            <a:r>
              <a:rPr lang="en-US" sz="2000" dirty="0" smtClean="0">
                <a:hlinkClick r:id="rId5"/>
              </a:rPr>
              <a:t>www.zazzle.com/refactoring_poster-228118789330102998</a:t>
            </a:r>
            <a:r>
              <a:rPr lang="en-US" sz="2000" dirty="0" smtClean="0"/>
              <a:t>.  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What’s built-in?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Check out the list of “Refactoring commands” for C# /Visual Studio 2013 !</a:t>
            </a:r>
          </a:p>
          <a:p>
            <a:pPr lvl="1"/>
            <a:r>
              <a:rPr lang="en-US" dirty="0"/>
              <a:t>From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msdn.microsoft.com/en-us/library/719exd8s.aspx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Included:</a:t>
            </a:r>
            <a:endParaRPr lang="en-US" dirty="0"/>
          </a:p>
          <a:p>
            <a:r>
              <a:rPr lang="en-US" dirty="0"/>
              <a:t>    Extract Method Refactoring (C</a:t>
            </a:r>
            <a:r>
              <a:rPr lang="en-US" dirty="0" smtClean="0"/>
              <a:t>#)</a:t>
            </a:r>
            <a:endParaRPr lang="en-US" dirty="0"/>
          </a:p>
          <a:p>
            <a:r>
              <a:rPr lang="en-US" dirty="0"/>
              <a:t>    Rename Refactoring (C</a:t>
            </a:r>
            <a:r>
              <a:rPr lang="en-US" dirty="0" smtClean="0"/>
              <a:t>#)</a:t>
            </a:r>
            <a:endParaRPr lang="en-US" dirty="0"/>
          </a:p>
          <a:p>
            <a:r>
              <a:rPr lang="en-US" dirty="0"/>
              <a:t>    Encapsulate Field Refactoring (C</a:t>
            </a:r>
            <a:r>
              <a:rPr lang="en-US" dirty="0" smtClean="0"/>
              <a:t>#)</a:t>
            </a:r>
            <a:endParaRPr lang="en-US" dirty="0"/>
          </a:p>
          <a:p>
            <a:r>
              <a:rPr lang="en-US" dirty="0"/>
              <a:t>    Extract Interface Refactoring (C</a:t>
            </a:r>
            <a:r>
              <a:rPr lang="en-US" dirty="0" smtClean="0"/>
              <a:t>#)</a:t>
            </a:r>
            <a:endParaRPr lang="en-US" dirty="0"/>
          </a:p>
          <a:p>
            <a:r>
              <a:rPr lang="en-US" dirty="0"/>
              <a:t>    Remove Parameters Refactoring (C</a:t>
            </a:r>
            <a:r>
              <a:rPr lang="en-US" dirty="0" smtClean="0"/>
              <a:t>#)</a:t>
            </a:r>
            <a:endParaRPr lang="en-US" dirty="0"/>
          </a:p>
          <a:p>
            <a:r>
              <a:rPr lang="en-US" dirty="0"/>
              <a:t>    Reorder Parameters Refactoring (C#)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746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Where we have Been so far…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8077200" cy="5486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Refactoring</a:t>
            </a:r>
          </a:p>
          <a:p>
            <a:pPr lvl="1"/>
            <a:r>
              <a:rPr lang="en-US" dirty="0" smtClean="0"/>
              <a:t>Bad Code Smells</a:t>
            </a:r>
          </a:p>
          <a:p>
            <a:pPr lvl="1"/>
            <a:r>
              <a:rPr lang="en-US" dirty="0" smtClean="0"/>
              <a:t>Composing Methods</a:t>
            </a:r>
          </a:p>
          <a:p>
            <a:pPr lvl="1"/>
            <a:r>
              <a:rPr lang="en-US" dirty="0" smtClean="0"/>
              <a:t>Moving Features between Objects</a:t>
            </a:r>
          </a:p>
          <a:p>
            <a:pPr lvl="1"/>
            <a:r>
              <a:rPr lang="en-US" dirty="0" smtClean="0"/>
              <a:t>Organizing Data</a:t>
            </a:r>
          </a:p>
          <a:p>
            <a:pPr lvl="1"/>
            <a:r>
              <a:rPr lang="en-US" dirty="0" smtClean="0"/>
              <a:t>Simplifying Conditional Expressions</a:t>
            </a:r>
          </a:p>
          <a:p>
            <a:pPr lvl="1"/>
            <a:r>
              <a:rPr lang="en-US" dirty="0" smtClean="0"/>
              <a:t>Making Method Calls Simpler</a:t>
            </a:r>
          </a:p>
          <a:p>
            <a:pPr lvl="1"/>
            <a:r>
              <a:rPr lang="en-US" dirty="0" smtClean="0"/>
              <a:t>Dealing with Generalization</a:t>
            </a:r>
          </a:p>
          <a:p>
            <a:pPr lvl="1"/>
            <a:r>
              <a:rPr lang="en-US" dirty="0" smtClean="0"/>
              <a:t>Big </a:t>
            </a:r>
            <a:r>
              <a:rPr lang="en-US" dirty="0" err="1" smtClean="0"/>
              <a:t>Refactorings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These principles will serve you in constructing and evolving software systems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Midterm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Here’s a sample of some code.  What refactoring would you use on it, and why.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are the conditions in the lifecycle that favor spending more time refactoring?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Find two pairs of refactoring rules which appear to be opposite advice.  Explain what nuances of a situation would favor each.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010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up from “Shu” to “Ha”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refactoring article you read </a:t>
            </a:r>
            <a:r>
              <a:rPr lang="en-US" dirty="0"/>
              <a:t>for today, at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rethinktheworld.blogspot.com/2011/09/rotten-code.html</a:t>
            </a:r>
            <a:r>
              <a:rPr lang="en-US" dirty="0" smtClean="0"/>
              <a:t>, were you convinced that the problem of refactoring was not easily decomposable into just doing obvious steps?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598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from Ha to Aha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Last week we talked about </a:t>
            </a:r>
            <a:r>
              <a:rPr lang="en-US" dirty="0" smtClean="0"/>
              <a:t>Lambdas </a:t>
            </a:r>
            <a:r>
              <a:rPr lang="en-US" smtClean="0"/>
              <a:t>(maybe)</a:t>
            </a:r>
            <a:endParaRPr lang="en-US" dirty="0" smtClean="0"/>
          </a:p>
          <a:p>
            <a:r>
              <a:rPr lang="en-US" dirty="0" smtClean="0"/>
              <a:t>How about as a way to refactor?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2"/>
              </a:rPr>
              <a:t>http://devleader.ca/2013/11/14/lambdas-example-refactoring-code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Concept – Private handling methods can get “handed out” as well as “handed in”</a:t>
            </a:r>
          </a:p>
          <a:p>
            <a:pPr lvl="1"/>
            <a:r>
              <a:rPr lang="en-US" dirty="0" smtClean="0"/>
              <a:t>A perfect way of feeding specifics to frameworks?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256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These are higher level…</a:t>
            </a:r>
            <a:endParaRPr lang="en-US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458200" cy="5867400"/>
          </a:xfrm>
        </p:spPr>
        <p:txBody>
          <a:bodyPr>
            <a:normAutofit/>
          </a:bodyPr>
          <a:lstStyle/>
          <a:p>
            <a:pPr eaLnBrk="1" hangingPunct="1">
              <a:spcBef>
                <a:spcPts val="1000"/>
              </a:spcBef>
            </a:pPr>
            <a:r>
              <a:rPr lang="en-US" sz="2800" dirty="0" smtClean="0"/>
              <a:t>These likely take a team, in order to do them systematically.</a:t>
            </a:r>
          </a:p>
          <a:p>
            <a:pPr eaLnBrk="1" hangingPunct="1">
              <a:spcBef>
                <a:spcPts val="1000"/>
              </a:spcBef>
            </a:pPr>
            <a:r>
              <a:rPr lang="en-US" sz="2800" dirty="0" smtClean="0"/>
              <a:t>Include:</a:t>
            </a:r>
          </a:p>
          <a:p>
            <a:pPr lvl="1">
              <a:spcBef>
                <a:spcPts val="1000"/>
              </a:spcBef>
            </a:pPr>
            <a:r>
              <a:rPr lang="en-US" sz="2000" dirty="0" smtClean="0"/>
              <a:t>Tease apart inheritance</a:t>
            </a:r>
          </a:p>
          <a:p>
            <a:pPr lvl="1">
              <a:spcBef>
                <a:spcPts val="1000"/>
              </a:spcBef>
            </a:pPr>
            <a:r>
              <a:rPr lang="en-US" sz="2000" dirty="0" smtClean="0"/>
              <a:t>Convert procedural design to objects</a:t>
            </a:r>
          </a:p>
          <a:p>
            <a:pPr lvl="1">
              <a:spcBef>
                <a:spcPts val="1000"/>
              </a:spcBef>
            </a:pPr>
            <a:r>
              <a:rPr lang="en-US" sz="2000" dirty="0" smtClean="0"/>
              <a:t>Separate domain from presentation</a:t>
            </a:r>
          </a:p>
          <a:p>
            <a:pPr lvl="1">
              <a:spcBef>
                <a:spcPts val="1000"/>
              </a:spcBef>
            </a:pPr>
            <a:r>
              <a:rPr lang="en-US" sz="2000" dirty="0" smtClean="0"/>
              <a:t>Extract hierarchy</a:t>
            </a:r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825721"/>
            <a:ext cx="4067174" cy="28513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5799" y="4999672"/>
            <a:ext cx="32766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 smtClean="0"/>
              <a:t>Right</a:t>
            </a:r>
            <a:r>
              <a:rPr lang="en-US" sz="1800" dirty="0" smtClean="0"/>
              <a:t> – Hierarchy in action – the hat you wear in England depends on your position.  </a:t>
            </a:r>
            <a:r>
              <a:rPr lang="en-US" sz="1800" dirty="0"/>
              <a:t>From </a:t>
            </a:r>
            <a:r>
              <a:rPr lang="en-US" sz="1800" dirty="0">
                <a:hlinkClick r:id="rId4"/>
              </a:rPr>
              <a:t>http://pirate.shu.edu/~</a:t>
            </a:r>
            <a:r>
              <a:rPr lang="en-US" sz="1800" dirty="0" smtClean="0">
                <a:hlinkClick r:id="rId4"/>
              </a:rPr>
              <a:t>wisterro/cdi/coronets_and_hierarchy.htm</a:t>
            </a:r>
            <a:r>
              <a:rPr lang="en-US" sz="1800" dirty="0" smtClean="0"/>
              <a:t>.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Tease apart inheritance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447800"/>
            <a:ext cx="4762500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3581400" cy="4525963"/>
          </a:xfrm>
        </p:spPr>
        <p:txBody>
          <a:bodyPr>
            <a:normAutofit/>
          </a:bodyPr>
          <a:lstStyle/>
          <a:p>
            <a:pPr lvl="1">
              <a:spcBef>
                <a:spcPts val="1000"/>
              </a:spcBef>
              <a:buFont typeface="Arial" pitchFamily="34" charset="0"/>
              <a:buChar char="•"/>
            </a:pPr>
            <a:r>
              <a:rPr lang="en-US" sz="2400" dirty="0" smtClean="0"/>
              <a:t>If you have two parallel sub-hierarchies, they probably contain duplicated code</a:t>
            </a:r>
          </a:p>
          <a:p>
            <a:pPr lvl="1">
              <a:spcBef>
                <a:spcPts val="1000"/>
              </a:spcBef>
              <a:buFont typeface="Arial" pitchFamily="34" charset="0"/>
              <a:buChar char="•"/>
            </a:pPr>
            <a:r>
              <a:rPr lang="en-US" sz="2400" dirty="0" smtClean="0"/>
              <a:t>Need to extract what really doesn’t belong, leaving the common parts in a single hierarchy.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37138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dirty="0" smtClean="0"/>
              <a:t>Convert procedural design to objects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Turn the data records into objects</a:t>
            </a:r>
          </a:p>
          <a:p>
            <a:r>
              <a:rPr lang="en-US" sz="2800" dirty="0" smtClean="0"/>
              <a:t>Break up the behavior</a:t>
            </a:r>
          </a:p>
          <a:p>
            <a:r>
              <a:rPr lang="en-US" sz="2800" dirty="0" smtClean="0"/>
              <a:t>Move the behavior into the objects</a:t>
            </a:r>
            <a:endParaRPr lang="en-US" sz="2800" dirty="0"/>
          </a:p>
          <a:p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1676400"/>
            <a:ext cx="4762500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2216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Separate domain from presentation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362200"/>
            <a:ext cx="4762500" cy="315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>
            <a:normAutofit/>
          </a:bodyPr>
          <a:lstStyle/>
          <a:p>
            <a:pPr lvl="1">
              <a:spcBef>
                <a:spcPts val="1000"/>
              </a:spcBef>
              <a:buFont typeface="Arial" pitchFamily="34" charset="0"/>
              <a:buChar char="•"/>
            </a:pPr>
            <a:r>
              <a:rPr lang="en-US" dirty="0" smtClean="0"/>
              <a:t>This is like Model-View-Controller.</a:t>
            </a:r>
          </a:p>
          <a:p>
            <a:pPr lvl="1">
              <a:spcBef>
                <a:spcPts val="1000"/>
              </a:spcBef>
              <a:buFont typeface="Arial" pitchFamily="34" charset="0"/>
              <a:buChar char="•"/>
            </a:pPr>
            <a:r>
              <a:rPr lang="en-US" dirty="0" smtClean="0"/>
              <a:t>Not so easy to do, in a system where that strategy was not taken from the start.</a:t>
            </a:r>
            <a:endParaRPr lang="en-US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10625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581150"/>
            <a:ext cx="4762500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Extract hierarchy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Have a class doing too much work</a:t>
            </a:r>
          </a:p>
          <a:p>
            <a:pPr lvl="1"/>
            <a:r>
              <a:rPr lang="en-US" sz="2400" dirty="0" smtClean="0"/>
              <a:t>Partly through many conditional statements</a:t>
            </a:r>
          </a:p>
          <a:p>
            <a:r>
              <a:rPr lang="en-US" sz="2800" dirty="0" smtClean="0"/>
              <a:t>Create a hierarchy of classes in which each subclass represents a special case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173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of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The Infosys </a:t>
            </a:r>
            <a:r>
              <a:rPr lang="en-US" dirty="0" err="1" smtClean="0"/>
              <a:t>pdf</a:t>
            </a:r>
            <a:r>
              <a:rPr lang="en-US" dirty="0" smtClean="0"/>
              <a:t> I hoped you could read (!) suggested that refactoring applies to many different levels.</a:t>
            </a:r>
          </a:p>
          <a:p>
            <a:r>
              <a:rPr lang="en-US" sz="3000" dirty="0" smtClean="0"/>
              <a:t>Used to be at </a:t>
            </a:r>
            <a:r>
              <a:rPr lang="en-US" sz="3000" dirty="0">
                <a:hlinkClick r:id="rId2"/>
              </a:rPr>
              <a:t>http://</a:t>
            </a:r>
            <a:r>
              <a:rPr lang="en-US" sz="3000" dirty="0" smtClean="0">
                <a:hlinkClick r:id="rId2"/>
              </a:rPr>
              <a:t>www.infosys.com/engineering-services/white-papers/Documents/refactoring.pdf</a:t>
            </a:r>
            <a:r>
              <a:rPr lang="en-US" sz="3000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Included:</a:t>
            </a:r>
          </a:p>
          <a:p>
            <a:r>
              <a:rPr lang="en-US" dirty="0" smtClean="0"/>
              <a:t>Structural</a:t>
            </a:r>
          </a:p>
          <a:p>
            <a:r>
              <a:rPr lang="en-US" dirty="0" smtClean="0"/>
              <a:t>Code clean-up</a:t>
            </a:r>
          </a:p>
          <a:p>
            <a:r>
              <a:rPr lang="en-US" dirty="0" smtClean="0"/>
              <a:t>Code standards</a:t>
            </a:r>
          </a:p>
          <a:p>
            <a:r>
              <a:rPr lang="en-US" dirty="0"/>
              <a:t>User </a:t>
            </a:r>
            <a:r>
              <a:rPr lang="en-US" dirty="0" smtClean="0"/>
              <a:t>interface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114800" y="4648200"/>
            <a:ext cx="4495800" cy="365125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+mn-lt"/>
              </a:rPr>
              <a:t>Database </a:t>
            </a:r>
            <a:r>
              <a:rPr lang="en-US" sz="3000" dirty="0">
                <a:solidFill>
                  <a:schemeClr val="tx1"/>
                </a:solidFill>
                <a:latin typeface="+mn-lt"/>
              </a:rPr>
              <a:t>clean-up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tx1"/>
                </a:solidFill>
                <a:latin typeface="+mn-lt"/>
              </a:rPr>
              <a:t>Database design/schema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3000" dirty="0" smtClean="0">
                <a:solidFill>
                  <a:schemeClr val="tx1"/>
                </a:solidFill>
                <a:latin typeface="+mn-lt"/>
              </a:rPr>
              <a:t>Architecture</a:t>
            </a:r>
            <a:endParaRPr lang="en-US" sz="3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9562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new, alternative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the Infosys one didn’t work, I suggested “How to do large scale refactoring,” a task you may be faced with! </a:t>
            </a:r>
          </a:p>
          <a:p>
            <a:r>
              <a:rPr lang="en-US" dirty="0" smtClean="0"/>
              <a:t>It suggests 3 approaches:</a:t>
            </a:r>
          </a:p>
          <a:p>
            <a:pPr lvl="1"/>
            <a:r>
              <a:rPr lang="en-US" dirty="0" smtClean="0"/>
              <a:t>Big bang, for the truly desperate</a:t>
            </a:r>
          </a:p>
          <a:p>
            <a:pPr lvl="1"/>
            <a:r>
              <a:rPr lang="en-US" dirty="0" smtClean="0"/>
              <a:t>Divide and conquer, for the more reasonable</a:t>
            </a:r>
          </a:p>
          <a:p>
            <a:pPr lvl="1"/>
            <a:r>
              <a:rPr lang="en-US" dirty="0" smtClean="0"/>
              <a:t>Strangling, for those with time on their hands</a:t>
            </a:r>
          </a:p>
          <a:p>
            <a:pPr lvl="2"/>
            <a:r>
              <a:rPr lang="en-US" dirty="0" smtClean="0"/>
              <a:t>And the link from this one to Martin Fowler’s explanation is pretty cool.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837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of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own journals, some of you suggested refactoring may be for reasons other than code simplification:</a:t>
            </a:r>
          </a:p>
          <a:p>
            <a:pPr lvl="1"/>
            <a:r>
              <a:rPr lang="en-US" dirty="0" smtClean="0"/>
              <a:t>Achieving some Quality Attribute goal, like –</a:t>
            </a:r>
          </a:p>
          <a:p>
            <a:pPr lvl="2"/>
            <a:r>
              <a:rPr lang="en-US" dirty="0" smtClean="0"/>
              <a:t>Performance</a:t>
            </a:r>
          </a:p>
          <a:p>
            <a:pPr lvl="2"/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Getting rid of some other kind of smell, like –</a:t>
            </a:r>
          </a:p>
          <a:p>
            <a:pPr lvl="2"/>
            <a:r>
              <a:rPr lang="en-US" dirty="0" smtClean="0"/>
              <a:t>The new people never understand this part.</a:t>
            </a:r>
          </a:p>
          <a:p>
            <a:pPr lvl="2"/>
            <a:r>
              <a:rPr lang="en-US" dirty="0" smtClean="0"/>
              <a:t>This part is always being changed.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130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THEME_BG_IMAGE" val=""/>
  <p:tag name="MMPROD_TAG_VCONFIG" val="PD94bWwgdmVyc2lvbj0iMS4wIiBlbmNvZGluZz0iVVRGLTgiPz4NCjxjb25maWd1cmF0aW9uPg0KCTxjb2xvcnM+DQoJCTx1aWNvbG9yIG5hbWU9InByaW1hcnkiIHZhbHVlPSIweDZGODQ4OCIvPg0KCQk8dWljb2xvciBuYW1lPSJnbG93IiB2YWx1ZT0iMHgzNUQzMzQiLz4NCgkJPHVpY29sb3IgbmFtZT0idGV4dCIgdmFsdWU9IjB4RkZGRkZGIi8+DQoJCTx1aWNvbG9yIG5hbWU9ImxpZ2h0IiB2YWx1ZT0iMHg0RTVENjAiLz4NCgkJPHVpY29sb3IgbmFtZT0ic2hhZG93IiB2YWx1ZT0iMHgwMDAwMDAiLz4NCgkJPHVpY29sb3IgbmFtZT0iYmFja2dyb3VuZCIgdmFsdWU9IjB4NzI3OTcxIi8+DQoJPC9jb2xvcnM+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+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+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+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TbGlkZSAlbiIvPg0KCQk8IS0tIHN1YnN0aXR1dGlvbjogJW4gPT0gc2xpZGUgbnVtYmVyIC0tPg0KCQk8IS0tIHN1YnN0aXR1dGlvbjogJXQgPT0gdG90YWwgc2xpZGUgY291bnQgLS0+DQoJCTx1aXRleHQgbmFtZT0iU0NSVUJCQVJTVEFUVVNfU0xJREVJTkZPIiB2YWx1ZT0iU2xpZGUgJW4gLyAldCB8ICIvPg0KCQk8dWl0ZXh0IG5hbWU9IlNDUlVCQkFSU1RBVFVTX1NUT1BQRUQiIHZhbHVlPSJTdG9wcGVkIi8+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0gc3Vic3RpdHV0aW9uOiAlcCA9PSBwcmVzZW50YXRpb24gdGl0bGUgLS0+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+DQoJCTx1aXRleHQgbmFtZT0iU0hPV1NJREVCQVIiIHZhbHVlPSJTaG93IHNpZGViYXIgdG8gcGFydGljaXBhbnRz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+DQoJCTwhLS0gc3Vic3RpdHV0aW9uOiAlbiA9PSBzbGlkZSBudW1iZXIgLS0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SxmYWxzZSxmYWxzZSx0cnVlIi8+DQoJCTx1aWZvbnQgbmFtZT0iRk9OVF9QUkVTRU5URVJOQU1FIiB2YWx1ZT0iVmVyZGFuYSwxNSxmYWxzZSxmYWxzZSx0cnVlIi8+DQoJCTx1aWZvbnQgbmFtZT0iRk9OVF9QUkVTRU5URVJUSVRMRSIgdmFsdWU9IlZlcmRhbmEsMTEsdHJ1ZSxmYWxzZSx0cnVlIi8+DQoJCTx1aWZvbnQgbmFtZT0iRk9OVF9CSU9CVE4iIHZhbHVlPSJWZXJkYW5hLDk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IHVpdGV4dCAtLT4NCgkJPCEtLSBzdWJzdGl0dXRpb246ICVuID09IHNsaWRlIG51bWJlciAtLT4NCgkJPHVpdGV4dCBuYW1lPSJVTk5BTUVEU0xJREVUSVRMRSIgdmFsdWU9IkRpYXBvc2l0aXZlICVuIi8+DQoJCTwhLS0gc3Vic3RpdHV0aW9uOiAlbiA9PSBzbGlkZSBudW1iZXIgLS0+DQoJCTwhLS0gc3Vic3RpdHV0aW9uOiAldCA9PSB0b3RhbCBzbGlkZSBjb3VudCAtLT4NCgkJPHVpdGV4dCBuYW1lPSJTQ1JVQkJBUlNUQVRVU19TTElERUlORk8iIHZhbHVlPSJEaWFwb3NpdGl2ZSAlbiAvICV0IHwgIi8+DQoJCTx1aXRleHQgbmFtZT0iU0NSVUJCQVJTVEFUVVNfU1RPUFBFRCIgdmFsdWU9IkFycsOqdMOpZSIvPg0KCQk8dWl0ZXh0IG5hbWU9IlNDUlVCQkFSU1RBVFVTX1BMQVlJTkciIHZhbHVlPSJMZWN0dXJlIi8+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+DQoJCTwhLS0gc3Vic3RpdHV0aW9uOiAlcyA9PSBzZWNvbmRzIHJlbWFpbmluZyAtLT4NCgkJPHVpdGV4dCBuYW1lPSJFTEFQU0VEIiB2YWx1ZT0iJW0gbWludXRlcyAlcyBzZWNvbmRlcyBSZXN0YW50ZXMiLz4NCgkJPHVpdGV4dCBuYW1lPSJOT1RGT1VORCIgdmFsdWU9IlJpZW4gdHJvdXbDqSIvPg0KCQk8dWl0ZXh0IG5hbWU9IkFUVEFDSE1FTlRTIiB2YWx1ZT0iUGnDqGNlcyBqb2ludGVzIi8+DQoJCTwhLS0gc3Vic3RpdHV0aW9uOiAlcCA9PSBjdXJyZW50IHNwZWFrZXIncyB0aXRsZSAtLT4NCgkJPHVpdGV4dCBuYW1lPSJCSU9XSU5fVElUTEUiIHZhbHVlPSJCaW8gOiAlcCIvPg0KCQk8dWl0ZXh0IG5hbWU9IkJJT0JUTl9USVRMRSIgdmFsdWU9IkJpbyA6Ii8+DQoJCTx1aXRleHQgbmFtZT0iRElWSURFUkJUTl9USVRMRSIgdmFsdWU9InwiLz4NCgkJPHVpdGV4dCBuYW1lPSJDT05UQUNUQlROX1RJVExFIiB2YWx1ZT0iQ29udGFjdCIvPg0KCQk8dWl0ZXh0IG5hbWU9IlRBQl9PVVRMSU5FIiB2YWx1ZT0iUGxhbiIvPg0KCQk8dWl0ZXh0IG5hbWU9IlRBQl9USFVNQiIgdmFsdWU9Ik1pbmlhdHVyZSIvPg0KCQk8dWl0ZXh0IG5hbWU9IlRBQl9OT1RFUyIgdmFsdWU9IkNvbW0uIi8+DQoJCTx1aXRleHQgbmFtZT0iVEFCX1NFQVJDSCIgdmFsdWU9IkNoZXJjaGUiLz4NCgkJPHVpdGV4dCBuYW1lPSJTTElERV9IRUFESU5HIiB2YWx1ZT0iVGl0cmUgZGUgbGEgZGlhcG9zaXRpdmUiLz4NCgkJPHVpdGV4dCBuYW1lPSJEVVJBVElPTl9IRUFESU5HIiB2YWx1ZT0iRHVyw6llIi8+DQoJCTx1aXRleHQgbmFtZT0iU0VBUkNIX0hFQURJTkciIHZhbHVlPSJDaGVyY2hlciBsZSB0ZXh0ZSA6Ii8+DQoJCTx1aXRleHQgbmFtZT0iVEhVTUJfSEVBRElORyIgdmFsdWU9IkRpYXBvc2l0aXZlIC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k1vbnRyZXIgbCdlbmNhZHLDqSBhdXggcGFydGljaXBhbnRzIi8+DQoJPC9sYW5ndWFnZT4NCgk8bGFuZ3VhZ2UgaWQ9Imph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+DQoJCTx1aXRleHQgbmFtZT0iU0NSVUJCQVJTVEFUVVNfUExBWUlORyIgdmFsdWU9IuWGjeeUn+S4rSIvPg0KCQk8dWl0ZXh0IG5hbWU9IlNDUlVCQkFSU1RBVFVTX05PQVVESU8iIHZhbHVlPSLpn7Plo7DjgarjgZc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q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QmlvIDogJXAiLz4NCgkJPHVpdGV4dCBuYW1lPSJCSU9CVE5fVElUTEUiIHZhbHVlPSJCaW8iLz4NCgkJPHVpdGV4dCBuYW1lPSJESVZJREVSQlROX1RJVExFIiB2YWx1ZT0ifCIvPg0KCQk8dWl0ZXh0IG5hbWU9IkNPTlRBQ1RCVE5fVElUTEUiIHZhbHVlPSLjgYrllY/jgYTlkIjjgo/jgZsiLz4NCgkJPHVpdGV4dCBuYW1lPSJUQUJfT1VUTElORSIgdmFsdWU9IuOCouOCpuODiOODqeOCpOODsyIvPg0KCQk8dWl0ZXh0IG5hbWU9IlRBQl9USFVNQiIgdmFsdWU9Iuizm+WQpiIvPg0KCQk8dWl0ZXh0IG5hbWU9IlRBQl9OT1RFUyIgdmFsdWU9IuODjuODvOODiCIvPg0KCQk8dWl0ZXh0IG5hbWU9IlRBQl9TRUFSQ0giIHZhbHVlPSLmpJzntKIiLz4NCgkJPHVpdGV4dCBuYW1lPSJTTElERV9IRUFESU5HIiB2YWx1ZT0i44K544Op44Kk44OJ44K/44Kk44OI44OrIi8+DQoJCTx1aXRleHQgbmFtZT0iRFVSQVRJT05fSEVBRElORyIgdmFsdWU9IumVt+OBlSIvPg0KCQk8dWl0ZXh0IG5hbWU9IlNFQVJDSF9IRUFESU5HIiB2YWx1ZT0i44OG44Kt44K544OI5qSc57SiIDogIi8+DQoJCTx1aXRleHQgbmFtZT0iVEhVTUJfSEVBRElORyIgdmFsdWU9IuOCueODqeOCpOODiSIvPg0KCQk8dWl0ZXh0IG5hbWU9IlRIVU1CX0lORk8iIHZhbHVlPSLjgrnjg6njgqTjg4njgr/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+DQoJCTwhLS0gc3Vic3RpdHV0aW9uOiAlbiA9PSBzbGlkZSBudW1iZXIgLS0+DQoJCTx1aXRleHQgbmFtZT0iQk9PS01BUksiIHZhbHVlPSJNYWNyb21lZGlhIEJyZWV6ZSAtICVwIi8+DQoJCTwhLS0gc3Vic3RpdHV0aW9uOiAlcCA9PSBwcmVzZW50YXRpb24gdGl0bGUgLS0+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+C5Yqg6ICF44Gr6KaL44Gb44KL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0gdWl0ZXh0IC0tPg0KCQk8IS0tIHN1YnN0aXR1dGlvbjogJW4gPT0gc2xpZGUgbnVtYmVyIC0tPg0KCQk8dWl0ZXh0IG5hbWU9IlVOTkFNRURTTElERVRJVExFIiB2YWx1ZT0i7Iqs65287J2065OcICVuIi8+DQoJCTwhLS0gc3Vic3RpdHV0aW9uOiAlbiA9PSBzbGlkZSBudW1iZXIgLS0+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+DQoJCTx1aXRleHQgbmFtZT0iU0NSVUJCQVJTVEFUVVNfTk9BVURJTyIgdmFsdWU9IuyYpOuUlOyYpCDsl4bsnYwiLz4NCgkJPHVpdGV4dCBuYW1lPSJTQ1JVQkJBUlNUQVRVU19MT0FESU5HIiB2YWx1ZT0i66Gc65SpIi8+DQoJCTx1aXRleHQgbmFtZT0iU0NSVUJCQVJTVEFUVVNfQlVGRkVSSU5HIiB2YWx1ZT0i67KE7Y2866eBIi8+DQoJCTx1aXRleHQgbmFtZT0iU0NSVUJCQVJTVEFUVVNfUVVFU1RJT04iIHZhbHVlPSLsp4jrrLjsl5Ag64u17ZWY6riwIi8+DQoJCTx1aXRleHQgbmFtZT0iU0NSVUJCQVJTVEFUVVNfUkVWSUVXUVVJWiIgdmFsdWU9IuyniOusuCDri6Tsi5zrs7TquLAiLz4NCgkJPCEtLSBzdWJzdGl0dXRpb246ICVtID09IG1pbnV0ZXMgcmVtYWluaW5nIC0tPg0KCQk8IS0tIHN1YnN0aXR1dGlvbjogJXMgPT0gc2Vjb25kcyByZW1haW5pbmcgLS0+DQoJCTx1aXRleHQgbmFtZT0iRUxBUFNFRCIgdmFsdWU9IiVt67aEICVz7LSIIOuCqOydjCIvPg0KCQk8dWl0ZXh0IG5hbWU9Ik5PVEZPVU5EIiB2YWx1ZT0i7JeG7J2MIi8+DQoJCTx1aXRleHQgbmFtZT0iQVRUQUNITUVOVFMiIHZhbHVlPSLssqjrtoAg7YyM7J28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7Jew65297LKY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+DQoJCTwhLS0gc3Vic3RpdHV0aW9uOiAlbiA9PSBzbGlkZSBudW1iZXIgLS0+DQoJCTx1aXRleHQgbmFtZT0iQk9PS01BUktTTElERSIgdmFsdWU9Ik1hY3JvbWVkaWEgQnJlZXplIC0gJXAgJXMiLz4NCgkJPHVpdGV4dCBuYW1lPSJTSE9XU0lERUJBUiIgdmFsdWU9IuywuOyXrOyekOyXkOqyjCDshLjroZwg66eJ64yAIOuztOydtOq4sCIvPg0KCTwvbGFuZ3VhZ2U+DQo8L2NvbmZpZ3VyYXRpb24+DQo="/>
  <p:tag name="MMPROD_UIDATA" val="&lt;database version=&quot;6.0&quot;&gt;&lt;object type=&quot;1&quot; unique_id=&quot;10001&quot;&gt;&lt;property id=&quot;20141&quot; value=&quot;CS5704-Week1-Introduction&quot;/&gt;&lt;property id=&quot;20142&quot; value=&quot;This file contains the introduction of the course and guidelines on how the course will be organized.&quot;/&gt;&lt;property id=&quot;20144&quot; value=&quot;1&quot;/&gt;&lt;property id=&quot;20146&quot; value=&quot;0&quot;/&gt;&lt;property id=&quot;20147&quot; value=&quot;0&quot;/&gt;&lt;property id=&quot;20148&quot; value=&quot;5&quot;/&gt;&lt;property id=&quot;20180&quot; value=&quot;1&quot;/&gt;&lt;property id=&quot;20181&quot; value=&quot;1&quot;/&gt;&lt;property id=&quot;20191&quot; value=&quot;Breeze&quot;/&gt;&lt;property id=&quot;20192&quot; value=&quot;http://breeze.iddl.vt.edu&quot;/&gt;&lt;property id=&quot;20193&quot; value=&quot;0&quot;/&gt;&lt;property id=&quot;20224&quot; value=&quot;C:\Documents and Settings\Shawn Bohner\My Documents\CS5704\Fall2007\CS-5704-Week1&quot;/&gt;&lt;property id=&quot;20250&quot; value=&quot;0&quot;/&gt;&lt;property id=&quot;20251&quot; value=&quot;1&quot;/&gt;&lt;property id=&quot;20259&quot; value=&quot;0&quot;/&gt;&lt;object type=&quot;4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oftware Engineering&amp;#x0D;&amp;#x0A;CS5704: First Week&amp;quot;&quot;/&gt;&lt;property id=&quot;20303&quot; value=&quot;-1&quot;/&gt;&lt;property id=&quot;20307&quot; value=&quot;259&quot;/&gt;&lt;property id=&quot;20309&quot; value=&quot;-1&quot;/&gt;&lt;/object&gt;&lt;object type=&quot;3&quot; unique_id=&quot;10005&quot;&gt;&lt;property id=&quot;20148&quot; value=&quot;5&quot;/&gt;&lt;property id=&quot;20300&quot; value=&quot;Slide 2 - &amp;quot;Agenda&amp;quot;&quot;/&gt;&lt;property id=&quot;20303&quot; value=&quot;-1&quot;/&gt;&lt;property id=&quot;20307&quot; value=&quot;358&quot;/&gt;&lt;property id=&quot;20309&quot; value=&quot;-1&quot;/&gt;&lt;/object&gt;&lt;object type=&quot;3&quot; unique_id=&quot;10006&quot;&gt;&lt;property id=&quot;20148&quot; value=&quot;5&quot;/&gt;&lt;property id=&quot;20300&quot; value=&quot;Slide 3 - &amp;quot;Tentative Fall Semester Timeline&amp;quot;&quot;/&gt;&lt;property id=&quot;20303&quot; value=&quot;-1&quot;/&gt;&lt;property id=&quot;20307&quot; value=&quot;393&quot;/&gt;&lt;property id=&quot;20309&quot; value=&quot;-1&quot;/&gt;&lt;/object&gt;&lt;object type=&quot;3&quot; unique_id=&quot;10007&quot;&gt;&lt;property id=&quot;20148&quot; value=&quot;5&quot;/&gt;&lt;property id=&quot;20300&quot; value=&quot;Slide 4 - &amp;quot;Tentative Structure of CS5704&amp;quot;&quot;/&gt;&lt;property id=&quot;20303&quot; value=&quot;-1&quot;/&gt;&lt;property id=&quot;20307&quot; value=&quot;395&quot;/&gt;&lt;property id=&quot;20309&quot; value=&quot;-1&quot;/&gt;&lt;/object&gt;&lt;object type=&quot;3&quot; unique_id=&quot;10008&quot;&gt;&lt;property id=&quot;20148&quot; value=&quot;5&quot;/&gt;&lt;property id=&quot;20300&quot; value=&quot;Slide 5 - &amp;quot;Guidelines and Expectations&amp;quot;&quot;/&gt;&lt;property id=&quot;20303&quot; value=&quot;-1&quot;/&gt;&lt;property id=&quot;20307&quot; value=&quot;414&quot;/&gt;&lt;property id=&quot;20309&quot; value=&quot;-1&quot;/&gt;&lt;/object&gt;&lt;object type=&quot;3&quot; unique_id=&quot;10009&quot;&gt;&lt;property id=&quot;20148&quot; value=&quot;5&quot;/&gt;&lt;property id=&quot;20300&quot; value=&quot;Slide 6 - &amp;quot;Grading and Evaluation&amp;quot;&quot;/&gt;&lt;property id=&quot;20303&quot; value=&quot;-1&quot;/&gt;&lt;property id=&quot;20307&quot; value=&quot;415&quot;/&gt;&lt;property id=&quot;20309&quot; value=&quot;-1&quot;/&gt;&lt;/object&gt;&lt;object type=&quot;3&quot; unique_id=&quot;10010&quot;&gt;&lt;property id=&quot;20148&quot; value=&quot;5&quot;/&gt;&lt;property id=&quot;20300&quot; value=&quot;Slide 7 - &amp;quot;Late Work&amp;quot;&quot;/&gt;&lt;property id=&quot;20303&quot; value=&quot;-1&quot;/&gt;&lt;property id=&quot;20307&quot; value=&quot;416&quot;/&gt;&lt;property id=&quot;20309&quot; value=&quot;-1&quot;/&gt;&lt;/object&gt;&lt;object type=&quot;3&quot; unique_id=&quot;10011&quot;&gt;&lt;property id=&quot;20148&quot; value=&quot;5&quot;/&gt;&lt;property id=&quot;20300&quot; value=&quot;Slide 8 - &amp;quot;Chapter 1 : Software and Software Engineering&amp;quot;&quot;/&gt;&lt;property id=&quot;20303&quot; value=&quot;-1&quot;/&gt;&lt;property id=&quot;20307&quot; value=&quot;362&quot;/&gt;&lt;property id=&quot;20309&quot; value=&quot;-1&quot;/&gt;&lt;/object&gt;&lt;object type=&quot;3&quot; unique_id=&quot;10012&quot;&gt;&lt;property id=&quot;20148&quot; value=&quot;5&quot;/&gt;&lt;property id=&quot;20300&quot; value=&quot;Slide 9 - &amp;quot;What is Software?&amp;quot;&quot;/&gt;&lt;property id=&quot;20303&quot; value=&quot;-1&quot;/&gt;&lt;property id=&quot;20307&quot; value=&quot;378&quot;/&gt;&lt;property id=&quot;20309&quot; value=&quot;-1&quot;/&gt;&lt;/object&gt;&lt;object type=&quot;3&quot; unique_id=&quot;10013&quot;&gt;&lt;property id=&quot;20148&quot; value=&quot;5&quot;/&gt;&lt;property id=&quot;20300&quot; value=&quot;Slide 10 - &amp;quot;So, What is Software?&amp;quot;&quot;/&gt;&lt;property id=&quot;20303&quot; value=&quot;-1&quot;/&gt;&lt;property id=&quot;20307&quot; value=&quot;337&quot;/&gt;&lt;property id=&quot;20309&quot; value=&quot;-1&quot;/&gt;&lt;/object&gt;&lt;object type=&quot;3&quot; unique_id=&quot;10014&quot;&gt;&lt;property id=&quot;20148&quot; value=&quot;5&quot;/&gt;&lt;property id=&quot;20300&quot; value=&quot;Slide 11 - &amp;quot;Software Doesn’t Wear Out&amp;quot;&quot;/&gt;&lt;property id=&quot;20303&quot; value=&quot;-1&quot;/&gt;&lt;property id=&quot;20307&quot; value=&quot;342&quot;/&gt;&lt;property id=&quot;20309&quot; value=&quot;-1&quot;/&gt;&lt;/object&gt;&lt;object type=&quot;3&quot; unique_id=&quot;10015&quot;&gt;&lt;property id=&quot;20148&quot; value=&quot;5&quot;/&gt;&lt;property id=&quot;20300&quot; value=&quot;Slide 12 - &amp;quot;Software Design Degradation&amp;quot;&quot;/&gt;&lt;property id=&quot;20303&quot; value=&quot;-1&quot;/&gt;&lt;property id=&quot;20307&quot; value=&quot;380&quot;/&gt;&lt;property id=&quot;20309&quot; value=&quot;-1&quot;/&gt;&lt;/object&gt;&lt;object type=&quot;3&quot; unique_id=&quot;10016&quot;&gt;&lt;property id=&quot;20148&quot; value=&quot;5&quot;/&gt;&lt;property id=&quot;20300&quot; value=&quot;Slide 13 - &amp;quot;Information Lose Due to Relentless Change&amp;quot;&quot;/&gt;&lt;property id=&quot;20303&quot; value=&quot;-1&quot;/&gt;&lt;property id=&quot;20307&quot; value=&quot;381&quot;/&gt;&lt;property id=&quot;20309&quot; value=&quot;-1&quot;/&gt;&lt;/object&gt;&lt;object type=&quot;3&quot; unique_id=&quot;10017&quot;&gt;&lt;property id=&quot;20148&quot; value=&quot;5&quot;/&gt;&lt;property id=&quot;20300&quot; value=&quot;Slide 14 - &amp;quot;Wear versus Deterioration&amp;quot;&quot;/&gt;&lt;property id=&quot;20303&quot; value=&quot;-1&quot;/&gt;&lt;property id=&quot;20307&quot; value=&quot;333&quot;/&gt;&lt;property id=&quot;20309&quot; value=&quot;-1&quot;/&gt;&lt;/object&gt;&lt;object type=&quot;3&quot; unique_id=&quot;10018&quot;&gt;&lt;property id=&quot;20148&quot; value=&quot;5&quot;/&gt;&lt;property id=&quot;20300&quot; value=&quot;Slide 15 - &amp;quot;The Cost of Change&amp;quot;&quot;/&gt;&lt;property id=&quot;20303&quot; value=&quot;-1&quot;/&gt;&lt;property id=&quot;20307&quot; value=&quot;334&quot;/&gt;&lt;property id=&quot;20309&quot; value=&quot;-1&quot;/&gt;&lt;/object&gt;&lt;object type=&quot;3&quot; unique_id=&quot;10019&quot;&gt;&lt;property id=&quot;20148&quot; value=&quot;5&quot;/&gt;&lt;property id=&quot;20300&quot; value=&quot;Slide 16 - &amp;quot;Software is Complex&amp;quot;&quot;/&gt;&lt;property id=&quot;20303&quot; value=&quot;-1&quot;/&gt;&lt;property id=&quot;20307&quot; value=&quot;394&quot;/&gt;&lt;property id=&quot;20309&quot; value=&quot;-1&quot;/&gt;&lt;/object&gt;&lt;object type=&quot;3&quot; unique_id=&quot;10020&quot;&gt;&lt;property id=&quot;20148&quot; value=&quot;5&quot;/&gt;&lt;property id=&quot;20300&quot; value=&quot;Slide 17 - &amp;quot;Software “Schizophrenia”&amp;quot;&quot;/&gt;&lt;property id=&quot;20303&quot; value=&quot;-1&quot;/&gt;&lt;property id=&quot;20307&quot; value=&quot;384&quot;/&gt;&lt;property id=&quot;20309&quot; value=&quot;-1&quot;/&gt;&lt;/object&gt;&lt;object type=&quot;3&quot; unique_id=&quot;10021&quot;&gt;&lt;property id=&quot;20148&quot; value=&quot;5&quot;/&gt;&lt;property id=&quot;20300&quot; value=&quot;Slide 18 - &amp;quot;Software—New Categories&amp;quot;&quot;/&gt;&lt;property id=&quot;20303&quot; value=&quot;-1&quot;/&gt;&lt;property id=&quot;20307&quot; value=&quot;396&quot;/&gt;&lt;property id=&quot;20309&quot; value=&quot;-1&quot;/&gt;&lt;/object&gt;&lt;object type=&quot;3&quot; unique_id=&quot;10022&quot;&gt;&lt;property id=&quot;20148&quot; value=&quot;5&quot;/&gt;&lt;property id=&quot;20300&quot; value=&quot;Slide 19 - &amp;quot;Software Evolution&amp;quot;&quot;/&gt;&lt;property id=&quot;20303&quot; value=&quot;-1&quot;/&gt;&lt;property id=&quot;20307&quot; value=&quot;398&quot;/&gt;&lt;property id=&quot;20309&quot; value=&quot;-1&quot;/&gt;&lt;/object&gt;&lt;object type=&quot;3&quot; unique_id=&quot;10023&quot;&gt;&lt;property id=&quot;20148&quot; value=&quot;5&quot;/&gt;&lt;property id=&quot;20300&quot; value=&quot;Slide 20 - &amp;quot;Software Evolution (continued)&amp;quot;&quot;/&gt;&lt;property id=&quot;20303&quot; value=&quot;-1&quot;/&gt;&lt;property id=&quot;20307&quot; value=&quot;418&quot;/&gt;&lt;property id=&quot;20309&quot; value=&quot;-1&quot;/&gt;&lt;/object&gt;&lt;object type=&quot;3&quot; unique_id=&quot;10024&quot;&gt;&lt;property id=&quot;20148&quot; value=&quot;5&quot;/&gt;&lt;property id=&quot;20300&quot; value=&quot;Slide 21 - &amp;quot;Chapter 2: Process—A Generic View&amp;quot;&quot;/&gt;&lt;property id=&quot;20303&quot; value=&quot;-1&quot;/&gt;&lt;property id=&quot;20307&quot; value=&quot;372&quot;/&gt;&lt;property id=&quot;20309&quot; value=&quot;-1&quot;/&gt;&lt;/object&gt;&lt;object type=&quot;3&quot; unique_id=&quot;10025&quot;&gt;&lt;property id=&quot;20148&quot; value=&quot;5&quot;/&gt;&lt;property id=&quot;20300&quot; value=&quot;Slide 22 - &amp;quot;Software Still Stuck in Construction&amp;quot;&quot;/&gt;&lt;property id=&quot;20303&quot; value=&quot;-1&quot;/&gt;&lt;property id=&quot;20307&quot; value=&quot;386&quot;/&gt;&lt;property id=&quot;20309&quot; value=&quot;-1&quot;/&gt;&lt;/object&gt;&lt;object type=&quot;3&quot; unique_id=&quot;10026&quot;&gt;&lt;property id=&quot;20148&quot; value=&quot;5&quot;/&gt;&lt;property id=&quot;20300&quot; value=&quot;Slide 23 - &amp;quot;A Layered Technology&amp;quot;&quot;/&gt;&lt;property id=&quot;20303&quot; value=&quot;-1&quot;/&gt;&lt;property id=&quot;20307&quot; value=&quot;346&quot;/&gt;&lt;property id=&quot;20309&quot; value=&quot;-1&quot;/&gt;&lt;/object&gt;&lt;object type=&quot;3&quot; unique_id=&quot;10027&quot;&gt;&lt;property id=&quot;20148&quot; value=&quot;5&quot;/&gt;&lt;property id=&quot;20300&quot; value=&quot;Slide 24 - &amp;quot;Umbrella Activities &amp;#x0D;&amp;#x0A;(AKA Cross-Life-Cycle Activities)&amp;quot;&quot;/&gt;&lt;property id=&quot;20303&quot; value=&quot;-1&quot;/&gt;&lt;property id=&quot;20307&quot; value=&quot;348&quot;/&gt;&lt;property id=&quot;20309&quot; value=&quot;-1&quot;/&gt;&lt;/object&gt;&lt;object type=&quot;3&quot; unique_id=&quot;10028&quot;&gt;&lt;property id=&quot;20148&quot; value=&quot;5&quot;/&gt;&lt;property id=&quot;20300&quot; value=&quot;Slide 25 - &amp;quot;SEI’s Software Process &amp;#x0D;&amp;#x0A;Capability Maturity Model&amp;quot;&quot;/&gt;&lt;property id=&quot;20303&quot; value=&quot;-1&quot;/&gt;&lt;property id=&quot;20307&quot; value=&quot;374&quot;/&gt;&lt;property id=&quot;20309&quot; value=&quot;-1&quot;/&gt;&lt;/object&gt;&lt;object type=&quot;3&quot; unique_id=&quot;10029&quot;&gt;&lt;property id=&quot;20148&quot; value=&quot;5&quot;/&gt;&lt;property id=&quot;20300&quot; value=&quot;Slide 26 - &amp;quot;Summary of the SEI/CMM Levels&amp;quot;&quot;/&gt;&lt;property id=&quot;20303&quot; value=&quot;-1&quot;/&gt;&lt;property id=&quot;20307&quot; value=&quot;375&quot;/&gt;&lt;property id=&quot;20309&quot; value=&quot;-1&quot;/&gt;&lt;/object&gt;&lt;object type=&quot;3&quot; unique_id=&quot;10030&quot;&gt;&lt;property id=&quot;20148&quot; value=&quot;5&quot;/&gt;&lt;property id=&quot;20300&quot; value=&quot;Slide 27 - &amp;quot;Process Improvement Maturity Levels&amp;quot;&quot;/&gt;&lt;property id=&quot;20303&quot; value=&quot;-1&quot;/&gt;&lt;property id=&quot;20307&quot; value=&quot;390&quot;/&gt;&lt;property id=&quot;20309&quot; value=&quot;-1&quot;/&gt;&lt;/object&gt;&lt;object type=&quot;3&quot; unique_id=&quot;10031&quot;&gt;&lt;property id=&quot;20148&quot; value=&quot;5&quot;/&gt;&lt;property id=&quot;20300&quot; value=&quot;Slide 28 - &amp;quot;More Traction at Upper levels...&amp;quot;&quot;/&gt;&lt;property id=&quot;20303&quot; value=&quot;-1&quot;/&gt;&lt;property id=&quot;20307&quot; value=&quot;391&quot;/&gt;&lt;property id=&quot;20309&quot; value=&quot;-1&quot;/&gt;&lt;/object&gt;&lt;object type=&quot;3&quot; unique_id=&quot;10032&quot;&gt;&lt;property id=&quot;20148&quot; value=&quot;5&quot;/&gt;&lt;property id=&quot;20300&quot; value=&quot;Slide 29 - &amp;quot;The Process Model: Adaptability&amp;quot;&quot;/&gt;&lt;property id=&quot;20303&quot; value=&quot;-1&quot;/&gt;&lt;property id=&quot;20307&quot; value=&quot;400&quot;/&gt;&lt;property id=&quot;20309&quot; value=&quot;-1&quot;/&gt;&lt;/object&gt;&lt;object type=&quot;3&quot; unique_id=&quot;10033&quot;&gt;&lt;property id=&quot;20148&quot; value=&quot;5&quot;/&gt;&lt;property id=&quot;20300&quot; value=&quot;Slide 30 - &amp;quot;The CMMI&amp;quot;&quot;/&gt;&lt;property id=&quot;20303&quot; value=&quot;-1&quot;/&gt;&lt;property id=&quot;20307&quot; value=&quot;401&quot;/&gt;&lt;property id=&quot;20309&quot; value=&quot;-1&quot;/&gt;&lt;/object&gt;&lt;object type=&quot;3&quot; unique_id=&quot;10034&quot;&gt;&lt;property id=&quot;20148&quot; value=&quot;5&quot;/&gt;&lt;property id=&quot;20300&quot; value=&quot;Slide 31 - &amp;quot;Process Patterns&amp;quot;&quot;/&gt;&lt;property id=&quot;20303&quot; value=&quot;-1&quot;/&gt;&lt;property id=&quot;20307&quot; value=&quot;402&quot;/&gt;&lt;property id=&quot;20309&quot; value=&quot;-1&quot;/&gt;&lt;/object&gt;&lt;object type=&quot;3&quot; unique_id=&quot;10035&quot;&gt;&lt;property id=&quot;20148&quot; value=&quot;5&quot;/&gt;&lt;property id=&quot;20300&quot; value=&quot;Slide 32 - &amp;quot;Process Assessment&amp;quot;&quot;/&gt;&lt;property id=&quot;20303&quot; value=&quot;-1&quot;/&gt;&lt;property id=&quot;20307&quot; value=&quot;403&quot;/&gt;&lt;property id=&quot;20309&quot; value=&quot;-1&quot;/&gt;&lt;/object&gt;&lt;object type=&quot;3&quot; unique_id=&quot;10036&quot;&gt;&lt;property id=&quot;20148&quot; value=&quot;5&quot;/&gt;&lt;property id=&quot;20300&quot; value=&quot;Slide 33 - &amp;quot;Assessment and Improvement&amp;quot;&quot;/&gt;&lt;property id=&quot;20303&quot; value=&quot;-1&quot;/&gt;&lt;property id=&quot;20307&quot; value=&quot;404&quot;/&gt;&lt;property id=&quot;20309&quot; value=&quot;-1&quot;/&gt;&lt;/object&gt;&lt;object type=&quot;3&quot; unique_id=&quot;10037&quot;&gt;&lt;property id=&quot;20148&quot; value=&quot;5&quot;/&gt;&lt;property id=&quot;20300&quot; value=&quot;Slide 34 - &amp;quot;Personal Software Process (PSP)&amp;quot;&quot;/&gt;&lt;property id=&quot;20303&quot; value=&quot;-1&quot;/&gt;&lt;property id=&quot;20307&quot; value=&quot;405&quot;/&gt;&lt;property id=&quot;20309&quot; value=&quot;-1&quot;/&gt;&lt;/object&gt;&lt;object type=&quot;3&quot; unique_id=&quot;10038&quot;&gt;&lt;property id=&quot;20148&quot; value=&quot;5&quot;/&gt;&lt;property id=&quot;20300&quot; value=&quot;Slide 35 - &amp;quot;Team Software Process (TSP)&amp;quot;&quot;/&gt;&lt;property id=&quot;20303&quot; value=&quot;-1&quot;/&gt;&lt;property id=&quot;20307&quot; value=&quot;406&quot;/&gt;&lt;property id=&quot;20309&quot; value=&quot;-1&quot;/&gt;&lt;/object&gt;&lt;object type=&quot;3&quot; unique_id=&quot;10039&quot;&gt;&lt;property id=&quot;20148&quot; value=&quot;5&quot;/&gt;&lt;property id=&quot;20300&quot; value=&quot;Slide 36 - &amp;quot;Chapter 3: Prescriptive Process Models&amp;quot;&quot;/&gt;&lt;property id=&quot;20303&quot; value=&quot;-1&quot;/&gt;&lt;property id=&quot;20307&quot; value=&quot;417&quot;/&gt;&lt;property id=&quot;20309&quot; value=&quot;-1&quot;/&gt;&lt;/object&gt;&lt;object type=&quot;3&quot; unique_id=&quot;10040&quot;&gt;&lt;property id=&quot;20148&quot; value=&quot;5&quot;/&gt;&lt;property id=&quot;20300&quot; value=&quot;Slide 37 - &amp;quot;Prescriptive Models&amp;quot;&quot;/&gt;&lt;property id=&quot;20303&quot; value=&quot;-1&quot;/&gt;&lt;property id=&quot;20307&quot; value=&quot;407&quot;/&gt;&lt;property id=&quot;20309&quot; value=&quot;-1&quot;/&gt;&lt;/object&gt;&lt;object type=&quot;3&quot; unique_id=&quot;10041&quot;&gt;&lt;property id=&quot;20148&quot; value=&quot;5&quot;/&gt;&lt;property id=&quot;20300&quot; value=&quot;Slide 38 - &amp;quot;The Linear Model&amp;quot;&quot;/&gt;&lt;property id=&quot;20303&quot; value=&quot;-1&quot;/&gt;&lt;property id=&quot;20307&quot; value=&quot;352&quot;/&gt;&lt;property id=&quot;20309&quot; value=&quot;-1&quot;/&gt;&lt;/object&gt;&lt;object type=&quot;3&quot; unique_id=&quot;10042&quot;&gt;&lt;property id=&quot;20148&quot; value=&quot;5&quot;/&gt;&lt;property id=&quot;20300&quot; value=&quot;Slide 39 - &amp;quot;Rational Unified Process&amp;quot;&quot;/&gt;&lt;property id=&quot;20303&quot; value=&quot;-1&quot;/&gt;&lt;property id=&quot;20307&quot; value=&quot;413&quot;/&gt;&lt;property id=&quot;20309&quot; value=&quot;-1&quot;/&gt;&lt;/object&gt;&lt;object type=&quot;3&quot; unique_id=&quot;10043&quot;&gt;&lt;property id=&quot;20148&quot; value=&quot;5&quot;/&gt;&lt;property id=&quot;20300&quot; value=&quot;Slide 40 - &amp;quot;Iterative Models&amp;quot;&quot;/&gt;&lt;property id=&quot;20303&quot; value=&quot;-1&quot;/&gt;&lt;property id=&quot;20307&quot; value=&quot;411&quot;/&gt;&lt;property id=&quot;20309&quot; value=&quot;-1&quot;/&gt;&lt;/object&gt;&lt;object type=&quot;3&quot; unique_id=&quot;10044&quot;&gt;&lt;property id=&quot;20148&quot; value=&quot;5&quot;/&gt;&lt;property id=&quot;20300&quot; value=&quot;Slide 41 - &amp;quot;The Incremental Model&amp;quot;&quot;/&gt;&lt;property id=&quot;20303&quot; value=&quot;-1&quot;/&gt;&lt;property id=&quot;20307&quot; value=&quot;412&quot;/&gt;&lt;property id=&quot;20309&quot; value=&quot;-1&quot;/&gt;&lt;/object&gt;&lt;object type=&quot;3&quot; unique_id=&quot;10045&quot;&gt;&lt;property id=&quot;20148&quot; value=&quot;5&quot;/&gt;&lt;property id=&quot;20300&quot; value=&quot;Slide 42 - &amp;quot;Iterative and Incremental Models&amp;quot;&quot;/&gt;&lt;property id=&quot;20303&quot; value=&quot;-1&quot;/&gt;&lt;property id=&quot;20307&quot; value=&quot;353&quot;/&gt;&lt;property id=&quot;20309&quot; value=&quot;-1&quot;/&gt;&lt;/object&gt;&lt;object type=&quot;3&quot; unique_id=&quot;10046&quot;&gt;&lt;property id=&quot;20148&quot; value=&quot;5&quot;/&gt;&lt;property id=&quot;20300&quot; value=&quot;Slide 43 - &amp;quot;Evolutionary Models: The Spiral&amp;quot;&quot;/&gt;&lt;property id=&quot;20303&quot; value=&quot;-1&quot;/&gt;&lt;property id=&quot;20307&quot; value=&quot;408&quot;/&gt;&lt;property id=&quot;20309&quot; value=&quot;-1&quot;/&gt;&lt;/object&gt;&lt;object type=&quot;3&quot; unique_id=&quot;10047&quot;&gt;&lt;property id=&quot;20148&quot; value=&quot;5&quot;/&gt;&lt;property id=&quot;20300&quot; value=&quot;Slide 44 - &amp;quot;Evolutionary Models: Concurrent&amp;quot;&quot;/&gt;&lt;property id=&quot;20303&quot; value=&quot;-1&quot;/&gt;&lt;property id=&quot;20307&quot; value=&quot;409&quot;/&gt;&lt;property id=&quot;20309&quot; value=&quot;-1&quot;/&gt;&lt;/object&gt;&lt;object type=&quot;3&quot; unique_id=&quot;10048&quot;&gt;&lt;property id=&quot;20148&quot; value=&quot;5&quot;/&gt;&lt;property id=&quot;20300&quot; value=&quot;Slide 45 - &amp;quot;Still Other Process Models&amp;quot;&quot;/&gt;&lt;property id=&quot;20303&quot; value=&quot;-1&quot;/&gt;&lt;property id=&quot;20307&quot; value=&quot;410&quot;/&gt;&lt;property id=&quot;20309&quot; value=&quot;-1&quot;/&gt;&lt;/object&gt;&lt;object type=&quot;3&quot; unique_id=&quot;10049&quot;&gt;&lt;property id=&quot;20148&quot; value=&quot;5&quot;/&gt;&lt;property id=&quot;20300&quot; value=&quot;Slide 46 - &amp;quot;Homework Assignment for 8/29/07&amp;quot;&quot;/&gt;&lt;property id=&quot;20303&quot; value=&quot;-1&quot;/&gt;&lt;property id=&quot;20307&quot; value=&quot;377&quot;/&gt;&lt;property id=&quot;20309&quot; value=&quot;-1&quot;/&gt;&lt;/object&gt;&lt;/object&gt;&lt;object type=&quot;8&quot; unique_id=&quot;10050&quot;&gt;&lt;/object&gt;&lt;/object&gt;&lt;/database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1,2137399327,C:\Documents and Settings\Shawn Bohner\My Documents\CS5704\Fall2007\CS5704-Week1\CS5704-Week1.pp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19991</TotalTime>
  <Words>757</Words>
  <Application>Microsoft Macintosh PowerPoint</Application>
  <PresentationFormat>On-screen Show (4:3)</PresentationFormat>
  <Paragraphs>92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Software Maintenance and Evolution CSSE 575: Session 3, Part 4  Big Refactorings</vt:lpstr>
      <vt:lpstr>These are higher level…</vt:lpstr>
      <vt:lpstr>Tease apart inheritance</vt:lpstr>
      <vt:lpstr>Convert procedural design to objects</vt:lpstr>
      <vt:lpstr>Separate domain from presentation</vt:lpstr>
      <vt:lpstr>Extract hierarchy</vt:lpstr>
      <vt:lpstr>Consideration of levels</vt:lpstr>
      <vt:lpstr>The new, alternative article</vt:lpstr>
      <vt:lpstr>Consideration of purpose</vt:lpstr>
      <vt:lpstr>What’s built-in?</vt:lpstr>
      <vt:lpstr>Where we have Been so far…</vt:lpstr>
      <vt:lpstr>Perfect Midterm Questions</vt:lpstr>
      <vt:lpstr>Moving up from “Shu” to “Ha”</vt:lpstr>
      <vt:lpstr>And from Ha to Aha</vt:lpstr>
    </vt:vector>
  </TitlesOfParts>
  <Company>Virginia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and Evolution CS5704: First Class</dc:title>
  <dc:creator>Shawn Bohner</dc:creator>
  <cp:lastModifiedBy>Steve Chenoweth</cp:lastModifiedBy>
  <cp:revision>118</cp:revision>
  <cp:lastPrinted>2010-04-20T14:38:24Z</cp:lastPrinted>
  <dcterms:created xsi:type="dcterms:W3CDTF">2010-04-19T08:08:49Z</dcterms:created>
  <dcterms:modified xsi:type="dcterms:W3CDTF">2016-06-30T13:15:31Z</dcterms:modified>
</cp:coreProperties>
</file>