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9" r:id="rId2"/>
    <p:sldId id="647" r:id="rId3"/>
    <p:sldId id="663" r:id="rId4"/>
    <p:sldId id="672" r:id="rId5"/>
    <p:sldId id="616" r:id="rId6"/>
    <p:sldId id="664" r:id="rId7"/>
    <p:sldId id="665" r:id="rId8"/>
    <p:sldId id="648" r:id="rId9"/>
    <p:sldId id="666" r:id="rId10"/>
    <p:sldId id="667" r:id="rId11"/>
    <p:sldId id="668" r:id="rId12"/>
    <p:sldId id="669" r:id="rId13"/>
    <p:sldId id="670" r:id="rId14"/>
    <p:sldId id="651" r:id="rId15"/>
    <p:sldId id="671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1592" autoAdjust="0"/>
  </p:normalViewPr>
  <p:slideViewPr>
    <p:cSldViewPr>
      <p:cViewPr varScale="1">
        <p:scale>
          <a:sx n="37" d="100"/>
          <a:sy n="37" d="100"/>
        </p:scale>
        <p:origin x="-56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48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73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goes</a:t>
            </a:r>
            <a:r>
              <a:rPr lang="en-US" baseline="0" dirty="0" smtClean="0"/>
              <a:t> along with allocation of responsibilities… move the responsibility to the lowest level where the information is needed.</a:t>
            </a:r>
            <a:endParaRPr lang="en-US" dirty="0" smtClean="0"/>
          </a:p>
          <a:p>
            <a:r>
              <a:rPr lang="en-US" b="0" baseline="0" dirty="0" smtClean="0"/>
              <a:t>What problem/situation does the “Replace Constructor with Factory Method” refactoring address?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cases in which you have to downcast the result from calling a method.</a:t>
            </a:r>
          </a:p>
          <a:p>
            <a:r>
              <a:rPr lang="en-US" dirty="0" smtClean="0"/>
              <a:t>	These cases often appear with methods that return a collection or </a:t>
            </a:r>
            <a:r>
              <a:rPr lang="en-US" dirty="0" err="1" smtClean="0"/>
              <a:t>iterator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things go wrong, you need to do something about it. In the simplest case, you can stop the program with an error code. </a:t>
            </a:r>
          </a:p>
          <a:p>
            <a:r>
              <a:rPr lang="en-US" dirty="0" smtClean="0"/>
              <a:t>	This is the software equivalent of committing suicide because you miss a flight. 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part of a program that spots an error isn’t always the part that can figure out what to do about it. Hence,</a:t>
            </a:r>
            <a:r>
              <a:rPr lang="en-US" baseline="0" dirty="0" smtClean="0"/>
              <a:t> exception handling…</a:t>
            </a:r>
            <a:endParaRPr lang="en-US" dirty="0" smtClean="0"/>
          </a:p>
          <a:p>
            <a:r>
              <a:rPr lang="en-US" baseline="0" dirty="0" smtClean="0"/>
              <a:t>What is the problem that “</a:t>
            </a:r>
            <a:r>
              <a:rPr lang="en-US" dirty="0" smtClean="0"/>
              <a:t>Replace Error Code with Exception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 should be used for exceptional behavior—behavior that is an unexpected error. They should not act as a substitute for conditional tests. </a:t>
            </a:r>
          </a:p>
          <a:p>
            <a:r>
              <a:rPr lang="en-US" dirty="0" smtClean="0"/>
              <a:t>If you can reasonably expect the caller to check the condition before calling the operation, you should provide a test, and the caller should use it.</a:t>
            </a:r>
          </a:p>
          <a:p>
            <a:r>
              <a:rPr lang="en-US" baseline="0" dirty="0" smtClean="0"/>
              <a:t>What is the problem that “</a:t>
            </a:r>
            <a:r>
              <a:rPr lang="en-US" dirty="0" smtClean="0"/>
              <a:t>Replace Exception with Test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“Making Method Calls Simpler” </a:t>
            </a:r>
            <a:r>
              <a:rPr lang="en-US" dirty="0" err="1" smtClean="0"/>
              <a:t>refactorings</a:t>
            </a:r>
            <a:r>
              <a:rPr lang="en-US" dirty="0" smtClean="0"/>
              <a:t> needed?</a:t>
            </a:r>
            <a:r>
              <a:rPr lang="en-US" baseline="0" dirty="0" smtClean="0"/>
              <a:t> [[Objects are all about Interfaces – message passing, etc., Need easy to understand and use interfaces for successful O-O development.]]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simplest and most important thing you can do is to change the name of a method. </a:t>
            </a:r>
          </a:p>
          <a:p>
            <a:r>
              <a:rPr lang="en-US" dirty="0" smtClean="0"/>
              <a:t>Naming is a key </a:t>
            </a:r>
            <a:r>
              <a:rPr lang="en-US" b="1" dirty="0" smtClean="0"/>
              <a:t>tool </a:t>
            </a:r>
            <a:r>
              <a:rPr lang="en-US" dirty="0" smtClean="0"/>
              <a:t>in communication. If you understand what a program is doing, you should not be afraid to use Rename Method to pass on that knowledge. </a:t>
            </a:r>
          </a:p>
          <a:p>
            <a:r>
              <a:rPr lang="en-US" dirty="0" smtClean="0"/>
              <a:t>You can (and should) also rename variables and classes. 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Q2:</a:t>
            </a:r>
            <a:r>
              <a:rPr lang="en-US" b="1" baseline="0" dirty="0" smtClean="0"/>
              <a:t> True/</a:t>
            </a:r>
            <a:r>
              <a:rPr lang="en-US" b="0" baseline="0" dirty="0" smtClean="0"/>
              <a:t>False: O</a:t>
            </a:r>
            <a:r>
              <a:rPr lang="en-US" dirty="0" smtClean="0"/>
              <a:t>ften, the simplest and most important thing you can do to improve</a:t>
            </a:r>
            <a:r>
              <a:rPr lang="en-US" baseline="0" dirty="0" smtClean="0"/>
              <a:t> the understandability of method</a:t>
            </a:r>
            <a:r>
              <a:rPr lang="en-US" dirty="0" smtClean="0"/>
              <a:t> is to change the name of the method to better reflect</a:t>
            </a:r>
            <a:r>
              <a:rPr lang="en-US" baseline="0" dirty="0" smtClean="0"/>
              <a:t> its purpose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rule to follow is to say that any method that returns a value should not have observable side effects.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You can move the call to other places in the method or call this function as often as you like. </a:t>
            </a:r>
          </a:p>
          <a:p>
            <a:r>
              <a:rPr lang="en-US" dirty="0" smtClean="0"/>
              <a:t>If you come across a method that returns a value but also has side effects, you should try to separate the query from the modifier.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Q3:</a:t>
            </a:r>
            <a:r>
              <a:rPr lang="en-US" b="1" baseline="0" dirty="0" smtClean="0"/>
              <a:t> </a:t>
            </a:r>
            <a:r>
              <a:rPr lang="en-US" dirty="0" smtClean="0"/>
              <a:t>If you come across a method that returns a value but also has side effects (changes</a:t>
            </a:r>
            <a:r>
              <a:rPr lang="en-US" baseline="0" dirty="0" smtClean="0"/>
              <a:t> the state of the object)</a:t>
            </a:r>
            <a:r>
              <a:rPr lang="en-US" dirty="0" smtClean="0"/>
              <a:t>, you should try to separate the ________ from the ________.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reverse of Parameterize Method. </a:t>
            </a:r>
          </a:p>
          <a:p>
            <a:r>
              <a:rPr lang="en-US" baseline="0" dirty="0" smtClean="0"/>
              <a:t>What is the solution that “</a:t>
            </a:r>
            <a:r>
              <a:rPr lang="en-US" sz="1200" dirty="0" smtClean="0"/>
              <a:t>Replace Parameter with Explicit Methods” </a:t>
            </a:r>
            <a:r>
              <a:rPr lang="en-US" baseline="0" dirty="0" smtClean="0"/>
              <a:t>provides?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 with </a:t>
            </a:r>
            <a:r>
              <a:rPr lang="en-US" dirty="0" err="1" smtClean="0"/>
              <a:t>threadsafe</a:t>
            </a:r>
            <a:r>
              <a:rPr lang="en-US" smtClean="0"/>
              <a:t>.</a:t>
            </a:r>
          </a:p>
          <a:p>
            <a:r>
              <a:rPr lang="en-US" smtClean="0"/>
              <a:t>Common </a:t>
            </a:r>
            <a:r>
              <a:rPr lang="en-US" baseline="0" dirty="0" smtClean="0"/>
              <a:t>dilemma – interact with parts or deal with the whole…</a:t>
            </a:r>
          </a:p>
          <a:p>
            <a:r>
              <a:rPr lang="en-US" dirty="0" smtClean="0"/>
              <a:t>Similar idea in “Introduce Parameter Object”… </a:t>
            </a:r>
          </a:p>
          <a:p>
            <a:r>
              <a:rPr lang="en-US" dirty="0" smtClean="0"/>
              <a:t>You have a group of parameters that naturally go together</a:t>
            </a:r>
            <a:r>
              <a:rPr lang="en-US" baseline="0" dirty="0" smtClean="0"/>
              <a:t> </a:t>
            </a:r>
            <a:r>
              <a:rPr lang="en-US" baseline="0" dirty="0" err="1" smtClean="0">
                <a:sym typeface="Wingdings"/>
              </a:rPr>
              <a:t></a:t>
            </a:r>
            <a:r>
              <a:rPr lang="en-US" baseline="0" dirty="0" smtClean="0">
                <a:sym typeface="Wingdings"/>
              </a:rPr>
              <a:t> </a:t>
            </a:r>
            <a:r>
              <a:rPr lang="en-US" dirty="0" smtClean="0"/>
              <a:t>Replace them with an object.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goes</a:t>
            </a:r>
            <a:r>
              <a:rPr lang="en-US" baseline="0" dirty="0" smtClean="0"/>
              <a:t> along with allocation of responsibilities… move the responsibility to the lowest level where the information is needed.</a:t>
            </a:r>
            <a:endParaRPr lang="en-US" dirty="0" smtClean="0"/>
          </a:p>
          <a:p>
            <a:r>
              <a:rPr lang="en-US" b="0" baseline="0" dirty="0" smtClean="0"/>
              <a:t>A</a:t>
            </a:r>
            <a:r>
              <a:rPr lang="en-US" baseline="0" dirty="0" smtClean="0"/>
              <a:t>fter the refactoring in the example on slide, what method invokes </a:t>
            </a:r>
            <a:r>
              <a:rPr lang="en-US" baseline="0" dirty="0" err="1" smtClean="0"/>
              <a:t>getDiscountLevel</a:t>
            </a:r>
            <a:r>
              <a:rPr lang="en-US" baseline="0" dirty="0" smtClean="0"/>
              <a:t>()?  [[</a:t>
            </a:r>
            <a:r>
              <a:rPr lang="en-US" baseline="0" dirty="0" err="1" smtClean="0"/>
              <a:t>discountedPrice</a:t>
            </a:r>
            <a:r>
              <a:rPr lang="en-US" baseline="0" dirty="0" smtClean="0"/>
              <a:t>()]]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BD8D-AED7-4169-B4FF-005EAE7FED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0112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7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6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3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3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7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304800"/>
            <a:ext cx="5105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3,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b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Making Method Calls Simpler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114800"/>
            <a:ext cx="5562600" cy="2057400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4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400" dirty="0">
                <a:ea typeface="ＭＳ Ｐゴシック"/>
                <a:cs typeface="ＭＳ Ｐゴシック"/>
              </a:rPr>
              <a:t>Cell: (937) 657-3885</a:t>
            </a:r>
            <a:br>
              <a:rPr lang="en-US" sz="2400" dirty="0">
                <a:ea typeface="ＭＳ Ｐゴシック"/>
                <a:cs typeface="ＭＳ Ｐゴシック"/>
              </a:rPr>
            </a:br>
            <a:r>
              <a:rPr lang="en-US" sz="24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 descr="Image: Rob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981200"/>
            <a:ext cx="29337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2672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robots are going to take over, someone’s going to have to support all that code!  </a:t>
            </a:r>
            <a:r>
              <a:rPr lang="en-US" sz="1600" dirty="0" smtClean="0"/>
              <a:t>From an article on jobs that will be lost </a:t>
            </a:r>
            <a:r>
              <a:rPr lang="en-US" sz="1600" dirty="0"/>
              <a:t>to robots, at http://www.msnbc.msn.com/id/42183592/?gt1=43001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Replace Parameter with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An object invokes a method, then passes the result as a parameter for a method. The receiver can also invoke this method.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Solution:</a:t>
            </a:r>
            <a:r>
              <a:rPr lang="en-US" sz="2800" dirty="0" smtClean="0"/>
              <a:t> Remove the parameter and let the receiver invoke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633520"/>
            <a:ext cx="8382000" cy="124136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=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discountLevel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= </a:t>
            </a:r>
            <a:r>
              <a:rPr lang="en-US" sz="2000" b="1" dirty="0" err="1" smtClean="0">
                <a:latin typeface="Courier New" charset="0"/>
              </a:rPr>
              <a:t>getDiscountLevel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finalPrice</a:t>
            </a:r>
            <a:r>
              <a:rPr lang="en-US" sz="2000" b="1" dirty="0" smtClean="0">
                <a:latin typeface="Courier New" charset="0"/>
              </a:rPr>
              <a:t> = 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   </a:t>
            </a:r>
            <a:r>
              <a:rPr lang="en-US" sz="2000" b="1" dirty="0" err="1" smtClean="0">
                <a:latin typeface="Courier New" charset="0"/>
              </a:rPr>
              <a:t>discountedPrice(basePrice</a:t>
            </a:r>
            <a:r>
              <a:rPr lang="en-US" sz="2000" b="1" dirty="0" smtClean="0">
                <a:latin typeface="Courier New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discountLevel</a:t>
            </a:r>
            <a:r>
              <a:rPr lang="en-US" sz="2000" b="1" dirty="0" smtClean="0">
                <a:latin typeface="Courier New" charset="0"/>
              </a:rPr>
              <a:t>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4928920"/>
            <a:ext cx="6400800" cy="1319480"/>
            <a:chOff x="409877" y="6101715"/>
            <a:chExt cx="7613584" cy="1319480"/>
          </a:xfrm>
        </p:grpSpPr>
        <p:sp>
          <p:nvSpPr>
            <p:cNvPr id="6" name="TextBox 5"/>
            <p:cNvSpPr txBox="1"/>
            <p:nvPr/>
          </p:nvSpPr>
          <p:spPr>
            <a:xfrm>
              <a:off x="409877" y="6502995"/>
              <a:ext cx="7613584" cy="91820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basePrice</a:t>
              </a:r>
              <a:r>
                <a:rPr lang="en-US" sz="2000" b="1" dirty="0" smtClean="0">
                  <a:latin typeface="Courier New" charset="0"/>
                </a:rPr>
                <a:t> = _quantity * _</a:t>
              </a:r>
              <a:r>
                <a:rPr lang="en-US" sz="2000" b="1" dirty="0" err="1" smtClean="0">
                  <a:latin typeface="Courier New" charset="0"/>
                </a:rPr>
                <a:t>itemPrice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finalPrice</a:t>
              </a:r>
              <a:r>
                <a:rPr lang="en-US" sz="2000" b="1" dirty="0" smtClean="0">
                  <a:latin typeface="Courier New" charset="0"/>
                </a:rPr>
                <a:t> = </a:t>
              </a:r>
              <a:br>
                <a:rPr lang="en-US" sz="2000" b="1" dirty="0" smtClean="0">
                  <a:latin typeface="Courier New" charset="0"/>
                </a:rPr>
              </a:br>
              <a:r>
                <a:rPr lang="en-US" sz="2000" b="1" dirty="0" smtClean="0">
                  <a:latin typeface="Courier New" charset="0"/>
                </a:rPr>
                <a:t>		</a:t>
              </a:r>
              <a:r>
                <a:rPr lang="en-US" sz="2000" b="1" dirty="0" err="1" smtClean="0">
                  <a:latin typeface="Courier New" charset="0"/>
                </a:rPr>
                <a:t>discountedPrice(basePrice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Remove Setting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field should be set at creation time and never altered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Remove any setting method for that field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“Hide Method” makes a public method private…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29000"/>
            <a:ext cx="8198734" cy="1295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Replace Constructor with Factory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want to do more than simple construction when you create an object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Replace the constructor with a factory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3327976"/>
            <a:ext cx="4191000" cy="995144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Employee (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type) {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     _type = type;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95400" y="4623376"/>
            <a:ext cx="6400800" cy="1396424"/>
            <a:chOff x="409877" y="6101715"/>
            <a:chExt cx="7613584" cy="1396424"/>
          </a:xfrm>
        </p:grpSpPr>
        <p:sp>
          <p:nvSpPr>
            <p:cNvPr id="6" name="TextBox 5"/>
            <p:cNvSpPr txBox="1"/>
            <p:nvPr/>
          </p:nvSpPr>
          <p:spPr>
            <a:xfrm>
              <a:off x="409877" y="6502995"/>
              <a:ext cx="7613584" cy="995144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static Employee </a:t>
              </a:r>
              <a:r>
                <a:rPr lang="en-US" sz="2000" b="1" dirty="0" err="1" smtClean="0">
                  <a:latin typeface="Courier New" charset="0"/>
                </a:rPr>
                <a:t>create(int</a:t>
              </a:r>
              <a:r>
                <a:rPr lang="en-US" sz="2000" b="1" dirty="0" smtClean="0">
                  <a:latin typeface="Courier New" charset="0"/>
                </a:rPr>
                <a:t> type) {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     return new </a:t>
              </a:r>
              <a:r>
                <a:rPr lang="en-US" sz="2000" b="1" dirty="0" err="1" smtClean="0">
                  <a:latin typeface="Courier New" charset="0"/>
                </a:rPr>
                <a:t>Employee(type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Encapsulate Downcast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returns an object that needs to be </a:t>
            </a:r>
            <a:r>
              <a:rPr lang="en-US" dirty="0" err="1" smtClean="0"/>
              <a:t>downcasted</a:t>
            </a:r>
            <a:r>
              <a:rPr lang="en-US" dirty="0" smtClean="0"/>
              <a:t> by its callers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Move the downcast to within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251776"/>
            <a:ext cx="5410200" cy="995144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Object </a:t>
            </a:r>
            <a:r>
              <a:rPr lang="en-US" sz="2000" b="1" dirty="0" err="1" smtClean="0">
                <a:latin typeface="Courier New" charset="0"/>
              </a:rPr>
              <a:t>lastReading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   return </a:t>
            </a:r>
            <a:r>
              <a:rPr lang="en-US" sz="2000" b="1" dirty="0" err="1" smtClean="0">
                <a:latin typeface="Courier New" charset="0"/>
              </a:rPr>
              <a:t>readings.lastElement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4547176"/>
            <a:ext cx="6934200" cy="1396424"/>
            <a:chOff x="137963" y="6101715"/>
            <a:chExt cx="8248049" cy="1396424"/>
          </a:xfrm>
        </p:grpSpPr>
        <p:sp>
          <p:nvSpPr>
            <p:cNvPr id="6" name="TextBox 5"/>
            <p:cNvSpPr txBox="1"/>
            <p:nvPr/>
          </p:nvSpPr>
          <p:spPr>
            <a:xfrm>
              <a:off x="137963" y="6502995"/>
              <a:ext cx="8248049" cy="995144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Reading </a:t>
              </a:r>
              <a:r>
                <a:rPr lang="en-US" sz="2000" b="1" dirty="0" err="1" smtClean="0">
                  <a:latin typeface="Courier New" charset="0"/>
                </a:rPr>
                <a:t>lastReading</a:t>
              </a:r>
              <a:r>
                <a:rPr lang="en-US" sz="20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   return (Reading) </a:t>
              </a:r>
              <a:r>
                <a:rPr lang="en-US" sz="2000" b="1" dirty="0" err="1" smtClean="0">
                  <a:latin typeface="Courier New" charset="0"/>
                </a:rPr>
                <a:t>readings.lastElement</a:t>
              </a:r>
              <a:r>
                <a:rPr lang="en-US" sz="20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spcAft>
                  <a:spcPts val="600"/>
                </a:spcAft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Replace Error Code with Exception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A method returns a special code to indicate an error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Solution: </a:t>
            </a:r>
            <a:r>
              <a:rPr lang="en-US" sz="2800" dirty="0" smtClean="0"/>
              <a:t>Throw an exception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8001000" cy="188359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withdraw(int</a:t>
            </a:r>
            <a:r>
              <a:rPr lang="en-US" sz="1800" b="1" dirty="0" smtClean="0">
                <a:latin typeface="Courier New" charset="0"/>
              </a:rPr>
              <a:t> amount)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if (amount &gt; _balance)   return -1;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else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_balance -= amount;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0;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}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609599" y="4932741"/>
            <a:ext cx="8001001" cy="1544259"/>
            <a:chOff x="4977306" y="5167383"/>
            <a:chExt cx="3793578" cy="1544259"/>
          </a:xfrm>
        </p:grpSpPr>
        <p:sp>
          <p:nvSpPr>
            <p:cNvPr id="6" name="TextBox 5"/>
            <p:cNvSpPr txBox="1"/>
            <p:nvPr/>
          </p:nvSpPr>
          <p:spPr>
            <a:xfrm>
              <a:off x="4977306" y="5608263"/>
              <a:ext cx="3793578" cy="1103379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void </a:t>
              </a:r>
              <a:r>
                <a:rPr lang="en-US" sz="1800" b="1" dirty="0" err="1" smtClean="0">
                  <a:latin typeface="Courier New" charset="0"/>
                </a:rPr>
                <a:t>withdraw(int</a:t>
              </a:r>
              <a:r>
                <a:rPr lang="en-US" sz="1800" b="1" dirty="0" smtClean="0">
                  <a:latin typeface="Courier New" charset="0"/>
                </a:rPr>
                <a:t> amount) throws </a:t>
              </a:r>
              <a:r>
                <a:rPr lang="en-US" sz="1800" b="1" dirty="0" err="1" smtClean="0">
                  <a:latin typeface="Courier New" charset="0"/>
                </a:rPr>
                <a:t>BalanceException</a:t>
              </a:r>
              <a:r>
                <a:rPr lang="en-US" sz="1800" b="1" dirty="0" smtClean="0">
                  <a:latin typeface="Courier New" charset="0"/>
                </a:rPr>
                <a:t> {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if (amount &gt; _balance) throw new </a:t>
              </a:r>
              <a:r>
                <a:rPr lang="en-US" sz="1800" b="1" dirty="0" err="1" smtClean="0">
                  <a:latin typeface="Courier New" charset="0"/>
                </a:rPr>
                <a:t>BalanceException</a:t>
              </a:r>
              <a:r>
                <a:rPr lang="en-US" sz="1800" b="1" dirty="0" smtClean="0">
                  <a:latin typeface="Courier New" charset="0"/>
                </a:rPr>
                <a:t>();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_balance -= amount;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6639253" y="5167383"/>
              <a:ext cx="433552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Replace Exception with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You are throwing a checked exception on a condition the caller could have checked first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Solution: </a:t>
            </a:r>
            <a:r>
              <a:rPr lang="en-US" sz="2800" dirty="0" smtClean="0"/>
              <a:t>Change the caller to make the test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8001000" cy="188359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double </a:t>
            </a:r>
            <a:r>
              <a:rPr lang="en-US" sz="1800" b="1" dirty="0" err="1" smtClean="0">
                <a:latin typeface="Courier New" charset="0"/>
              </a:rPr>
              <a:t>getValueForPeriod</a:t>
            </a:r>
            <a:r>
              <a:rPr lang="en-US" sz="1800" b="1" dirty="0" smtClean="0">
                <a:latin typeface="Courier New" charset="0"/>
              </a:rPr>
              <a:t>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periodNumber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try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_</a:t>
            </a:r>
            <a:r>
              <a:rPr lang="en-US" sz="1800" b="1" dirty="0" err="1" smtClean="0">
                <a:latin typeface="Courier New" charset="0"/>
              </a:rPr>
              <a:t>values[periodNumber</a:t>
            </a:r>
            <a:r>
              <a:rPr lang="en-US" sz="1800" b="1" dirty="0" smtClean="0">
                <a:latin typeface="Courier New" charset="0"/>
              </a:rPr>
              <a:t>];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 catch (</a:t>
            </a:r>
            <a:r>
              <a:rPr lang="en-US" sz="1800" b="1" dirty="0" err="1" smtClean="0">
                <a:latin typeface="Courier New" charset="0"/>
              </a:rPr>
              <a:t>ArrayIndexOutOfBoundsException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    return 0;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    }</a:t>
            </a:r>
          </a:p>
          <a:p>
            <a:pPr>
              <a:lnSpc>
                <a:spcPct val="80000"/>
              </a:lnSpc>
              <a:spcAft>
                <a:spcPts val="300"/>
              </a:spcAft>
              <a:buNone/>
            </a:pPr>
            <a:r>
              <a:rPr lang="en-US" sz="1800" b="1" dirty="0" smtClean="0">
                <a:latin typeface="Courier New" charset="0"/>
              </a:rPr>
              <a:t> }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609599" y="4932741"/>
            <a:ext cx="8001001" cy="1544259"/>
            <a:chOff x="4977306" y="5167383"/>
            <a:chExt cx="3793578" cy="1544259"/>
          </a:xfrm>
        </p:grpSpPr>
        <p:sp>
          <p:nvSpPr>
            <p:cNvPr id="6" name="TextBox 5"/>
            <p:cNvSpPr txBox="1"/>
            <p:nvPr/>
          </p:nvSpPr>
          <p:spPr>
            <a:xfrm>
              <a:off x="4977306" y="5608263"/>
              <a:ext cx="3793578" cy="1103379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double </a:t>
              </a:r>
              <a:r>
                <a:rPr lang="en-US" sz="1800" b="1" dirty="0" err="1" smtClean="0">
                  <a:latin typeface="Courier New" charset="0"/>
                </a:rPr>
                <a:t>getValueForPeriod</a:t>
              </a:r>
              <a:r>
                <a:rPr lang="en-US" sz="1800" b="1" dirty="0" smtClean="0">
                  <a:latin typeface="Courier New" charset="0"/>
                </a:rPr>
                <a:t> (</a:t>
              </a:r>
              <a:r>
                <a:rPr lang="en-US" sz="1800" b="1" dirty="0" err="1" smtClean="0">
                  <a:latin typeface="Courier New" charset="0"/>
                </a:rPr>
                <a:t>int</a:t>
              </a:r>
              <a:r>
                <a:rPr lang="en-US" sz="1800" b="1" dirty="0" smtClean="0">
                  <a:latin typeface="Courier New" charset="0"/>
                </a:rPr>
                <a:t> </a:t>
              </a:r>
              <a:r>
                <a:rPr lang="en-US" sz="1800" b="1" dirty="0" err="1" smtClean="0">
                  <a:latin typeface="Courier New" charset="0"/>
                </a:rPr>
                <a:t>periodNumber</a:t>
              </a:r>
              <a:r>
                <a:rPr lang="en-US" sz="18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if (</a:t>
              </a:r>
              <a:r>
                <a:rPr lang="en-US" sz="1800" b="1" dirty="0" err="1" smtClean="0">
                  <a:latin typeface="Courier New" charset="0"/>
                </a:rPr>
                <a:t>periodNumber</a:t>
              </a:r>
              <a:r>
                <a:rPr lang="en-US" sz="1800" b="1" dirty="0" smtClean="0">
                  <a:latin typeface="Courier New" charset="0"/>
                </a:rPr>
                <a:t> &gt;= _</a:t>
              </a:r>
              <a:r>
                <a:rPr lang="en-US" sz="1800" b="1" dirty="0" err="1" smtClean="0">
                  <a:latin typeface="Courier New" charset="0"/>
                </a:rPr>
                <a:t>values.length</a:t>
              </a:r>
              <a:r>
                <a:rPr lang="en-US" sz="1800" b="1" dirty="0" smtClean="0">
                  <a:latin typeface="Courier New" charset="0"/>
                </a:rPr>
                <a:t>) return 0;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    return _</a:t>
              </a:r>
              <a:r>
                <a:rPr lang="en-US" sz="1800" b="1" dirty="0" err="1" smtClean="0">
                  <a:latin typeface="Courier New" charset="0"/>
                </a:rPr>
                <a:t>values[periodNumber</a:t>
              </a:r>
              <a:r>
                <a:rPr lang="en-US" sz="1800" b="1" dirty="0" smtClean="0">
                  <a:latin typeface="Courier New" charset="0"/>
                </a:rPr>
                <a:t>];</a:t>
              </a:r>
            </a:p>
            <a:p>
              <a:pPr>
                <a:lnSpc>
                  <a:spcPct val="80000"/>
                </a:lnSpc>
                <a:spcAft>
                  <a:spcPts val="300"/>
                </a:spcAft>
                <a:buNone/>
              </a:pPr>
              <a:r>
                <a:rPr lang="en-US" sz="1800" b="1" dirty="0" smtClean="0">
                  <a:latin typeface="Courier New" charset="0"/>
                </a:rPr>
                <a:t> 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6639253" y="5167383"/>
              <a:ext cx="433552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Making Method Calls Simpler</a:t>
            </a:r>
            <a:endParaRPr lang="da-DK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Bad Code Smells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Alternative Classes with Different Interfaces, Data Clumps, Long Parameter List, Primitive Obsession, Speculative Generality, Switch Statements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2743200"/>
            <a:ext cx="8534400" cy="3657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Rename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Add Parameter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Remove Parameter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Separate Query from Modifier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Parameterize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Replace Parameter with Explicit Methods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Preserve Whole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Replace Parameter with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Introduce Parameter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Remove Setting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Hide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Replace Constructor with Factory Method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Encapsulate Downcast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Replace Error Code with Exception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b="1" kern="0" dirty="0" smtClean="0">
                <a:solidFill>
                  <a:srgbClr val="C00000"/>
                </a:solidFill>
              </a:rPr>
              <a:t>Replace Exception with Test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5403342"/>
            <a:ext cx="808366" cy="5402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3" name="Group 2"/>
          <p:cNvGrpSpPr/>
          <p:nvPr/>
        </p:nvGrpSpPr>
        <p:grpSpPr>
          <a:xfrm>
            <a:off x="3886200" y="6324600"/>
            <a:ext cx="4419600" cy="533400"/>
            <a:chOff x="3886200" y="6324600"/>
            <a:chExt cx="4419600" cy="533400"/>
          </a:xfrm>
        </p:grpSpPr>
        <p:sp>
          <p:nvSpPr>
            <p:cNvPr id="8" name="TextBox 7"/>
            <p:cNvSpPr txBox="1"/>
            <p:nvPr/>
          </p:nvSpPr>
          <p:spPr>
            <a:xfrm>
              <a:off x="4001737" y="6396335"/>
              <a:ext cx="43040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read about the ones in black!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6324600"/>
              <a:ext cx="155007" cy="2308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5257800" y="5257800"/>
            <a:ext cx="2362200" cy="830997"/>
            <a:chOff x="5257800" y="5257800"/>
            <a:chExt cx="23622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5257800"/>
              <a:ext cx="2209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We’ll discuss the ones in </a:t>
              </a:r>
              <a:r>
                <a:rPr lang="en-US" dirty="0" smtClean="0">
                  <a:solidFill>
                    <a:srgbClr val="FF0000"/>
                  </a:solidFill>
                </a:rPr>
                <a:t>red</a:t>
              </a:r>
              <a:r>
                <a:rPr lang="en-US" dirty="0" smtClean="0"/>
                <a:t>!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5257800" y="5329535"/>
              <a:ext cx="155007" cy="2308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Why Make Method Calls Simpler?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r>
              <a:rPr lang="en-US" dirty="0" smtClean="0"/>
              <a:t>Objects are all about interfaces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Need easy to understand and use interfaces in developing good object-oriented software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Chapter 10 explores </a:t>
            </a:r>
            <a:r>
              <a:rPr lang="en-US" dirty="0" err="1" smtClean="0"/>
              <a:t>refactorings</a:t>
            </a:r>
            <a:r>
              <a:rPr lang="en-US" dirty="0" smtClean="0"/>
              <a:t> that make interfaces more straightforward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 – “Preserve whole object”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Which of these would be easier to enhance 6 months after you wrote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62000" y="2286000"/>
            <a:ext cx="7391400" cy="1680865"/>
            <a:chOff x="762000" y="2286000"/>
            <a:chExt cx="7391400" cy="1680865"/>
          </a:xfrm>
        </p:grpSpPr>
        <p:sp>
          <p:nvSpPr>
            <p:cNvPr id="5" name="TextBox 4"/>
            <p:cNvSpPr txBox="1"/>
            <p:nvPr/>
          </p:nvSpPr>
          <p:spPr>
            <a:xfrm>
              <a:off x="762000" y="2286000"/>
              <a:ext cx="7391400" cy="1323439"/>
            </a:xfrm>
            <a:prstGeom prst="rect">
              <a:avLst/>
            </a:prstGeom>
            <a:solidFill>
              <a:srgbClr val="00009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calcInterestToToday</a:t>
              </a:r>
              <a:r>
                <a:rPr lang="en-US" sz="2000" b="1" dirty="0" smtClean="0">
                  <a:latin typeface="Courier New" charset="0"/>
                </a:rPr>
                <a:t> (double </a:t>
              </a:r>
              <a:r>
                <a:rPr lang="en-US" sz="2000" b="1" dirty="0" err="1" smtClean="0">
                  <a:latin typeface="Courier New" charset="0"/>
                </a:rPr>
                <a:t>baseAmount</a:t>
              </a:r>
              <a:r>
                <a:rPr lang="en-US" sz="2000" b="1" dirty="0" smtClean="0">
                  <a:latin typeface="Courier New" charset="0"/>
                </a:rPr>
                <a:t>, double </a:t>
              </a:r>
              <a:r>
                <a:rPr lang="en-US" sz="2000" b="1" dirty="0" err="1" smtClean="0">
                  <a:latin typeface="Courier New" charset="0"/>
                </a:rPr>
                <a:t>intRate</a:t>
              </a:r>
              <a:r>
                <a:rPr lang="en-US" sz="2000" b="1" dirty="0" smtClean="0">
                  <a:latin typeface="Courier New" charset="0"/>
                </a:rPr>
                <a:t>, </a:t>
              </a: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startDay</a:t>
              </a:r>
              <a:r>
                <a:rPr lang="en-US" sz="2000" b="1" dirty="0" smtClean="0">
                  <a:latin typeface="Courier New" charset="0"/>
                </a:rPr>
                <a:t>, </a:t>
              </a: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startMonth</a:t>
              </a:r>
              <a:r>
                <a:rPr lang="en-US" sz="2000" b="1" dirty="0" smtClean="0">
                  <a:latin typeface="Courier New" charset="0"/>
                </a:rPr>
                <a:t>, </a:t>
              </a: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startYear</a:t>
              </a:r>
              <a:r>
                <a:rPr lang="en-US" sz="20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07054" y="3505200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0" y="5486400"/>
            <a:ext cx="7391400" cy="1077218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calcInterestToToday</a:t>
            </a:r>
            <a:r>
              <a:rPr lang="en-US" sz="2000" b="1" dirty="0" smtClean="0">
                <a:latin typeface="Courier New" charset="0"/>
              </a:rPr>
              <a:t> (</a:t>
            </a:r>
            <a:r>
              <a:rPr lang="en-US" sz="2000" b="1" dirty="0" err="1" smtClean="0">
                <a:latin typeface="Courier New" charset="0"/>
              </a:rPr>
              <a:t>Accountinfo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savingsAccount</a:t>
            </a:r>
            <a:r>
              <a:rPr lang="en-US" sz="2000" b="1" dirty="0" smtClean="0">
                <a:latin typeface="Courier New" charset="0"/>
              </a:rPr>
              <a:t>) </a:t>
            </a:r>
            <a:r>
              <a:rPr lang="en-US" sz="2000" b="1" dirty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  …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2000" y="3962400"/>
            <a:ext cx="7391400" cy="1524000"/>
            <a:chOff x="762000" y="3962400"/>
            <a:chExt cx="7391400" cy="1524000"/>
          </a:xfrm>
        </p:grpSpPr>
        <p:sp>
          <p:nvSpPr>
            <p:cNvPr id="7" name="TextBox 6"/>
            <p:cNvSpPr txBox="1"/>
            <p:nvPr/>
          </p:nvSpPr>
          <p:spPr>
            <a:xfrm>
              <a:off x="762000" y="3962400"/>
              <a:ext cx="7391400" cy="107721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calcInterestToToday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>
                  <a:latin typeface="Courier New" charset="0"/>
                </a:rPr>
                <a:t>(double </a:t>
              </a:r>
              <a:r>
                <a:rPr lang="en-US" sz="2000" b="1" dirty="0" err="1" smtClean="0">
                  <a:latin typeface="Courier New" charset="0"/>
                </a:rPr>
                <a:t>baseAmount</a:t>
              </a:r>
              <a:r>
                <a:rPr lang="en-US" sz="2000" b="1" dirty="0">
                  <a:latin typeface="Courier New" charset="0"/>
                </a:rPr>
                <a:t>, double </a:t>
              </a:r>
              <a:r>
                <a:rPr lang="en-US" sz="2000" b="1" dirty="0" err="1" smtClean="0">
                  <a:latin typeface="Courier New" charset="0"/>
                </a:rPr>
                <a:t>intRate</a:t>
              </a:r>
              <a:r>
                <a:rPr lang="en-US" sz="2000" b="1" dirty="0" smtClean="0">
                  <a:latin typeface="Courier New" charset="0"/>
                </a:rPr>
                <a:t>, Date </a:t>
              </a:r>
              <a:r>
                <a:rPr lang="en-US" sz="2000" b="1" dirty="0" err="1" smtClean="0">
                  <a:latin typeface="Courier New" charset="0"/>
                </a:rPr>
                <a:t>startDate</a:t>
              </a:r>
              <a:r>
                <a:rPr lang="en-US" sz="2000" b="1" dirty="0" smtClean="0">
                  <a:latin typeface="Courier New" charset="0"/>
                </a:rPr>
                <a:t>) </a:t>
              </a:r>
              <a:r>
                <a:rPr lang="en-US" sz="2000" b="1" dirty="0">
                  <a:latin typeface="Courier New" charset="0"/>
                </a:rPr>
                <a:t>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>
                  <a:latin typeface="Courier New" charset="0"/>
                </a:rPr>
                <a:t>    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>
                  <a:latin typeface="Courier New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5024735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08508" y="586293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Probably this one!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Rename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name of a method does not reveal its purpose.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Change the name of the method.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Add/Remove Parameter are simple and effective </a:t>
            </a:r>
            <a:r>
              <a:rPr lang="en-US" dirty="0" err="1" smtClean="0"/>
              <a:t>refactorings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24200"/>
            <a:ext cx="8373626" cy="152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Separate Query from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method that returns a value but also changes the state of an object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Create two methods, one for the query and one for the modification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581400"/>
            <a:ext cx="8133708" cy="1447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Parameterized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Several methods do similar things but with different values contained in the method body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Create one method that uses a parameter for the different values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962400"/>
            <a:ext cx="8466667" cy="1828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Replace Parameter with Explicit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You have a method that runs different code depending on the values of an enumerated parameter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Solution:</a:t>
            </a:r>
            <a:r>
              <a:rPr lang="en-US" sz="2800" dirty="0" smtClean="0"/>
              <a:t> Create a separate method for each value of the parameter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590800"/>
            <a:ext cx="6705600" cy="2308324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void </a:t>
            </a:r>
            <a:r>
              <a:rPr lang="en-US" sz="2000" b="1" dirty="0" err="1" smtClean="0">
                <a:latin typeface="Courier New" charset="0"/>
              </a:rPr>
              <a:t>setValue</a:t>
            </a:r>
            <a:r>
              <a:rPr lang="en-US" sz="2000" b="1" dirty="0" smtClean="0">
                <a:latin typeface="Courier New" charset="0"/>
              </a:rPr>
              <a:t> (String name, </a:t>
            </a: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value)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</a:t>
            </a:r>
            <a:r>
              <a:rPr lang="en-US" sz="2000" b="1" dirty="0" err="1" smtClean="0">
                <a:latin typeface="Courier New" charset="0"/>
              </a:rPr>
              <a:t>name.equals</a:t>
            </a:r>
            <a:r>
              <a:rPr lang="en-US" sz="2000" b="1" dirty="0" smtClean="0">
                <a:latin typeface="Courier New" charset="0"/>
              </a:rPr>
              <a:t>("height</a:t>
            </a:r>
            <a:r>
              <a:rPr lang="en-US" sz="2000" b="1" dirty="0" smtClean="0">
                <a:latin typeface="Courier New" charset="0"/>
              </a:rPr>
              <a:t>")) {</a:t>
            </a: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_height = value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       return}</a:t>
            </a: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</a:t>
            </a:r>
            <a:r>
              <a:rPr lang="en-US" sz="2000" b="1" dirty="0" err="1" smtClean="0">
                <a:latin typeface="Courier New" charset="0"/>
              </a:rPr>
              <a:t>name.equals</a:t>
            </a:r>
            <a:r>
              <a:rPr lang="en-US" sz="2000" b="1" dirty="0" smtClean="0">
                <a:latin typeface="Courier New" charset="0"/>
              </a:rPr>
              <a:t>("width</a:t>
            </a:r>
            <a:r>
              <a:rPr lang="en-US" sz="2000" b="1" dirty="0" smtClean="0">
                <a:latin typeface="Courier New" charset="0"/>
              </a:rPr>
              <a:t>")) {</a:t>
            </a: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_width = value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       return}</a:t>
            </a: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</a:t>
            </a:r>
            <a:r>
              <a:rPr lang="en-US" sz="2000" b="1" dirty="0" err="1" smtClean="0">
                <a:latin typeface="Courier New" charset="0"/>
              </a:rPr>
              <a:t>Assert.shouldNeverReachHere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09800" y="4800600"/>
            <a:ext cx="4648200" cy="1981200"/>
            <a:chOff x="1497532" y="6101715"/>
            <a:chExt cx="5528912" cy="1981200"/>
          </a:xfrm>
        </p:grpSpPr>
        <p:sp>
          <p:nvSpPr>
            <p:cNvPr id="6" name="TextBox 5"/>
            <p:cNvSpPr txBox="1"/>
            <p:nvPr/>
          </p:nvSpPr>
          <p:spPr>
            <a:xfrm>
              <a:off x="1497532" y="6502995"/>
              <a:ext cx="5528912" cy="15799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void </a:t>
              </a:r>
              <a:r>
                <a:rPr lang="en-US" sz="2000" b="1" dirty="0" err="1" smtClean="0">
                  <a:latin typeface="Courier New" charset="0"/>
                </a:rPr>
                <a:t>setHeight(int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_height =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void </a:t>
              </a:r>
              <a:r>
                <a:rPr lang="en-US" sz="2000" b="1" dirty="0" err="1" smtClean="0">
                  <a:latin typeface="Courier New" charset="0"/>
                </a:rPr>
                <a:t>setWidth</a:t>
              </a:r>
              <a:r>
                <a:rPr lang="en-US" sz="2000" b="1" dirty="0" smtClean="0">
                  <a:latin typeface="Courier New" charset="0"/>
                </a:rPr>
                <a:t> (</a:t>
              </a:r>
              <a:r>
                <a:rPr lang="en-US" sz="2000" b="1" dirty="0" err="1" smtClean="0">
                  <a:latin typeface="Courier New" charset="0"/>
                </a:rPr>
                <a:t>int</a:t>
              </a:r>
              <a:r>
                <a:rPr lang="en-US" sz="2000" b="1" dirty="0" smtClean="0">
                  <a:latin typeface="Courier New" charset="0"/>
                </a:rPr>
                <a:t>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_width = </a:t>
              </a:r>
              <a:r>
                <a:rPr lang="en-US" sz="2000" b="1" dirty="0" err="1" smtClean="0">
                  <a:latin typeface="Courier New" charset="0"/>
                </a:rPr>
                <a:t>arg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}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Preserve Whole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are getting several values from an object and passing these values as parameters in a method call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Send the whole object instead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 idea in “Introduce Parameter Object” (see Fowler)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76200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low =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daysTempRange()</a:t>
            </a:r>
            <a:r>
              <a:rPr lang="en-US" sz="2000" b="1" dirty="0" err="1" smtClean="0">
                <a:latin typeface="Courier New" charset="0"/>
              </a:rPr>
              <a:t>.getLow</a:t>
            </a:r>
            <a:r>
              <a:rPr lang="en-US" sz="2000" b="1" dirty="0" smtClean="0">
                <a:latin typeface="Courier New" charset="0"/>
              </a:rPr>
              <a:t>();</a:t>
            </a:r>
            <a:br>
              <a:rPr lang="en-US" sz="2000" b="1" dirty="0" smtClean="0">
                <a:latin typeface="Courier New" charset="0"/>
              </a:rPr>
            </a:b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high =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daysTempRange()</a:t>
            </a:r>
            <a:r>
              <a:rPr lang="en-US" sz="2000" b="1" dirty="0" err="1" smtClean="0">
                <a:latin typeface="Courier New" charset="0"/>
              </a:rPr>
              <a:t>.getHigh</a:t>
            </a:r>
            <a:r>
              <a:rPr lang="en-US" sz="2000" b="1" dirty="0" smtClean="0">
                <a:latin typeface="Courier New" charset="0"/>
              </a:rPr>
              <a:t>();</a:t>
            </a:r>
            <a:br>
              <a:rPr lang="en-US" sz="2000" b="1" dirty="0" smtClean="0">
                <a:latin typeface="Courier New" charset="0"/>
              </a:rPr>
            </a:b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withinPlan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plan.withinRange(low</a:t>
            </a:r>
            <a:r>
              <a:rPr lang="en-US" sz="2000" b="1" dirty="0" smtClean="0">
                <a:latin typeface="Courier New" charset="0"/>
              </a:rPr>
              <a:t>, high);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4200247"/>
            <a:ext cx="7620000" cy="750093"/>
            <a:chOff x="-315227" y="6101715"/>
            <a:chExt cx="9063790" cy="750093"/>
          </a:xfrm>
        </p:grpSpPr>
        <p:sp>
          <p:nvSpPr>
            <p:cNvPr id="6" name="TextBox 5"/>
            <p:cNvSpPr txBox="1"/>
            <p:nvPr/>
          </p:nvSpPr>
          <p:spPr>
            <a:xfrm>
              <a:off x="-315227" y="6502995"/>
              <a:ext cx="9063790" cy="348813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err="1" smtClean="0">
                  <a:latin typeface="Courier New" charset="0"/>
                </a:rPr>
                <a:t>withinPlan</a:t>
              </a:r>
              <a:r>
                <a:rPr lang="en-US" sz="2000" b="1" dirty="0" smtClean="0">
                  <a:latin typeface="Courier New" charset="0"/>
                </a:rPr>
                <a:t> = </a:t>
              </a:r>
              <a:r>
                <a:rPr lang="en-US" sz="2000" b="1" dirty="0" err="1" smtClean="0">
                  <a:latin typeface="Courier New" charset="0"/>
                </a:rPr>
                <a:t>plan.withinRange(</a:t>
              </a:r>
              <a:r>
                <a:rPr lang="en-US" sz="2000" b="1" dirty="0" err="1" smtClean="0">
                  <a:solidFill>
                    <a:srgbClr val="FFFF00"/>
                  </a:solidFill>
                  <a:latin typeface="Courier New" charset="0"/>
                </a:rPr>
                <a:t>daysTempRange</a:t>
              </a:r>
              <a:r>
                <a:rPr lang="en-US" sz="2000" b="1" dirty="0" smtClean="0">
                  <a:solidFill>
                    <a:srgbClr val="FFFF00"/>
                  </a:solidFill>
                  <a:latin typeface="Courier New" charset="0"/>
                </a:rPr>
                <a:t>()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3854117" y="6101715"/>
              <a:ext cx="762000" cy="381000"/>
            </a:xfrm>
            <a:prstGeom prst="down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6324600"/>
            <a:ext cx="6817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refactoring technique from back on Slide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18208</TotalTime>
  <Words>1170</Words>
  <Application>Microsoft Office PowerPoint</Application>
  <PresentationFormat>On-screen Show (4:3)</PresentationFormat>
  <Paragraphs>198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Software Maintenance and Evolution CSSE 575: Session 3, Part 2  Making Method Calls Simpler</vt:lpstr>
      <vt:lpstr>Making Method Calls Simpler</vt:lpstr>
      <vt:lpstr>Why Make Method Calls Simpler?</vt:lpstr>
      <vt:lpstr>Example – “Preserve whole object”</vt:lpstr>
      <vt:lpstr>Rename Method</vt:lpstr>
      <vt:lpstr>Separate Query from Modifier</vt:lpstr>
      <vt:lpstr>Parameterized Method</vt:lpstr>
      <vt:lpstr>Replace Parameter with Explicit Methods</vt:lpstr>
      <vt:lpstr>Preserve Whole Object</vt:lpstr>
      <vt:lpstr>Replace Parameter with Method</vt:lpstr>
      <vt:lpstr>Remove Setting Method</vt:lpstr>
      <vt:lpstr>Replace Constructor with Factory Method</vt:lpstr>
      <vt:lpstr>Encapsulate Downcast</vt:lpstr>
      <vt:lpstr>Replace Error Code with Exception</vt:lpstr>
      <vt:lpstr>Replace Exception with Test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Chenoweth, Stephen V</cp:lastModifiedBy>
  <cp:revision>95</cp:revision>
  <cp:lastPrinted>2010-04-19T14:29:50Z</cp:lastPrinted>
  <dcterms:created xsi:type="dcterms:W3CDTF">2010-04-19T08:08:49Z</dcterms:created>
  <dcterms:modified xsi:type="dcterms:W3CDTF">2011-06-20T21:55:02Z</dcterms:modified>
</cp:coreProperties>
</file>