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9" r:id="rId2"/>
    <p:sldId id="521" r:id="rId3"/>
    <p:sldId id="533" r:id="rId4"/>
    <p:sldId id="522" r:id="rId5"/>
    <p:sldId id="523" r:id="rId6"/>
    <p:sldId id="527" r:id="rId7"/>
    <p:sldId id="529" r:id="rId8"/>
    <p:sldId id="528" r:id="rId9"/>
    <p:sldId id="530" r:id="rId10"/>
    <p:sldId id="525" r:id="rId11"/>
    <p:sldId id="534" r:id="rId12"/>
    <p:sldId id="531" r:id="rId13"/>
    <p:sldId id="526" r:id="rId14"/>
    <p:sldId id="532" r:id="rId15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7778" autoAdjust="0"/>
  </p:normalViewPr>
  <p:slideViewPr>
    <p:cSldViewPr>
      <p:cViewPr varScale="1">
        <p:scale>
          <a:sx n="112" d="100"/>
          <a:sy n="112" d="100"/>
        </p:scale>
        <p:origin x="-8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6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4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4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great question -- What is the “rhythm of refactoring” that Fowler refers to in this chapter or in simple terms the process of refactoring?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Databases</a:t>
            </a:r>
          </a:p>
          <a:p>
            <a:r>
              <a:rPr lang="en-US" dirty="0" smtClean="0"/>
              <a:t>	Most business applications tightly coupled to the database</a:t>
            </a:r>
            <a:r>
              <a:rPr lang="en-US" baseline="0" dirty="0" smtClean="0"/>
              <a:t> schema</a:t>
            </a:r>
            <a:endParaRPr lang="en-US" dirty="0" smtClean="0"/>
          </a:p>
          <a:p>
            <a:r>
              <a:rPr lang="en-US" dirty="0" smtClean="0"/>
              <a:t>	Need to isolate changes to either the database or object model by creating a layer between the models</a:t>
            </a:r>
          </a:p>
          <a:p>
            <a:r>
              <a:rPr lang="en-US" dirty="0" smtClean="0"/>
              <a:t>	Such a layer adds complexity but enhances flexibility</a:t>
            </a:r>
          </a:p>
          <a:p>
            <a:r>
              <a:rPr lang="en-US" dirty="0" smtClean="0"/>
              <a:t>Changing interfaces</a:t>
            </a:r>
          </a:p>
          <a:p>
            <a:r>
              <a:rPr lang="en-US" dirty="0" smtClean="0"/>
              <a:t>	Don't publish interfaces prematurely -- modify your code ownership policies to smooth refactoring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you know which set of slides to look at…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Ok, y’all claim you can’t use Test First with your existing systems.</a:t>
            </a:r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your journals, blog about what it would take to move toward that!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0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Refactoring improves the design of software</a:t>
            </a:r>
          </a:p>
          <a:p>
            <a:r>
              <a:rPr lang="en-US" dirty="0" smtClean="0"/>
              <a:t>	Without refactoring the design of the program will decay</a:t>
            </a:r>
          </a:p>
          <a:p>
            <a:r>
              <a:rPr lang="en-US" dirty="0" smtClean="0"/>
              <a:t>	Poorly designed code usually takes more code to do the same things, often because the code does the same thing in different places</a:t>
            </a:r>
          </a:p>
          <a:p>
            <a:r>
              <a:rPr lang="en-US" dirty="0" smtClean="0"/>
              <a:t>Refactoring makes software easier to understand</a:t>
            </a:r>
          </a:p>
          <a:p>
            <a:r>
              <a:rPr lang="en-US" dirty="0" smtClean="0"/>
              <a:t>	In most software development environments, somebody else will eventually have to read your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Refactor</a:t>
            </a:r>
            <a:r>
              <a:rPr lang="en-US" dirty="0" smtClean="0"/>
              <a:t> when you add function</a:t>
            </a:r>
          </a:p>
          <a:p>
            <a:r>
              <a:rPr lang="en-US" dirty="0" smtClean="0"/>
              <a:t>	Helps you to understand the code you are modifying</a:t>
            </a:r>
          </a:p>
          <a:p>
            <a:r>
              <a:rPr lang="en-US" dirty="0" smtClean="0"/>
              <a:t>	Sometimes the existing design does not allow you to easily add the feature</a:t>
            </a:r>
          </a:p>
          <a:p>
            <a:r>
              <a:rPr lang="en-US" dirty="0" err="1" smtClean="0"/>
              <a:t>Refactor</a:t>
            </a:r>
            <a:r>
              <a:rPr lang="en-US" dirty="0" smtClean="0"/>
              <a:t> when you need to fix a bug</a:t>
            </a:r>
          </a:p>
          <a:p>
            <a:r>
              <a:rPr lang="en-US" dirty="0" smtClean="0"/>
              <a:t>	If you get a bug report its a sign the code needs refactoring because the code was not clear enough for you to see the bug in the first place</a:t>
            </a:r>
          </a:p>
          <a:p>
            <a:r>
              <a:rPr lang="en-US" dirty="0" err="1" smtClean="0"/>
              <a:t>Refactor</a:t>
            </a:r>
            <a:r>
              <a:rPr lang="en-US" dirty="0" smtClean="0"/>
              <a:t> as you do a code review</a:t>
            </a:r>
          </a:p>
          <a:p>
            <a:r>
              <a:rPr lang="en-US" dirty="0" smtClean="0"/>
              <a:t>	Code reviews help spread knowledge through the development team</a:t>
            </a:r>
          </a:p>
          <a:p>
            <a:r>
              <a:rPr lang="en-US" dirty="0" smtClean="0"/>
              <a:t>	Works best with small review groups</a:t>
            </a:r>
          </a:p>
          <a:p>
            <a:r>
              <a:rPr lang="en-US" dirty="0" smtClean="0"/>
              <a:t>	XP pair programming is active code review taken to its limit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You should NOT add functions while refactoring.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Refactoring change the role of up-front design?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How</a:t>
            </a:r>
            <a:r>
              <a:rPr lang="en-US" dirty="0" smtClean="0"/>
              <a:t> does refactoring</a:t>
            </a:r>
            <a:r>
              <a:rPr lang="en-US" baseline="0" dirty="0" smtClean="0"/>
              <a:t> help you to program faster?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Extreme Normal Form?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probably need to define this “locally” for your organization, but –</a:t>
            </a:r>
          </a:p>
          <a:p>
            <a:r>
              <a:rPr lang="en-US" baseline="0" dirty="0" smtClean="0"/>
              <a:t>Keep in mind that you’ll be using more and more code from other organizations, as time goes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he smiling?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C9FF-92D5-478F-9E5C-FD99D6852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5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40B-D0E2-5746-A3D8-9149A00ED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0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C24B-8AC4-4649-8C5D-C9ABF9BA8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0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DD52-B65D-2745-95FF-4AABEB510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3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68FA-C622-B24E-90B1-AA1F68708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0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5E4A-AD53-0843-A6C6-D4095C8CCF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4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690-49A6-7A4D-B2B1-26C8A70FBB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E393-2226-604C-AFDD-3DC991E19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0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A153-4C1E-1849-AC61-B029892F4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174-6D5E-474F-A735-6762711C5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0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7086600" y="6477000"/>
            <a:ext cx="190500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r"/>
            <a:fld id="{74B3A97D-E058-4347-98A3-25ACC5C2803F}" type="slidenum">
              <a:rPr lang="en-US" sz="1600" smtClean="0"/>
              <a:pPr algn="r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938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hyperlink" Target="http://www.makigami.info/cms/japanese-learning-system-japan-36" TargetMode="External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04800"/>
            <a:ext cx="7772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2, </a:t>
            </a: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Part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b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Refactoring Principles</a:t>
            </a:r>
            <a:endParaRPr lang="en-US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57600"/>
            <a:ext cx="6400800" cy="2057400"/>
          </a:xfrm>
        </p:spPr>
        <p:txBody>
          <a:bodyPr>
            <a:normAutofit/>
          </a:bodyPr>
          <a:lstStyle/>
          <a:p>
            <a:r>
              <a:rPr lang="en-US" sz="28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8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800" dirty="0">
                <a:ea typeface="ＭＳ Ｐゴシック"/>
                <a:cs typeface="ＭＳ Ｐゴシック"/>
              </a:rPr>
              <a:t>Cell: (937) 657-3885</a:t>
            </a:r>
            <a:br>
              <a:rPr lang="en-US" sz="2800" dirty="0">
                <a:ea typeface="ＭＳ Ｐゴシック"/>
                <a:cs typeface="ＭＳ Ｐゴシック"/>
              </a:rPr>
            </a:br>
            <a:r>
              <a:rPr lang="en-US" sz="28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582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6197025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Above</a:t>
            </a:r>
            <a:r>
              <a:rPr lang="en-US" sz="1600" dirty="0" smtClean="0"/>
              <a:t> – </a:t>
            </a:r>
            <a:r>
              <a:rPr lang="en-US" sz="1600" dirty="0" err="1" smtClean="0"/>
              <a:t>Shu</a:t>
            </a:r>
            <a:r>
              <a:rPr lang="en-US" sz="1600" dirty="0" smtClean="0"/>
              <a:t> Ha </a:t>
            </a:r>
            <a:r>
              <a:rPr lang="en-US" sz="1600" dirty="0" err="1" smtClean="0"/>
              <a:t>Ri</a:t>
            </a:r>
            <a:r>
              <a:rPr lang="en-US" sz="1600" dirty="0" smtClean="0"/>
              <a:t> – A Japanese way of achieving excellence.  </a:t>
            </a:r>
            <a:r>
              <a:rPr lang="en-US" sz="1600" dirty="0"/>
              <a:t>From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www.makigami.info/cms/japanese-learning-system-japan-36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Uh oh - What do I tell my Manager?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029200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/>
              <a:t>Bug in the ointment … who pays for refactoring and where do I get time?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If the manager is technically savvy, introducing the subject may not be that hard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Stress the quality aspects if the </a:t>
            </a:r>
            <a:br>
              <a:rPr lang="en-US" sz="2400" dirty="0" smtClean="0"/>
            </a:br>
            <a:r>
              <a:rPr lang="en-US" sz="2400" dirty="0" smtClean="0"/>
              <a:t>manager is </a:t>
            </a:r>
            <a:r>
              <a:rPr lang="en-US" sz="2400" i="1" dirty="0" smtClean="0"/>
              <a:t>genuinely </a:t>
            </a:r>
            <a:r>
              <a:rPr lang="en-US" sz="2400" dirty="0" smtClean="0"/>
              <a:t>quality </a:t>
            </a:r>
            <a:br>
              <a:rPr lang="en-US" sz="2400" dirty="0" smtClean="0"/>
            </a:br>
            <a:r>
              <a:rPr lang="en-US" sz="2400" dirty="0" smtClean="0"/>
              <a:t>oriented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Position refactoring as part of </a:t>
            </a:r>
            <a:br>
              <a:rPr lang="en-US" sz="2000" dirty="0" smtClean="0"/>
            </a:br>
            <a:r>
              <a:rPr lang="en-US" sz="2000" dirty="0" smtClean="0"/>
              <a:t>the review process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If the manager is schedule </a:t>
            </a:r>
            <a:br>
              <a:rPr lang="en-US" sz="2400" dirty="0" smtClean="0"/>
            </a:br>
            <a:r>
              <a:rPr lang="en-US" sz="2400" dirty="0" smtClean="0"/>
              <a:t>driven, consider a "don't ask </a:t>
            </a:r>
            <a:br>
              <a:rPr lang="en-US" sz="2400" dirty="0" smtClean="0"/>
            </a:br>
            <a:r>
              <a:rPr lang="en-US" sz="2400" dirty="0" smtClean="0"/>
              <a:t>don't tell" strategy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5715000"/>
            <a:ext cx="429585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“How does this add to productivity, Dave?</a:t>
            </a:r>
          </a:p>
          <a:p>
            <a:r>
              <a:rPr lang="en-US" sz="1600" dirty="0"/>
              <a:t>From http://www.gcegroup.com/en/management</a:t>
            </a:r>
            <a:r>
              <a:rPr lang="en-US" sz="1600" dirty="0" smtClean="0"/>
              <a:t>/.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2438400"/>
            <a:ext cx="3681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Your visit to the manager’s office: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Nowadays…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managers of seasoned software development orgs know they’ll be there for the expense of Rel. 2.0, Rel. 3.0, etc.</a:t>
            </a:r>
          </a:p>
          <a:p>
            <a:r>
              <a:rPr lang="en-US" dirty="0" smtClean="0"/>
              <a:t>Many also have a “Do it right the first time” attitude, so support having Rel. 1.0 clean.</a:t>
            </a:r>
          </a:p>
          <a:p>
            <a:r>
              <a:rPr lang="en-US" dirty="0" smtClean="0"/>
              <a:t>But, you can get issues with startups, where getting something out faster is the only game going.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69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Refactoring Guidelines</a:t>
            </a:r>
            <a:endParaRPr lang="en-US" dirty="0"/>
          </a:p>
        </p:txBody>
      </p:sp>
      <p:sp>
        <p:nvSpPr>
          <p:cNvPr id="835587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3600"/>
              </a:spcAft>
            </a:pPr>
            <a:r>
              <a:rPr lang="en-US" dirty="0" smtClean="0"/>
              <a:t>Small </a:t>
            </a:r>
            <a:r>
              <a:rPr lang="en-US" dirty="0"/>
              <a:t>enough to oversee the consequences</a:t>
            </a:r>
          </a:p>
          <a:p>
            <a:pPr>
              <a:lnSpc>
                <a:spcPct val="90000"/>
              </a:lnSpc>
              <a:spcAft>
                <a:spcPts val="3600"/>
              </a:spcAft>
            </a:pPr>
            <a:r>
              <a:rPr lang="en-US" dirty="0" smtClean="0"/>
              <a:t>Reproducible </a:t>
            </a:r>
            <a:r>
              <a:rPr lang="en-US" dirty="0"/>
              <a:t>to allow others to understand them</a:t>
            </a:r>
          </a:p>
          <a:p>
            <a:pPr>
              <a:lnSpc>
                <a:spcPct val="90000"/>
              </a:lnSpc>
              <a:spcAft>
                <a:spcPts val="3600"/>
              </a:spcAft>
            </a:pPr>
            <a:r>
              <a:rPr lang="en-US" dirty="0"/>
              <a:t>Generalized in a way that they are more a rule that can be applied to any structure</a:t>
            </a:r>
          </a:p>
          <a:p>
            <a:pPr>
              <a:lnSpc>
                <a:spcPct val="90000"/>
              </a:lnSpc>
              <a:spcAft>
                <a:spcPts val="3600"/>
              </a:spcAft>
            </a:pPr>
            <a:r>
              <a:rPr lang="en-US" dirty="0"/>
              <a:t>Written down to allow sharing and to keep a  reference, with  instructions how to apply them</a:t>
            </a:r>
          </a:p>
        </p:txBody>
      </p:sp>
    </p:spTree>
    <p:extLst>
      <p:ext uri="{BB962C8B-B14F-4D97-AF65-F5344CB8AC3E}">
        <p14:creationId xmlns:p14="http://schemas.microsoft.com/office/powerpoint/2010/main" val="275133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</a:t>
            </a:r>
            <a:r>
              <a:rPr lang="en-US" i="1" dirty="0" smtClean="0"/>
              <a:t>Are</a:t>
            </a:r>
            <a:r>
              <a:rPr lang="en-US" dirty="0" smtClean="0"/>
              <a:t> Problems with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54864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Databases – dictate certain styles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Changing interfaces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Design changes that are difficult to refactor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In non-OO systems, can only do so much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When shouldn't you refactor?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A clear sign that a rewrite is in order is when the code does not work</a:t>
            </a:r>
          </a:p>
          <a:p>
            <a:pPr>
              <a:spcAft>
                <a:spcPts val="3000"/>
              </a:spcAft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292726"/>
            <a:ext cx="7239000" cy="5717674"/>
          </a:xfrm>
          <a:prstGeom prst="rect">
            <a:avLst/>
          </a:prstGeom>
        </p:spPr>
      </p:pic>
      <p:sp>
        <p:nvSpPr>
          <p:cNvPr id="837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Reminder - Bad </a:t>
            </a:r>
            <a:r>
              <a:rPr lang="en-US" dirty="0"/>
              <a:t>Smells in Code</a:t>
            </a:r>
          </a:p>
        </p:txBody>
      </p:sp>
      <p:sp>
        <p:nvSpPr>
          <p:cNvPr id="837635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987926"/>
            <a:ext cx="4114800" cy="5257800"/>
          </a:xfrm>
          <a:noFill/>
          <a:ln/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2200" dirty="0" smtClean="0"/>
              <a:t>On </a:t>
            </a:r>
            <a:r>
              <a:rPr lang="en-US" sz="2200" dirty="0"/>
              <a:t>session </a:t>
            </a:r>
            <a:r>
              <a:rPr lang="en-US" sz="2200" dirty="0" smtClean="0"/>
              <a:t>1, part 03 slides:</a:t>
            </a:r>
            <a:endParaRPr lang="en-US" sz="2200" dirty="0"/>
          </a:p>
          <a:p>
            <a:pPr>
              <a:spcBef>
                <a:spcPct val="0"/>
              </a:spcBef>
            </a:pPr>
            <a:endParaRPr lang="en-US" sz="22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</a:rPr>
              <a:t>Duplicated </a:t>
            </a:r>
            <a:r>
              <a:rPr lang="en-US" sz="2200" dirty="0">
                <a:solidFill>
                  <a:srgbClr val="000000"/>
                </a:solidFill>
              </a:rPr>
              <a:t>Code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Long Method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Large Class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Long Parameter List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Divergent Change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Shotgun Surgery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Feature Envy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Data Clumps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Primitive Obsession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</a:rPr>
              <a:t>Switch </a:t>
            </a:r>
            <a:r>
              <a:rPr lang="en-US" sz="2200" dirty="0" smtClean="0">
                <a:solidFill>
                  <a:srgbClr val="000000"/>
                </a:solidFill>
              </a:rPr>
              <a:t>Statements</a:t>
            </a:r>
          </a:p>
          <a:p>
            <a:pPr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</a:rPr>
              <a:t>Lazy Class</a:t>
            </a:r>
          </a:p>
        </p:txBody>
      </p:sp>
      <p:sp>
        <p:nvSpPr>
          <p:cNvPr id="8" name="Rectangle 1027"/>
          <p:cNvSpPr txBox="1">
            <a:spLocks noChangeArrowheads="1"/>
          </p:cNvSpPr>
          <p:nvPr/>
        </p:nvSpPr>
        <p:spPr>
          <a:xfrm>
            <a:off x="4267200" y="987926"/>
            <a:ext cx="4114800" cy="5257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en-US" sz="2200" dirty="0" smtClean="0"/>
              <a:t>On session 1, part 04 slides: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</a:pPr>
            <a:endParaRPr lang="en-US" sz="2200" dirty="0" smtClean="0"/>
          </a:p>
          <a:p>
            <a:pPr>
              <a:buSzPct val="100000"/>
            </a:pPr>
            <a:r>
              <a:rPr lang="en-US" sz="2200" dirty="0" smtClean="0"/>
              <a:t>Parallel </a:t>
            </a:r>
            <a:r>
              <a:rPr lang="en-US" sz="2200" dirty="0"/>
              <a:t>Inheritance Hierarchies</a:t>
            </a:r>
          </a:p>
          <a:p>
            <a:pPr>
              <a:buSzPct val="100000"/>
            </a:pPr>
            <a:r>
              <a:rPr lang="en-US" sz="2200" dirty="0"/>
              <a:t>Speculative Generality</a:t>
            </a:r>
          </a:p>
          <a:p>
            <a:pPr>
              <a:buSzPct val="100000"/>
            </a:pPr>
            <a:r>
              <a:rPr lang="en-US" sz="2200" dirty="0"/>
              <a:t>Temporary Field</a:t>
            </a:r>
          </a:p>
          <a:p>
            <a:pPr>
              <a:buSzPct val="100000"/>
            </a:pPr>
            <a:r>
              <a:rPr lang="en-US" sz="2200" dirty="0"/>
              <a:t>Message Chains </a:t>
            </a:r>
          </a:p>
          <a:p>
            <a:pPr>
              <a:buSzPct val="100000"/>
            </a:pPr>
            <a:r>
              <a:rPr lang="en-US" sz="2200" dirty="0"/>
              <a:t>Middle Man</a:t>
            </a:r>
          </a:p>
          <a:p>
            <a:pPr>
              <a:buSzPct val="100000"/>
            </a:pPr>
            <a:r>
              <a:rPr lang="en-US" sz="2200" dirty="0"/>
              <a:t>Inappropriate Intimacy</a:t>
            </a:r>
          </a:p>
          <a:p>
            <a:pPr>
              <a:buSzPct val="100000"/>
            </a:pPr>
            <a:r>
              <a:rPr lang="en-US" sz="2200" dirty="0"/>
              <a:t>Incomplete Library Class</a:t>
            </a:r>
          </a:p>
          <a:p>
            <a:pPr>
              <a:buSzPct val="100000"/>
            </a:pPr>
            <a:r>
              <a:rPr lang="en-US" sz="2200" dirty="0"/>
              <a:t>Data Class</a:t>
            </a:r>
          </a:p>
          <a:p>
            <a:pPr>
              <a:buSzPct val="100000"/>
            </a:pPr>
            <a:r>
              <a:rPr lang="en-US" sz="2200" dirty="0"/>
              <a:t>Refused Bequest</a:t>
            </a:r>
          </a:p>
          <a:p>
            <a:pPr>
              <a:buSzPct val="100000"/>
            </a:pPr>
            <a:r>
              <a:rPr lang="en-US" sz="2200" dirty="0"/>
              <a:t>Alternative Classes w/ varied interfaces</a:t>
            </a:r>
          </a:p>
          <a:p>
            <a:pPr>
              <a:buSzPct val="100000"/>
            </a:pPr>
            <a:r>
              <a:rPr lang="en-US" sz="2200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121986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Defining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b="1" dirty="0" smtClean="0"/>
              <a:t>Refactoring </a:t>
            </a:r>
            <a:r>
              <a:rPr lang="en-US" dirty="0" smtClean="0"/>
              <a:t>(noun): a change made to the internal structure of software to make it easier to understand and cheaper to modify without changing its observable behavior.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/>
              <a:t>Refactor</a:t>
            </a:r>
            <a:r>
              <a:rPr lang="en-US" dirty="0" smtClean="0"/>
              <a:t> (verb): to restructure software by applying a series of </a:t>
            </a:r>
            <a:r>
              <a:rPr lang="en-US" dirty="0" err="1" smtClean="0"/>
              <a:t>refactorings</a:t>
            </a:r>
            <a:r>
              <a:rPr lang="en-US" dirty="0" smtClean="0"/>
              <a:t> without changing its observable behavior.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it </a:t>
            </a:r>
            <a:r>
              <a:rPr lang="en-US" dirty="0" smtClean="0"/>
              <a:t>fits with “Test First”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Fowler describes this in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</a:p>
          <a:p>
            <a:r>
              <a:rPr lang="en-US" dirty="0" smtClean="0"/>
              <a:t>We also describe </a:t>
            </a:r>
            <a:r>
              <a:rPr lang="en-US" dirty="0" smtClean="0"/>
              <a:t>“test first” in CSSE </a:t>
            </a:r>
            <a:r>
              <a:rPr lang="en-US" dirty="0" smtClean="0"/>
              <a:t>576 (Software QA)</a:t>
            </a:r>
            <a:endParaRPr lang="en-US" dirty="0" smtClean="0"/>
          </a:p>
          <a:p>
            <a:r>
              <a:rPr lang="en-US" dirty="0" smtClean="0"/>
              <a:t>Alternate between adding features and refactoring, with “test first”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0"/>
            <a:ext cx="3986439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324600"/>
            <a:ext cx="5086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http://blog.donnfelker.com/category/tdd/page/5/</a:t>
            </a:r>
          </a:p>
        </p:txBody>
      </p:sp>
    </p:spTree>
    <p:extLst>
      <p:ext uri="{BB962C8B-B14F-4D97-AF65-F5344CB8AC3E}">
        <p14:creationId xmlns:p14="http://schemas.microsoft.com/office/powerpoint/2010/main" val="80312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Why Should you Refactor?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181600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Refactoring improves the design of software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Refactoring makes software easier to understand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Refactoring helps you find bugs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Refactoring helps you program faster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When Should you </a:t>
            </a:r>
            <a:r>
              <a:rPr lang="en-US" dirty="0" err="1" smtClean="0"/>
              <a:t>Refactor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305800" cy="4800600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 err="1" smtClean="0"/>
              <a:t>Refactor</a:t>
            </a:r>
            <a:r>
              <a:rPr lang="en-US" dirty="0" smtClean="0"/>
              <a:t> when you add function</a:t>
            </a:r>
          </a:p>
          <a:p>
            <a:pPr>
              <a:spcAft>
                <a:spcPts val="3600"/>
              </a:spcAft>
            </a:pPr>
            <a:r>
              <a:rPr lang="en-US" dirty="0" err="1" smtClean="0"/>
              <a:t>Refactor</a:t>
            </a:r>
            <a:r>
              <a:rPr lang="en-US" dirty="0" smtClean="0"/>
              <a:t> when you need to fix a bug</a:t>
            </a:r>
          </a:p>
          <a:p>
            <a:pPr>
              <a:spcAft>
                <a:spcPts val="3600"/>
              </a:spcAft>
            </a:pPr>
            <a:r>
              <a:rPr lang="en-US" dirty="0" err="1" smtClean="0"/>
              <a:t>Refactor</a:t>
            </a:r>
            <a:r>
              <a:rPr lang="en-US" dirty="0" smtClean="0"/>
              <a:t> as you do a code review</a:t>
            </a:r>
          </a:p>
          <a:p>
            <a:pPr>
              <a:spcAft>
                <a:spcPts val="3600"/>
              </a:spcAft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Hats of Development &amp;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648200"/>
          </a:xfrm>
        </p:spPr>
        <p:txBody>
          <a:bodyPr/>
          <a:lstStyle/>
          <a:p>
            <a:r>
              <a:rPr lang="en-US" dirty="0" smtClean="0"/>
              <a:t>When you use refactoring to develop software, you divide your time between:</a:t>
            </a:r>
          </a:p>
          <a:p>
            <a:pPr lvl="1"/>
            <a:r>
              <a:rPr lang="en-US" dirty="0" smtClean="0"/>
              <a:t>Adding Function</a:t>
            </a:r>
          </a:p>
          <a:p>
            <a:pPr lvl="1"/>
            <a:r>
              <a:rPr lang="en-US" dirty="0" smtClean="0"/>
              <a:t>Refactoring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adding function, should not </a:t>
            </a:r>
            <a:r>
              <a:rPr lang="en-US" dirty="0" err="1" smtClean="0"/>
              <a:t>refactor</a:t>
            </a:r>
            <a:r>
              <a:rPr lang="en-US" dirty="0" smtClean="0"/>
              <a:t>, and Vice Versa…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6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Refactoring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010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Upfront or Top-Down Design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Agile advocates that you:</a:t>
            </a:r>
          </a:p>
          <a:p>
            <a:pPr lvl="1"/>
            <a:r>
              <a:rPr lang="en-US" sz="2000" dirty="0" smtClean="0"/>
              <a:t>Code first approach that </a:t>
            </a:r>
            <a:br>
              <a:rPr lang="en-US" sz="2000" dirty="0" smtClean="0"/>
            </a:br>
            <a:r>
              <a:rPr lang="en-US" sz="2000" dirty="0" smtClean="0"/>
              <a:t>comes into your head, </a:t>
            </a:r>
          </a:p>
          <a:p>
            <a:pPr lvl="1"/>
            <a:r>
              <a:rPr lang="en-US" sz="2000" dirty="0" smtClean="0"/>
              <a:t>Get it working, </a:t>
            </a:r>
          </a:p>
          <a:p>
            <a:pPr lvl="1"/>
            <a:r>
              <a:rPr lang="en-US" sz="2000" dirty="0" smtClean="0"/>
              <a:t>and then </a:t>
            </a:r>
            <a:r>
              <a:rPr lang="en-US" sz="2000" dirty="0" err="1" smtClean="0"/>
              <a:t>refactor</a:t>
            </a:r>
            <a:r>
              <a:rPr lang="en-US" sz="2000" dirty="0" smtClean="0"/>
              <a:t> it into shape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Refactoring changes role of upfront design</a:t>
            </a:r>
          </a:p>
          <a:p>
            <a:pPr lvl="1"/>
            <a:r>
              <a:rPr lang="en-US" sz="2000" dirty="0" smtClean="0"/>
              <a:t>Not looking for perfect design, but only a reasonable one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Refactoring can lead to simpler designs without sacrificing flexibility</a:t>
            </a:r>
          </a:p>
          <a:p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3962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6477000"/>
            <a:ext cx="5175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http://bokardo.com/archives/comic-content-or-design/</a:t>
            </a:r>
          </a:p>
        </p:txBody>
      </p:sp>
    </p:spTree>
    <p:extLst>
      <p:ext uri="{BB962C8B-B14F-4D97-AF65-F5344CB8AC3E}">
        <p14:creationId xmlns:p14="http://schemas.microsoft.com/office/powerpoint/2010/main" val="5532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Refactoring Helps You Program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Sounds counter-intuitive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Yes, improves quality</a:t>
            </a:r>
          </a:p>
          <a:p>
            <a:pPr lvl="1"/>
            <a:r>
              <a:rPr lang="en-US" dirty="0" smtClean="0"/>
              <a:t>Better design, better readability, reduction in bugs, all improve quality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Good design is essential for rapid software development</a:t>
            </a:r>
          </a:p>
          <a:p>
            <a:pPr lvl="1"/>
            <a:r>
              <a:rPr lang="en-US" dirty="0" smtClean="0"/>
              <a:t>The whole point of doing design is to allow rapid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8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Go for “Extreme Normal Form”!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All the code is tested. </a:t>
            </a:r>
            <a:br>
              <a:rPr lang="en-US" dirty="0" smtClean="0"/>
            </a:br>
            <a:r>
              <a:rPr lang="en-US" dirty="0" smtClean="0"/>
              <a:t>The code passes all the tests.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No one on the team can think of code in the system that they could remove or simplify without reducing the feature set.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You never have to go more than one place to change one thing. </a:t>
            </a:r>
          </a:p>
          <a:p>
            <a:pPr>
              <a:spcAft>
                <a:spcPts val="3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4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3900</TotalTime>
  <Words>748</Words>
  <Application>Microsoft Macintosh PowerPoint</Application>
  <PresentationFormat>On-screen Show (4:3)</PresentationFormat>
  <Paragraphs>143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Software Maintenance and Evolution CSSE 575: Session 2, Part 1  Refactoring Principles</vt:lpstr>
      <vt:lpstr>Defining Refactoring</vt:lpstr>
      <vt:lpstr>Again, it fits with “Test First”</vt:lpstr>
      <vt:lpstr>Why Should you Refactor?</vt:lpstr>
      <vt:lpstr>When Should you Refactor?</vt:lpstr>
      <vt:lpstr>Two Hats of Development &amp; Refactoring</vt:lpstr>
      <vt:lpstr>Refactoring and Design</vt:lpstr>
      <vt:lpstr>Refactoring Helps You Program Faster</vt:lpstr>
      <vt:lpstr>Go for “Extreme Normal Form”!</vt:lpstr>
      <vt:lpstr>Uh oh - What do I tell my Manager?</vt:lpstr>
      <vt:lpstr>Nowadays…</vt:lpstr>
      <vt:lpstr>Refactoring Guidelines</vt:lpstr>
      <vt:lpstr>There Are Problems with Refactoring</vt:lpstr>
      <vt:lpstr>Reminder - Bad Smells in Code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Steve Chenoweth</cp:lastModifiedBy>
  <cp:revision>37</cp:revision>
  <cp:lastPrinted>2010-03-16T14:36:38Z</cp:lastPrinted>
  <dcterms:created xsi:type="dcterms:W3CDTF">2010-03-15T03:51:02Z</dcterms:created>
  <dcterms:modified xsi:type="dcterms:W3CDTF">2016-06-02T14:11:18Z</dcterms:modified>
</cp:coreProperties>
</file>