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23"/>
  </p:notesMasterIdLst>
  <p:handoutMasterIdLst>
    <p:handoutMasterId r:id="rId24"/>
  </p:handoutMasterIdLst>
  <p:sldIdLst>
    <p:sldId id="259" r:id="rId2"/>
    <p:sldId id="556" r:id="rId3"/>
    <p:sldId id="566" r:id="rId4"/>
    <p:sldId id="589" r:id="rId5"/>
    <p:sldId id="590" r:id="rId6"/>
    <p:sldId id="567" r:id="rId7"/>
    <p:sldId id="591" r:id="rId8"/>
    <p:sldId id="558" r:id="rId9"/>
    <p:sldId id="592" r:id="rId10"/>
    <p:sldId id="593" r:id="rId11"/>
    <p:sldId id="603" r:id="rId12"/>
    <p:sldId id="594" r:id="rId13"/>
    <p:sldId id="595" r:id="rId14"/>
    <p:sldId id="596" r:id="rId15"/>
    <p:sldId id="604" r:id="rId16"/>
    <p:sldId id="597" r:id="rId17"/>
    <p:sldId id="577" r:id="rId18"/>
    <p:sldId id="598" r:id="rId19"/>
    <p:sldId id="599" r:id="rId20"/>
    <p:sldId id="602" r:id="rId21"/>
    <p:sldId id="601" r:id="rId22"/>
  </p:sldIdLst>
  <p:sldSz cx="9144000" cy="6858000" type="screen4x3"/>
  <p:notesSz cx="7315200" cy="9601200"/>
  <p:custDataLst>
    <p:tags r:id="rId26"/>
  </p:custDataLst>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FFFF00"/>
    <a:srgbClr val="0033CC"/>
    <a:srgbClr val="800000"/>
    <a:srgbClr val="990000"/>
    <a:srgbClr val="000066"/>
    <a:srgbClr val="CC330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53" autoAdjust="0"/>
    <p:restoredTop sz="78773" autoAdjust="0"/>
  </p:normalViewPr>
  <p:slideViewPr>
    <p:cSldViewPr>
      <p:cViewPr varScale="1">
        <p:scale>
          <a:sx n="66" d="100"/>
          <a:sy n="66" d="100"/>
        </p:scale>
        <p:origin x="-17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740"/>
    </p:cViewPr>
  </p:sorterViewPr>
  <p:notesViewPr>
    <p:cSldViewPr>
      <p:cViewPr varScale="1">
        <p:scale>
          <a:sx n="59" d="100"/>
          <a:sy n="59" d="100"/>
        </p:scale>
        <p:origin x="-1542" y="-84"/>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tags" Target="tags/tag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0" y="0"/>
            <a:ext cx="3182938" cy="466725"/>
          </a:xfrm>
          <a:prstGeom prst="rect">
            <a:avLst/>
          </a:prstGeom>
          <a:noFill/>
          <a:ln w="9525">
            <a:noFill/>
            <a:miter lim="800000"/>
            <a:headEnd/>
            <a:tailEnd/>
          </a:ln>
          <a:effectLst/>
        </p:spPr>
        <p:txBody>
          <a:bodyPr vert="horz" wrap="square" lIns="95381" tIns="47691" rIns="95381" bIns="47691" numCol="1" anchor="t" anchorCtr="0" compatLnSpc="1">
            <a:prstTxWarp prst="textNoShape">
              <a:avLst/>
            </a:prstTxWarp>
          </a:bodyPr>
          <a:lstStyle>
            <a:lvl1pPr defTabSz="954088">
              <a:defRPr sz="1300"/>
            </a:lvl1pPr>
          </a:lstStyle>
          <a:p>
            <a:endParaRPr lang="en-US"/>
          </a:p>
        </p:txBody>
      </p:sp>
      <p:sp>
        <p:nvSpPr>
          <p:cNvPr id="176131" name="Rectangle 3"/>
          <p:cNvSpPr>
            <a:spLocks noGrp="1" noChangeArrowheads="1"/>
          </p:cNvSpPr>
          <p:nvPr>
            <p:ph type="dt" sz="quarter" idx="1"/>
          </p:nvPr>
        </p:nvSpPr>
        <p:spPr bwMode="auto">
          <a:xfrm>
            <a:off x="4160838" y="0"/>
            <a:ext cx="3182937" cy="466725"/>
          </a:xfrm>
          <a:prstGeom prst="rect">
            <a:avLst/>
          </a:prstGeom>
          <a:noFill/>
          <a:ln w="9525">
            <a:noFill/>
            <a:miter lim="800000"/>
            <a:headEnd/>
            <a:tailEnd/>
          </a:ln>
          <a:effectLst/>
        </p:spPr>
        <p:txBody>
          <a:bodyPr vert="horz" wrap="square" lIns="95381" tIns="47691" rIns="95381" bIns="47691" numCol="1" anchor="t" anchorCtr="0" compatLnSpc="1">
            <a:prstTxWarp prst="textNoShape">
              <a:avLst/>
            </a:prstTxWarp>
          </a:bodyPr>
          <a:lstStyle>
            <a:lvl1pPr algn="r" defTabSz="954088">
              <a:defRPr sz="1300"/>
            </a:lvl1pPr>
          </a:lstStyle>
          <a:p>
            <a:endParaRPr lang="en-US"/>
          </a:p>
        </p:txBody>
      </p:sp>
      <p:sp>
        <p:nvSpPr>
          <p:cNvPr id="176132" name="Rectangle 4"/>
          <p:cNvSpPr>
            <a:spLocks noGrp="1" noChangeArrowheads="1"/>
          </p:cNvSpPr>
          <p:nvPr>
            <p:ph type="ftr" sz="quarter" idx="2"/>
          </p:nvPr>
        </p:nvSpPr>
        <p:spPr bwMode="auto">
          <a:xfrm>
            <a:off x="0" y="9109075"/>
            <a:ext cx="3182938" cy="466725"/>
          </a:xfrm>
          <a:prstGeom prst="rect">
            <a:avLst/>
          </a:prstGeom>
          <a:noFill/>
          <a:ln w="9525">
            <a:noFill/>
            <a:miter lim="800000"/>
            <a:headEnd/>
            <a:tailEnd/>
          </a:ln>
          <a:effectLst/>
        </p:spPr>
        <p:txBody>
          <a:bodyPr vert="horz" wrap="square" lIns="95381" tIns="47691" rIns="95381" bIns="47691" numCol="1" anchor="b" anchorCtr="0" compatLnSpc="1">
            <a:prstTxWarp prst="textNoShape">
              <a:avLst/>
            </a:prstTxWarp>
          </a:bodyPr>
          <a:lstStyle>
            <a:lvl1pPr defTabSz="954088">
              <a:defRPr sz="1300"/>
            </a:lvl1pPr>
          </a:lstStyle>
          <a:p>
            <a:endParaRPr lang="en-US"/>
          </a:p>
        </p:txBody>
      </p:sp>
      <p:sp>
        <p:nvSpPr>
          <p:cNvPr id="176133" name="Rectangle 5"/>
          <p:cNvSpPr>
            <a:spLocks noGrp="1" noChangeArrowheads="1"/>
          </p:cNvSpPr>
          <p:nvPr>
            <p:ph type="sldNum" sz="quarter" idx="3"/>
          </p:nvPr>
        </p:nvSpPr>
        <p:spPr bwMode="auto">
          <a:xfrm>
            <a:off x="4160838" y="9109075"/>
            <a:ext cx="3182937" cy="466725"/>
          </a:xfrm>
          <a:prstGeom prst="rect">
            <a:avLst/>
          </a:prstGeom>
          <a:noFill/>
          <a:ln w="9525">
            <a:noFill/>
            <a:miter lim="800000"/>
            <a:headEnd/>
            <a:tailEnd/>
          </a:ln>
          <a:effectLst/>
        </p:spPr>
        <p:txBody>
          <a:bodyPr vert="horz" wrap="square" lIns="95381" tIns="47691" rIns="95381" bIns="47691" numCol="1" anchor="b" anchorCtr="0" compatLnSpc="1">
            <a:prstTxWarp prst="textNoShape">
              <a:avLst/>
            </a:prstTxWarp>
          </a:bodyPr>
          <a:lstStyle>
            <a:lvl1pPr algn="r" defTabSz="954088">
              <a:defRPr sz="1300"/>
            </a:lvl1pPr>
          </a:lstStyle>
          <a:p>
            <a:fld id="{BE7C2961-80AF-1046-8E90-A8097193FC68}" type="slidenum">
              <a:rPr lang="en-US"/>
              <a:pPr/>
              <a:t>‹#›</a:t>
            </a:fld>
            <a:endParaRPr lang="en-US"/>
          </a:p>
        </p:txBody>
      </p:sp>
    </p:spTree>
    <p:extLst>
      <p:ext uri="{BB962C8B-B14F-4D97-AF65-F5344CB8AC3E}">
        <p14:creationId xmlns:p14="http://schemas.microsoft.com/office/powerpoint/2010/main" val="2394487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170238" cy="482600"/>
          </a:xfrm>
          <a:prstGeom prst="rect">
            <a:avLst/>
          </a:prstGeom>
          <a:noFill/>
          <a:ln w="9525">
            <a:noFill/>
            <a:miter lim="800000"/>
            <a:headEnd/>
            <a:tailEnd/>
          </a:ln>
          <a:effectLst/>
        </p:spPr>
        <p:txBody>
          <a:bodyPr vert="horz" wrap="square" lIns="97187" tIns="48594" rIns="97187" bIns="48594" numCol="1" anchor="t" anchorCtr="0" compatLnSpc="1">
            <a:prstTxWarp prst="textNoShape">
              <a:avLst/>
            </a:prstTxWarp>
          </a:bodyPr>
          <a:lstStyle>
            <a:lvl1pPr defTabSz="973138">
              <a:defRPr sz="1300"/>
            </a:lvl1pPr>
          </a:lstStyle>
          <a:p>
            <a:endParaRPr lang="en-US"/>
          </a:p>
        </p:txBody>
      </p:sp>
      <p:sp>
        <p:nvSpPr>
          <p:cNvPr id="7171" name="Rectangle 3"/>
          <p:cNvSpPr>
            <a:spLocks noGrp="1" noChangeArrowheads="1"/>
          </p:cNvSpPr>
          <p:nvPr>
            <p:ph type="dt" idx="1"/>
          </p:nvPr>
        </p:nvSpPr>
        <p:spPr bwMode="auto">
          <a:xfrm>
            <a:off x="4144963" y="0"/>
            <a:ext cx="3170237" cy="482600"/>
          </a:xfrm>
          <a:prstGeom prst="rect">
            <a:avLst/>
          </a:prstGeom>
          <a:noFill/>
          <a:ln w="9525">
            <a:noFill/>
            <a:miter lim="800000"/>
            <a:headEnd/>
            <a:tailEnd/>
          </a:ln>
          <a:effectLst/>
        </p:spPr>
        <p:txBody>
          <a:bodyPr vert="horz" wrap="square" lIns="97187" tIns="48594" rIns="97187" bIns="48594" numCol="1" anchor="t" anchorCtr="0" compatLnSpc="1">
            <a:prstTxWarp prst="textNoShape">
              <a:avLst/>
            </a:prstTxWarp>
          </a:bodyPr>
          <a:lstStyle>
            <a:lvl1pPr algn="r" defTabSz="973138">
              <a:defRPr sz="1300"/>
            </a:lvl1pPr>
          </a:lstStyle>
          <a:p>
            <a:endParaRPr lang="en-US"/>
          </a:p>
        </p:txBody>
      </p:sp>
      <p:sp>
        <p:nvSpPr>
          <p:cNvPr id="7172" name="Rectangle 4"/>
          <p:cNvSpPr>
            <a:spLocks noGrp="1" noRot="1" noChangeAspect="1" noChangeArrowheads="1" noTextEdit="1"/>
          </p:cNvSpPr>
          <p:nvPr>
            <p:ph type="sldImg" idx="2"/>
          </p:nvPr>
        </p:nvSpPr>
        <p:spPr bwMode="auto">
          <a:xfrm>
            <a:off x="1258888" y="719138"/>
            <a:ext cx="4800600" cy="360045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974725" y="4559300"/>
            <a:ext cx="5365750" cy="4322763"/>
          </a:xfrm>
          <a:prstGeom prst="rect">
            <a:avLst/>
          </a:prstGeom>
          <a:noFill/>
          <a:ln w="9525">
            <a:noFill/>
            <a:miter lim="800000"/>
            <a:headEnd/>
            <a:tailEnd/>
          </a:ln>
          <a:effectLst/>
        </p:spPr>
        <p:txBody>
          <a:bodyPr vert="horz" wrap="square" lIns="97187" tIns="48594" rIns="97187" bIns="4859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174" name="Rectangle 6"/>
          <p:cNvSpPr>
            <a:spLocks noGrp="1" noChangeArrowheads="1"/>
          </p:cNvSpPr>
          <p:nvPr>
            <p:ph type="ftr" sz="quarter" idx="4"/>
          </p:nvPr>
        </p:nvSpPr>
        <p:spPr bwMode="auto">
          <a:xfrm>
            <a:off x="0" y="9118600"/>
            <a:ext cx="3170238" cy="482600"/>
          </a:xfrm>
          <a:prstGeom prst="rect">
            <a:avLst/>
          </a:prstGeom>
          <a:noFill/>
          <a:ln w="9525">
            <a:noFill/>
            <a:miter lim="800000"/>
            <a:headEnd/>
            <a:tailEnd/>
          </a:ln>
          <a:effectLst/>
        </p:spPr>
        <p:txBody>
          <a:bodyPr vert="horz" wrap="square" lIns="97187" tIns="48594" rIns="97187" bIns="48594" numCol="1" anchor="b" anchorCtr="0" compatLnSpc="1">
            <a:prstTxWarp prst="textNoShape">
              <a:avLst/>
            </a:prstTxWarp>
          </a:bodyPr>
          <a:lstStyle>
            <a:lvl1pPr defTabSz="973138">
              <a:defRPr sz="1300"/>
            </a:lvl1pPr>
          </a:lstStyle>
          <a:p>
            <a:endParaRPr lang="en-US"/>
          </a:p>
        </p:txBody>
      </p:sp>
      <p:sp>
        <p:nvSpPr>
          <p:cNvPr id="7175" name="Rectangle 7"/>
          <p:cNvSpPr>
            <a:spLocks noGrp="1" noChangeArrowheads="1"/>
          </p:cNvSpPr>
          <p:nvPr>
            <p:ph type="sldNum" sz="quarter" idx="5"/>
          </p:nvPr>
        </p:nvSpPr>
        <p:spPr bwMode="auto">
          <a:xfrm>
            <a:off x="4144963" y="9118600"/>
            <a:ext cx="3170237" cy="482600"/>
          </a:xfrm>
          <a:prstGeom prst="rect">
            <a:avLst/>
          </a:prstGeom>
          <a:noFill/>
          <a:ln w="9525">
            <a:noFill/>
            <a:miter lim="800000"/>
            <a:headEnd/>
            <a:tailEnd/>
          </a:ln>
          <a:effectLst/>
        </p:spPr>
        <p:txBody>
          <a:bodyPr vert="horz" wrap="square" lIns="97187" tIns="48594" rIns="97187" bIns="48594" numCol="1" anchor="b" anchorCtr="0" compatLnSpc="1">
            <a:prstTxWarp prst="textNoShape">
              <a:avLst/>
            </a:prstTxWarp>
          </a:bodyPr>
          <a:lstStyle>
            <a:lvl1pPr algn="r" defTabSz="973138">
              <a:defRPr sz="1300"/>
            </a:lvl1pPr>
          </a:lstStyle>
          <a:p>
            <a:fld id="{1D48FDC5-0FF0-AA44-98DE-252E54AB5EC7}" type="slidenum">
              <a:rPr lang="en-US"/>
              <a:pPr/>
              <a:t>‹#›</a:t>
            </a:fld>
            <a:endParaRPr lang="en-US"/>
          </a:p>
        </p:txBody>
      </p:sp>
    </p:spTree>
    <p:extLst>
      <p:ext uri="{BB962C8B-B14F-4D97-AF65-F5344CB8AC3E}">
        <p14:creationId xmlns:p14="http://schemas.microsoft.com/office/powerpoint/2010/main" val="25689576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1C3301-B4F8-9C4A-A4A6-B086B24BB786}" type="slidenum">
              <a:rPr lang="en-US"/>
              <a:pPr/>
              <a:t>1</a:t>
            </a:fld>
            <a:endParaRPr lang="en-US"/>
          </a:p>
        </p:txBody>
      </p:sp>
      <p:sp>
        <p:nvSpPr>
          <p:cNvPr id="382978" name="Rectangle 2"/>
          <p:cNvSpPr>
            <a:spLocks noGrp="1" noRot="1" noChangeAspect="1" noChangeArrowheads="1" noTextEdit="1"/>
          </p:cNvSpPr>
          <p:nvPr>
            <p:ph type="sldImg"/>
          </p:nvPr>
        </p:nvSpPr>
        <p:spPr>
          <a:ln/>
        </p:spPr>
      </p:sp>
      <p:sp>
        <p:nvSpPr>
          <p:cNvPr id="382979" name="Rectangle 3"/>
          <p:cNvSpPr>
            <a:spLocks noGrp="1" noChangeArrowheads="1"/>
          </p:cNvSpPr>
          <p:nvPr>
            <p:ph type="body" idx="1"/>
          </p:nvPr>
        </p:nvSpPr>
        <p:spPr/>
        <p:txBody>
          <a:bodyPr/>
          <a:lstStyle/>
          <a:p>
            <a:r>
              <a:rPr lang="en-US" b="0" baseline="0" dirty="0" smtClean="0"/>
              <a:t>There are eight refactoring techniques in the Moving Features Between Objects category – we’ll focus on some key ones.</a:t>
            </a:r>
          </a:p>
          <a:p>
            <a:endParaRPr lang="en-US" b="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0" baseline="0" dirty="0" smtClean="0"/>
              <a:t>Cell phone images from </a:t>
            </a:r>
            <a:r>
              <a:rPr lang="en-US" sz="1200" dirty="0" smtClean="0"/>
              <a:t>http://gigaom.com/2010/03/27/when-it-comes-to-apps-feature-phones-are-the-new-black/</a:t>
            </a:r>
          </a:p>
          <a:p>
            <a:r>
              <a:rPr lang="en-US" b="0" baseline="0" dirty="0" smtClean="0"/>
              <a:t> and from http://baby-boomer-depot.com/benefits-of-smart-phones-for-boomers/.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is the situation</a:t>
            </a:r>
            <a:r>
              <a:rPr lang="en-US" baseline="0" dirty="0" smtClean="0"/>
              <a:t> where Move Field refactoring would be applied? [[A field is, or will be, used by another class more than the class on which it is defined]]</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Determine how to reference the target object from the source</a:t>
            </a:r>
          </a:p>
          <a:p>
            <a:r>
              <a:rPr lang="en-US" dirty="0" smtClean="0"/>
              <a:t>	An existing field or method may give you the target</a:t>
            </a:r>
          </a:p>
          <a:p>
            <a:r>
              <a:rPr lang="en-US" dirty="0" smtClean="0"/>
              <a:t>	If not, see whether you can easily create a method that will do so</a:t>
            </a:r>
          </a:p>
          <a:p>
            <a:r>
              <a:rPr lang="en-US" dirty="0" smtClean="0"/>
              <a:t>	If not, you may need to create a new field in the source that can store the target</a:t>
            </a:r>
          </a:p>
          <a:p>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Above is the original code, which had an </a:t>
            </a:r>
            <a:r>
              <a:rPr lang="en-US" dirty="0" err="1" smtClean="0"/>
              <a:t>AccountType</a:t>
            </a:r>
            <a:r>
              <a:rPr lang="en-US" baseline="0" dirty="0" smtClean="0"/>
              <a:t> in each Account object.</a:t>
            </a:r>
          </a:p>
          <a:p>
            <a:endParaRPr lang="en-US" dirty="0" smtClean="0"/>
          </a:p>
          <a:p>
            <a:r>
              <a:rPr lang="en-US" dirty="0" smtClean="0"/>
              <a:t>This is short</a:t>
            </a:r>
            <a:r>
              <a:rPr lang="en-US" baseline="0" dirty="0" smtClean="0"/>
              <a:t> so you don’t need to have code…</a:t>
            </a:r>
          </a:p>
          <a:p>
            <a:r>
              <a:rPr lang="en-US" baseline="0" dirty="0" smtClean="0"/>
              <a:t>What did you do to move the field interest rate?</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What is solution offered by Extract Class?</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What is the problem that Inline Class refactoring solves?</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Idea is for the code on client machines not to have to know the inner workings of the server code in order to access the methods.  This is like hiding fields with getters and setters.  The change makes it so that the client code only needs to know about one class (person) and not two (also departments). </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What is the solution that Introduce Foreign Method supplies?  It rolls over a billing period, but this is more obvious if you make a method specifically for that purpose, as the changed code provides.</a:t>
            </a:r>
          </a:p>
          <a:p>
            <a:endParaRPr lang="en-US" baseline="0" dirty="0" smtClean="0"/>
          </a:p>
          <a:p>
            <a:r>
              <a:rPr lang="en-US" baseline="0" dirty="0" smtClean="0"/>
              <a:t>Pictured is the music group, Foreigner, from http://en.wikipedia.org/wiki/Long,_Long_Way_from_Home.</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lot of method’s information gets buried by their complex logic.</a:t>
            </a:r>
          </a:p>
          <a:p>
            <a:r>
              <a:rPr lang="en-US" dirty="0" smtClean="0"/>
              <a:t>What</a:t>
            </a:r>
            <a:r>
              <a:rPr lang="en-US" baseline="0" dirty="0" smtClean="0"/>
              <a:t> does the Moving Features Between Objects refactoring category address in general? [[</a:t>
            </a:r>
            <a:r>
              <a:rPr lang="en-US" dirty="0" smtClean="0"/>
              <a:t>reallocating</a:t>
            </a:r>
            <a:r>
              <a:rPr lang="en-US" baseline="0" dirty="0" smtClean="0"/>
              <a:t> responsibilities or behaviors to the right objects – refinements to the responsibility driven design (RDD) activities.</a:t>
            </a:r>
            <a:r>
              <a:rPr lang="en-US" dirty="0" smtClean="0">
                <a:solidFill>
                  <a:srgbClr val="000000"/>
                </a:solidFill>
              </a:rPr>
              <a:t>]]</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“The bread and butter of refactoring.”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Think about doing this after you’ve moved some fields between classes.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Warning: watch for </a:t>
            </a:r>
            <a:r>
              <a:rPr lang="en-US" sz="1200" i="1" dirty="0" smtClean="0"/>
              <a:t>polymorphism</a:t>
            </a:r>
            <a:r>
              <a:rPr lang="en-US" sz="1200" dirty="0" smtClean="0"/>
              <a:t> on the original class. That can make the move impossible.</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A good question</a:t>
            </a:r>
            <a:r>
              <a:rPr lang="en-US" sz="1200" baseline="0" dirty="0" smtClean="0"/>
              <a:t> on an exam – why is that?</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Declare the method in the target class</a:t>
            </a:r>
          </a:p>
          <a:p>
            <a:r>
              <a:rPr lang="en-US" dirty="0" smtClean="0"/>
              <a:t>	May choose to rename it to one that makes more sense in the target class</a:t>
            </a:r>
          </a:p>
          <a:p>
            <a:r>
              <a:rPr lang="en-US" dirty="0" smtClean="0"/>
              <a:t>Copy the code from the source method to the target</a:t>
            </a:r>
          </a:p>
          <a:p>
            <a:r>
              <a:rPr lang="en-US" dirty="0" smtClean="0"/>
              <a:t>	Adjust method to make it work in its new home</a:t>
            </a:r>
          </a:p>
          <a:p>
            <a:r>
              <a:rPr lang="en-US" dirty="0" smtClean="0"/>
              <a:t>	If the method uses its source, you need to determine how to reference the source object from the target method</a:t>
            </a:r>
          </a:p>
          <a:p>
            <a:r>
              <a:rPr lang="en-US" dirty="0" smtClean="0"/>
              <a:t>		If there is no mechanism in the target class, pass the source object reference to the new method as a parameter</a:t>
            </a:r>
          </a:p>
          <a:p>
            <a:r>
              <a:rPr lang="en-US" dirty="0" smtClean="0"/>
              <a:t>Determine ho </a:t>
            </a:r>
            <a:r>
              <a:rPr lang="en-US" dirty="0" err="1" smtClean="0"/>
              <a:t>w</a:t>
            </a:r>
            <a:r>
              <a:rPr lang="en-US" dirty="0" smtClean="0"/>
              <a:t> to reference correct target object from source</a:t>
            </a:r>
          </a:p>
          <a:p>
            <a:r>
              <a:rPr lang="en-US" dirty="0" smtClean="0"/>
              <a:t>	There may be an existing field or method that will give you the target</a:t>
            </a:r>
          </a:p>
          <a:p>
            <a:r>
              <a:rPr lang="en-US" dirty="0" smtClean="0"/>
              <a:t>	If not, see whether you can easily create a method that will do so</a:t>
            </a:r>
          </a:p>
          <a:p>
            <a:r>
              <a:rPr lang="en-US" dirty="0" smtClean="0"/>
              <a:t>	If not, you need to create a new field in the source that can store the target</a:t>
            </a:r>
          </a:p>
          <a:p>
            <a:r>
              <a:rPr lang="en-US" dirty="0" smtClean="0"/>
              <a:t>	Turn the source method into a delegating method</a:t>
            </a:r>
          </a:p>
          <a:p>
            <a:r>
              <a:rPr lang="en-US" dirty="0" smtClean="0"/>
              <a:t>Determine how to reference correct target object from source</a:t>
            </a:r>
          </a:p>
          <a:p>
            <a:r>
              <a:rPr lang="en-US" dirty="0" smtClean="0"/>
              <a:t>	Existing field or method may give you the target</a:t>
            </a:r>
          </a:p>
          <a:p>
            <a:r>
              <a:rPr lang="en-US" dirty="0" smtClean="0"/>
              <a:t>	If not, see whether you can easily create a method that will do so</a:t>
            </a:r>
          </a:p>
          <a:p>
            <a:r>
              <a:rPr lang="en-US" dirty="0" smtClean="0"/>
              <a:t>	If not, you need to create a new field in the source that can store the target</a:t>
            </a:r>
          </a:p>
          <a:p>
            <a:r>
              <a:rPr lang="en-US" dirty="0" smtClean="0"/>
              <a:t>	Turn the source method into a delegating method</a:t>
            </a:r>
          </a:p>
          <a:p>
            <a:r>
              <a:rPr lang="en-US" dirty="0" smtClean="0"/>
              <a:t>Q3: When</a:t>
            </a:r>
            <a:r>
              <a:rPr lang="en-US" baseline="0" dirty="0" smtClean="0"/>
              <a:t> e</a:t>
            </a:r>
            <a:r>
              <a:rPr lang="en-US" dirty="0" smtClean="0"/>
              <a:t>xamining class attributes used by the source method in the source class,</a:t>
            </a:r>
            <a:r>
              <a:rPr lang="en-US" baseline="0" dirty="0" smtClean="0"/>
              <a:t> if the</a:t>
            </a:r>
            <a:r>
              <a:rPr lang="en-US" dirty="0" smtClean="0"/>
              <a:t> attribute is used only by the method being moved, what should you do? [[move it too]]</a:t>
            </a:r>
          </a:p>
          <a:p>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lnSpc>
                <a:spcPct val="80000"/>
              </a:lnSpc>
            </a:pPr>
            <a:r>
              <a:rPr lang="en-US" sz="2400" dirty="0" smtClean="0"/>
              <a:t>If you remove the source method, replace all the references with references to the target method</a:t>
            </a:r>
          </a:p>
          <a:p>
            <a:pPr lvl="1" eaLnBrk="1" hangingPunct="1">
              <a:lnSpc>
                <a:spcPct val="80000"/>
              </a:lnSpc>
            </a:pPr>
            <a:r>
              <a:rPr lang="en-US" sz="2000" i="1" dirty="0" smtClean="0"/>
              <a:t>You can compile and test after changing each reference, although it is usually easier to change all references with one search and replace</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 did we want to move this method?  Suppose there are several new account types</a:t>
            </a:r>
            <a:r>
              <a:rPr lang="en-US" baseline="0" dirty="0" smtClean="0"/>
              <a:t> - </a:t>
            </a:r>
            <a:r>
              <a:rPr lang="en-US" dirty="0" smtClean="0"/>
              <a:t>Each has its own rule for computing the overdraft charge.  Hence, we need to move the </a:t>
            </a:r>
            <a:r>
              <a:rPr lang="en-US" dirty="0" err="1" smtClean="0"/>
              <a:t>overdraftCharge</a:t>
            </a:r>
            <a:r>
              <a:rPr lang="en-US" dirty="0" smtClean="0"/>
              <a:t> method over to the </a:t>
            </a:r>
            <a:r>
              <a:rPr lang="en-US" dirty="0" err="1" smtClean="0"/>
              <a:t>AccountType</a:t>
            </a:r>
            <a:r>
              <a:rPr lang="en-US" dirty="0" smtClean="0"/>
              <a:t> class.</a:t>
            </a:r>
          </a:p>
          <a:p>
            <a:endParaRPr lang="en-US" dirty="0" smtClean="0"/>
          </a:p>
          <a:p>
            <a:r>
              <a:rPr lang="en-US" dirty="0" smtClean="0"/>
              <a:t>Start by looking at the features that the </a:t>
            </a:r>
            <a:r>
              <a:rPr lang="en-US" dirty="0" err="1" smtClean="0"/>
              <a:t>overdraftCharge</a:t>
            </a:r>
            <a:r>
              <a:rPr lang="en-US" dirty="0" smtClean="0"/>
              <a:t> method uses and consider whether to move a batch of methods together</a:t>
            </a:r>
          </a:p>
          <a:p>
            <a:r>
              <a:rPr lang="en-US" dirty="0" smtClean="0"/>
              <a:t>We need the </a:t>
            </a:r>
            <a:r>
              <a:rPr lang="en-US" dirty="0" err="1" smtClean="0"/>
              <a:t>daysOverdrawn</a:t>
            </a:r>
            <a:r>
              <a:rPr lang="en-US" dirty="0" smtClean="0"/>
              <a:t> field to remain on the account class</a:t>
            </a:r>
          </a:p>
          <a:p>
            <a:r>
              <a:rPr lang="en-US" dirty="0" smtClean="0"/>
              <a:t>Will vary with individual accounts</a:t>
            </a:r>
          </a:p>
          <a:p>
            <a:endParaRPr lang="en-US" dirty="0" smtClean="0"/>
          </a:p>
          <a:p>
            <a:r>
              <a:rPr lang="en-US" dirty="0" smtClean="0"/>
              <a:t>Copy the method body over to the account type and get it to fit</a:t>
            </a:r>
          </a:p>
          <a:p>
            <a:endParaRPr lang="en-US" dirty="0" smtClean="0"/>
          </a:p>
          <a:p>
            <a:r>
              <a:rPr lang="en-US" dirty="0" smtClean="0"/>
              <a:t>What is</a:t>
            </a:r>
            <a:r>
              <a:rPr lang="en-US" baseline="0" dirty="0" smtClean="0"/>
              <a:t> wrong with this Class code fragment?</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Which one of these 4 options on the slide is a</a:t>
            </a:r>
            <a:r>
              <a:rPr lang="en-US" baseline="0" dirty="0" smtClean="0"/>
              <a:t> good match for this case and why? [[ It is a variable feature (vary on </a:t>
            </a:r>
            <a:r>
              <a:rPr lang="en-US" baseline="0" dirty="0" err="1" smtClean="0"/>
              <a:t>accountType</a:t>
            </a:r>
            <a:r>
              <a:rPr lang="en-US" baseline="0" dirty="0" smtClean="0"/>
              <a:t>), so I pass it in as a parameter]]</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look</a:t>
            </a:r>
            <a:r>
              <a:rPr lang="en-US" baseline="0" dirty="0" smtClean="0"/>
              <a:t> at Account …</a:t>
            </a:r>
          </a:p>
          <a:p>
            <a:r>
              <a:rPr lang="en-US" dirty="0" smtClean="0"/>
              <a:t>Once we’ve replaced all the callers, we can remove the method declaration in account</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final form of </a:t>
            </a:r>
            <a:r>
              <a:rPr lang="en-US" dirty="0" err="1" smtClean="0"/>
              <a:t>AccountType</a:t>
            </a:r>
            <a:r>
              <a:rPr lang="en-US" dirty="0" smtClean="0"/>
              <a:t> is here. </a:t>
            </a:r>
          </a:p>
          <a:p>
            <a:r>
              <a:rPr lang="en-US" dirty="0" smtClean="0"/>
              <a:t>Note</a:t>
            </a:r>
            <a:r>
              <a:rPr lang="en-US" baseline="0" dirty="0" smtClean="0"/>
              <a:t> the </a:t>
            </a:r>
            <a:r>
              <a:rPr lang="en-US" baseline="0" dirty="0" err="1" smtClean="0"/>
              <a:t>isPremium</a:t>
            </a:r>
            <a:r>
              <a:rPr lang="en-US" baseline="0" dirty="0" smtClean="0"/>
              <a:t> is now in scope of the method.</a:t>
            </a:r>
          </a:p>
          <a:p>
            <a:r>
              <a:rPr lang="en-US" baseline="0" dirty="0" smtClean="0"/>
              <a:t>Note the </a:t>
            </a:r>
            <a:r>
              <a:rPr lang="en-US" baseline="0" dirty="0" err="1" smtClean="0"/>
              <a:t>account.getDaysOverdrawn</a:t>
            </a:r>
            <a:r>
              <a:rPr lang="en-US" baseline="0" dirty="0" smtClean="0"/>
              <a:t> is from account class.</a:t>
            </a:r>
          </a:p>
          <a:p>
            <a:endParaRPr lang="en-US" baseline="0" dirty="0" smtClean="0"/>
          </a:p>
          <a:p>
            <a:r>
              <a:rPr lang="en-US" baseline="0" dirty="0" smtClean="0"/>
              <a:t>Leprechaun from http://www.kitchenslave.com/Leprechauns.htm.</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FF2BB-65A8-4BFC-BFCF-4894BD8B3597}" type="slidenum">
              <a:rPr lang="en-US" smtClean="0"/>
              <a:t>‹#›</a:t>
            </a:fld>
            <a:endParaRPr lang="en-US"/>
          </a:p>
        </p:txBody>
      </p:sp>
    </p:spTree>
    <p:extLst>
      <p:ext uri="{BB962C8B-B14F-4D97-AF65-F5344CB8AC3E}">
        <p14:creationId xmlns:p14="http://schemas.microsoft.com/office/powerpoint/2010/main" val="3241340286"/>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FA40B-D0E2-5746-A3D8-9149A00ED7AA}" type="slidenum">
              <a:rPr lang="en-US" smtClean="0"/>
              <a:pPr/>
              <a:t>‹#›</a:t>
            </a:fld>
            <a:endParaRPr lang="en-US"/>
          </a:p>
        </p:txBody>
      </p:sp>
    </p:spTree>
    <p:extLst>
      <p:ext uri="{BB962C8B-B14F-4D97-AF65-F5344CB8AC3E}">
        <p14:creationId xmlns:p14="http://schemas.microsoft.com/office/powerpoint/2010/main" val="3853577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9C24B-8AC4-4649-8C5D-C9ABF9BA833B}" type="slidenum">
              <a:rPr lang="en-US" smtClean="0"/>
              <a:pPr/>
              <a:t>‹#›</a:t>
            </a:fld>
            <a:endParaRPr lang="en-US"/>
          </a:p>
        </p:txBody>
      </p:sp>
    </p:spTree>
    <p:extLst>
      <p:ext uri="{BB962C8B-B14F-4D97-AF65-F5344CB8AC3E}">
        <p14:creationId xmlns:p14="http://schemas.microsoft.com/office/powerpoint/2010/main" val="749764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3A97D-E058-4347-98A3-25ACC5C2803F}" type="slidenum">
              <a:rPr lang="en-US" smtClean="0"/>
              <a:pPr/>
              <a:t>‹#›</a:t>
            </a:fld>
            <a:endParaRPr lang="en-US"/>
          </a:p>
        </p:txBody>
      </p:sp>
    </p:spTree>
    <p:extLst>
      <p:ext uri="{BB962C8B-B14F-4D97-AF65-F5344CB8AC3E}">
        <p14:creationId xmlns:p14="http://schemas.microsoft.com/office/powerpoint/2010/main" val="2398305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6DD52-B65D-2745-95FF-4AABEB51055F}" type="slidenum">
              <a:rPr lang="en-US" smtClean="0"/>
              <a:pPr/>
              <a:t>‹#›</a:t>
            </a:fld>
            <a:endParaRPr lang="en-US"/>
          </a:p>
        </p:txBody>
      </p:sp>
    </p:spTree>
    <p:extLst>
      <p:ext uri="{BB962C8B-B14F-4D97-AF65-F5344CB8AC3E}">
        <p14:creationId xmlns:p14="http://schemas.microsoft.com/office/powerpoint/2010/main" val="2250077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D968FA-C622-B24E-90B1-AA1F687089F1}" type="slidenum">
              <a:rPr lang="en-US" smtClean="0"/>
              <a:pPr/>
              <a:t>‹#›</a:t>
            </a:fld>
            <a:endParaRPr lang="en-US"/>
          </a:p>
        </p:txBody>
      </p:sp>
    </p:spTree>
    <p:extLst>
      <p:ext uri="{BB962C8B-B14F-4D97-AF65-F5344CB8AC3E}">
        <p14:creationId xmlns:p14="http://schemas.microsoft.com/office/powerpoint/2010/main" val="2944865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FA5E4A-AD53-0843-A6C6-D4095C8CCF06}" type="slidenum">
              <a:rPr lang="en-US" smtClean="0"/>
              <a:pPr/>
              <a:t>‹#›</a:t>
            </a:fld>
            <a:endParaRPr lang="en-US"/>
          </a:p>
        </p:txBody>
      </p:sp>
    </p:spTree>
    <p:extLst>
      <p:ext uri="{BB962C8B-B14F-4D97-AF65-F5344CB8AC3E}">
        <p14:creationId xmlns:p14="http://schemas.microsoft.com/office/powerpoint/2010/main" val="2174536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3A6690-49A6-7A4D-B2B1-26C8A70FBB9B}" type="slidenum">
              <a:rPr lang="en-US" smtClean="0"/>
              <a:pPr/>
              <a:t>‹#›</a:t>
            </a:fld>
            <a:endParaRPr lang="en-US"/>
          </a:p>
        </p:txBody>
      </p:sp>
    </p:spTree>
    <p:extLst>
      <p:ext uri="{BB962C8B-B14F-4D97-AF65-F5344CB8AC3E}">
        <p14:creationId xmlns:p14="http://schemas.microsoft.com/office/powerpoint/2010/main" val="544493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87E393-2226-604C-AFDD-3DC991E195FE}" type="slidenum">
              <a:rPr lang="en-US" smtClean="0"/>
              <a:pPr/>
              <a:t>‹#›</a:t>
            </a:fld>
            <a:endParaRPr lang="en-US"/>
          </a:p>
        </p:txBody>
      </p:sp>
    </p:spTree>
    <p:extLst>
      <p:ext uri="{BB962C8B-B14F-4D97-AF65-F5344CB8AC3E}">
        <p14:creationId xmlns:p14="http://schemas.microsoft.com/office/powerpoint/2010/main" val="4260092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32A153-4C1E-1849-AC61-B029892F4047}" type="slidenum">
              <a:rPr lang="en-US" smtClean="0"/>
              <a:pPr/>
              <a:t>‹#›</a:t>
            </a:fld>
            <a:endParaRPr lang="en-US"/>
          </a:p>
        </p:txBody>
      </p:sp>
    </p:spTree>
    <p:extLst>
      <p:ext uri="{BB962C8B-B14F-4D97-AF65-F5344CB8AC3E}">
        <p14:creationId xmlns:p14="http://schemas.microsoft.com/office/powerpoint/2010/main" val="3870594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FF174-6D5E-474F-A735-6762711C5647}" type="slidenum">
              <a:rPr lang="en-US" smtClean="0"/>
              <a:pPr/>
              <a:t>‹#›</a:t>
            </a:fld>
            <a:endParaRPr lang="en-US"/>
          </a:p>
        </p:txBody>
      </p:sp>
    </p:spTree>
    <p:extLst>
      <p:ext uri="{BB962C8B-B14F-4D97-AF65-F5344CB8AC3E}">
        <p14:creationId xmlns:p14="http://schemas.microsoft.com/office/powerpoint/2010/main" val="25424897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4FCEEE-9DC8-B543-AC3A-75A414BF23B6}" type="slidenum">
              <a:rPr lang="en-US" smtClean="0"/>
              <a:pPr/>
              <a:t>‹#›</a:t>
            </a:fld>
            <a:endParaRPr lang="en-US"/>
          </a:p>
        </p:txBody>
      </p:sp>
      <p:sp>
        <p:nvSpPr>
          <p:cNvPr id="8" name="Slide Number Placeholder 3"/>
          <p:cNvSpPr txBox="1">
            <a:spLocks/>
          </p:cNvSpPr>
          <p:nvPr userDrawn="1"/>
        </p:nvSpPr>
        <p:spPr>
          <a:xfrm>
            <a:off x="6705600" y="6416675"/>
            <a:ext cx="2133600" cy="365125"/>
          </a:xfrm>
          <a:prstGeom prst="rect">
            <a:avLst/>
          </a:prstGeom>
        </p:spPr>
        <p:txBody>
          <a:bodyPr/>
          <a:ls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a:lstStyle>
          <a:p>
            <a:pPr algn="r"/>
            <a:fld id="{74B3A97D-E058-4347-98A3-25ACC5C2803F}" type="slidenum">
              <a:rPr lang="en-US" sz="1800" smtClean="0"/>
              <a:pPr algn="r"/>
              <a:t>‹#›</a:t>
            </a:fld>
            <a:endParaRPr lang="en-US" sz="1800"/>
          </a:p>
        </p:txBody>
      </p:sp>
    </p:spTree>
    <p:extLst>
      <p:ext uri="{BB962C8B-B14F-4D97-AF65-F5344CB8AC3E}">
        <p14:creationId xmlns:p14="http://schemas.microsoft.com/office/powerpoint/2010/main" val="99188852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jpeg"/><Relationship Id="rId1" Type="http://schemas.openxmlformats.org/officeDocument/2006/relationships/tags" Target="../tags/tag2.x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9.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4572000" y="609600"/>
            <a:ext cx="4495800" cy="2819400"/>
          </a:xfrm>
          <a:effectLst>
            <a:outerShdw blurRad="63500" dist="35921" dir="2700000" algn="ctr" rotWithShape="0">
              <a:schemeClr val="bg2">
                <a:alpha val="74998"/>
              </a:schemeClr>
            </a:outerShdw>
          </a:effectLst>
        </p:spPr>
        <p:txBody>
          <a:bodyPr>
            <a:normAutofit fontScale="90000"/>
          </a:bodyPr>
          <a:lstStyle/>
          <a:p>
            <a:r>
              <a:rPr lang="en-US" sz="3600" b="1" dirty="0">
                <a:effectLst>
                  <a:outerShdw blurRad="38100" dist="38100" dir="2700000" algn="tl">
                    <a:srgbClr val="DDDDDD"/>
                  </a:outerShdw>
                </a:effectLst>
              </a:rPr>
              <a:t>Software Maintenance and Evolution</a:t>
            </a:r>
            <a:r>
              <a:rPr lang="en-US" sz="2800" b="1" dirty="0">
                <a:effectLst>
                  <a:outerShdw blurRad="38100" dist="38100" dir="2700000" algn="tl">
                    <a:srgbClr val="DDDDDD"/>
                  </a:outerShdw>
                </a:effectLst>
              </a:rPr>
              <a:t/>
            </a:r>
            <a:br>
              <a:rPr lang="en-US" sz="2800" b="1" dirty="0">
                <a:effectLst>
                  <a:outerShdw blurRad="38100" dist="38100" dir="2700000" algn="tl">
                    <a:srgbClr val="DDDDDD"/>
                  </a:outerShdw>
                </a:effectLst>
              </a:rPr>
            </a:br>
            <a:r>
              <a:rPr lang="en-US" sz="2800" b="1" i="1" dirty="0">
                <a:effectLst>
                  <a:outerShdw blurRad="38100" dist="38100" dir="2700000" algn="tl">
                    <a:srgbClr val="DDDDDD"/>
                  </a:outerShdw>
                </a:effectLst>
              </a:rPr>
              <a:t>CSSE 575: Session 2, Part </a:t>
            </a:r>
            <a:r>
              <a:rPr lang="en-US" sz="2800" b="1" i="1" dirty="0" smtClean="0">
                <a:effectLst>
                  <a:outerShdw blurRad="38100" dist="38100" dir="2700000" algn="tl">
                    <a:srgbClr val="DDDDDD"/>
                  </a:outerShdw>
                </a:effectLst>
              </a:rPr>
              <a:t>3</a:t>
            </a:r>
            <a:br>
              <a:rPr lang="en-US" sz="2800" b="1" i="1" dirty="0" smtClean="0">
                <a:effectLst>
                  <a:outerShdw blurRad="38100" dist="38100" dir="2700000" algn="tl">
                    <a:srgbClr val="DDDDDD"/>
                  </a:outerShdw>
                </a:effectLst>
              </a:rPr>
            </a:br>
            <a:r>
              <a:rPr lang="en-US" sz="3600" i="1" dirty="0" smtClean="0">
                <a:effectLst>
                  <a:outerShdw blurRad="38100" dist="38100" dir="2700000" algn="tl">
                    <a:srgbClr val="DDDDDD"/>
                  </a:outerShdw>
                </a:effectLst>
              </a:rPr>
              <a:t/>
            </a:r>
            <a:br>
              <a:rPr lang="en-US" sz="3600" i="1" dirty="0" smtClean="0">
                <a:effectLst>
                  <a:outerShdw blurRad="38100" dist="38100" dir="2700000" algn="tl">
                    <a:srgbClr val="DDDDDD"/>
                  </a:outerShdw>
                </a:effectLst>
              </a:rPr>
            </a:br>
            <a:r>
              <a:rPr lang="en-US" sz="4400" i="1" dirty="0" smtClean="0">
                <a:effectLst>
                  <a:outerShdw blurRad="38100" dist="38100" dir="2700000" algn="tl">
                    <a:srgbClr val="DDDDDD"/>
                  </a:outerShdw>
                </a:effectLst>
              </a:rPr>
              <a:t>Moving Features Between Objects</a:t>
            </a:r>
            <a:endParaRPr lang="en-US" sz="4400" i="1" dirty="0">
              <a:effectLst>
                <a:outerShdw blurRad="38100" dist="38100" dir="2700000" algn="tl">
                  <a:srgbClr val="DDDDDD"/>
                </a:outerShdw>
              </a:effectLst>
            </a:endParaRPr>
          </a:p>
        </p:txBody>
      </p:sp>
      <p:sp>
        <p:nvSpPr>
          <p:cNvPr id="8195" name="Rectangle 3"/>
          <p:cNvSpPr>
            <a:spLocks noGrp="1" noChangeArrowheads="1"/>
          </p:cNvSpPr>
          <p:nvPr>
            <p:ph type="subTitle" idx="1"/>
          </p:nvPr>
        </p:nvSpPr>
        <p:spPr>
          <a:xfrm>
            <a:off x="4762500" y="4038600"/>
            <a:ext cx="4457700" cy="2057400"/>
          </a:xfrm>
        </p:spPr>
        <p:txBody>
          <a:bodyPr>
            <a:normAutofit lnSpcReduction="10000"/>
          </a:bodyPr>
          <a:lstStyle/>
          <a:p>
            <a:r>
              <a:rPr lang="en-US" sz="2400" dirty="0">
                <a:ea typeface="ＭＳ Ｐゴシック"/>
                <a:cs typeface="ＭＳ Ｐゴシック"/>
              </a:rPr>
              <a:t>Steve Chenoweth</a:t>
            </a:r>
          </a:p>
          <a:p>
            <a:r>
              <a:rPr lang="en-US" sz="2400" dirty="0">
                <a:ea typeface="ＭＳ Ｐゴシック"/>
                <a:cs typeface="ＭＳ Ｐゴシック"/>
              </a:rPr>
              <a:t>Office Phone: (812) 877-8974</a:t>
            </a:r>
          </a:p>
          <a:p>
            <a:r>
              <a:rPr lang="en-US" sz="2400" dirty="0">
                <a:ea typeface="ＭＳ Ｐゴシック"/>
                <a:cs typeface="ＭＳ Ｐゴシック"/>
              </a:rPr>
              <a:t>Cell: (937) 657-3885</a:t>
            </a:r>
            <a:br>
              <a:rPr lang="en-US" sz="2400" dirty="0">
                <a:ea typeface="ＭＳ Ｐゴシック"/>
                <a:cs typeface="ＭＳ Ｐゴシック"/>
              </a:rPr>
            </a:br>
            <a:r>
              <a:rPr lang="en-US" sz="2400" dirty="0">
                <a:ea typeface="ＭＳ Ｐゴシック"/>
                <a:cs typeface="ＭＳ Ｐゴシック"/>
              </a:rPr>
              <a:t>Email: chenowet@rose-hulman.edu</a:t>
            </a:r>
          </a:p>
        </p:txBody>
      </p:sp>
      <p:pic>
        <p:nvPicPr>
          <p:cNvPr id="8202" name="Picture 10" descr="rose4"/>
          <p:cNvPicPr>
            <a:picLocks noChangeAspect="1" noChangeArrowheads="1"/>
          </p:cNvPicPr>
          <p:nvPr/>
        </p:nvPicPr>
        <p:blipFill>
          <a:blip r:embed="rId4"/>
          <a:srcRect l="12895" t="22858"/>
          <a:stretch>
            <a:fillRect/>
          </a:stretch>
        </p:blipFill>
        <p:spPr bwMode="auto">
          <a:xfrm>
            <a:off x="6527800" y="6376988"/>
            <a:ext cx="2616200" cy="434975"/>
          </a:xfrm>
          <a:prstGeom prst="rect">
            <a:avLst/>
          </a:prstGeom>
          <a:noFill/>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419600" cy="331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76200" y="3505200"/>
            <a:ext cx="4419600" cy="461665"/>
          </a:xfrm>
          <a:prstGeom prst="rect">
            <a:avLst/>
          </a:prstGeom>
          <a:noFill/>
        </p:spPr>
        <p:txBody>
          <a:bodyPr wrap="square" rtlCol="0">
            <a:spAutoFit/>
          </a:bodyPr>
          <a:lstStyle/>
          <a:p>
            <a:r>
              <a:rPr lang="en-US" dirty="0" smtClean="0"/>
              <a:t>Cell phones – What’s a “feature”?</a:t>
            </a:r>
          </a:p>
        </p:txBody>
      </p:sp>
      <p:pic>
        <p:nvPicPr>
          <p:cNvPr id="3" name="Picture 2" descr="http://baby-boomer-depot.com/wp-content/uploads/2012/06/smart-phones1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4133849"/>
            <a:ext cx="4762500" cy="2724151"/>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46314" y="-152400"/>
            <a:ext cx="8229600" cy="1143000"/>
          </a:xfrm>
        </p:spPr>
        <p:txBody>
          <a:bodyPr>
            <a:normAutofit/>
          </a:bodyPr>
          <a:lstStyle/>
          <a:p>
            <a:pPr eaLnBrk="1" hangingPunct="1"/>
            <a:r>
              <a:rPr lang="en-US" sz="4000" dirty="0" smtClean="0"/>
              <a:t>Move Method: Example </a:t>
            </a:r>
            <a:r>
              <a:rPr lang="en-US" sz="1800" dirty="0" smtClean="0"/>
              <a:t>(4 </a:t>
            </a:r>
            <a:r>
              <a:rPr lang="en-US" sz="1800" dirty="0" smtClean="0"/>
              <a:t>of 5)</a:t>
            </a:r>
            <a:endParaRPr lang="en-US" sz="4000" i="1" dirty="0"/>
          </a:p>
        </p:txBody>
      </p:sp>
      <p:sp>
        <p:nvSpPr>
          <p:cNvPr id="33795" name="Rectangle 3"/>
          <p:cNvSpPr>
            <a:spLocks noGrp="1" noChangeArrowheads="1"/>
          </p:cNvSpPr>
          <p:nvPr>
            <p:ph idx="1"/>
          </p:nvPr>
        </p:nvSpPr>
        <p:spPr>
          <a:xfrm>
            <a:off x="152400" y="762000"/>
            <a:ext cx="8991600" cy="5486400"/>
          </a:xfrm>
        </p:spPr>
        <p:txBody>
          <a:bodyPr/>
          <a:lstStyle/>
          <a:p>
            <a:pPr eaLnBrk="1" hangingPunct="1">
              <a:buNone/>
            </a:pPr>
            <a:r>
              <a:rPr lang="en-US" sz="2000" dirty="0">
                <a:solidFill>
                  <a:srgbClr val="000090"/>
                </a:solidFill>
                <a:latin typeface="Courier New" charset="0"/>
              </a:rPr>
              <a:t>class Account..</a:t>
            </a:r>
            <a:r>
              <a:rPr lang="en-US" sz="2000" dirty="0" smtClean="0">
                <a:solidFill>
                  <a:srgbClr val="000090"/>
                </a:solidFill>
                <a:latin typeface="Courier New" charset="0"/>
              </a:rPr>
              <a:t>.</a:t>
            </a:r>
          </a:p>
          <a:p>
            <a:pPr eaLnBrk="1" hangingPunct="1">
              <a:buNone/>
            </a:pPr>
            <a:r>
              <a:rPr lang="en-US" sz="2000" dirty="0" smtClean="0">
                <a:solidFill>
                  <a:srgbClr val="000090"/>
                </a:solidFill>
                <a:latin typeface="Courier New" charset="0"/>
              </a:rPr>
              <a:t>	</a:t>
            </a:r>
            <a:r>
              <a:rPr lang="en-US" sz="2000" dirty="0" smtClean="0">
                <a:solidFill>
                  <a:srgbClr val="000090"/>
                </a:solidFill>
                <a:latin typeface="Courier"/>
                <a:cs typeface="Courier"/>
              </a:rPr>
              <a:t>double </a:t>
            </a:r>
            <a:r>
              <a:rPr lang="en-US" sz="2000" dirty="0" err="1" smtClean="0">
                <a:solidFill>
                  <a:srgbClr val="000090"/>
                </a:solidFill>
                <a:latin typeface="Courier"/>
                <a:cs typeface="Courier"/>
              </a:rPr>
              <a:t>overdraftCharge</a:t>
            </a:r>
            <a:r>
              <a:rPr lang="en-US" sz="2000" dirty="0" smtClean="0">
                <a:solidFill>
                  <a:srgbClr val="000090"/>
                </a:solidFill>
                <a:latin typeface="Courier"/>
                <a:cs typeface="Courier"/>
              </a:rPr>
              <a:t>() {</a:t>
            </a:r>
          </a:p>
          <a:p>
            <a:pPr eaLnBrk="1" hangingPunct="1">
              <a:buNone/>
            </a:pPr>
            <a:r>
              <a:rPr lang="en-US" sz="2000" dirty="0" smtClean="0">
                <a:solidFill>
                  <a:srgbClr val="000090"/>
                </a:solidFill>
                <a:latin typeface="Courier"/>
                <a:cs typeface="Courier"/>
              </a:rPr>
              <a:t>			return </a:t>
            </a:r>
            <a:r>
              <a:rPr lang="en-US" sz="2000" dirty="0" smtClean="0">
                <a:solidFill>
                  <a:srgbClr val="800000"/>
                </a:solidFill>
                <a:latin typeface="Courier New" charset="0"/>
              </a:rPr>
              <a:t>_</a:t>
            </a:r>
            <a:r>
              <a:rPr lang="en-US" sz="2000" dirty="0" err="1" smtClean="0">
                <a:solidFill>
                  <a:srgbClr val="800000"/>
                </a:solidFill>
                <a:latin typeface="Courier New" charset="0"/>
              </a:rPr>
              <a:t>type.overdraftCharge(_daysOverdrawn</a:t>
            </a:r>
            <a:r>
              <a:rPr lang="en-US" sz="2000" dirty="0" smtClean="0">
                <a:solidFill>
                  <a:srgbClr val="800000"/>
                </a:solidFill>
                <a:latin typeface="Courier New" charset="0"/>
              </a:rPr>
              <a:t>);</a:t>
            </a:r>
          </a:p>
          <a:p>
            <a:pPr eaLnBrk="1" hangingPunct="1">
              <a:buNone/>
            </a:pPr>
            <a:r>
              <a:rPr lang="en-US" sz="2000" dirty="0" smtClean="0">
                <a:solidFill>
                  <a:srgbClr val="800000"/>
                </a:solidFill>
                <a:latin typeface="Courier New" charset="0"/>
              </a:rPr>
              <a:t>	</a:t>
            </a:r>
            <a:r>
              <a:rPr lang="en-US" sz="2000" dirty="0" smtClean="0">
                <a:solidFill>
                  <a:srgbClr val="000090"/>
                </a:solidFill>
                <a:latin typeface="Courier New" charset="0"/>
              </a:rPr>
              <a:t>}</a:t>
            </a:r>
          </a:p>
          <a:p>
            <a:pPr eaLnBrk="1" hangingPunct="1">
              <a:buNone/>
            </a:pPr>
            <a:r>
              <a:rPr lang="en-US" sz="2000" dirty="0" smtClean="0">
                <a:solidFill>
                  <a:srgbClr val="000090"/>
                </a:solidFill>
                <a:latin typeface="Courier New" charset="0"/>
              </a:rPr>
              <a:t>	double </a:t>
            </a:r>
            <a:r>
              <a:rPr lang="en-US" sz="2000" dirty="0" err="1">
                <a:solidFill>
                  <a:srgbClr val="000090"/>
                </a:solidFill>
                <a:latin typeface="Courier New" charset="0"/>
              </a:rPr>
              <a:t>bankCharge</a:t>
            </a:r>
            <a:r>
              <a:rPr lang="en-US" sz="2000" dirty="0">
                <a:solidFill>
                  <a:srgbClr val="000090"/>
                </a:solidFill>
                <a:latin typeface="Courier New" charset="0"/>
              </a:rPr>
              <a:t>() {</a:t>
            </a:r>
          </a:p>
          <a:p>
            <a:pPr lvl="2" eaLnBrk="1" hangingPunct="1">
              <a:buNone/>
            </a:pPr>
            <a:r>
              <a:rPr lang="en-US" sz="2000" dirty="0">
                <a:solidFill>
                  <a:srgbClr val="000090"/>
                </a:solidFill>
                <a:latin typeface="Courier New" charset="0"/>
              </a:rPr>
              <a:t>double result = 4.5;</a:t>
            </a:r>
          </a:p>
          <a:p>
            <a:pPr lvl="2" eaLnBrk="1" hangingPunct="1">
              <a:buNone/>
            </a:pPr>
            <a:r>
              <a:rPr lang="en-US" sz="2000" dirty="0">
                <a:solidFill>
                  <a:srgbClr val="000090"/>
                </a:solidFill>
                <a:latin typeface="Courier New" charset="0"/>
              </a:rPr>
              <a:t>if (_</a:t>
            </a:r>
            <a:r>
              <a:rPr lang="en-US" sz="2000" dirty="0" err="1">
                <a:solidFill>
                  <a:srgbClr val="000090"/>
                </a:solidFill>
                <a:latin typeface="Courier New" charset="0"/>
              </a:rPr>
              <a:t>daysOverdrawn</a:t>
            </a:r>
            <a:r>
              <a:rPr lang="en-US" sz="2000" dirty="0">
                <a:solidFill>
                  <a:srgbClr val="000090"/>
                </a:solidFill>
                <a:latin typeface="Courier New" charset="0"/>
              </a:rPr>
              <a:t> &gt; 0) </a:t>
            </a:r>
          </a:p>
          <a:p>
            <a:pPr lvl="3" eaLnBrk="1" hangingPunct="1">
              <a:buNone/>
            </a:pPr>
            <a:r>
              <a:rPr lang="en-US" dirty="0">
                <a:solidFill>
                  <a:srgbClr val="000090"/>
                </a:solidFill>
                <a:latin typeface="Courier New" charset="0"/>
              </a:rPr>
              <a:t>result +=</a:t>
            </a:r>
            <a:r>
              <a:rPr lang="en-US" dirty="0" smtClean="0">
                <a:solidFill>
                  <a:srgbClr val="000090"/>
                </a:solidFill>
                <a:latin typeface="Courier New" charset="0"/>
              </a:rPr>
              <a:t> </a:t>
            </a:r>
            <a:r>
              <a:rPr lang="en-US" dirty="0" smtClean="0">
                <a:solidFill>
                  <a:srgbClr val="800000"/>
                </a:solidFill>
                <a:latin typeface="Courier New" charset="0"/>
              </a:rPr>
              <a:t>_</a:t>
            </a:r>
            <a:r>
              <a:rPr lang="en-US" b="1" dirty="0" err="1" smtClean="0">
                <a:solidFill>
                  <a:srgbClr val="800000"/>
                </a:solidFill>
                <a:latin typeface="Courier New" charset="0"/>
              </a:rPr>
              <a:t>type.overdraftCharge(_daysOverdrawn</a:t>
            </a:r>
            <a:r>
              <a:rPr lang="en-US" b="1" dirty="0">
                <a:solidFill>
                  <a:srgbClr val="800000"/>
                </a:solidFill>
                <a:latin typeface="Courier New" charset="0"/>
              </a:rPr>
              <a:t>)</a:t>
            </a:r>
            <a:r>
              <a:rPr lang="en-US" b="1" dirty="0">
                <a:solidFill>
                  <a:srgbClr val="000090"/>
                </a:solidFill>
                <a:latin typeface="Courier New" charset="0"/>
              </a:rPr>
              <a:t>;</a:t>
            </a:r>
          </a:p>
          <a:p>
            <a:pPr lvl="2" eaLnBrk="1" hangingPunct="1">
              <a:buNone/>
            </a:pPr>
            <a:r>
              <a:rPr lang="en-US" sz="2000" dirty="0">
                <a:solidFill>
                  <a:srgbClr val="000090"/>
                </a:solidFill>
                <a:latin typeface="Courier New" charset="0"/>
              </a:rPr>
              <a:t>return result;</a:t>
            </a:r>
          </a:p>
          <a:p>
            <a:pPr lvl="1" eaLnBrk="1" hangingPunct="1">
              <a:buNone/>
            </a:pPr>
            <a:r>
              <a:rPr lang="en-US" sz="2000" dirty="0">
                <a:solidFill>
                  <a:srgbClr val="000090"/>
                </a:solidFill>
                <a:latin typeface="Courier New" charset="0"/>
              </a:rPr>
              <a:t>}</a:t>
            </a:r>
          </a:p>
          <a:p>
            <a:pPr lvl="1" eaLnBrk="1" hangingPunct="1">
              <a:buNone/>
            </a:pPr>
            <a:r>
              <a:rPr lang="en-US" sz="2000" dirty="0">
                <a:solidFill>
                  <a:srgbClr val="800000"/>
                </a:solidFill>
                <a:latin typeface="Courier New" charset="0"/>
              </a:rPr>
              <a:t>private </a:t>
            </a:r>
            <a:r>
              <a:rPr lang="en-US" sz="2000" dirty="0" err="1">
                <a:solidFill>
                  <a:srgbClr val="800000"/>
                </a:solidFill>
                <a:latin typeface="Courier New" charset="0"/>
              </a:rPr>
              <a:t>AccountType</a:t>
            </a:r>
            <a:r>
              <a:rPr lang="en-US" sz="2000" dirty="0" smtClean="0">
                <a:solidFill>
                  <a:srgbClr val="800000"/>
                </a:solidFill>
                <a:latin typeface="Courier New" charset="0"/>
              </a:rPr>
              <a:t> _type</a:t>
            </a:r>
            <a:r>
              <a:rPr lang="en-US" sz="2000" dirty="0">
                <a:solidFill>
                  <a:srgbClr val="800000"/>
                </a:solidFill>
                <a:latin typeface="Courier New" charset="0"/>
              </a:rPr>
              <a:t>;</a:t>
            </a:r>
          </a:p>
          <a:p>
            <a:pPr lvl="1" eaLnBrk="1" hangingPunct="1">
              <a:buNone/>
            </a:pPr>
            <a:r>
              <a:rPr lang="en-US" sz="2000" dirty="0">
                <a:solidFill>
                  <a:srgbClr val="000090"/>
                </a:solidFill>
                <a:latin typeface="Courier New" charset="0"/>
              </a:rPr>
              <a:t>private </a:t>
            </a:r>
            <a:r>
              <a:rPr lang="en-US" sz="2000" dirty="0" err="1">
                <a:solidFill>
                  <a:srgbClr val="000090"/>
                </a:solidFill>
                <a:latin typeface="Courier New" charset="0"/>
              </a:rPr>
              <a:t>int</a:t>
            </a:r>
            <a:r>
              <a:rPr lang="en-US" sz="2000" dirty="0" smtClean="0">
                <a:solidFill>
                  <a:srgbClr val="000090"/>
                </a:solidFill>
                <a:latin typeface="Courier New" charset="0"/>
              </a:rPr>
              <a:t> _</a:t>
            </a:r>
            <a:r>
              <a:rPr lang="en-US" sz="2000" dirty="0" err="1" smtClean="0">
                <a:solidFill>
                  <a:srgbClr val="000090"/>
                </a:solidFill>
                <a:latin typeface="Courier New" charset="0"/>
              </a:rPr>
              <a:t>daysOverdrawn</a:t>
            </a:r>
            <a:r>
              <a:rPr lang="en-US" sz="2000" dirty="0" smtClean="0">
                <a:solidFill>
                  <a:srgbClr val="000090"/>
                </a:solidFill>
                <a:latin typeface="Courier New" charset="0"/>
              </a:rPr>
              <a:t>;</a:t>
            </a:r>
            <a:br>
              <a:rPr lang="en-US" sz="2000" dirty="0" smtClean="0">
                <a:solidFill>
                  <a:srgbClr val="000090"/>
                </a:solidFill>
                <a:latin typeface="Courier New" charset="0"/>
              </a:rPr>
            </a:br>
            <a:endParaRPr lang="en-US" sz="2000" dirty="0" smtClean="0">
              <a:solidFill>
                <a:srgbClr val="000090"/>
              </a:solidFill>
              <a:latin typeface="Courier New" charset="0"/>
            </a:endParaRPr>
          </a:p>
          <a:p>
            <a:pPr eaLnBrk="1" hangingPunct="1">
              <a:buNone/>
            </a:pPr>
            <a:r>
              <a:rPr lang="en-US" sz="2800" dirty="0" smtClean="0"/>
              <a:t>	</a:t>
            </a:r>
          </a:p>
          <a:p>
            <a:pPr lvl="1" eaLnBrk="1" hangingPunct="1"/>
            <a:endParaRPr lang="en-US" sz="2400" dirty="0">
              <a:latin typeface="Courier New" charset="0"/>
            </a:endParaRPr>
          </a:p>
        </p:txBody>
      </p:sp>
      <p:sp>
        <p:nvSpPr>
          <p:cNvPr id="4" name="Left Arrow Callout 3"/>
          <p:cNvSpPr/>
          <p:nvPr/>
        </p:nvSpPr>
        <p:spPr bwMode="auto">
          <a:xfrm>
            <a:off x="5334000" y="990600"/>
            <a:ext cx="3352800" cy="533400"/>
          </a:xfrm>
          <a:prstGeom prst="leftArrowCallout">
            <a:avLst>
              <a:gd name="adj1" fmla="val 25000"/>
              <a:gd name="adj2" fmla="val 25000"/>
              <a:gd name="adj3" fmla="val 25000"/>
              <a:gd name="adj4" fmla="val 87554"/>
            </a:avLst>
          </a:prstGeom>
          <a:solidFill>
            <a:srgbClr val="FFFF00"/>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r>
              <a:rPr lang="en-US" b="1" dirty="0" smtClean="0">
                <a:latin typeface="+mj-lt"/>
              </a:rPr>
              <a:t>Simple delegation</a:t>
            </a:r>
            <a:endParaRPr lang="en-US" b="1" dirty="0">
              <a:latin typeface="+mj-lt"/>
            </a:endParaRPr>
          </a:p>
        </p:txBody>
      </p:sp>
      <p:sp>
        <p:nvSpPr>
          <p:cNvPr id="5" name="Left Arrow Callout 4"/>
          <p:cNvSpPr/>
          <p:nvPr/>
        </p:nvSpPr>
        <p:spPr bwMode="auto">
          <a:xfrm>
            <a:off x="6172200" y="2362200"/>
            <a:ext cx="2590800" cy="914400"/>
          </a:xfrm>
          <a:prstGeom prst="leftArrowCallout">
            <a:avLst>
              <a:gd name="adj1" fmla="val 25000"/>
              <a:gd name="adj2" fmla="val 25000"/>
              <a:gd name="adj3" fmla="val 25000"/>
              <a:gd name="adj4" fmla="val 87554"/>
            </a:avLst>
          </a:prstGeom>
          <a:solidFill>
            <a:srgbClr val="FFFF00"/>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r>
              <a:rPr lang="en-US" b="1" dirty="0" smtClean="0">
                <a:latin typeface="+mj-lt"/>
              </a:rPr>
              <a:t>Directing to </a:t>
            </a:r>
            <a:r>
              <a:rPr lang="en-US" b="1" dirty="0" err="1" smtClean="0">
                <a:latin typeface="+mj-lt"/>
              </a:rPr>
              <a:t>AccountType</a:t>
            </a:r>
            <a:endParaRPr lang="en-US" b="1" dirty="0">
              <a:latin typeface="+mj-l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1" name="Rectangle 5"/>
          <p:cNvSpPr>
            <a:spLocks noGrp="1" noChangeArrowheads="1"/>
          </p:cNvSpPr>
          <p:nvPr>
            <p:ph type="title"/>
          </p:nvPr>
        </p:nvSpPr>
        <p:spPr>
          <a:xfrm>
            <a:off x="457200" y="76200"/>
            <a:ext cx="8229600" cy="1143000"/>
          </a:xfrm>
          <a:noFill/>
          <a:ln/>
        </p:spPr>
        <p:txBody>
          <a:bodyPr>
            <a:normAutofit/>
          </a:bodyPr>
          <a:lstStyle/>
          <a:p>
            <a:r>
              <a:rPr lang="en-US" sz="4000" dirty="0" smtClean="0"/>
              <a:t>Move Method: Example </a:t>
            </a:r>
            <a:r>
              <a:rPr lang="en-US" sz="1800" dirty="0" smtClean="0"/>
              <a:t>(5 </a:t>
            </a:r>
            <a:r>
              <a:rPr lang="en-US" sz="1800" dirty="0" smtClean="0"/>
              <a:t>of 5)*</a:t>
            </a:r>
            <a:endParaRPr lang="en-US" sz="4000" dirty="0"/>
          </a:p>
        </p:txBody>
      </p:sp>
      <p:sp>
        <p:nvSpPr>
          <p:cNvPr id="91139" name="Rectangle 3"/>
          <p:cNvSpPr>
            <a:spLocks noGrp="1" noChangeArrowheads="1"/>
          </p:cNvSpPr>
          <p:nvPr>
            <p:ph idx="1"/>
          </p:nvPr>
        </p:nvSpPr>
        <p:spPr>
          <a:xfrm>
            <a:off x="152400" y="990600"/>
            <a:ext cx="8991600" cy="5257800"/>
          </a:xfrm>
        </p:spPr>
        <p:txBody>
          <a:bodyPr/>
          <a:lstStyle/>
          <a:p>
            <a:pPr>
              <a:buNone/>
            </a:pPr>
            <a:r>
              <a:rPr lang="en-US" sz="2000" dirty="0" smtClean="0">
                <a:solidFill>
                  <a:srgbClr val="000090"/>
                </a:solidFill>
                <a:latin typeface="Courier"/>
                <a:cs typeface="Courier"/>
              </a:rPr>
              <a:t>class </a:t>
            </a:r>
            <a:r>
              <a:rPr lang="en-US" sz="2000" dirty="0" err="1" smtClean="0">
                <a:solidFill>
                  <a:srgbClr val="000090"/>
                </a:solidFill>
                <a:latin typeface="Courier"/>
                <a:cs typeface="Courier"/>
              </a:rPr>
              <a:t>AccountType</a:t>
            </a:r>
            <a:r>
              <a:rPr lang="en-US" sz="2000" dirty="0" smtClean="0">
                <a:solidFill>
                  <a:srgbClr val="000090"/>
                </a:solidFill>
                <a:latin typeface="Courier"/>
                <a:cs typeface="Courier"/>
              </a:rPr>
              <a:t>...</a:t>
            </a:r>
            <a:br>
              <a:rPr lang="en-US" sz="2000" dirty="0" smtClean="0">
                <a:solidFill>
                  <a:srgbClr val="000090"/>
                </a:solidFill>
                <a:latin typeface="Courier"/>
                <a:cs typeface="Courier"/>
              </a:rPr>
            </a:br>
            <a:endParaRPr lang="en-US" sz="2000" dirty="0" smtClean="0">
              <a:solidFill>
                <a:srgbClr val="000090"/>
              </a:solidFill>
              <a:latin typeface="Courier"/>
              <a:cs typeface="Courier"/>
            </a:endParaRPr>
          </a:p>
          <a:p>
            <a:pPr>
              <a:buNone/>
            </a:pPr>
            <a:r>
              <a:rPr lang="en-US" sz="2000" dirty="0" smtClean="0">
                <a:solidFill>
                  <a:srgbClr val="000090"/>
                </a:solidFill>
                <a:latin typeface="Courier"/>
                <a:cs typeface="Courier"/>
              </a:rPr>
              <a:t>	double </a:t>
            </a:r>
            <a:r>
              <a:rPr lang="en-US" sz="2000" dirty="0" err="1" smtClean="0">
                <a:solidFill>
                  <a:srgbClr val="000090"/>
                </a:solidFill>
                <a:latin typeface="Courier"/>
                <a:cs typeface="Courier"/>
              </a:rPr>
              <a:t>overdraftCharge(</a:t>
            </a:r>
            <a:r>
              <a:rPr lang="en-US" sz="2000" dirty="0" err="1" smtClean="0">
                <a:solidFill>
                  <a:srgbClr val="0000FF"/>
                </a:solidFill>
                <a:latin typeface="Courier"/>
                <a:cs typeface="Courier"/>
              </a:rPr>
              <a:t>Account</a:t>
            </a:r>
            <a:r>
              <a:rPr lang="en-US" sz="2000" dirty="0" smtClean="0">
                <a:solidFill>
                  <a:srgbClr val="0000FF"/>
                </a:solidFill>
                <a:latin typeface="Courier"/>
                <a:cs typeface="Courier"/>
              </a:rPr>
              <a:t> account</a:t>
            </a:r>
            <a:r>
              <a:rPr lang="en-US" sz="2000" dirty="0" smtClean="0">
                <a:solidFill>
                  <a:srgbClr val="000090"/>
                </a:solidFill>
                <a:latin typeface="Courier"/>
                <a:cs typeface="Courier"/>
              </a:rPr>
              <a:t>){</a:t>
            </a:r>
          </a:p>
          <a:p>
            <a:pPr>
              <a:buNone/>
            </a:pPr>
            <a:r>
              <a:rPr lang="en-US" sz="2000" dirty="0" smtClean="0">
                <a:solidFill>
                  <a:srgbClr val="000090"/>
                </a:solidFill>
                <a:latin typeface="Courier"/>
                <a:cs typeface="Courier"/>
              </a:rPr>
              <a:t>		if (</a:t>
            </a:r>
            <a:r>
              <a:rPr lang="en-US" sz="2000" dirty="0" err="1" smtClean="0">
                <a:solidFill>
                  <a:srgbClr val="0000FF"/>
                </a:solidFill>
                <a:latin typeface="Courier"/>
                <a:cs typeface="Courier"/>
              </a:rPr>
              <a:t>isPremium</a:t>
            </a:r>
            <a:r>
              <a:rPr lang="en-US" sz="2000" dirty="0" smtClean="0">
                <a:solidFill>
                  <a:srgbClr val="000090"/>
                </a:solidFill>
                <a:latin typeface="Courier"/>
                <a:cs typeface="Courier"/>
              </a:rPr>
              <a:t>()) {</a:t>
            </a:r>
          </a:p>
          <a:p>
            <a:pPr>
              <a:buNone/>
            </a:pPr>
            <a:r>
              <a:rPr lang="en-US" sz="2000" dirty="0" smtClean="0">
                <a:solidFill>
                  <a:srgbClr val="000090"/>
                </a:solidFill>
                <a:latin typeface="Courier"/>
                <a:cs typeface="Courier"/>
              </a:rPr>
              <a:t>		double result = 10;</a:t>
            </a:r>
          </a:p>
          <a:p>
            <a:pPr>
              <a:buNone/>
            </a:pPr>
            <a:r>
              <a:rPr lang="en-US" sz="2000" dirty="0" smtClean="0">
                <a:solidFill>
                  <a:srgbClr val="000090"/>
                </a:solidFill>
                <a:latin typeface="Courier"/>
                <a:cs typeface="Courier"/>
              </a:rPr>
              <a:t>		   if (</a:t>
            </a:r>
            <a:r>
              <a:rPr lang="en-US" sz="2000" dirty="0" err="1" smtClean="0">
                <a:solidFill>
                  <a:srgbClr val="0000FF"/>
                </a:solidFill>
                <a:latin typeface="Courier"/>
                <a:cs typeface="Courier"/>
              </a:rPr>
              <a:t>account.getDaysOverdrawn</a:t>
            </a:r>
            <a:r>
              <a:rPr lang="en-US" sz="2000" dirty="0" smtClean="0">
                <a:solidFill>
                  <a:srgbClr val="0000FF"/>
                </a:solidFill>
                <a:latin typeface="Courier"/>
                <a:cs typeface="Courier"/>
              </a:rPr>
              <a:t>() </a:t>
            </a:r>
            <a:r>
              <a:rPr lang="en-US" sz="2000" dirty="0" smtClean="0">
                <a:solidFill>
                  <a:srgbClr val="000090"/>
                </a:solidFill>
                <a:latin typeface="Courier"/>
                <a:cs typeface="Courier"/>
              </a:rPr>
              <a:t>&gt; 7) </a:t>
            </a:r>
          </a:p>
          <a:p>
            <a:pPr>
              <a:buNone/>
            </a:pPr>
            <a:r>
              <a:rPr lang="en-US" sz="2000" dirty="0" smtClean="0">
                <a:solidFill>
                  <a:srgbClr val="000090"/>
                </a:solidFill>
                <a:latin typeface="Courier"/>
                <a:cs typeface="Courier"/>
              </a:rPr>
              <a:t>			 result += (</a:t>
            </a:r>
            <a:r>
              <a:rPr lang="en-US" sz="2000" dirty="0" err="1" smtClean="0">
                <a:solidFill>
                  <a:srgbClr val="0000FF"/>
                </a:solidFill>
                <a:latin typeface="Courier"/>
                <a:cs typeface="Courier"/>
              </a:rPr>
              <a:t>account.getDaysOverdrawn</a:t>
            </a:r>
            <a:r>
              <a:rPr lang="en-US" sz="2000" dirty="0" smtClean="0">
                <a:solidFill>
                  <a:srgbClr val="0000FF"/>
                </a:solidFill>
                <a:latin typeface="Courier"/>
                <a:cs typeface="Courier"/>
              </a:rPr>
              <a:t>() </a:t>
            </a:r>
            <a:r>
              <a:rPr lang="en-US" sz="2000" dirty="0" smtClean="0">
                <a:solidFill>
                  <a:srgbClr val="000090"/>
                </a:solidFill>
                <a:latin typeface="Courier"/>
                <a:cs typeface="Courier"/>
              </a:rPr>
              <a:t>-7) * 0.85;</a:t>
            </a:r>
          </a:p>
          <a:p>
            <a:pPr>
              <a:buNone/>
            </a:pPr>
            <a:r>
              <a:rPr lang="en-US" sz="2000" dirty="0" smtClean="0">
                <a:solidFill>
                  <a:srgbClr val="000090"/>
                </a:solidFill>
                <a:latin typeface="Courier"/>
                <a:cs typeface="Courier"/>
              </a:rPr>
              <a:t>		   return result;}</a:t>
            </a:r>
          </a:p>
          <a:p>
            <a:pPr>
              <a:buNone/>
            </a:pPr>
            <a:r>
              <a:rPr lang="en-US" sz="2000" dirty="0" smtClean="0">
                <a:solidFill>
                  <a:srgbClr val="000090"/>
                </a:solidFill>
                <a:latin typeface="Courier"/>
                <a:cs typeface="Courier"/>
              </a:rPr>
              <a:t>		else </a:t>
            </a:r>
          </a:p>
          <a:p>
            <a:pPr>
              <a:buNone/>
            </a:pPr>
            <a:r>
              <a:rPr lang="en-US" sz="2000" dirty="0" smtClean="0">
                <a:solidFill>
                  <a:srgbClr val="000090"/>
                </a:solidFill>
                <a:latin typeface="Courier"/>
                <a:cs typeface="Courier"/>
              </a:rPr>
              <a:t>		   return </a:t>
            </a:r>
            <a:r>
              <a:rPr lang="en-US" sz="2000" dirty="0" err="1" smtClean="0">
                <a:solidFill>
                  <a:srgbClr val="0000FF"/>
                </a:solidFill>
                <a:latin typeface="Courier"/>
                <a:cs typeface="Courier"/>
              </a:rPr>
              <a:t>account.getDaysOverdrawn</a:t>
            </a:r>
            <a:r>
              <a:rPr lang="en-US" sz="2000" dirty="0" smtClean="0">
                <a:solidFill>
                  <a:srgbClr val="0000FF"/>
                </a:solidFill>
                <a:latin typeface="Courier"/>
                <a:cs typeface="Courier"/>
              </a:rPr>
              <a:t>()</a:t>
            </a:r>
            <a:r>
              <a:rPr lang="en-US" sz="2000" dirty="0" smtClean="0">
                <a:solidFill>
                  <a:srgbClr val="000090"/>
                </a:solidFill>
                <a:latin typeface="Courier"/>
                <a:cs typeface="Courier"/>
              </a:rPr>
              <a:t>* 1.75;</a:t>
            </a:r>
          </a:p>
          <a:p>
            <a:pPr>
              <a:buNone/>
            </a:pPr>
            <a:r>
              <a:rPr lang="en-US" sz="2000" dirty="0" smtClean="0">
                <a:solidFill>
                  <a:srgbClr val="000090"/>
                </a:solidFill>
                <a:latin typeface="Courier"/>
                <a:cs typeface="Courier"/>
              </a:rPr>
              <a:t>} </a:t>
            </a:r>
            <a:endParaRPr lang="en-US" sz="2000" dirty="0">
              <a:solidFill>
                <a:srgbClr val="000090"/>
              </a:solidFill>
              <a:latin typeface="Courier"/>
              <a:cs typeface="Courier"/>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533400"/>
          </a:xfrm>
        </p:spPr>
        <p:txBody>
          <a:bodyPr>
            <a:normAutofit fontScale="90000"/>
          </a:bodyPr>
          <a:lstStyle/>
          <a:p>
            <a:pPr algn="ctr"/>
            <a:r>
              <a:rPr lang="en-US" dirty="0" smtClean="0"/>
              <a:t>Move Field</a:t>
            </a:r>
            <a:endParaRPr lang="en-US" dirty="0"/>
          </a:p>
        </p:txBody>
      </p:sp>
      <p:sp>
        <p:nvSpPr>
          <p:cNvPr id="3" name="Content Placeholder 2"/>
          <p:cNvSpPr>
            <a:spLocks noGrp="1"/>
          </p:cNvSpPr>
          <p:nvPr>
            <p:ph idx="1"/>
          </p:nvPr>
        </p:nvSpPr>
        <p:spPr>
          <a:xfrm>
            <a:off x="304800" y="3733800"/>
            <a:ext cx="8686800" cy="3124200"/>
          </a:xfrm>
        </p:spPr>
        <p:txBody>
          <a:bodyPr/>
          <a:lstStyle/>
          <a:p>
            <a:r>
              <a:rPr lang="en-US" dirty="0" smtClean="0">
                <a:solidFill>
                  <a:srgbClr val="FF0000"/>
                </a:solidFill>
              </a:rPr>
              <a:t>Situation:</a:t>
            </a:r>
            <a:r>
              <a:rPr lang="en-US" dirty="0" smtClean="0"/>
              <a:t> A field is, or will be, used by another class more than the class on which it is defined</a:t>
            </a:r>
            <a:br>
              <a:rPr lang="en-US" dirty="0" smtClean="0"/>
            </a:br>
            <a:endParaRPr lang="en-US" dirty="0" smtClean="0"/>
          </a:p>
          <a:p>
            <a:r>
              <a:rPr lang="en-US" dirty="0" smtClean="0">
                <a:solidFill>
                  <a:srgbClr val="008000"/>
                </a:solidFill>
              </a:rPr>
              <a:t>Solution:</a:t>
            </a:r>
            <a:r>
              <a:rPr lang="en-US" dirty="0" smtClean="0"/>
              <a:t> Create a new field in the target class, and change all its users</a:t>
            </a:r>
          </a:p>
        </p:txBody>
      </p:sp>
      <p:pic>
        <p:nvPicPr>
          <p:cNvPr id="6" name="Picture 4"/>
          <p:cNvPicPr>
            <a:picLocks noChangeAspect="1" noChangeArrowheads="1"/>
          </p:cNvPicPr>
          <p:nvPr/>
        </p:nvPicPr>
        <p:blipFill>
          <a:blip r:embed="rId3"/>
          <a:srcRect/>
          <a:stretch>
            <a:fillRect/>
          </a:stretch>
        </p:blipFill>
        <p:spPr bwMode="auto">
          <a:xfrm>
            <a:off x="762000" y="685800"/>
            <a:ext cx="7495548" cy="2895600"/>
          </a:xfrm>
          <a:prstGeom prst="rect">
            <a:avLst/>
          </a:prstGeom>
          <a:noFill/>
          <a:ln w="9525">
            <a:noFill/>
            <a:miter lim="800000"/>
            <a:headEnd/>
            <a:tailEnd/>
          </a:ln>
          <a:scene3d>
            <a:camera prst="orthographicFront"/>
            <a:lightRig rig="threePt" dir="t"/>
          </a:scene3d>
          <a:sp3d>
            <a:bevelT/>
          </a:sp3d>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0"/>
            <a:ext cx="8229600" cy="1143000"/>
          </a:xfrm>
        </p:spPr>
        <p:txBody>
          <a:bodyPr/>
          <a:lstStyle/>
          <a:p>
            <a:pPr eaLnBrk="1" hangingPunct="1"/>
            <a:r>
              <a:rPr lang="en-US" dirty="0"/>
              <a:t>Move </a:t>
            </a:r>
            <a:r>
              <a:rPr lang="en-US" dirty="0" smtClean="0"/>
              <a:t>Field Mechanics</a:t>
            </a:r>
            <a:endParaRPr lang="en-US" dirty="0"/>
          </a:p>
        </p:txBody>
      </p:sp>
      <p:sp>
        <p:nvSpPr>
          <p:cNvPr id="36867" name="Rectangle 3"/>
          <p:cNvSpPr>
            <a:spLocks noGrp="1" noChangeArrowheads="1"/>
          </p:cNvSpPr>
          <p:nvPr>
            <p:ph idx="1"/>
          </p:nvPr>
        </p:nvSpPr>
        <p:spPr>
          <a:xfrm>
            <a:off x="685800" y="1219200"/>
            <a:ext cx="8077200" cy="5029200"/>
          </a:xfrm>
        </p:spPr>
        <p:txBody>
          <a:bodyPr>
            <a:normAutofit lnSpcReduction="10000"/>
          </a:bodyPr>
          <a:lstStyle/>
          <a:p>
            <a:pPr eaLnBrk="1" hangingPunct="1">
              <a:lnSpc>
                <a:spcPct val="80000"/>
              </a:lnSpc>
            </a:pPr>
            <a:r>
              <a:rPr lang="en-US" dirty="0"/>
              <a:t>If field is public, </a:t>
            </a:r>
            <a:r>
              <a:rPr lang="en-US" dirty="0">
                <a:solidFill>
                  <a:srgbClr val="000090"/>
                </a:solidFill>
              </a:rPr>
              <a:t>make it private </a:t>
            </a:r>
            <a:r>
              <a:rPr lang="en-US" dirty="0"/>
              <a:t>and create a setter and a getter</a:t>
            </a:r>
          </a:p>
          <a:p>
            <a:pPr eaLnBrk="1" hangingPunct="1">
              <a:lnSpc>
                <a:spcPct val="80000"/>
              </a:lnSpc>
            </a:pPr>
            <a:endParaRPr lang="en-US" dirty="0"/>
          </a:p>
          <a:p>
            <a:pPr eaLnBrk="1" hangingPunct="1">
              <a:lnSpc>
                <a:spcPct val="80000"/>
              </a:lnSpc>
            </a:pPr>
            <a:r>
              <a:rPr lang="en-US" dirty="0">
                <a:solidFill>
                  <a:srgbClr val="000090"/>
                </a:solidFill>
              </a:rPr>
              <a:t>Compile and test</a:t>
            </a:r>
          </a:p>
          <a:p>
            <a:pPr eaLnBrk="1" hangingPunct="1">
              <a:lnSpc>
                <a:spcPct val="80000"/>
              </a:lnSpc>
            </a:pPr>
            <a:endParaRPr lang="en-US" dirty="0">
              <a:solidFill>
                <a:schemeClr val="hlink"/>
              </a:solidFill>
            </a:endParaRPr>
          </a:p>
          <a:p>
            <a:pPr eaLnBrk="1" hangingPunct="1">
              <a:lnSpc>
                <a:spcPct val="80000"/>
              </a:lnSpc>
            </a:pPr>
            <a:r>
              <a:rPr lang="en-US" dirty="0"/>
              <a:t>Create a </a:t>
            </a:r>
            <a:r>
              <a:rPr lang="en-US" dirty="0">
                <a:solidFill>
                  <a:srgbClr val="000090"/>
                </a:solidFill>
              </a:rPr>
              <a:t>field in the target class with a getter and setter methods</a:t>
            </a:r>
          </a:p>
          <a:p>
            <a:pPr eaLnBrk="1" hangingPunct="1">
              <a:lnSpc>
                <a:spcPct val="80000"/>
              </a:lnSpc>
            </a:pPr>
            <a:endParaRPr lang="en-US" dirty="0"/>
          </a:p>
          <a:p>
            <a:pPr eaLnBrk="1" hangingPunct="1">
              <a:lnSpc>
                <a:spcPct val="80000"/>
              </a:lnSpc>
            </a:pPr>
            <a:r>
              <a:rPr lang="en-US" dirty="0">
                <a:solidFill>
                  <a:srgbClr val="000090"/>
                </a:solidFill>
              </a:rPr>
              <a:t>Compile the target class</a:t>
            </a:r>
          </a:p>
          <a:p>
            <a:pPr eaLnBrk="1" hangingPunct="1">
              <a:lnSpc>
                <a:spcPct val="80000"/>
              </a:lnSpc>
            </a:pPr>
            <a:endParaRPr lang="en-US" dirty="0">
              <a:solidFill>
                <a:schemeClr val="hlink"/>
              </a:solidFill>
            </a:endParaRPr>
          </a:p>
          <a:p>
            <a:pPr eaLnBrk="1" hangingPunct="1">
              <a:lnSpc>
                <a:spcPct val="80000"/>
              </a:lnSpc>
            </a:pPr>
            <a:r>
              <a:rPr lang="en-US" dirty="0"/>
              <a:t>Determine </a:t>
            </a:r>
            <a:r>
              <a:rPr lang="en-US" dirty="0">
                <a:solidFill>
                  <a:srgbClr val="000090"/>
                </a:solidFill>
              </a:rPr>
              <a:t>how to reference the target object from the </a:t>
            </a:r>
            <a:r>
              <a:rPr lang="en-US" dirty="0" smtClean="0">
                <a:solidFill>
                  <a:srgbClr val="000090"/>
                </a:solidFill>
              </a:rPr>
              <a:t>source</a:t>
            </a:r>
            <a:endParaRPr lang="en-US" dirty="0">
              <a:solidFill>
                <a:srgbClr val="00009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86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86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8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fontScale="90000"/>
          </a:bodyPr>
          <a:lstStyle/>
          <a:p>
            <a:r>
              <a:rPr lang="en-US" dirty="0" smtClean="0"/>
              <a:t>Exercise: Move Field?</a:t>
            </a:r>
            <a:br>
              <a:rPr lang="en-US" dirty="0" smtClean="0"/>
            </a:br>
            <a:r>
              <a:rPr lang="en-US" dirty="0" smtClean="0"/>
              <a:t>(from </a:t>
            </a:r>
            <a:r>
              <a:rPr lang="en-US" dirty="0">
                <a:latin typeface="Courier New" pitchFamily="49" charset="0"/>
                <a:cs typeface="Courier New" pitchFamily="49" charset="0"/>
              </a:rPr>
              <a:t>Account</a:t>
            </a:r>
            <a:r>
              <a:rPr lang="en-US" dirty="0" smtClean="0"/>
              <a:t> to </a:t>
            </a:r>
            <a:r>
              <a:rPr lang="en-US" sz="4000" dirty="0" err="1" smtClean="0">
                <a:latin typeface="Courier New" pitchFamily="49" charset="0"/>
                <a:cs typeface="Courier New" pitchFamily="49" charset="0"/>
              </a:rPr>
              <a:t>AccountType</a:t>
            </a:r>
            <a:r>
              <a:rPr lang="en-US" dirty="0" smtClean="0"/>
              <a:t>)</a:t>
            </a:r>
            <a:endParaRPr lang="en-US" dirty="0"/>
          </a:p>
        </p:txBody>
      </p:sp>
      <p:sp>
        <p:nvSpPr>
          <p:cNvPr id="126979" name="Rectangle 3"/>
          <p:cNvSpPr>
            <a:spLocks noGrp="1" noChangeArrowheads="1"/>
          </p:cNvSpPr>
          <p:nvPr>
            <p:ph idx="1"/>
          </p:nvPr>
        </p:nvSpPr>
        <p:spPr/>
        <p:txBody>
          <a:bodyPr/>
          <a:lstStyle/>
          <a:p>
            <a:pPr eaLnBrk="1" hangingPunct="1">
              <a:lnSpc>
                <a:spcPct val="80000"/>
              </a:lnSpc>
              <a:buNone/>
            </a:pPr>
            <a:r>
              <a:rPr lang="en-US" sz="2000" dirty="0">
                <a:latin typeface="Courier New" charset="0"/>
              </a:rPr>
              <a:t>class Account..</a:t>
            </a:r>
            <a:r>
              <a:rPr lang="en-US" sz="2000" dirty="0" smtClean="0">
                <a:latin typeface="Courier New" charset="0"/>
              </a:rPr>
              <a:t>.</a:t>
            </a:r>
            <a:br>
              <a:rPr lang="en-US" sz="2000" dirty="0" smtClean="0">
                <a:latin typeface="Courier New" charset="0"/>
              </a:rPr>
            </a:br>
            <a:endParaRPr lang="en-US" sz="2000" dirty="0" smtClean="0">
              <a:latin typeface="Courier New" charset="0"/>
            </a:endParaRPr>
          </a:p>
          <a:p>
            <a:pPr lvl="1" eaLnBrk="1" hangingPunct="1">
              <a:lnSpc>
                <a:spcPct val="80000"/>
              </a:lnSpc>
              <a:buNone/>
            </a:pPr>
            <a:r>
              <a:rPr lang="en-US" sz="2000" dirty="0">
                <a:latin typeface="Courier New" charset="0"/>
              </a:rPr>
              <a:t>private </a:t>
            </a:r>
            <a:r>
              <a:rPr lang="en-US" sz="2000" dirty="0" err="1">
                <a:latin typeface="Courier New" charset="0"/>
              </a:rPr>
              <a:t>AccountType</a:t>
            </a:r>
            <a:r>
              <a:rPr lang="en-US" sz="2000" dirty="0">
                <a:latin typeface="Courier New" charset="0"/>
              </a:rPr>
              <a:t> type;</a:t>
            </a:r>
          </a:p>
          <a:p>
            <a:pPr lvl="1" eaLnBrk="1" hangingPunct="1">
              <a:lnSpc>
                <a:spcPct val="80000"/>
              </a:lnSpc>
              <a:buNone/>
            </a:pPr>
            <a:r>
              <a:rPr lang="en-US" sz="2000" dirty="0">
                <a:solidFill>
                  <a:srgbClr val="0000FF"/>
                </a:solidFill>
                <a:latin typeface="Courier New" charset="0"/>
              </a:rPr>
              <a:t>private double </a:t>
            </a:r>
            <a:r>
              <a:rPr lang="en-US" sz="2000" dirty="0" err="1">
                <a:solidFill>
                  <a:srgbClr val="0000FF"/>
                </a:solidFill>
                <a:latin typeface="Courier New" charset="0"/>
              </a:rPr>
              <a:t>interestRate</a:t>
            </a:r>
            <a:r>
              <a:rPr lang="en-US" sz="2000" dirty="0" smtClean="0">
                <a:solidFill>
                  <a:srgbClr val="0000FF"/>
                </a:solidFill>
                <a:latin typeface="Courier New" charset="0"/>
              </a:rPr>
              <a:t>;</a:t>
            </a:r>
          </a:p>
          <a:p>
            <a:pPr lvl="1" eaLnBrk="1" hangingPunct="1">
              <a:lnSpc>
                <a:spcPct val="80000"/>
              </a:lnSpc>
              <a:buNone/>
            </a:pPr>
            <a:endParaRPr lang="en-US" sz="2000" dirty="0">
              <a:solidFill>
                <a:srgbClr val="0000FF"/>
              </a:solidFill>
              <a:latin typeface="Courier New" charset="0"/>
            </a:endParaRPr>
          </a:p>
          <a:p>
            <a:pPr lvl="1" eaLnBrk="1" hangingPunct="1">
              <a:lnSpc>
                <a:spcPct val="80000"/>
              </a:lnSpc>
              <a:buNone/>
            </a:pPr>
            <a:r>
              <a:rPr lang="en-US" sz="2000" dirty="0">
                <a:latin typeface="Courier New" charset="0"/>
              </a:rPr>
              <a:t>double </a:t>
            </a:r>
            <a:r>
              <a:rPr lang="en-US" sz="2000" dirty="0" err="1">
                <a:latin typeface="Courier New" charset="0"/>
              </a:rPr>
              <a:t>interestForAmountDays(double</a:t>
            </a:r>
            <a:r>
              <a:rPr lang="en-US" sz="2000" dirty="0">
                <a:latin typeface="Courier New" charset="0"/>
              </a:rPr>
              <a:t> amount, </a:t>
            </a:r>
            <a:r>
              <a:rPr lang="en-US" sz="2000" dirty="0" err="1">
                <a:latin typeface="Courier New" charset="0"/>
              </a:rPr>
              <a:t>int</a:t>
            </a:r>
            <a:r>
              <a:rPr lang="en-US" sz="2000" dirty="0">
                <a:latin typeface="Courier New" charset="0"/>
              </a:rPr>
              <a:t> days) {</a:t>
            </a:r>
          </a:p>
          <a:p>
            <a:pPr lvl="2" eaLnBrk="1" hangingPunct="1">
              <a:lnSpc>
                <a:spcPct val="80000"/>
              </a:lnSpc>
              <a:buNone/>
            </a:pPr>
            <a:r>
              <a:rPr lang="en-US" sz="2000" dirty="0">
                <a:latin typeface="Courier New" charset="0"/>
              </a:rPr>
              <a:t>return </a:t>
            </a:r>
            <a:r>
              <a:rPr lang="en-US" sz="2000" dirty="0" err="1">
                <a:solidFill>
                  <a:srgbClr val="0000FF"/>
                </a:solidFill>
                <a:latin typeface="Courier New" charset="0"/>
              </a:rPr>
              <a:t>interestRate</a:t>
            </a:r>
            <a:r>
              <a:rPr lang="en-US" sz="2000" dirty="0">
                <a:solidFill>
                  <a:srgbClr val="0000FF"/>
                </a:solidFill>
                <a:latin typeface="Courier New" charset="0"/>
              </a:rPr>
              <a:t> </a:t>
            </a:r>
            <a:r>
              <a:rPr lang="en-US" sz="2000" dirty="0">
                <a:latin typeface="Courier New" charset="0"/>
              </a:rPr>
              <a:t>* amount * days / 365;</a:t>
            </a:r>
          </a:p>
          <a:p>
            <a:pPr lvl="1" eaLnBrk="1" hangingPunct="1">
              <a:lnSpc>
                <a:spcPct val="80000"/>
              </a:lnSpc>
              <a:buNone/>
            </a:pPr>
            <a:r>
              <a:rPr lang="en-US" sz="2000" dirty="0" smtClean="0">
                <a:latin typeface="Courier New" charset="0"/>
              </a:rPr>
              <a:t>}</a:t>
            </a:r>
            <a:br>
              <a:rPr lang="en-US" sz="2000" dirty="0" smtClean="0">
                <a:latin typeface="Courier New" charset="0"/>
              </a:rPr>
            </a:br>
            <a:r>
              <a:rPr lang="en-US" sz="2000" dirty="0" smtClean="0">
                <a:latin typeface="Courier New" charset="0"/>
              </a:rPr>
              <a:t/>
            </a:r>
            <a:br>
              <a:rPr lang="en-US" sz="2000" dirty="0" smtClean="0">
                <a:latin typeface="Courier New" charset="0"/>
              </a:rPr>
            </a:br>
            <a:endParaRPr lang="en-US" sz="2000" dirty="0" smtClean="0">
              <a:latin typeface="Courier New" charset="0"/>
            </a:endParaRPr>
          </a:p>
          <a:p>
            <a:pPr eaLnBrk="1" hangingPunct="1">
              <a:lnSpc>
                <a:spcPct val="80000"/>
              </a:lnSpc>
            </a:pPr>
            <a:r>
              <a:rPr lang="en-US" sz="2400" dirty="0"/>
              <a:t>Move the interest rate field to the </a:t>
            </a:r>
            <a:r>
              <a:rPr lang="en-US" sz="2400" dirty="0" err="1" smtClean="0">
                <a:latin typeface="Courier New" pitchFamily="49" charset="0"/>
                <a:cs typeface="Courier New" pitchFamily="49" charset="0"/>
              </a:rPr>
              <a:t>AccountType</a:t>
            </a:r>
            <a:r>
              <a:rPr lang="en-US" sz="2400" dirty="0" smtClean="0"/>
              <a:t> class</a:t>
            </a:r>
            <a:br>
              <a:rPr lang="en-US" sz="2400" dirty="0" smtClean="0"/>
            </a:br>
            <a:endParaRPr lang="en-US" sz="2400" dirty="0" smtClean="0"/>
          </a:p>
          <a:p>
            <a:pPr eaLnBrk="1" hangingPunct="1">
              <a:lnSpc>
                <a:spcPct val="80000"/>
              </a:lnSpc>
            </a:pPr>
            <a:r>
              <a:rPr lang="en-US" sz="2400" dirty="0"/>
              <a:t>Assume there are several methods with that reference, of which </a:t>
            </a:r>
            <a:r>
              <a:rPr lang="en-US" sz="2400" dirty="0" err="1">
                <a:latin typeface="Courier New" charset="0"/>
              </a:rPr>
              <a:t>interestForAmountDays</a:t>
            </a:r>
            <a:r>
              <a:rPr lang="en-US" sz="2400" dirty="0"/>
              <a:t> is one </a:t>
            </a:r>
            <a:r>
              <a:rPr lang="en-US" sz="2400" dirty="0" smtClean="0"/>
              <a:t>example</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dirty="0"/>
              <a:t>Move </a:t>
            </a:r>
            <a:r>
              <a:rPr lang="en-US" dirty="0" smtClean="0"/>
              <a:t>Field: Example</a:t>
            </a:r>
            <a:endParaRPr lang="en-US" dirty="0"/>
          </a:p>
        </p:txBody>
      </p:sp>
      <p:sp>
        <p:nvSpPr>
          <p:cNvPr id="126979" name="Rectangle 3"/>
          <p:cNvSpPr>
            <a:spLocks noGrp="1" noChangeArrowheads="1"/>
          </p:cNvSpPr>
          <p:nvPr>
            <p:ph idx="1"/>
          </p:nvPr>
        </p:nvSpPr>
        <p:spPr>
          <a:xfrm>
            <a:off x="685800" y="1447800"/>
            <a:ext cx="7772400" cy="4800600"/>
          </a:xfrm>
        </p:spPr>
        <p:txBody>
          <a:bodyPr>
            <a:normAutofit/>
          </a:bodyPr>
          <a:lstStyle/>
          <a:p>
            <a:pPr eaLnBrk="1" hangingPunct="1">
              <a:lnSpc>
                <a:spcPct val="80000"/>
              </a:lnSpc>
              <a:buNone/>
            </a:pPr>
            <a:r>
              <a:rPr lang="en-US" sz="2000" dirty="0" smtClean="0">
                <a:solidFill>
                  <a:srgbClr val="000090"/>
                </a:solidFill>
                <a:latin typeface="Courier New" charset="0"/>
              </a:rPr>
              <a:t>class </a:t>
            </a:r>
            <a:r>
              <a:rPr lang="en-US" sz="2000" dirty="0" err="1">
                <a:solidFill>
                  <a:srgbClr val="000090"/>
                </a:solidFill>
                <a:latin typeface="Courier New" charset="0"/>
              </a:rPr>
              <a:t>AccountType</a:t>
            </a:r>
            <a:r>
              <a:rPr lang="en-US" sz="2000" dirty="0">
                <a:solidFill>
                  <a:srgbClr val="000090"/>
                </a:solidFill>
                <a:latin typeface="Courier New" charset="0"/>
              </a:rPr>
              <a:t>..</a:t>
            </a:r>
            <a:r>
              <a:rPr lang="en-US" sz="2000" dirty="0" smtClean="0">
                <a:solidFill>
                  <a:srgbClr val="000090"/>
                </a:solidFill>
                <a:latin typeface="Courier New" charset="0"/>
              </a:rPr>
              <a:t>.</a:t>
            </a:r>
            <a:br>
              <a:rPr lang="en-US" sz="2000" dirty="0" smtClean="0">
                <a:solidFill>
                  <a:srgbClr val="000090"/>
                </a:solidFill>
                <a:latin typeface="Courier New" charset="0"/>
              </a:rPr>
            </a:br>
            <a:endParaRPr lang="en-US" sz="2000" dirty="0" smtClean="0">
              <a:solidFill>
                <a:srgbClr val="000090"/>
              </a:solidFill>
              <a:latin typeface="Courier New" charset="0"/>
            </a:endParaRPr>
          </a:p>
          <a:p>
            <a:pPr lvl="1" eaLnBrk="1" hangingPunct="1">
              <a:lnSpc>
                <a:spcPct val="80000"/>
              </a:lnSpc>
              <a:buNone/>
            </a:pPr>
            <a:r>
              <a:rPr lang="en-US" sz="2400" dirty="0">
                <a:solidFill>
                  <a:srgbClr val="000090"/>
                </a:solidFill>
                <a:latin typeface="Courier New" charset="0"/>
              </a:rPr>
              <a:t>private double </a:t>
            </a:r>
            <a:r>
              <a:rPr lang="en-US" sz="2400" dirty="0" err="1">
                <a:solidFill>
                  <a:srgbClr val="000090"/>
                </a:solidFill>
                <a:latin typeface="Courier New" charset="0"/>
              </a:rPr>
              <a:t>interestRate</a:t>
            </a:r>
            <a:r>
              <a:rPr lang="en-US" sz="2400" dirty="0" smtClean="0">
                <a:solidFill>
                  <a:srgbClr val="000090"/>
                </a:solidFill>
                <a:latin typeface="Courier New" charset="0"/>
              </a:rPr>
              <a:t>;</a:t>
            </a:r>
          </a:p>
          <a:p>
            <a:pPr lvl="1" eaLnBrk="1" hangingPunct="1">
              <a:lnSpc>
                <a:spcPct val="80000"/>
              </a:lnSpc>
              <a:buNone/>
            </a:pPr>
            <a:endParaRPr lang="en-US" sz="2400" dirty="0">
              <a:solidFill>
                <a:srgbClr val="000090"/>
              </a:solidFill>
              <a:latin typeface="Courier New" charset="0"/>
            </a:endParaRPr>
          </a:p>
          <a:p>
            <a:pPr lvl="1" eaLnBrk="1" hangingPunct="1">
              <a:lnSpc>
                <a:spcPct val="80000"/>
              </a:lnSpc>
              <a:buNone/>
            </a:pPr>
            <a:r>
              <a:rPr lang="en-US" sz="2400" dirty="0">
                <a:solidFill>
                  <a:srgbClr val="000090"/>
                </a:solidFill>
                <a:latin typeface="Courier New" charset="0"/>
              </a:rPr>
              <a:t>void </a:t>
            </a:r>
            <a:r>
              <a:rPr lang="en-US" sz="2400" dirty="0" err="1">
                <a:solidFill>
                  <a:srgbClr val="000090"/>
                </a:solidFill>
                <a:latin typeface="Courier New" charset="0"/>
              </a:rPr>
              <a:t>setInterestRate</a:t>
            </a:r>
            <a:r>
              <a:rPr lang="en-US" sz="2400" dirty="0">
                <a:solidFill>
                  <a:srgbClr val="000090"/>
                </a:solidFill>
                <a:latin typeface="Courier New" charset="0"/>
              </a:rPr>
              <a:t> (double </a:t>
            </a:r>
            <a:r>
              <a:rPr lang="en-US" sz="2400" dirty="0" err="1">
                <a:solidFill>
                  <a:srgbClr val="000090"/>
                </a:solidFill>
                <a:latin typeface="Courier New" charset="0"/>
              </a:rPr>
              <a:t>arg</a:t>
            </a:r>
            <a:r>
              <a:rPr lang="en-US" sz="2400" dirty="0">
                <a:solidFill>
                  <a:srgbClr val="000090"/>
                </a:solidFill>
                <a:latin typeface="Courier New" charset="0"/>
              </a:rPr>
              <a:t>) {</a:t>
            </a:r>
          </a:p>
          <a:p>
            <a:pPr lvl="2" eaLnBrk="1" hangingPunct="1">
              <a:lnSpc>
                <a:spcPct val="80000"/>
              </a:lnSpc>
              <a:buNone/>
            </a:pPr>
            <a:r>
              <a:rPr lang="en-US" sz="2000" dirty="0" err="1">
                <a:solidFill>
                  <a:srgbClr val="000090"/>
                </a:solidFill>
                <a:latin typeface="Courier New" charset="0"/>
              </a:rPr>
              <a:t>interestRate</a:t>
            </a:r>
            <a:r>
              <a:rPr lang="en-US" sz="2000" dirty="0">
                <a:solidFill>
                  <a:srgbClr val="000090"/>
                </a:solidFill>
                <a:latin typeface="Courier New" charset="0"/>
              </a:rPr>
              <a:t> = </a:t>
            </a:r>
            <a:r>
              <a:rPr lang="en-US" sz="2000" dirty="0" err="1">
                <a:solidFill>
                  <a:srgbClr val="000090"/>
                </a:solidFill>
                <a:latin typeface="Courier New" charset="0"/>
              </a:rPr>
              <a:t>arg</a:t>
            </a:r>
            <a:r>
              <a:rPr lang="en-US" sz="2000" dirty="0">
                <a:solidFill>
                  <a:srgbClr val="000090"/>
                </a:solidFill>
                <a:latin typeface="Courier New" charset="0"/>
              </a:rPr>
              <a:t>;</a:t>
            </a:r>
          </a:p>
          <a:p>
            <a:pPr lvl="1" eaLnBrk="1" hangingPunct="1">
              <a:lnSpc>
                <a:spcPct val="80000"/>
              </a:lnSpc>
              <a:buNone/>
            </a:pPr>
            <a:r>
              <a:rPr lang="en-US" sz="2400" dirty="0" smtClean="0">
                <a:solidFill>
                  <a:srgbClr val="000090"/>
                </a:solidFill>
                <a:latin typeface="Courier New" charset="0"/>
              </a:rPr>
              <a:t>}</a:t>
            </a:r>
            <a:br>
              <a:rPr lang="en-US" sz="2400" dirty="0" smtClean="0">
                <a:solidFill>
                  <a:srgbClr val="000090"/>
                </a:solidFill>
                <a:latin typeface="Courier New" charset="0"/>
              </a:rPr>
            </a:br>
            <a:endParaRPr lang="en-US" sz="2400" dirty="0" smtClean="0">
              <a:solidFill>
                <a:srgbClr val="000090"/>
              </a:solidFill>
              <a:latin typeface="Courier New" charset="0"/>
            </a:endParaRPr>
          </a:p>
          <a:p>
            <a:pPr lvl="1" eaLnBrk="1" hangingPunct="1">
              <a:lnSpc>
                <a:spcPct val="80000"/>
              </a:lnSpc>
              <a:buNone/>
            </a:pPr>
            <a:r>
              <a:rPr lang="en-US" sz="2400" dirty="0">
                <a:solidFill>
                  <a:srgbClr val="000090"/>
                </a:solidFill>
                <a:latin typeface="Courier New" charset="0"/>
              </a:rPr>
              <a:t>double </a:t>
            </a:r>
            <a:r>
              <a:rPr lang="en-US" sz="2400" dirty="0" err="1">
                <a:solidFill>
                  <a:srgbClr val="000090"/>
                </a:solidFill>
                <a:latin typeface="Courier New" charset="0"/>
              </a:rPr>
              <a:t>getInterestRate</a:t>
            </a:r>
            <a:r>
              <a:rPr lang="en-US" sz="2400" dirty="0">
                <a:solidFill>
                  <a:srgbClr val="000090"/>
                </a:solidFill>
                <a:latin typeface="Courier New" charset="0"/>
              </a:rPr>
              <a:t> () {</a:t>
            </a:r>
          </a:p>
          <a:p>
            <a:pPr lvl="2" eaLnBrk="1" hangingPunct="1">
              <a:lnSpc>
                <a:spcPct val="80000"/>
              </a:lnSpc>
              <a:buNone/>
            </a:pPr>
            <a:r>
              <a:rPr lang="en-US" sz="2000" dirty="0">
                <a:solidFill>
                  <a:srgbClr val="000090"/>
                </a:solidFill>
                <a:latin typeface="Courier New" charset="0"/>
              </a:rPr>
              <a:t>return </a:t>
            </a:r>
            <a:r>
              <a:rPr lang="en-US" sz="2000" dirty="0" err="1">
                <a:solidFill>
                  <a:srgbClr val="000090"/>
                </a:solidFill>
                <a:latin typeface="Courier New" charset="0"/>
              </a:rPr>
              <a:t>interestRate</a:t>
            </a:r>
            <a:r>
              <a:rPr lang="en-US" sz="2000" dirty="0">
                <a:solidFill>
                  <a:srgbClr val="000090"/>
                </a:solidFill>
                <a:latin typeface="Courier New" charset="0"/>
              </a:rPr>
              <a:t>;</a:t>
            </a:r>
          </a:p>
          <a:p>
            <a:pPr lvl="1" eaLnBrk="1" hangingPunct="1">
              <a:lnSpc>
                <a:spcPct val="80000"/>
              </a:lnSpc>
              <a:buNone/>
            </a:pPr>
            <a:r>
              <a:rPr lang="en-US" sz="2400" dirty="0">
                <a:solidFill>
                  <a:srgbClr val="000090"/>
                </a:solidFill>
                <a:latin typeface="Courier New" charset="0"/>
              </a:rPr>
              <a: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Effect transition="in" filter="blinds(horizontal)">
                                      <p:cBhvr>
                                        <p:cTn id="7" dur="500"/>
                                        <p:tgtEl>
                                          <p:spTgt spid="126979">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26979">
                                            <p:txEl>
                                              <p:pRg st="1" end="1"/>
                                            </p:txEl>
                                          </p:spTgt>
                                        </p:tgtEl>
                                        <p:attrNameLst>
                                          <p:attrName>style.visibility</p:attrName>
                                        </p:attrNameLst>
                                      </p:cBhvr>
                                      <p:to>
                                        <p:strVal val="visible"/>
                                      </p:to>
                                    </p:set>
                                    <p:animEffect transition="in" filter="blinds(horizontal)">
                                      <p:cBhvr>
                                        <p:cTn id="10" dur="500"/>
                                        <p:tgtEl>
                                          <p:spTgt spid="126979">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26979">
                                            <p:txEl>
                                              <p:pRg st="3" end="3"/>
                                            </p:txEl>
                                          </p:spTgt>
                                        </p:tgtEl>
                                        <p:attrNameLst>
                                          <p:attrName>style.visibility</p:attrName>
                                        </p:attrNameLst>
                                      </p:cBhvr>
                                      <p:to>
                                        <p:strVal val="visible"/>
                                      </p:to>
                                    </p:set>
                                    <p:animEffect transition="in" filter="blinds(horizontal)">
                                      <p:cBhvr>
                                        <p:cTn id="13" dur="500"/>
                                        <p:tgtEl>
                                          <p:spTgt spid="126979">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26979">
                                            <p:txEl>
                                              <p:pRg st="4" end="4"/>
                                            </p:txEl>
                                          </p:spTgt>
                                        </p:tgtEl>
                                        <p:attrNameLst>
                                          <p:attrName>style.visibility</p:attrName>
                                        </p:attrNameLst>
                                      </p:cBhvr>
                                      <p:to>
                                        <p:strVal val="visible"/>
                                      </p:to>
                                    </p:set>
                                    <p:animEffect transition="in" filter="blinds(horizontal)">
                                      <p:cBhvr>
                                        <p:cTn id="16" dur="500"/>
                                        <p:tgtEl>
                                          <p:spTgt spid="126979">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126979">
                                            <p:txEl>
                                              <p:pRg st="5" end="5"/>
                                            </p:txEl>
                                          </p:spTgt>
                                        </p:tgtEl>
                                        <p:attrNameLst>
                                          <p:attrName>style.visibility</p:attrName>
                                        </p:attrNameLst>
                                      </p:cBhvr>
                                      <p:to>
                                        <p:strVal val="visible"/>
                                      </p:to>
                                    </p:set>
                                    <p:animEffect transition="in" filter="blinds(horizontal)">
                                      <p:cBhvr>
                                        <p:cTn id="19" dur="500"/>
                                        <p:tgtEl>
                                          <p:spTgt spid="126979">
                                            <p:txEl>
                                              <p:pRg st="5" end="5"/>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126979">
                                            <p:txEl>
                                              <p:pRg st="6" end="6"/>
                                            </p:txEl>
                                          </p:spTgt>
                                        </p:tgtEl>
                                        <p:attrNameLst>
                                          <p:attrName>style.visibility</p:attrName>
                                        </p:attrNameLst>
                                      </p:cBhvr>
                                      <p:to>
                                        <p:strVal val="visible"/>
                                      </p:to>
                                    </p:set>
                                    <p:animEffect transition="in" filter="blinds(horizontal)">
                                      <p:cBhvr>
                                        <p:cTn id="22" dur="500"/>
                                        <p:tgtEl>
                                          <p:spTgt spid="126979">
                                            <p:txEl>
                                              <p:pRg st="6" end="6"/>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126979">
                                            <p:txEl>
                                              <p:pRg st="7" end="7"/>
                                            </p:txEl>
                                          </p:spTgt>
                                        </p:tgtEl>
                                        <p:attrNameLst>
                                          <p:attrName>style.visibility</p:attrName>
                                        </p:attrNameLst>
                                      </p:cBhvr>
                                      <p:to>
                                        <p:strVal val="visible"/>
                                      </p:to>
                                    </p:set>
                                    <p:animEffect transition="in" filter="blinds(horizontal)">
                                      <p:cBhvr>
                                        <p:cTn id="25" dur="500"/>
                                        <p:tgtEl>
                                          <p:spTgt spid="126979">
                                            <p:txEl>
                                              <p:pRg st="7" end="7"/>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126979">
                                            <p:txEl>
                                              <p:pRg st="8" end="8"/>
                                            </p:txEl>
                                          </p:spTgt>
                                        </p:tgtEl>
                                        <p:attrNameLst>
                                          <p:attrName>style.visibility</p:attrName>
                                        </p:attrNameLst>
                                      </p:cBhvr>
                                      <p:to>
                                        <p:strVal val="visible"/>
                                      </p:to>
                                    </p:set>
                                    <p:animEffect transition="in" filter="blinds(horizontal)">
                                      <p:cBhvr>
                                        <p:cTn id="28" dur="500"/>
                                        <p:tgtEl>
                                          <p:spTgt spid="1269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dirty="0"/>
              <a:t>Move Field</a:t>
            </a:r>
          </a:p>
        </p:txBody>
      </p:sp>
      <p:sp>
        <p:nvSpPr>
          <p:cNvPr id="38915" name="Rectangle 3"/>
          <p:cNvSpPr>
            <a:spLocks noGrp="1" noChangeArrowheads="1"/>
          </p:cNvSpPr>
          <p:nvPr>
            <p:ph idx="1"/>
          </p:nvPr>
        </p:nvSpPr>
        <p:spPr/>
        <p:txBody>
          <a:bodyPr>
            <a:normAutofit fontScale="92500" lnSpcReduction="10000"/>
          </a:bodyPr>
          <a:lstStyle/>
          <a:p>
            <a:pPr eaLnBrk="1" hangingPunct="1">
              <a:buNone/>
            </a:pPr>
            <a:r>
              <a:rPr lang="en-US" dirty="0" smtClean="0"/>
              <a:t>	Redirect </a:t>
            </a:r>
            <a:r>
              <a:rPr lang="en-US" dirty="0"/>
              <a:t>the methods from the account class to use the account type and remove the interest rate field in the </a:t>
            </a:r>
            <a:r>
              <a:rPr lang="en-US" dirty="0" smtClean="0"/>
              <a:t>account</a:t>
            </a:r>
            <a:br>
              <a:rPr lang="en-US" dirty="0" smtClean="0"/>
            </a:br>
            <a:endParaRPr lang="en-US" dirty="0" smtClean="0"/>
          </a:p>
          <a:p>
            <a:pPr eaLnBrk="1" hangingPunct="1">
              <a:buNone/>
            </a:pPr>
            <a:r>
              <a:rPr lang="en-US" sz="2400" dirty="0">
                <a:latin typeface="Courier New" charset="0"/>
              </a:rPr>
              <a:t>private double </a:t>
            </a:r>
            <a:r>
              <a:rPr lang="en-US" sz="2400" dirty="0" err="1">
                <a:latin typeface="Courier New" charset="0"/>
              </a:rPr>
              <a:t>interestRate</a:t>
            </a:r>
            <a:r>
              <a:rPr lang="en-US" sz="2400" dirty="0">
                <a:latin typeface="Courier New" charset="0"/>
              </a:rPr>
              <a:t>;</a:t>
            </a:r>
          </a:p>
          <a:p>
            <a:pPr lvl="1" eaLnBrk="1" hangingPunct="1">
              <a:buNone/>
            </a:pPr>
            <a:r>
              <a:rPr lang="en-US" dirty="0">
                <a:latin typeface="Courier New" charset="0"/>
              </a:rPr>
              <a:t>double </a:t>
            </a:r>
            <a:r>
              <a:rPr lang="en-US" dirty="0" err="1">
                <a:latin typeface="Courier New" charset="0"/>
              </a:rPr>
              <a:t>interestForAmountDays</a:t>
            </a:r>
            <a:r>
              <a:rPr lang="en-US" dirty="0">
                <a:latin typeface="Courier New" charset="0"/>
              </a:rPr>
              <a:t> (double amount, </a:t>
            </a:r>
            <a:r>
              <a:rPr lang="en-US" dirty="0" err="1">
                <a:latin typeface="Courier New" charset="0"/>
              </a:rPr>
              <a:t>int</a:t>
            </a:r>
            <a:r>
              <a:rPr lang="en-US" dirty="0">
                <a:latin typeface="Courier New" charset="0"/>
              </a:rPr>
              <a:t> days)</a:t>
            </a:r>
            <a:r>
              <a:rPr lang="en-US" dirty="0" smtClean="0">
                <a:latin typeface="Courier New" charset="0"/>
              </a:rPr>
              <a:t>{</a:t>
            </a:r>
            <a:br>
              <a:rPr lang="en-US" dirty="0" smtClean="0">
                <a:latin typeface="Courier New" charset="0"/>
              </a:rPr>
            </a:br>
            <a:endParaRPr lang="en-US" dirty="0" smtClean="0">
              <a:latin typeface="Courier New" charset="0"/>
            </a:endParaRPr>
          </a:p>
          <a:p>
            <a:pPr lvl="2" eaLnBrk="1" hangingPunct="1">
              <a:buNone/>
            </a:pPr>
            <a:r>
              <a:rPr lang="en-US" dirty="0">
                <a:latin typeface="Courier New" charset="0"/>
              </a:rPr>
              <a:t>return </a:t>
            </a:r>
            <a:r>
              <a:rPr lang="en-US" b="1" dirty="0" err="1">
                <a:solidFill>
                  <a:srgbClr val="0000FF"/>
                </a:solidFill>
                <a:latin typeface="Courier New" charset="0"/>
              </a:rPr>
              <a:t>type.getInterestRate</a:t>
            </a:r>
            <a:r>
              <a:rPr lang="en-US" b="1" dirty="0">
                <a:solidFill>
                  <a:srgbClr val="0000FF"/>
                </a:solidFill>
                <a:latin typeface="Courier New" charset="0"/>
              </a:rPr>
              <a:t>()</a:t>
            </a:r>
            <a:r>
              <a:rPr lang="en-US" b="1" dirty="0">
                <a:latin typeface="Courier New" charset="0"/>
              </a:rPr>
              <a:t> </a:t>
            </a:r>
            <a:r>
              <a:rPr lang="en-US" dirty="0">
                <a:latin typeface="Courier New" charset="0"/>
              </a:rPr>
              <a:t>* amount * days / 365;</a:t>
            </a:r>
          </a:p>
          <a:p>
            <a:pPr lvl="1" eaLnBrk="1" hangingPunct="1">
              <a:buNone/>
            </a:pPr>
            <a:r>
              <a:rPr lang="en-US" dirty="0">
                <a:latin typeface="Courier New" charset="0"/>
              </a:rPr>
              <a:t>}</a:t>
            </a:r>
          </a:p>
          <a:p>
            <a:pPr eaLnBrk="1" hangingPunct="1"/>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pPr algn="ctr"/>
            <a:r>
              <a:rPr lang="en-US" dirty="0" smtClean="0"/>
              <a:t>Extract Class</a:t>
            </a:r>
            <a:endParaRPr lang="en-US" dirty="0"/>
          </a:p>
        </p:txBody>
      </p:sp>
      <p:sp>
        <p:nvSpPr>
          <p:cNvPr id="3" name="Content Placeholder 2"/>
          <p:cNvSpPr>
            <a:spLocks noGrp="1"/>
          </p:cNvSpPr>
          <p:nvPr>
            <p:ph idx="1"/>
          </p:nvPr>
        </p:nvSpPr>
        <p:spPr>
          <a:xfrm>
            <a:off x="609600" y="3048000"/>
            <a:ext cx="8458200" cy="3352800"/>
          </a:xfrm>
        </p:spPr>
        <p:txBody>
          <a:bodyPr/>
          <a:lstStyle/>
          <a:p>
            <a:r>
              <a:rPr lang="en-US" dirty="0" smtClean="0">
                <a:solidFill>
                  <a:srgbClr val="FF0000"/>
                </a:solidFill>
              </a:rPr>
              <a:t>Situation:</a:t>
            </a:r>
            <a:r>
              <a:rPr lang="en-US" dirty="0" smtClean="0"/>
              <a:t> You have a class doing the work that should be done by two</a:t>
            </a:r>
            <a:br>
              <a:rPr lang="en-US" dirty="0" smtClean="0"/>
            </a:br>
            <a:endParaRPr lang="en-US" dirty="0" smtClean="0"/>
          </a:p>
          <a:p>
            <a:r>
              <a:rPr lang="en-US" dirty="0" smtClean="0">
                <a:solidFill>
                  <a:srgbClr val="008000"/>
                </a:solidFill>
              </a:rPr>
              <a:t>Solution:</a:t>
            </a:r>
            <a:r>
              <a:rPr lang="en-US" dirty="0" smtClean="0"/>
              <a:t> Create a new class and move the relevant fields and methods from old class to new one</a:t>
            </a:r>
          </a:p>
        </p:txBody>
      </p:sp>
      <p:pic>
        <p:nvPicPr>
          <p:cNvPr id="9" name="Picture 8"/>
          <p:cNvPicPr>
            <a:picLocks noChangeAspect="1"/>
          </p:cNvPicPr>
          <p:nvPr/>
        </p:nvPicPr>
        <p:blipFill>
          <a:blip r:embed="rId3"/>
          <a:stretch>
            <a:fillRect/>
          </a:stretch>
        </p:blipFill>
        <p:spPr>
          <a:xfrm>
            <a:off x="609600" y="1054100"/>
            <a:ext cx="7924800" cy="1612900"/>
          </a:xfrm>
          <a:prstGeom prst="rect">
            <a:avLst/>
          </a:prstGeom>
          <a:solidFill>
            <a:srgbClr val="FFFFFF"/>
          </a:solidFill>
          <a:scene3d>
            <a:camera prst="orthographicFront"/>
            <a:lightRig rig="threePt" dir="t"/>
          </a:scene3d>
          <a:sp3d>
            <a:bevelT/>
          </a:sp3d>
        </p:spPr>
      </p:pic>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ctr"/>
            <a:r>
              <a:rPr lang="en-US" dirty="0" smtClean="0"/>
              <a:t>Inline Class</a:t>
            </a:r>
            <a:endParaRPr lang="en-US" dirty="0"/>
          </a:p>
        </p:txBody>
      </p:sp>
      <p:sp>
        <p:nvSpPr>
          <p:cNvPr id="3" name="Content Placeholder 2"/>
          <p:cNvSpPr>
            <a:spLocks noGrp="1"/>
          </p:cNvSpPr>
          <p:nvPr>
            <p:ph idx="1"/>
          </p:nvPr>
        </p:nvSpPr>
        <p:spPr>
          <a:xfrm>
            <a:off x="609600" y="3048000"/>
            <a:ext cx="8458200" cy="3352800"/>
          </a:xfrm>
        </p:spPr>
        <p:txBody>
          <a:bodyPr/>
          <a:lstStyle/>
          <a:p>
            <a:r>
              <a:rPr lang="en-US" dirty="0" smtClean="0">
                <a:solidFill>
                  <a:srgbClr val="FF0000"/>
                </a:solidFill>
              </a:rPr>
              <a:t>Situation:</a:t>
            </a:r>
            <a:r>
              <a:rPr lang="en-US" dirty="0" smtClean="0"/>
              <a:t> A class isn't doing very much</a:t>
            </a:r>
            <a:br>
              <a:rPr lang="en-US" dirty="0" smtClean="0"/>
            </a:br>
            <a:endParaRPr lang="en-US" dirty="0" smtClean="0"/>
          </a:p>
          <a:p>
            <a:r>
              <a:rPr lang="en-US" dirty="0" smtClean="0">
                <a:solidFill>
                  <a:srgbClr val="008000"/>
                </a:solidFill>
              </a:rPr>
              <a:t>Solution:</a:t>
            </a:r>
            <a:r>
              <a:rPr lang="en-US" dirty="0" smtClean="0"/>
              <a:t> Move all its features into another class and delete it</a:t>
            </a:r>
          </a:p>
        </p:txBody>
      </p:sp>
      <p:pic>
        <p:nvPicPr>
          <p:cNvPr id="7" name="Picture 6"/>
          <p:cNvPicPr>
            <a:picLocks noChangeAspect="1"/>
          </p:cNvPicPr>
          <p:nvPr/>
        </p:nvPicPr>
        <p:blipFill>
          <a:blip r:embed="rId3"/>
          <a:stretch>
            <a:fillRect/>
          </a:stretch>
        </p:blipFill>
        <p:spPr>
          <a:xfrm>
            <a:off x="152400" y="990600"/>
            <a:ext cx="8839942" cy="1892300"/>
          </a:xfrm>
          <a:prstGeom prst="rect">
            <a:avLst/>
          </a:prstGeom>
          <a:solidFill>
            <a:srgbClr val="FFFFFF"/>
          </a:solidFill>
          <a:scene3d>
            <a:camera prst="orthographicFront"/>
            <a:lightRig rig="threePt" dir="t"/>
          </a:scene3d>
          <a:sp3d>
            <a:bevelT/>
          </a:sp3d>
        </p:spPr>
      </p:pic>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srcRect b="5791"/>
          <a:stretch>
            <a:fillRect/>
          </a:stretch>
        </p:blipFill>
        <p:spPr>
          <a:xfrm>
            <a:off x="1117600" y="689493"/>
            <a:ext cx="6654800" cy="3653907"/>
          </a:xfrm>
          <a:prstGeom prst="rect">
            <a:avLst/>
          </a:prstGeom>
          <a:solidFill>
            <a:srgbClr val="FFFFFF"/>
          </a:solidFill>
          <a:scene3d>
            <a:camera prst="orthographicFront"/>
            <a:lightRig rig="threePt" dir="t"/>
          </a:scene3d>
          <a:sp3d>
            <a:bevelT/>
          </a:sp3d>
        </p:spPr>
      </p:pic>
      <p:sp>
        <p:nvSpPr>
          <p:cNvPr id="2" name="Title 1"/>
          <p:cNvSpPr>
            <a:spLocks noGrp="1"/>
          </p:cNvSpPr>
          <p:nvPr>
            <p:ph type="title"/>
          </p:nvPr>
        </p:nvSpPr>
        <p:spPr>
          <a:xfrm>
            <a:off x="685800" y="0"/>
            <a:ext cx="7772400" cy="533400"/>
          </a:xfrm>
        </p:spPr>
        <p:txBody>
          <a:bodyPr>
            <a:normAutofit fontScale="90000"/>
          </a:bodyPr>
          <a:lstStyle/>
          <a:p>
            <a:pPr algn="ctr"/>
            <a:r>
              <a:rPr lang="en-US" dirty="0" smtClean="0"/>
              <a:t>Hide Delegate</a:t>
            </a:r>
            <a:endParaRPr lang="en-US" dirty="0"/>
          </a:p>
        </p:txBody>
      </p:sp>
      <p:sp>
        <p:nvSpPr>
          <p:cNvPr id="3" name="Content Placeholder 2"/>
          <p:cNvSpPr>
            <a:spLocks noGrp="1"/>
          </p:cNvSpPr>
          <p:nvPr>
            <p:ph idx="1"/>
          </p:nvPr>
        </p:nvSpPr>
        <p:spPr>
          <a:xfrm>
            <a:off x="228600" y="4495800"/>
            <a:ext cx="8686800" cy="2438400"/>
          </a:xfrm>
        </p:spPr>
        <p:txBody>
          <a:bodyPr>
            <a:normAutofit/>
          </a:bodyPr>
          <a:lstStyle/>
          <a:p>
            <a:r>
              <a:rPr lang="en-US" sz="2800" dirty="0" smtClean="0">
                <a:solidFill>
                  <a:srgbClr val="FF0000"/>
                </a:solidFill>
              </a:rPr>
              <a:t>Situation:</a:t>
            </a:r>
            <a:r>
              <a:rPr lang="en-US" sz="2800" dirty="0" smtClean="0"/>
              <a:t> </a:t>
            </a:r>
            <a:r>
              <a:rPr lang="en-US" sz="2800" i="1" dirty="0" smtClean="0"/>
              <a:t>A client is calling a delegate class of an object</a:t>
            </a:r>
            <a:br>
              <a:rPr lang="en-US" sz="2800" i="1" dirty="0" smtClean="0"/>
            </a:br>
            <a:endParaRPr lang="en-US" sz="2800" dirty="0" smtClean="0"/>
          </a:p>
          <a:p>
            <a:r>
              <a:rPr lang="en-US" sz="2800" dirty="0" smtClean="0">
                <a:solidFill>
                  <a:srgbClr val="008000"/>
                </a:solidFill>
              </a:rPr>
              <a:t>Solution:</a:t>
            </a:r>
            <a:r>
              <a:rPr lang="en-US" sz="2800" dirty="0" smtClean="0"/>
              <a:t> Create methods on the server to hide the delegate</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457200" y="0"/>
            <a:ext cx="8229600" cy="1143000"/>
          </a:xfrm>
        </p:spPr>
        <p:txBody>
          <a:bodyPr/>
          <a:lstStyle/>
          <a:p>
            <a:r>
              <a:rPr lang="en-US" dirty="0" smtClean="0"/>
              <a:t>Moving Features Between Objects</a:t>
            </a:r>
            <a:endParaRPr lang="en-US" dirty="0"/>
          </a:p>
        </p:txBody>
      </p:sp>
      <p:sp>
        <p:nvSpPr>
          <p:cNvPr id="241667" name="Rectangle 3"/>
          <p:cNvSpPr>
            <a:spLocks noGrp="1" noChangeArrowheads="1"/>
          </p:cNvSpPr>
          <p:nvPr>
            <p:ph idx="1"/>
          </p:nvPr>
        </p:nvSpPr>
        <p:spPr>
          <a:xfrm>
            <a:off x="609600" y="1219200"/>
            <a:ext cx="7772400" cy="1981200"/>
          </a:xfrm>
        </p:spPr>
        <p:txBody>
          <a:bodyPr>
            <a:normAutofit fontScale="85000" lnSpcReduction="20000"/>
          </a:bodyPr>
          <a:lstStyle/>
          <a:p>
            <a:pPr>
              <a:lnSpc>
                <a:spcPct val="90000"/>
              </a:lnSpc>
            </a:pPr>
            <a:r>
              <a:rPr lang="en-US" dirty="0" smtClean="0"/>
              <a:t>One of the most fundamental decisions in object design is deciding where to put responsibilities.</a:t>
            </a:r>
            <a:r>
              <a:rPr lang="en-US" dirty="0" smtClean="0">
                <a:solidFill>
                  <a:srgbClr val="000000"/>
                </a:solidFill>
              </a:rPr>
              <a:t/>
            </a:r>
            <a:br>
              <a:rPr lang="en-US" dirty="0" smtClean="0">
                <a:solidFill>
                  <a:srgbClr val="000000"/>
                </a:solidFill>
              </a:rPr>
            </a:br>
            <a:endParaRPr lang="en-US" dirty="0" smtClean="0">
              <a:solidFill>
                <a:schemeClr val="hlink"/>
              </a:solidFill>
            </a:endParaRPr>
          </a:p>
          <a:p>
            <a:pPr>
              <a:lnSpc>
                <a:spcPct val="90000"/>
              </a:lnSpc>
            </a:pPr>
            <a:r>
              <a:rPr lang="en-US" dirty="0" smtClean="0"/>
              <a:t>Can often resolve responsibility problems by moving the behaviors/features around.</a:t>
            </a:r>
            <a:br>
              <a:rPr lang="en-US" dirty="0" smtClean="0"/>
            </a:br>
            <a:endParaRPr lang="en-US" dirty="0" smtClean="0"/>
          </a:p>
        </p:txBody>
      </p:sp>
      <p:sp>
        <p:nvSpPr>
          <p:cNvPr id="4" name="Rectangle 2"/>
          <p:cNvSpPr txBox="1">
            <a:spLocks noChangeArrowheads="1"/>
          </p:cNvSpPr>
          <p:nvPr/>
        </p:nvSpPr>
        <p:spPr bwMode="auto">
          <a:xfrm>
            <a:off x="762000" y="3657600"/>
            <a:ext cx="7807680" cy="2590800"/>
          </a:xfrm>
          <a:prstGeom prst="rect">
            <a:avLst/>
          </a:prstGeom>
          <a:ln>
            <a:headEnd/>
            <a:tailEnd/>
          </a:ln>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2" anchor="t" anchorCtr="0" compatLnSpc="1">
            <a:prstTxWarp prst="textNoShape">
              <a:avLst/>
            </a:prstTxWarp>
          </a:bodyPr>
          <a:lstStyle/>
          <a:p>
            <a:pPr marL="342900" lvl="0" indent="-342900" eaLnBrk="1">
              <a:spcBef>
                <a:spcPct val="20000"/>
              </a:spcBef>
              <a:buClr>
                <a:srgbClr val="CC0000"/>
              </a:buClr>
              <a:buSzPct val="70000"/>
              <a:buFont typeface="Wingdings" charset="2"/>
              <a:buChar char="v"/>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500" b="1" kern="0" dirty="0" smtClean="0">
                <a:solidFill>
                  <a:schemeClr val="tx1"/>
                </a:solidFill>
              </a:rPr>
              <a:t>Move Method</a:t>
            </a:r>
          </a:p>
          <a:p>
            <a:pPr marL="342900" lvl="0" indent="-342900" eaLnBrk="1">
              <a:spcBef>
                <a:spcPct val="20000"/>
              </a:spcBef>
              <a:buClr>
                <a:srgbClr val="CC0000"/>
              </a:buClr>
              <a:buSzPct val="70000"/>
              <a:buFont typeface="Wingdings" charset="2"/>
              <a:buChar char="v"/>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500" b="1" kern="0" dirty="0" smtClean="0">
                <a:solidFill>
                  <a:schemeClr val="tx1"/>
                </a:solidFill>
              </a:rPr>
              <a:t>Move Field</a:t>
            </a:r>
          </a:p>
          <a:p>
            <a:pPr marL="342900" lvl="0" indent="-342900" eaLnBrk="1">
              <a:spcBef>
                <a:spcPct val="20000"/>
              </a:spcBef>
              <a:buClr>
                <a:srgbClr val="CC0000"/>
              </a:buClr>
              <a:buSzPct val="70000"/>
              <a:buFont typeface="Wingdings" charset="2"/>
              <a:buChar char="v"/>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500" b="1" kern="0" dirty="0" smtClean="0">
                <a:solidFill>
                  <a:schemeClr val="tx1"/>
                </a:solidFill>
              </a:rPr>
              <a:t>Extract Class</a:t>
            </a:r>
          </a:p>
          <a:p>
            <a:pPr marL="342900" lvl="0" indent="-342900" eaLnBrk="1">
              <a:spcBef>
                <a:spcPct val="20000"/>
              </a:spcBef>
              <a:buClr>
                <a:srgbClr val="CC0000"/>
              </a:buClr>
              <a:buSzPct val="70000"/>
              <a:buFont typeface="Wingdings" charset="2"/>
              <a:buChar char="v"/>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500" b="1" kern="0" dirty="0" smtClean="0">
                <a:solidFill>
                  <a:schemeClr val="tx1"/>
                </a:solidFill>
              </a:rPr>
              <a:t>Inline Class</a:t>
            </a:r>
          </a:p>
          <a:p>
            <a:pPr marL="342900" lvl="0" indent="-342900" eaLnBrk="1">
              <a:spcBef>
                <a:spcPct val="20000"/>
              </a:spcBef>
              <a:buClr>
                <a:srgbClr val="CC0000"/>
              </a:buClr>
              <a:buSzPct val="70000"/>
              <a:buFont typeface="Wingdings" charset="2"/>
              <a:buChar char="v"/>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500" b="1" kern="0" dirty="0" smtClean="0">
                <a:solidFill>
                  <a:schemeClr val="tx1"/>
                </a:solidFill>
              </a:rPr>
              <a:t>Hide Delegate</a:t>
            </a:r>
          </a:p>
          <a:p>
            <a:pPr marL="342900" lvl="0" indent="-342900" eaLnBrk="1">
              <a:spcBef>
                <a:spcPct val="20000"/>
              </a:spcBef>
              <a:buClr>
                <a:srgbClr val="CC0000"/>
              </a:buClr>
              <a:buSzPct val="70000"/>
              <a:buFont typeface="Wingdings" charset="2"/>
              <a:buChar char="v"/>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500" b="1" kern="0" dirty="0" smtClean="0">
                <a:solidFill>
                  <a:schemeClr val="tx1"/>
                </a:solidFill>
              </a:rPr>
              <a:t>Remove Middle Man</a:t>
            </a:r>
          </a:p>
          <a:p>
            <a:pPr marL="342900" lvl="0" indent="-342900" eaLnBrk="1">
              <a:spcBef>
                <a:spcPct val="20000"/>
              </a:spcBef>
              <a:buClr>
                <a:srgbClr val="CC0000"/>
              </a:buClr>
              <a:buSzPct val="70000"/>
              <a:buFont typeface="Wingdings" charset="2"/>
              <a:buChar char="v"/>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500" b="1" kern="0" dirty="0" smtClean="0">
                <a:solidFill>
                  <a:schemeClr val="tx1"/>
                </a:solidFill>
              </a:rPr>
              <a:t>Introduce Foreign Method</a:t>
            </a:r>
          </a:p>
          <a:p>
            <a:pPr marL="342900" lvl="0" indent="-342900" eaLnBrk="1">
              <a:spcBef>
                <a:spcPct val="20000"/>
              </a:spcBef>
              <a:buClr>
                <a:srgbClr val="CC0000"/>
              </a:buClr>
              <a:buSzPct val="70000"/>
              <a:buFont typeface="Wingdings" charset="2"/>
              <a:buChar char="v"/>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500" b="1" kern="0" dirty="0" smtClean="0">
                <a:solidFill>
                  <a:schemeClr val="tx1"/>
                </a:solidFill>
              </a:rPr>
              <a:t>Introduce Local Extension</a:t>
            </a:r>
          </a:p>
        </p:txBody>
      </p:sp>
      <p:sp>
        <p:nvSpPr>
          <p:cNvPr id="2" name="TextBox 1"/>
          <p:cNvSpPr txBox="1"/>
          <p:nvPr/>
        </p:nvSpPr>
        <p:spPr>
          <a:xfrm>
            <a:off x="228600" y="6400800"/>
            <a:ext cx="3550524" cy="307777"/>
          </a:xfrm>
          <a:prstGeom prst="rect">
            <a:avLst/>
          </a:prstGeom>
          <a:noFill/>
        </p:spPr>
        <p:txBody>
          <a:bodyPr wrap="none" rtlCol="0">
            <a:spAutoFit/>
          </a:bodyPr>
          <a:lstStyle/>
          <a:p>
            <a:r>
              <a:rPr lang="en-US" sz="1400" dirty="0"/>
              <a:t>http://www.cayman27.com.ky/news/item/4721</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5924550" cy="1143000"/>
          </a:xfrm>
        </p:spPr>
        <p:txBody>
          <a:bodyPr>
            <a:normAutofit/>
          </a:bodyPr>
          <a:lstStyle/>
          <a:p>
            <a:pPr algn="ctr"/>
            <a:r>
              <a:rPr lang="en-US" sz="4000" dirty="0" smtClean="0"/>
              <a:t>Introduce Foreign Method</a:t>
            </a:r>
            <a:endParaRPr lang="en-US" sz="4000" dirty="0"/>
          </a:p>
        </p:txBody>
      </p:sp>
      <p:sp>
        <p:nvSpPr>
          <p:cNvPr id="3" name="Content Placeholder 2"/>
          <p:cNvSpPr>
            <a:spLocks noGrp="1"/>
          </p:cNvSpPr>
          <p:nvPr>
            <p:ph idx="1"/>
          </p:nvPr>
        </p:nvSpPr>
        <p:spPr>
          <a:xfrm>
            <a:off x="0" y="990600"/>
            <a:ext cx="6381750" cy="2514600"/>
          </a:xfrm>
        </p:spPr>
        <p:txBody>
          <a:bodyPr>
            <a:normAutofit/>
          </a:bodyPr>
          <a:lstStyle/>
          <a:p>
            <a:r>
              <a:rPr lang="en-US" sz="2200" dirty="0" smtClean="0">
                <a:solidFill>
                  <a:srgbClr val="FF0000"/>
                </a:solidFill>
              </a:rPr>
              <a:t>Situation:</a:t>
            </a:r>
            <a:r>
              <a:rPr lang="en-US" sz="2200" dirty="0" smtClean="0"/>
              <a:t> A server class you are using needs an additional method, but you can't modify the class</a:t>
            </a:r>
            <a:br>
              <a:rPr lang="en-US" sz="2200" dirty="0" smtClean="0"/>
            </a:br>
            <a:endParaRPr lang="en-US" sz="2200" dirty="0" smtClean="0"/>
          </a:p>
          <a:p>
            <a:r>
              <a:rPr lang="en-US" sz="2200" dirty="0" smtClean="0">
                <a:solidFill>
                  <a:srgbClr val="008000"/>
                </a:solidFill>
              </a:rPr>
              <a:t>Solution:</a:t>
            </a:r>
            <a:r>
              <a:rPr lang="en-US" sz="2200" dirty="0" smtClean="0"/>
              <a:t> Create a method in client class with an instance of the server class as its first argument</a:t>
            </a:r>
          </a:p>
        </p:txBody>
      </p:sp>
      <p:sp>
        <p:nvSpPr>
          <p:cNvPr id="5" name="TextBox 4"/>
          <p:cNvSpPr txBox="1"/>
          <p:nvPr/>
        </p:nvSpPr>
        <p:spPr>
          <a:xfrm>
            <a:off x="110225" y="3443565"/>
            <a:ext cx="8957575" cy="595035"/>
          </a:xfrm>
          <a:prstGeom prst="rect">
            <a:avLst/>
          </a:prstGeom>
          <a:solidFill>
            <a:srgbClr val="000090"/>
          </a:solidFill>
          <a:scene3d>
            <a:camera prst="orthographicFront"/>
            <a:lightRig rig="threePt" dir="t"/>
          </a:scene3d>
          <a:sp3d>
            <a:bevelT/>
          </a:sp3d>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pPr>
              <a:lnSpc>
                <a:spcPct val="80000"/>
              </a:lnSpc>
              <a:buNone/>
            </a:pPr>
            <a:r>
              <a:rPr lang="en-US" sz="2000" b="1" dirty="0" smtClean="0">
                <a:latin typeface="Courier New" charset="0"/>
              </a:rPr>
              <a:t>Date </a:t>
            </a:r>
            <a:r>
              <a:rPr lang="en-US" sz="2000" b="1" dirty="0" err="1" smtClean="0">
                <a:latin typeface="Courier New" charset="0"/>
              </a:rPr>
              <a:t>newStart</a:t>
            </a:r>
            <a:r>
              <a:rPr lang="en-US" sz="2000" b="1" dirty="0" smtClean="0">
                <a:latin typeface="Courier New" charset="0"/>
              </a:rPr>
              <a:t> = new Date (</a:t>
            </a:r>
            <a:r>
              <a:rPr lang="en-US" sz="2000" b="1" dirty="0" err="1" smtClean="0">
                <a:latin typeface="Courier New" charset="0"/>
              </a:rPr>
              <a:t>previousEnd.getYear</a:t>
            </a:r>
            <a:r>
              <a:rPr lang="en-US" sz="2000" b="1" dirty="0" smtClean="0">
                <a:latin typeface="Courier New" charset="0"/>
              </a:rPr>
              <a:t>(),</a:t>
            </a:r>
          </a:p>
          <a:p>
            <a:pPr>
              <a:lnSpc>
                <a:spcPct val="80000"/>
              </a:lnSpc>
              <a:buNone/>
            </a:pPr>
            <a:r>
              <a:rPr lang="en-US" sz="2000" b="1" dirty="0" smtClean="0">
                <a:latin typeface="Courier New" charset="0"/>
              </a:rPr>
              <a:t>	</a:t>
            </a:r>
            <a:r>
              <a:rPr lang="en-US" sz="2000" b="1" dirty="0" err="1" smtClean="0">
                <a:latin typeface="Courier New" charset="0"/>
              </a:rPr>
              <a:t>previousEnd.getMonth</a:t>
            </a:r>
            <a:r>
              <a:rPr lang="en-US" sz="2000" b="1" dirty="0" smtClean="0">
                <a:latin typeface="Courier New" charset="0"/>
              </a:rPr>
              <a:t>(), </a:t>
            </a:r>
            <a:r>
              <a:rPr lang="en-US" sz="2000" b="1" dirty="0" err="1" smtClean="0">
                <a:latin typeface="Courier New" charset="0"/>
              </a:rPr>
              <a:t>previousEnd.getDate</a:t>
            </a:r>
            <a:r>
              <a:rPr lang="en-US" sz="2000" b="1" dirty="0" smtClean="0">
                <a:latin typeface="Courier New" charset="0"/>
              </a:rPr>
              <a:t>() + 1);</a:t>
            </a:r>
          </a:p>
        </p:txBody>
      </p:sp>
      <p:sp>
        <p:nvSpPr>
          <p:cNvPr id="6" name="TextBox 5"/>
          <p:cNvSpPr txBox="1"/>
          <p:nvPr/>
        </p:nvSpPr>
        <p:spPr>
          <a:xfrm>
            <a:off x="152400" y="4439880"/>
            <a:ext cx="8915400" cy="1579920"/>
          </a:xfrm>
          <a:prstGeom prst="rect">
            <a:avLst/>
          </a:prstGeom>
          <a:solidFill>
            <a:srgbClr val="333333"/>
          </a:solidFill>
          <a:scene3d>
            <a:camera prst="orthographicFront"/>
            <a:lightRig rig="threePt" dir="t"/>
          </a:scene3d>
          <a:sp3d>
            <a:bevelT/>
          </a:sp3d>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nSpc>
                <a:spcPct val="80000"/>
              </a:lnSpc>
              <a:buNone/>
            </a:pPr>
            <a:r>
              <a:rPr lang="en-US" sz="2000" b="1" dirty="0" smtClean="0">
                <a:latin typeface="Courier New" charset="0"/>
              </a:rPr>
              <a:t>Date </a:t>
            </a:r>
            <a:r>
              <a:rPr lang="en-US" sz="2000" b="1" dirty="0" err="1" smtClean="0">
                <a:latin typeface="Courier New" charset="0"/>
              </a:rPr>
              <a:t>newStart</a:t>
            </a:r>
            <a:r>
              <a:rPr lang="en-US" sz="2000" b="1" dirty="0" smtClean="0">
                <a:latin typeface="Courier New" charset="0"/>
              </a:rPr>
              <a:t> = </a:t>
            </a:r>
            <a:r>
              <a:rPr lang="en-US" sz="2000" b="1" dirty="0" err="1" smtClean="0">
                <a:latin typeface="Courier New" charset="0"/>
              </a:rPr>
              <a:t>nextDay(previousEnd</a:t>
            </a:r>
            <a:r>
              <a:rPr lang="en-US" sz="2000" b="1" dirty="0" smtClean="0">
                <a:latin typeface="Courier New" charset="0"/>
              </a:rPr>
              <a:t>);</a:t>
            </a:r>
          </a:p>
          <a:p>
            <a:pPr>
              <a:lnSpc>
                <a:spcPct val="80000"/>
              </a:lnSpc>
              <a:buNone/>
            </a:pPr>
            <a:endParaRPr lang="en-US" sz="2000" b="1" dirty="0" smtClean="0">
              <a:latin typeface="Courier New" charset="0"/>
            </a:endParaRPr>
          </a:p>
          <a:p>
            <a:pPr>
              <a:lnSpc>
                <a:spcPct val="80000"/>
              </a:lnSpc>
              <a:buNone/>
            </a:pPr>
            <a:r>
              <a:rPr lang="en-US" sz="2000" b="1" dirty="0" smtClean="0">
                <a:latin typeface="Courier New" charset="0"/>
              </a:rPr>
              <a:t>private static Date </a:t>
            </a:r>
            <a:r>
              <a:rPr lang="en-US" sz="2000" b="1" dirty="0" err="1" smtClean="0">
                <a:latin typeface="Courier New" charset="0"/>
              </a:rPr>
              <a:t>nextDay(Date</a:t>
            </a:r>
            <a:r>
              <a:rPr lang="en-US" sz="2000" b="1" dirty="0" smtClean="0">
                <a:latin typeface="Courier New" charset="0"/>
              </a:rPr>
              <a:t> </a:t>
            </a:r>
            <a:r>
              <a:rPr lang="en-US" sz="2000" b="1" dirty="0" err="1" smtClean="0">
                <a:latin typeface="Courier New" charset="0"/>
              </a:rPr>
              <a:t>arg</a:t>
            </a:r>
            <a:r>
              <a:rPr lang="en-US" sz="2000" b="1" dirty="0" smtClean="0">
                <a:latin typeface="Courier New" charset="0"/>
              </a:rPr>
              <a:t>) {</a:t>
            </a:r>
          </a:p>
          <a:p>
            <a:pPr>
              <a:lnSpc>
                <a:spcPct val="80000"/>
              </a:lnSpc>
              <a:buNone/>
            </a:pPr>
            <a:r>
              <a:rPr lang="en-US" sz="2000" b="1" dirty="0" smtClean="0">
                <a:latin typeface="Courier New" charset="0"/>
              </a:rPr>
              <a:t>	return new Date (</a:t>
            </a:r>
            <a:r>
              <a:rPr lang="en-US" sz="2000" b="1" dirty="0" err="1" smtClean="0">
                <a:latin typeface="Courier New" charset="0"/>
              </a:rPr>
              <a:t>arg.getYear(),arg.getMonth</a:t>
            </a:r>
            <a:r>
              <a:rPr lang="en-US" sz="2000" b="1" dirty="0" smtClean="0">
                <a:latin typeface="Courier New" charset="0"/>
              </a:rPr>
              <a:t>(), </a:t>
            </a:r>
            <a:br>
              <a:rPr lang="en-US" sz="2000" b="1" dirty="0" smtClean="0">
                <a:latin typeface="Courier New" charset="0"/>
              </a:rPr>
            </a:br>
            <a:r>
              <a:rPr lang="en-US" sz="2000" b="1" dirty="0" smtClean="0">
                <a:latin typeface="Courier New" charset="0"/>
              </a:rPr>
              <a:t>				</a:t>
            </a:r>
            <a:r>
              <a:rPr lang="en-US" sz="2000" b="1" dirty="0" err="1" smtClean="0">
                <a:latin typeface="Courier New" charset="0"/>
              </a:rPr>
              <a:t>arg.getDate</a:t>
            </a:r>
            <a:r>
              <a:rPr lang="en-US" sz="2000" b="1" dirty="0" smtClean="0">
                <a:latin typeface="Courier New" charset="0"/>
              </a:rPr>
              <a:t>() + 1);</a:t>
            </a:r>
          </a:p>
          <a:p>
            <a:pPr>
              <a:lnSpc>
                <a:spcPct val="80000"/>
              </a:lnSpc>
              <a:buNone/>
            </a:pPr>
            <a:r>
              <a:rPr lang="en-US" sz="2000" b="1" dirty="0" smtClean="0">
                <a:latin typeface="Courier New" charset="0"/>
              </a:rPr>
              <a:t>}</a:t>
            </a:r>
          </a:p>
        </p:txBody>
      </p:sp>
      <p:sp>
        <p:nvSpPr>
          <p:cNvPr id="7" name="Down Arrow 6"/>
          <p:cNvSpPr/>
          <p:nvPr/>
        </p:nvSpPr>
        <p:spPr bwMode="auto">
          <a:xfrm>
            <a:off x="4191000" y="4061936"/>
            <a:ext cx="762000" cy="381000"/>
          </a:xfrm>
          <a:prstGeom prst="downArrow">
            <a:avLst/>
          </a:prstGeom>
          <a:solidFill>
            <a:srgbClr val="333333"/>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pic>
        <p:nvPicPr>
          <p:cNvPr id="2050" name="Picture 2" descr="http://upload.wikimedia.org/wikipedia/en/5/52/Foreigner_-_Long-Long_Way_From_Home_b-w_The_Damage_Is_Done_%281977%2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1750" y="0"/>
            <a:ext cx="2762250" cy="2781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533400"/>
          </a:xfrm>
        </p:spPr>
        <p:txBody>
          <a:bodyPr>
            <a:normAutofit fontScale="90000"/>
          </a:bodyPr>
          <a:lstStyle/>
          <a:p>
            <a:pPr algn="ctr"/>
            <a:r>
              <a:rPr lang="en-US" dirty="0" smtClean="0"/>
              <a:t>Introduce Local Extension</a:t>
            </a:r>
            <a:endParaRPr lang="en-US" dirty="0"/>
          </a:p>
        </p:txBody>
      </p:sp>
      <p:sp>
        <p:nvSpPr>
          <p:cNvPr id="3" name="Content Placeholder 2"/>
          <p:cNvSpPr>
            <a:spLocks noGrp="1"/>
          </p:cNvSpPr>
          <p:nvPr>
            <p:ph idx="1"/>
          </p:nvPr>
        </p:nvSpPr>
        <p:spPr>
          <a:xfrm>
            <a:off x="381000" y="3810000"/>
            <a:ext cx="8458200" cy="2438400"/>
          </a:xfrm>
        </p:spPr>
        <p:txBody>
          <a:bodyPr>
            <a:normAutofit fontScale="92500" lnSpcReduction="20000"/>
          </a:bodyPr>
          <a:lstStyle/>
          <a:p>
            <a:r>
              <a:rPr lang="en-US" dirty="0" smtClean="0">
                <a:solidFill>
                  <a:srgbClr val="FF0000"/>
                </a:solidFill>
              </a:rPr>
              <a:t>Situation:</a:t>
            </a:r>
            <a:r>
              <a:rPr lang="en-US" dirty="0" smtClean="0"/>
              <a:t> </a:t>
            </a:r>
            <a:r>
              <a:rPr lang="en-US" i="1" dirty="0" smtClean="0"/>
              <a:t>A server class you are using needs several additional methods, but you can't modify the class</a:t>
            </a:r>
            <a:endParaRPr lang="en-US" dirty="0" smtClean="0"/>
          </a:p>
          <a:p>
            <a:r>
              <a:rPr lang="en-US" dirty="0" smtClean="0">
                <a:solidFill>
                  <a:srgbClr val="008000"/>
                </a:solidFill>
              </a:rPr>
              <a:t>Solution:</a:t>
            </a:r>
            <a:r>
              <a:rPr lang="en-US" dirty="0" smtClean="0"/>
              <a:t> Create a new class that contains these extra methods. Make this extension class a subclass or a wrapper of the original</a:t>
            </a:r>
          </a:p>
        </p:txBody>
      </p:sp>
      <p:pic>
        <p:nvPicPr>
          <p:cNvPr id="9" name="Picture 8"/>
          <p:cNvPicPr>
            <a:picLocks noChangeAspect="1"/>
          </p:cNvPicPr>
          <p:nvPr/>
        </p:nvPicPr>
        <p:blipFill>
          <a:blip r:embed="rId3"/>
          <a:stretch>
            <a:fillRect/>
          </a:stretch>
        </p:blipFill>
        <p:spPr>
          <a:xfrm>
            <a:off x="736600" y="609600"/>
            <a:ext cx="7340600" cy="3016528"/>
          </a:xfrm>
          <a:prstGeom prst="rect">
            <a:avLst/>
          </a:prstGeom>
          <a:solidFill>
            <a:srgbClr val="FFFFFF"/>
          </a:solidFill>
          <a:scene3d>
            <a:camera prst="orthographicFront"/>
            <a:lightRig rig="threePt" dir="t"/>
          </a:scene3d>
          <a:sp3d>
            <a:bevelT/>
          </a:sp3d>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ctr"/>
            <a:r>
              <a:rPr lang="en-US" dirty="0" smtClean="0"/>
              <a:t>Move Method </a:t>
            </a:r>
            <a:r>
              <a:rPr lang="en-US" sz="3600" dirty="0" smtClean="0"/>
              <a:t>(to an alt class)</a:t>
            </a:r>
            <a:endParaRPr lang="en-US" sz="3600" dirty="0"/>
          </a:p>
        </p:txBody>
      </p:sp>
      <p:sp>
        <p:nvSpPr>
          <p:cNvPr id="3" name="Content Placeholder 2"/>
          <p:cNvSpPr>
            <a:spLocks noGrp="1"/>
          </p:cNvSpPr>
          <p:nvPr>
            <p:ph idx="1"/>
          </p:nvPr>
        </p:nvSpPr>
        <p:spPr>
          <a:xfrm>
            <a:off x="457200" y="3276600"/>
            <a:ext cx="8458200" cy="3657600"/>
          </a:xfrm>
        </p:spPr>
        <p:txBody>
          <a:bodyPr>
            <a:normAutofit/>
          </a:bodyPr>
          <a:lstStyle/>
          <a:p>
            <a:r>
              <a:rPr lang="en-US" sz="2800" dirty="0" smtClean="0">
                <a:solidFill>
                  <a:srgbClr val="FF0000"/>
                </a:solidFill>
              </a:rPr>
              <a:t>Situation:</a:t>
            </a:r>
            <a:r>
              <a:rPr lang="en-US" sz="2800" dirty="0" smtClean="0"/>
              <a:t> A method is using more features or is used by more methods of another class than the class on which it is defined</a:t>
            </a:r>
            <a:br>
              <a:rPr lang="en-US" sz="2800" dirty="0" smtClean="0"/>
            </a:br>
            <a:endParaRPr lang="en-US" sz="2800" dirty="0" smtClean="0"/>
          </a:p>
          <a:p>
            <a:r>
              <a:rPr lang="en-US" sz="2800" dirty="0" smtClean="0">
                <a:solidFill>
                  <a:srgbClr val="008000"/>
                </a:solidFill>
              </a:rPr>
              <a:t>Solution:</a:t>
            </a:r>
            <a:r>
              <a:rPr lang="en-US" sz="2800" dirty="0" smtClean="0"/>
              <a:t> Create a new method with a similar body in the class it uses most</a:t>
            </a:r>
          </a:p>
          <a:p>
            <a:pPr lvl="1"/>
            <a:r>
              <a:rPr lang="en-US" sz="2400" dirty="0" smtClean="0"/>
              <a:t>Either turn the old method into a simple delegation, or remove it altogether </a:t>
            </a:r>
          </a:p>
        </p:txBody>
      </p:sp>
      <p:pic>
        <p:nvPicPr>
          <p:cNvPr id="5" name="Picture 4"/>
          <p:cNvPicPr>
            <a:picLocks noChangeAspect="1" noChangeArrowheads="1"/>
          </p:cNvPicPr>
          <p:nvPr/>
        </p:nvPicPr>
        <p:blipFill>
          <a:blip r:embed="rId3"/>
          <a:srcRect/>
          <a:stretch>
            <a:fillRect/>
          </a:stretch>
        </p:blipFill>
        <p:spPr bwMode="auto">
          <a:xfrm>
            <a:off x="762000" y="990600"/>
            <a:ext cx="7566025" cy="2286000"/>
          </a:xfrm>
          <a:prstGeom prst="rect">
            <a:avLst/>
          </a:prstGeom>
          <a:noFill/>
          <a:ln w="9525">
            <a:noFill/>
            <a:miter lim="800000"/>
            <a:headEnd/>
            <a:tailEnd/>
          </a:ln>
          <a:scene3d>
            <a:camera prst="orthographicFront"/>
            <a:lightRig rig="threePt" dir="t"/>
          </a:scene3d>
          <a:sp3d>
            <a:bevelT/>
          </a:sp3d>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76200"/>
            <a:ext cx="8229600" cy="1143000"/>
          </a:xfrm>
        </p:spPr>
        <p:txBody>
          <a:bodyPr/>
          <a:lstStyle/>
          <a:p>
            <a:pPr eaLnBrk="1" hangingPunct="1"/>
            <a:r>
              <a:rPr lang="en-US" dirty="0"/>
              <a:t>Move </a:t>
            </a:r>
            <a:r>
              <a:rPr lang="en-US" dirty="0" smtClean="0"/>
              <a:t>Method Mechanics </a:t>
            </a:r>
            <a:r>
              <a:rPr lang="en-US" sz="2000" dirty="0" smtClean="0"/>
              <a:t>(1 of 2)</a:t>
            </a:r>
            <a:endParaRPr lang="en-US" dirty="0"/>
          </a:p>
        </p:txBody>
      </p:sp>
      <p:sp>
        <p:nvSpPr>
          <p:cNvPr id="26627" name="Rectangle 3"/>
          <p:cNvSpPr>
            <a:spLocks noGrp="1" noChangeArrowheads="1"/>
          </p:cNvSpPr>
          <p:nvPr>
            <p:ph idx="1"/>
          </p:nvPr>
        </p:nvSpPr>
        <p:spPr>
          <a:xfrm>
            <a:off x="609600" y="1143000"/>
            <a:ext cx="8458200" cy="5486400"/>
          </a:xfrm>
        </p:spPr>
        <p:txBody>
          <a:bodyPr/>
          <a:lstStyle/>
          <a:p>
            <a:pPr eaLnBrk="1" hangingPunct="1">
              <a:lnSpc>
                <a:spcPct val="80000"/>
              </a:lnSpc>
            </a:pPr>
            <a:r>
              <a:rPr lang="en-US" sz="2400" dirty="0"/>
              <a:t>Examine all class attributes used by the source method that are defined on the source class and consider whether they also should be moved</a:t>
            </a:r>
          </a:p>
          <a:p>
            <a:pPr lvl="1" eaLnBrk="1" hangingPunct="1">
              <a:lnSpc>
                <a:spcPct val="80000"/>
              </a:lnSpc>
            </a:pPr>
            <a:r>
              <a:rPr lang="en-US" sz="2000" dirty="0"/>
              <a:t>If</a:t>
            </a:r>
            <a:r>
              <a:rPr lang="en-US" sz="2000" dirty="0" smtClean="0"/>
              <a:t> attribute </a:t>
            </a:r>
            <a:r>
              <a:rPr lang="en-US" sz="2000" dirty="0" smtClean="0">
                <a:solidFill>
                  <a:srgbClr val="0033CC"/>
                </a:solidFill>
              </a:rPr>
              <a:t>used </a:t>
            </a:r>
            <a:r>
              <a:rPr lang="en-US" sz="2000" dirty="0">
                <a:solidFill>
                  <a:srgbClr val="0033CC"/>
                </a:solidFill>
              </a:rPr>
              <a:t>only by the method</a:t>
            </a:r>
            <a:r>
              <a:rPr lang="en-US" sz="2000" dirty="0" smtClean="0">
                <a:solidFill>
                  <a:srgbClr val="0033CC"/>
                </a:solidFill>
              </a:rPr>
              <a:t> </a:t>
            </a:r>
            <a:r>
              <a:rPr lang="en-US" sz="2000" dirty="0" smtClean="0"/>
              <a:t>being moved, move it too</a:t>
            </a:r>
          </a:p>
          <a:p>
            <a:pPr lvl="1" eaLnBrk="1" hangingPunct="1">
              <a:lnSpc>
                <a:spcPct val="80000"/>
              </a:lnSpc>
            </a:pPr>
            <a:r>
              <a:rPr lang="en-US" sz="2000" dirty="0"/>
              <a:t>If</a:t>
            </a:r>
            <a:r>
              <a:rPr lang="en-US" sz="2000" dirty="0" smtClean="0"/>
              <a:t> attribute </a:t>
            </a:r>
            <a:r>
              <a:rPr lang="en-US" sz="2000" dirty="0" smtClean="0">
                <a:solidFill>
                  <a:srgbClr val="0033CC"/>
                </a:solidFill>
              </a:rPr>
              <a:t>used </a:t>
            </a:r>
            <a:r>
              <a:rPr lang="en-US" sz="2000" dirty="0">
                <a:solidFill>
                  <a:srgbClr val="0033CC"/>
                </a:solidFill>
              </a:rPr>
              <a:t>by other methods</a:t>
            </a:r>
            <a:r>
              <a:rPr lang="en-US" sz="2000" dirty="0"/>
              <a:t>, consider moving them</a:t>
            </a:r>
            <a:r>
              <a:rPr lang="en-US" sz="2000" dirty="0" smtClean="0"/>
              <a:t> too</a:t>
            </a:r>
          </a:p>
          <a:p>
            <a:pPr lvl="1" eaLnBrk="1" hangingPunct="1">
              <a:lnSpc>
                <a:spcPct val="80000"/>
              </a:lnSpc>
              <a:buFont typeface="Wingdings" charset="2"/>
              <a:buNone/>
            </a:pPr>
            <a:endParaRPr lang="en-US" sz="2000" i="1" dirty="0"/>
          </a:p>
          <a:p>
            <a:pPr eaLnBrk="1" hangingPunct="1">
              <a:lnSpc>
                <a:spcPct val="80000"/>
              </a:lnSpc>
            </a:pPr>
            <a:r>
              <a:rPr lang="en-US" sz="2400" dirty="0"/>
              <a:t>Declare the method in the target class</a:t>
            </a:r>
            <a:endParaRPr lang="en-US" sz="2400" dirty="0" smtClean="0"/>
          </a:p>
          <a:p>
            <a:pPr lvl="1" eaLnBrk="1" hangingPunct="1">
              <a:lnSpc>
                <a:spcPct val="80000"/>
              </a:lnSpc>
            </a:pPr>
            <a:r>
              <a:rPr lang="en-US" sz="2000" dirty="0" smtClean="0"/>
              <a:t>Can rename it to </a:t>
            </a:r>
            <a:r>
              <a:rPr lang="en-US" sz="2000" dirty="0"/>
              <a:t>one that makes</a:t>
            </a:r>
            <a:r>
              <a:rPr lang="en-US" sz="2000" dirty="0" smtClean="0"/>
              <a:t> sense </a:t>
            </a:r>
            <a:r>
              <a:rPr lang="en-US" sz="2000" dirty="0"/>
              <a:t>in the target class</a:t>
            </a:r>
          </a:p>
          <a:p>
            <a:pPr lvl="1" eaLnBrk="1" hangingPunct="1">
              <a:lnSpc>
                <a:spcPct val="80000"/>
              </a:lnSpc>
            </a:pPr>
            <a:endParaRPr lang="en-US" sz="2000" i="1" dirty="0"/>
          </a:p>
          <a:p>
            <a:pPr eaLnBrk="1" hangingPunct="1">
              <a:lnSpc>
                <a:spcPct val="80000"/>
              </a:lnSpc>
            </a:pPr>
            <a:r>
              <a:rPr lang="en-US" sz="2400" dirty="0"/>
              <a:t>Copy the code from the source method to the </a:t>
            </a:r>
            <a:r>
              <a:rPr lang="en-US" sz="2400" dirty="0" smtClean="0"/>
              <a:t>target</a:t>
            </a:r>
            <a:br>
              <a:rPr lang="en-US" sz="2400" dirty="0" smtClean="0"/>
            </a:br>
            <a:endParaRPr lang="en-US" sz="1800" i="1" dirty="0" smtClean="0"/>
          </a:p>
          <a:p>
            <a:pPr eaLnBrk="1" hangingPunct="1">
              <a:lnSpc>
                <a:spcPct val="80000"/>
              </a:lnSpc>
            </a:pPr>
            <a:r>
              <a:rPr lang="en-US" sz="2400" dirty="0"/>
              <a:t>Compile the target </a:t>
            </a:r>
            <a:r>
              <a:rPr lang="en-US" sz="2400" dirty="0" smtClean="0"/>
              <a:t>class</a:t>
            </a:r>
            <a:br>
              <a:rPr lang="en-US" sz="2400" dirty="0" smtClean="0"/>
            </a:br>
            <a:endParaRPr lang="en-US" sz="2400" dirty="0" smtClean="0"/>
          </a:p>
          <a:p>
            <a:pPr eaLnBrk="1" hangingPunct="1">
              <a:lnSpc>
                <a:spcPct val="80000"/>
              </a:lnSpc>
            </a:pPr>
            <a:r>
              <a:rPr lang="en-US" sz="2400" dirty="0" smtClean="0"/>
              <a:t>Determine how to reference correct target object from source</a:t>
            </a:r>
          </a:p>
          <a:p>
            <a:pPr lvl="2" eaLnBrk="1" hangingPunct="1">
              <a:lnSpc>
                <a:spcPct val="80000"/>
              </a:lnSpc>
            </a:pPr>
            <a:endParaRPr lang="en-US" sz="1800" i="1"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6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662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627">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6627">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662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76200"/>
            <a:ext cx="8229600" cy="1143000"/>
          </a:xfrm>
        </p:spPr>
        <p:txBody>
          <a:bodyPr/>
          <a:lstStyle/>
          <a:p>
            <a:pPr eaLnBrk="1" hangingPunct="1"/>
            <a:r>
              <a:rPr lang="en-US" dirty="0"/>
              <a:t>Move </a:t>
            </a:r>
            <a:r>
              <a:rPr lang="en-US" dirty="0" smtClean="0"/>
              <a:t>Method Mechanics </a:t>
            </a:r>
            <a:r>
              <a:rPr lang="en-US" sz="2000" dirty="0" smtClean="0"/>
              <a:t>(2 of 2)</a:t>
            </a:r>
            <a:endParaRPr lang="en-US" sz="2000" dirty="0"/>
          </a:p>
        </p:txBody>
      </p:sp>
      <p:sp>
        <p:nvSpPr>
          <p:cNvPr id="27651" name="Rectangle 3"/>
          <p:cNvSpPr>
            <a:spLocks noGrp="1" noChangeArrowheads="1"/>
          </p:cNvSpPr>
          <p:nvPr>
            <p:ph idx="1"/>
          </p:nvPr>
        </p:nvSpPr>
        <p:spPr>
          <a:xfrm>
            <a:off x="685800" y="1066800"/>
            <a:ext cx="7772400" cy="5181600"/>
          </a:xfrm>
        </p:spPr>
        <p:txBody>
          <a:bodyPr/>
          <a:lstStyle/>
          <a:p>
            <a:pPr eaLnBrk="1" hangingPunct="1">
              <a:lnSpc>
                <a:spcPct val="80000"/>
              </a:lnSpc>
            </a:pPr>
            <a:r>
              <a:rPr lang="en-US" sz="2400" dirty="0" smtClean="0"/>
              <a:t>Compile </a:t>
            </a:r>
            <a:r>
              <a:rPr lang="en-US" sz="2400" dirty="0"/>
              <a:t>and </a:t>
            </a:r>
            <a:r>
              <a:rPr lang="en-US" sz="2400" dirty="0" smtClean="0"/>
              <a:t>test (1</a:t>
            </a:r>
            <a:r>
              <a:rPr lang="en-US" sz="2400" baseline="30000" dirty="0" smtClean="0"/>
              <a:t>st</a:t>
            </a:r>
            <a:r>
              <a:rPr lang="en-US" sz="2400" dirty="0" smtClean="0"/>
              <a:t> time)</a:t>
            </a:r>
            <a:br>
              <a:rPr lang="en-US" sz="2400" dirty="0" smtClean="0"/>
            </a:br>
            <a:endParaRPr lang="en-US" sz="2400" dirty="0" smtClean="0"/>
          </a:p>
          <a:p>
            <a:pPr eaLnBrk="1" hangingPunct="1">
              <a:lnSpc>
                <a:spcPct val="80000"/>
              </a:lnSpc>
            </a:pPr>
            <a:r>
              <a:rPr lang="en-US" sz="2400" dirty="0"/>
              <a:t>Decide whether to </a:t>
            </a:r>
            <a:r>
              <a:rPr lang="en-US" sz="2400" dirty="0">
                <a:solidFill>
                  <a:srgbClr val="0033CC"/>
                </a:solidFill>
              </a:rPr>
              <a:t>remove the source method</a:t>
            </a:r>
            <a:r>
              <a:rPr lang="en-US" sz="2400" dirty="0"/>
              <a:t> or </a:t>
            </a:r>
            <a:r>
              <a:rPr lang="en-US" sz="2400" dirty="0">
                <a:solidFill>
                  <a:srgbClr val="0033CC"/>
                </a:solidFill>
              </a:rPr>
              <a:t>retain it as a delegating method</a:t>
            </a:r>
          </a:p>
          <a:p>
            <a:pPr lvl="1" eaLnBrk="1" hangingPunct="1">
              <a:lnSpc>
                <a:spcPct val="80000"/>
              </a:lnSpc>
            </a:pPr>
            <a:r>
              <a:rPr lang="en-US" sz="2000" i="1" dirty="0"/>
              <a:t>Leaving the source as a delegating method is easier if you have many references</a:t>
            </a:r>
          </a:p>
          <a:p>
            <a:pPr lvl="1" eaLnBrk="1" hangingPunct="1">
              <a:lnSpc>
                <a:spcPct val="80000"/>
              </a:lnSpc>
            </a:pPr>
            <a:endParaRPr lang="en-US" sz="2000" i="1" dirty="0"/>
          </a:p>
          <a:p>
            <a:pPr eaLnBrk="1" hangingPunct="1">
              <a:lnSpc>
                <a:spcPct val="80000"/>
              </a:lnSpc>
            </a:pPr>
            <a:r>
              <a:rPr lang="en-US" sz="2400" dirty="0"/>
              <a:t>If you remove the source method, </a:t>
            </a:r>
            <a:r>
              <a:rPr lang="en-US" sz="2400" dirty="0">
                <a:solidFill>
                  <a:srgbClr val="0033CC"/>
                </a:solidFill>
              </a:rPr>
              <a:t>replace all the references with references to the target </a:t>
            </a:r>
            <a:r>
              <a:rPr lang="en-US" sz="2400" dirty="0" smtClean="0">
                <a:solidFill>
                  <a:srgbClr val="0033CC"/>
                </a:solidFill>
              </a:rPr>
              <a:t>method</a:t>
            </a:r>
            <a:r>
              <a:rPr lang="en-US" sz="2400" dirty="0" smtClean="0"/>
              <a:t/>
            </a:r>
            <a:br>
              <a:rPr lang="en-US" sz="2400" dirty="0" smtClean="0"/>
            </a:br>
            <a:endParaRPr lang="en-US" sz="2000" i="1" dirty="0" smtClean="0"/>
          </a:p>
          <a:p>
            <a:pPr eaLnBrk="1" hangingPunct="1">
              <a:lnSpc>
                <a:spcPct val="80000"/>
              </a:lnSpc>
            </a:pPr>
            <a:r>
              <a:rPr lang="en-US" sz="2400" dirty="0" smtClean="0"/>
              <a:t>Compile and test (2</a:t>
            </a:r>
            <a:r>
              <a:rPr lang="en-US" sz="2400" baseline="30000" dirty="0" smtClean="0"/>
              <a:t>nd</a:t>
            </a:r>
            <a:r>
              <a:rPr lang="en-US" sz="2400" dirty="0" smtClean="0"/>
              <a:t> time)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533400"/>
          </a:xfrm>
        </p:spPr>
        <p:txBody>
          <a:bodyPr>
            <a:normAutofit fontScale="90000"/>
          </a:bodyPr>
          <a:lstStyle/>
          <a:p>
            <a:r>
              <a:rPr lang="en-US" dirty="0" smtClean="0"/>
              <a:t>Move Method: Example </a:t>
            </a:r>
            <a:r>
              <a:rPr lang="en-US" sz="2000" dirty="0" smtClean="0"/>
              <a:t>(1 of 5)</a:t>
            </a:r>
            <a:endParaRPr lang="en-US" sz="2000" dirty="0"/>
          </a:p>
        </p:txBody>
      </p:sp>
      <p:sp>
        <p:nvSpPr>
          <p:cNvPr id="3" name="Content Placeholder 2"/>
          <p:cNvSpPr>
            <a:spLocks noGrp="1"/>
          </p:cNvSpPr>
          <p:nvPr>
            <p:ph idx="1"/>
          </p:nvPr>
        </p:nvSpPr>
        <p:spPr>
          <a:xfrm>
            <a:off x="685800" y="838200"/>
            <a:ext cx="8458200" cy="5486400"/>
          </a:xfrm>
        </p:spPr>
        <p:txBody>
          <a:bodyPr>
            <a:normAutofit lnSpcReduction="10000"/>
          </a:bodyPr>
          <a:lstStyle/>
          <a:p>
            <a:pPr>
              <a:spcBef>
                <a:spcPts val="400"/>
              </a:spcBef>
              <a:buSzPts val="1400"/>
              <a:buNone/>
            </a:pPr>
            <a:r>
              <a:rPr lang="en-US" sz="1800" dirty="0" smtClean="0">
                <a:solidFill>
                  <a:srgbClr val="000000"/>
                </a:solidFill>
                <a:latin typeface="Courier"/>
                <a:cs typeface="Courier"/>
              </a:rPr>
              <a:t>class Account...</a:t>
            </a:r>
          </a:p>
          <a:p>
            <a:pPr>
              <a:spcBef>
                <a:spcPts val="400"/>
              </a:spcBef>
              <a:buSzPts val="1400"/>
              <a:buNone/>
            </a:pPr>
            <a:r>
              <a:rPr lang="en-US" sz="1800" dirty="0" smtClean="0">
                <a:solidFill>
                  <a:srgbClr val="000000"/>
                </a:solidFill>
                <a:latin typeface="Courier"/>
                <a:cs typeface="Courier"/>
              </a:rPr>
              <a:t>   double </a:t>
            </a:r>
            <a:r>
              <a:rPr lang="en-US" sz="1800" dirty="0" err="1" smtClean="0">
                <a:solidFill>
                  <a:srgbClr val="000000"/>
                </a:solidFill>
                <a:latin typeface="Courier"/>
                <a:cs typeface="Courier"/>
              </a:rPr>
              <a:t>overdraftCharge</a:t>
            </a:r>
            <a:r>
              <a:rPr lang="en-US" sz="1800" dirty="0" smtClean="0">
                <a:solidFill>
                  <a:srgbClr val="000000"/>
                </a:solidFill>
                <a:latin typeface="Courier"/>
                <a:cs typeface="Courier"/>
              </a:rPr>
              <a:t>() {</a:t>
            </a:r>
          </a:p>
          <a:p>
            <a:pPr>
              <a:spcBef>
                <a:spcPts val="400"/>
              </a:spcBef>
              <a:buSzPts val="1400"/>
              <a:buNone/>
            </a:pPr>
            <a:r>
              <a:rPr lang="en-US" sz="1800" dirty="0" smtClean="0">
                <a:solidFill>
                  <a:srgbClr val="000000"/>
                </a:solidFill>
                <a:latin typeface="Courier"/>
                <a:cs typeface="Courier"/>
              </a:rPr>
              <a:t>	   if (_</a:t>
            </a:r>
            <a:r>
              <a:rPr lang="en-US" sz="1800" dirty="0" err="1" smtClean="0">
                <a:solidFill>
                  <a:srgbClr val="000000"/>
                </a:solidFill>
                <a:latin typeface="Courier"/>
                <a:cs typeface="Courier"/>
              </a:rPr>
              <a:t>type.isPremium</a:t>
            </a:r>
            <a:r>
              <a:rPr lang="en-US" sz="1800" dirty="0" smtClean="0">
                <a:solidFill>
                  <a:srgbClr val="000000"/>
                </a:solidFill>
                <a:latin typeface="Courier"/>
                <a:cs typeface="Courier"/>
              </a:rPr>
              <a:t>()) {</a:t>
            </a:r>
          </a:p>
          <a:p>
            <a:pPr>
              <a:spcBef>
                <a:spcPts val="400"/>
              </a:spcBef>
              <a:buSzPts val="1400"/>
              <a:buNone/>
            </a:pPr>
            <a:r>
              <a:rPr lang="en-US" sz="1800" dirty="0" smtClean="0">
                <a:solidFill>
                  <a:srgbClr val="000000"/>
                </a:solidFill>
                <a:latin typeface="Courier"/>
                <a:cs typeface="Courier"/>
              </a:rPr>
              <a:t>	      double result = 10;</a:t>
            </a:r>
          </a:p>
          <a:p>
            <a:pPr>
              <a:spcBef>
                <a:spcPts val="400"/>
              </a:spcBef>
              <a:buSzPts val="1400"/>
              <a:buNone/>
            </a:pPr>
            <a:r>
              <a:rPr lang="en-US" sz="1800" dirty="0" smtClean="0">
                <a:solidFill>
                  <a:srgbClr val="000000"/>
                </a:solidFill>
                <a:latin typeface="Courier"/>
                <a:cs typeface="Courier"/>
              </a:rPr>
              <a:t>	      if (_</a:t>
            </a:r>
            <a:r>
              <a:rPr lang="en-US" sz="1800" dirty="0" err="1" smtClean="0">
                <a:solidFill>
                  <a:srgbClr val="000000"/>
                </a:solidFill>
                <a:latin typeface="Courier"/>
                <a:cs typeface="Courier"/>
              </a:rPr>
              <a:t>daysOverdrawn</a:t>
            </a:r>
            <a:r>
              <a:rPr lang="en-US" sz="1800" dirty="0" smtClean="0">
                <a:solidFill>
                  <a:srgbClr val="000000"/>
                </a:solidFill>
                <a:latin typeface="Courier"/>
                <a:cs typeface="Courier"/>
              </a:rPr>
              <a:t> &gt; 7) </a:t>
            </a:r>
          </a:p>
          <a:p>
            <a:pPr>
              <a:spcBef>
                <a:spcPts val="400"/>
              </a:spcBef>
              <a:buSzPts val="1400"/>
              <a:buNone/>
            </a:pPr>
            <a:r>
              <a:rPr lang="en-US" sz="1800" dirty="0" smtClean="0">
                <a:solidFill>
                  <a:srgbClr val="000000"/>
                </a:solidFill>
                <a:latin typeface="Courier"/>
                <a:cs typeface="Courier"/>
              </a:rPr>
              <a:t>	          result += (_</a:t>
            </a:r>
            <a:r>
              <a:rPr lang="en-US" sz="1800" dirty="0" err="1" smtClean="0">
                <a:solidFill>
                  <a:srgbClr val="000000"/>
                </a:solidFill>
                <a:latin typeface="Courier"/>
                <a:cs typeface="Courier"/>
              </a:rPr>
              <a:t>daysOverdrawn</a:t>
            </a:r>
            <a:r>
              <a:rPr lang="en-US" sz="1800" dirty="0" smtClean="0">
                <a:solidFill>
                  <a:srgbClr val="000000"/>
                </a:solidFill>
                <a:latin typeface="Courier"/>
                <a:cs typeface="Courier"/>
              </a:rPr>
              <a:t> - 7) * 0.85;</a:t>
            </a:r>
          </a:p>
          <a:p>
            <a:pPr>
              <a:spcBef>
                <a:spcPts val="400"/>
              </a:spcBef>
              <a:buSzPts val="1400"/>
              <a:buNone/>
            </a:pPr>
            <a:r>
              <a:rPr lang="en-US" sz="1800" dirty="0" smtClean="0">
                <a:solidFill>
                  <a:srgbClr val="000000"/>
                </a:solidFill>
                <a:latin typeface="Courier"/>
                <a:cs typeface="Courier"/>
              </a:rPr>
              <a:t>		     return result;}</a:t>
            </a:r>
          </a:p>
          <a:p>
            <a:pPr>
              <a:spcBef>
                <a:spcPts val="400"/>
              </a:spcBef>
              <a:buSzPts val="1400"/>
              <a:buNone/>
            </a:pPr>
            <a:r>
              <a:rPr lang="en-US" sz="1800" dirty="0" smtClean="0">
                <a:solidFill>
                  <a:srgbClr val="000000"/>
                </a:solidFill>
                <a:latin typeface="Courier"/>
                <a:cs typeface="Courier"/>
              </a:rPr>
              <a:t>      else </a:t>
            </a:r>
          </a:p>
          <a:p>
            <a:pPr>
              <a:spcBef>
                <a:spcPts val="400"/>
              </a:spcBef>
              <a:buSzPts val="1400"/>
              <a:buNone/>
            </a:pPr>
            <a:r>
              <a:rPr lang="en-US" sz="1800" dirty="0" smtClean="0">
                <a:solidFill>
                  <a:srgbClr val="000000"/>
                </a:solidFill>
                <a:latin typeface="Courier"/>
                <a:cs typeface="Courier"/>
              </a:rPr>
              <a:t>	       return _</a:t>
            </a:r>
            <a:r>
              <a:rPr lang="en-US" sz="1800" dirty="0" err="1" smtClean="0">
                <a:solidFill>
                  <a:srgbClr val="000000"/>
                </a:solidFill>
                <a:latin typeface="Courier"/>
                <a:cs typeface="Courier"/>
              </a:rPr>
              <a:t>daysOverdrawn</a:t>
            </a:r>
            <a:r>
              <a:rPr lang="en-US" sz="1800" dirty="0" smtClean="0">
                <a:solidFill>
                  <a:srgbClr val="000000"/>
                </a:solidFill>
                <a:latin typeface="Courier"/>
                <a:cs typeface="Courier"/>
              </a:rPr>
              <a:t> * 1.75;</a:t>
            </a:r>
          </a:p>
          <a:p>
            <a:pPr>
              <a:spcBef>
                <a:spcPts val="400"/>
              </a:spcBef>
              <a:buSzPts val="1400"/>
              <a:buNone/>
            </a:pPr>
            <a:r>
              <a:rPr lang="en-US" sz="1800" dirty="0" smtClean="0">
                <a:solidFill>
                  <a:srgbClr val="000000"/>
                </a:solidFill>
                <a:latin typeface="Courier"/>
                <a:cs typeface="Courier"/>
              </a:rPr>
              <a:t>   }</a:t>
            </a:r>
          </a:p>
          <a:p>
            <a:pPr>
              <a:spcBef>
                <a:spcPts val="400"/>
              </a:spcBef>
              <a:buSzPts val="1400"/>
              <a:buNone/>
            </a:pPr>
            <a:r>
              <a:rPr lang="en-US" sz="1800" dirty="0" smtClean="0">
                <a:solidFill>
                  <a:srgbClr val="000000"/>
                </a:solidFill>
                <a:latin typeface="Courier"/>
                <a:cs typeface="Courier"/>
              </a:rPr>
              <a:t>   double </a:t>
            </a:r>
            <a:r>
              <a:rPr lang="en-US" sz="1800" dirty="0" err="1" smtClean="0">
                <a:solidFill>
                  <a:srgbClr val="000000"/>
                </a:solidFill>
                <a:latin typeface="Courier"/>
                <a:cs typeface="Courier"/>
              </a:rPr>
              <a:t>bankCharge</a:t>
            </a:r>
            <a:r>
              <a:rPr lang="en-US" sz="1800" dirty="0" smtClean="0">
                <a:solidFill>
                  <a:srgbClr val="000000"/>
                </a:solidFill>
                <a:latin typeface="Courier"/>
                <a:cs typeface="Courier"/>
              </a:rPr>
              <a:t>() {</a:t>
            </a:r>
          </a:p>
          <a:p>
            <a:pPr>
              <a:spcBef>
                <a:spcPts val="400"/>
              </a:spcBef>
              <a:buSzPts val="1400"/>
              <a:buNone/>
            </a:pPr>
            <a:r>
              <a:rPr lang="en-US" sz="1800" dirty="0" smtClean="0">
                <a:solidFill>
                  <a:srgbClr val="000000"/>
                </a:solidFill>
                <a:latin typeface="Courier"/>
                <a:cs typeface="Courier"/>
              </a:rPr>
              <a:t>	   double result = 25;</a:t>
            </a:r>
          </a:p>
          <a:p>
            <a:pPr>
              <a:spcBef>
                <a:spcPts val="400"/>
              </a:spcBef>
              <a:buSzPts val="1400"/>
              <a:buNone/>
            </a:pPr>
            <a:r>
              <a:rPr lang="en-US" sz="1800" dirty="0" smtClean="0">
                <a:solidFill>
                  <a:srgbClr val="000000"/>
                </a:solidFill>
                <a:latin typeface="Courier"/>
                <a:cs typeface="Courier"/>
              </a:rPr>
              <a:t>	   if (_</a:t>
            </a:r>
            <a:r>
              <a:rPr lang="en-US" sz="1800" dirty="0" err="1" smtClean="0">
                <a:solidFill>
                  <a:srgbClr val="000000"/>
                </a:solidFill>
                <a:latin typeface="Courier"/>
                <a:cs typeface="Courier"/>
              </a:rPr>
              <a:t>daysOverdrawn</a:t>
            </a:r>
            <a:r>
              <a:rPr lang="en-US" sz="1800" dirty="0" smtClean="0">
                <a:solidFill>
                  <a:srgbClr val="000000"/>
                </a:solidFill>
                <a:latin typeface="Courier"/>
                <a:cs typeface="Courier"/>
              </a:rPr>
              <a:t> &gt; 0)  result += </a:t>
            </a:r>
            <a:r>
              <a:rPr lang="en-US" sz="1800" dirty="0" err="1" smtClean="0">
                <a:solidFill>
                  <a:srgbClr val="000000"/>
                </a:solidFill>
                <a:latin typeface="Courier"/>
                <a:cs typeface="Courier"/>
              </a:rPr>
              <a:t>overdraftCharge</a:t>
            </a:r>
            <a:r>
              <a:rPr lang="en-US" sz="1800" dirty="0" smtClean="0">
                <a:solidFill>
                  <a:srgbClr val="000000"/>
                </a:solidFill>
                <a:latin typeface="Courier"/>
                <a:cs typeface="Courier"/>
              </a:rPr>
              <a:t>();</a:t>
            </a:r>
          </a:p>
          <a:p>
            <a:pPr>
              <a:spcBef>
                <a:spcPts val="400"/>
              </a:spcBef>
              <a:buSzPts val="1400"/>
              <a:buNone/>
            </a:pPr>
            <a:r>
              <a:rPr lang="en-US" sz="1800" dirty="0" smtClean="0">
                <a:solidFill>
                  <a:srgbClr val="000000"/>
                </a:solidFill>
                <a:latin typeface="Courier"/>
                <a:cs typeface="Courier"/>
              </a:rPr>
              <a:t>     return result;</a:t>
            </a:r>
          </a:p>
          <a:p>
            <a:pPr>
              <a:spcBef>
                <a:spcPts val="400"/>
              </a:spcBef>
              <a:buSzPts val="1400"/>
              <a:buNone/>
            </a:pPr>
            <a:r>
              <a:rPr lang="en-US" sz="1800" dirty="0" smtClean="0">
                <a:solidFill>
                  <a:srgbClr val="000000"/>
                </a:solidFill>
                <a:latin typeface="Courier"/>
                <a:cs typeface="Courier"/>
              </a:rPr>
              <a:t>   }</a:t>
            </a:r>
          </a:p>
          <a:p>
            <a:pPr>
              <a:spcBef>
                <a:spcPts val="400"/>
              </a:spcBef>
              <a:buSzPts val="1400"/>
              <a:buNone/>
            </a:pPr>
            <a:r>
              <a:rPr lang="en-US" sz="1800" dirty="0" smtClean="0">
                <a:solidFill>
                  <a:srgbClr val="000000"/>
                </a:solidFill>
                <a:latin typeface="Courier"/>
                <a:cs typeface="Courier"/>
              </a:rPr>
              <a:t>	private </a:t>
            </a:r>
            <a:r>
              <a:rPr lang="en-US" sz="1800" dirty="0" err="1" smtClean="0">
                <a:solidFill>
                  <a:srgbClr val="000000"/>
                </a:solidFill>
                <a:latin typeface="Courier"/>
                <a:cs typeface="Courier"/>
              </a:rPr>
              <a:t>AccountType</a:t>
            </a:r>
            <a:r>
              <a:rPr lang="en-US" sz="1800" dirty="0" smtClean="0">
                <a:solidFill>
                  <a:srgbClr val="000000"/>
                </a:solidFill>
                <a:latin typeface="Courier"/>
                <a:cs typeface="Courier"/>
              </a:rPr>
              <a:t> _type;</a:t>
            </a:r>
          </a:p>
          <a:p>
            <a:pPr>
              <a:spcBef>
                <a:spcPts val="400"/>
              </a:spcBef>
              <a:buSzPts val="1400"/>
              <a:buNone/>
            </a:pPr>
            <a:r>
              <a:rPr lang="en-US" sz="1800" dirty="0" smtClean="0">
                <a:solidFill>
                  <a:srgbClr val="000000"/>
                </a:solidFill>
                <a:latin typeface="Courier"/>
                <a:cs typeface="Courier"/>
              </a:rPr>
              <a:t>	private </a:t>
            </a:r>
            <a:r>
              <a:rPr lang="en-US" sz="1800" dirty="0" err="1" smtClean="0">
                <a:solidFill>
                  <a:srgbClr val="000000"/>
                </a:solidFill>
                <a:latin typeface="Courier"/>
                <a:cs typeface="Courier"/>
              </a:rPr>
              <a:t>int</a:t>
            </a:r>
            <a:r>
              <a:rPr lang="en-US" sz="1800" dirty="0" smtClean="0">
                <a:solidFill>
                  <a:srgbClr val="000000"/>
                </a:solidFill>
                <a:latin typeface="Courier"/>
                <a:cs typeface="Courier"/>
              </a:rPr>
              <a:t> _</a:t>
            </a:r>
            <a:r>
              <a:rPr lang="en-US" sz="1800" dirty="0" err="1" smtClean="0">
                <a:solidFill>
                  <a:srgbClr val="000000"/>
                </a:solidFill>
                <a:latin typeface="Courier"/>
                <a:cs typeface="Courier"/>
              </a:rPr>
              <a:t>daysOverdrawn</a:t>
            </a:r>
            <a:r>
              <a:rPr lang="en-US" sz="1800" dirty="0" smtClean="0">
                <a:solidFill>
                  <a:srgbClr val="000000"/>
                </a:solidFill>
                <a:latin typeface="Courier"/>
                <a:cs typeface="Courier"/>
              </a:rPr>
              <a:t>;</a:t>
            </a:r>
          </a:p>
          <a:p>
            <a:pPr>
              <a:spcBef>
                <a:spcPts val="400"/>
              </a:spcBef>
              <a:buSzPts val="1400"/>
              <a:buNone/>
            </a:pPr>
            <a:r>
              <a:rPr lang="en-US" sz="1800" dirty="0" smtClean="0">
                <a:solidFill>
                  <a:srgbClr val="000000"/>
                </a:solidFill>
                <a:latin typeface="Courier"/>
                <a:cs typeface="Courier"/>
              </a:rPr>
              <a:t>}</a:t>
            </a:r>
          </a:p>
        </p:txBody>
      </p:sp>
      <p:sp>
        <p:nvSpPr>
          <p:cNvPr id="6" name="Left Arrow Callout 5"/>
          <p:cNvSpPr/>
          <p:nvPr/>
        </p:nvSpPr>
        <p:spPr bwMode="auto">
          <a:xfrm>
            <a:off x="5334000" y="1143000"/>
            <a:ext cx="2438400" cy="838200"/>
          </a:xfrm>
          <a:prstGeom prst="leftArrowCallout">
            <a:avLst>
              <a:gd name="adj1" fmla="val 25000"/>
              <a:gd name="adj2" fmla="val 25000"/>
              <a:gd name="adj3" fmla="val 25000"/>
              <a:gd name="adj4" fmla="val 87554"/>
            </a:avLst>
          </a:prstGeom>
          <a:solidFill>
            <a:srgbClr val="FFFF00"/>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r>
              <a:rPr lang="en-US" b="1" dirty="0" smtClean="0">
                <a:latin typeface="+mj-lt"/>
              </a:rPr>
              <a:t> Need to move  </a:t>
            </a:r>
            <a:r>
              <a:rPr lang="en-US" sz="2000" b="1" dirty="0" smtClean="0">
                <a:latin typeface="+mj-lt"/>
              </a:rPr>
              <a:t>(Why? Next slide)</a:t>
            </a:r>
            <a:endParaRPr lang="en-US" sz="2000" b="1" dirty="0">
              <a:latin typeface="+mj-l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28600"/>
            <a:ext cx="8229600" cy="1143000"/>
          </a:xfrm>
        </p:spPr>
        <p:txBody>
          <a:bodyPr>
            <a:normAutofit/>
          </a:bodyPr>
          <a:lstStyle/>
          <a:p>
            <a:pPr eaLnBrk="1" hangingPunct="1"/>
            <a:r>
              <a:rPr lang="en-US" sz="4000" dirty="0" smtClean="0"/>
              <a:t>Move Method: Example </a:t>
            </a:r>
            <a:r>
              <a:rPr lang="en-US" sz="1800" dirty="0" smtClean="0"/>
              <a:t>(2 of 5)</a:t>
            </a:r>
            <a:endParaRPr lang="en-US" sz="4000" i="1" dirty="0"/>
          </a:p>
        </p:txBody>
      </p:sp>
      <p:sp>
        <p:nvSpPr>
          <p:cNvPr id="29699" name="Rectangle 3"/>
          <p:cNvSpPr>
            <a:spLocks noGrp="1" noChangeArrowheads="1"/>
          </p:cNvSpPr>
          <p:nvPr>
            <p:ph idx="1"/>
          </p:nvPr>
        </p:nvSpPr>
        <p:spPr>
          <a:xfrm>
            <a:off x="685800" y="838200"/>
            <a:ext cx="8229600" cy="5486400"/>
          </a:xfrm>
        </p:spPr>
        <p:txBody>
          <a:bodyPr/>
          <a:lstStyle/>
          <a:p>
            <a:pPr eaLnBrk="1" hangingPunct="1">
              <a:lnSpc>
                <a:spcPct val="80000"/>
              </a:lnSpc>
            </a:pPr>
            <a:r>
              <a:rPr lang="en-US" sz="2400" dirty="0" smtClean="0"/>
              <a:t>Suppose there are several </a:t>
            </a:r>
            <a:r>
              <a:rPr lang="en-US" sz="2400" dirty="0"/>
              <a:t>new account types</a:t>
            </a:r>
          </a:p>
          <a:p>
            <a:pPr lvl="1" eaLnBrk="1" hangingPunct="1">
              <a:lnSpc>
                <a:spcPct val="80000"/>
              </a:lnSpc>
            </a:pPr>
            <a:r>
              <a:rPr lang="en-US" sz="2000" dirty="0"/>
              <a:t>Each has its own rule for computing the overdraft charge</a:t>
            </a:r>
          </a:p>
          <a:p>
            <a:pPr lvl="1" eaLnBrk="1" hangingPunct="1">
              <a:lnSpc>
                <a:spcPct val="80000"/>
              </a:lnSpc>
            </a:pPr>
            <a:endParaRPr lang="en-US" sz="2000" dirty="0" smtClean="0"/>
          </a:p>
          <a:p>
            <a:pPr eaLnBrk="1" hangingPunct="1">
              <a:lnSpc>
                <a:spcPct val="80000"/>
              </a:lnSpc>
            </a:pPr>
            <a:r>
              <a:rPr lang="en-US" sz="2400" dirty="0" smtClean="0"/>
              <a:t>Hence, </a:t>
            </a:r>
            <a:r>
              <a:rPr lang="en-US" sz="2400" dirty="0"/>
              <a:t>we need to move the </a:t>
            </a:r>
            <a:r>
              <a:rPr lang="en-US" sz="2400" dirty="0" err="1">
                <a:latin typeface="Courier New" charset="0"/>
              </a:rPr>
              <a:t>overdraftCharge</a:t>
            </a:r>
            <a:r>
              <a:rPr lang="en-US" sz="2400" dirty="0"/>
              <a:t> method over to the </a:t>
            </a:r>
            <a:r>
              <a:rPr lang="en-US" sz="2400" dirty="0" err="1">
                <a:latin typeface="Courier New" charset="0"/>
              </a:rPr>
              <a:t>AccountType</a:t>
            </a:r>
            <a:r>
              <a:rPr lang="en-US" sz="2400" dirty="0"/>
              <a:t> class</a:t>
            </a:r>
          </a:p>
          <a:p>
            <a:pPr eaLnBrk="1" hangingPunct="1">
              <a:lnSpc>
                <a:spcPct val="80000"/>
              </a:lnSpc>
            </a:pPr>
            <a:endParaRPr lang="en-US" sz="2400" dirty="0"/>
          </a:p>
          <a:p>
            <a:pPr eaLnBrk="1" hangingPunct="1">
              <a:lnSpc>
                <a:spcPct val="80000"/>
              </a:lnSpc>
            </a:pPr>
            <a:r>
              <a:rPr lang="en-US" sz="2400" dirty="0"/>
              <a:t>Start by looking at the features that the </a:t>
            </a:r>
            <a:r>
              <a:rPr lang="en-US" sz="2400" dirty="0" err="1">
                <a:latin typeface="Courier New" charset="0"/>
              </a:rPr>
              <a:t>overdraftCharge</a:t>
            </a:r>
            <a:r>
              <a:rPr lang="en-US" sz="2400" dirty="0"/>
              <a:t> method uses and consider whether to move a batch of methods together</a:t>
            </a:r>
          </a:p>
          <a:p>
            <a:pPr eaLnBrk="1" hangingPunct="1">
              <a:lnSpc>
                <a:spcPct val="80000"/>
              </a:lnSpc>
            </a:pPr>
            <a:endParaRPr lang="en-US" sz="2400" dirty="0"/>
          </a:p>
          <a:p>
            <a:pPr eaLnBrk="1" hangingPunct="1">
              <a:lnSpc>
                <a:spcPct val="80000"/>
              </a:lnSpc>
            </a:pPr>
            <a:r>
              <a:rPr lang="en-US" sz="2400" dirty="0"/>
              <a:t>We need the </a:t>
            </a:r>
            <a:r>
              <a:rPr lang="en-US" sz="2400" dirty="0" err="1">
                <a:latin typeface="Courier New" charset="0"/>
              </a:rPr>
              <a:t>daysOverdrawn</a:t>
            </a:r>
            <a:r>
              <a:rPr lang="en-US" dirty="0"/>
              <a:t> </a:t>
            </a:r>
            <a:r>
              <a:rPr lang="en-US" sz="2400" dirty="0"/>
              <a:t>field to remain on the account class</a:t>
            </a:r>
          </a:p>
          <a:p>
            <a:pPr lvl="1" eaLnBrk="1" hangingPunct="1">
              <a:lnSpc>
                <a:spcPct val="80000"/>
              </a:lnSpc>
            </a:pPr>
            <a:r>
              <a:rPr lang="en-US" sz="2000" dirty="0"/>
              <a:t>Will vary with individual accounts</a:t>
            </a:r>
          </a:p>
          <a:p>
            <a:pPr lvl="1" eaLnBrk="1" hangingPunct="1">
              <a:lnSpc>
                <a:spcPct val="80000"/>
              </a:lnSpc>
            </a:pPr>
            <a:endParaRPr lang="en-US" sz="2000" dirty="0"/>
          </a:p>
          <a:p>
            <a:pPr eaLnBrk="1" hangingPunct="1">
              <a:lnSpc>
                <a:spcPct val="80000"/>
              </a:lnSpc>
            </a:pPr>
            <a:r>
              <a:rPr lang="en-US" sz="2400" dirty="0"/>
              <a:t>Copy the method body over to the account type and get it to fit</a:t>
            </a:r>
          </a:p>
          <a:p>
            <a:pPr lvl="1" eaLnBrk="1" hangingPunct="1">
              <a:lnSpc>
                <a:spcPct val="80000"/>
              </a:lnSpc>
            </a:pPr>
            <a:endParaRPr lang="en-US" sz="200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1" name="Rectangle 5"/>
          <p:cNvSpPr>
            <a:spLocks noGrp="1" noChangeArrowheads="1"/>
          </p:cNvSpPr>
          <p:nvPr>
            <p:ph type="title"/>
          </p:nvPr>
        </p:nvSpPr>
        <p:spPr>
          <a:xfrm>
            <a:off x="457200" y="-152400"/>
            <a:ext cx="8229600" cy="1143000"/>
          </a:xfrm>
          <a:noFill/>
          <a:ln/>
        </p:spPr>
        <p:txBody>
          <a:bodyPr>
            <a:normAutofit/>
          </a:bodyPr>
          <a:lstStyle/>
          <a:p>
            <a:r>
              <a:rPr lang="en-US" sz="4000" dirty="0" smtClean="0"/>
              <a:t>Move Method: Example </a:t>
            </a:r>
            <a:r>
              <a:rPr lang="en-US" sz="1800" dirty="0" smtClean="0"/>
              <a:t>(2 </a:t>
            </a:r>
            <a:r>
              <a:rPr lang="en-US" sz="1800" dirty="0" smtClean="0"/>
              <a:t>of 5)</a:t>
            </a:r>
            <a:endParaRPr lang="en-US" sz="4000" dirty="0"/>
          </a:p>
        </p:txBody>
      </p:sp>
      <p:sp>
        <p:nvSpPr>
          <p:cNvPr id="91139" name="Rectangle 3"/>
          <p:cNvSpPr>
            <a:spLocks noGrp="1" noChangeArrowheads="1"/>
          </p:cNvSpPr>
          <p:nvPr>
            <p:ph idx="1"/>
          </p:nvPr>
        </p:nvSpPr>
        <p:spPr>
          <a:xfrm>
            <a:off x="685800" y="990600"/>
            <a:ext cx="8458200" cy="5257800"/>
          </a:xfrm>
        </p:spPr>
        <p:txBody>
          <a:bodyPr/>
          <a:lstStyle/>
          <a:p>
            <a:pPr>
              <a:buNone/>
            </a:pPr>
            <a:r>
              <a:rPr lang="en-US" sz="2000" dirty="0" smtClean="0">
                <a:solidFill>
                  <a:srgbClr val="000090"/>
                </a:solidFill>
                <a:latin typeface="Courier"/>
                <a:cs typeface="Courier"/>
              </a:rPr>
              <a:t>class </a:t>
            </a:r>
            <a:r>
              <a:rPr lang="en-US" sz="2000" dirty="0" err="1" smtClean="0">
                <a:solidFill>
                  <a:srgbClr val="000090"/>
                </a:solidFill>
                <a:latin typeface="Courier"/>
                <a:cs typeface="Courier"/>
              </a:rPr>
              <a:t>AccountType</a:t>
            </a:r>
            <a:r>
              <a:rPr lang="en-US" sz="2000" dirty="0" smtClean="0">
                <a:solidFill>
                  <a:srgbClr val="000090"/>
                </a:solidFill>
                <a:latin typeface="Courier"/>
                <a:cs typeface="Courier"/>
              </a:rPr>
              <a:t>...</a:t>
            </a:r>
            <a:br>
              <a:rPr lang="en-US" sz="2000" dirty="0" smtClean="0">
                <a:solidFill>
                  <a:srgbClr val="000090"/>
                </a:solidFill>
                <a:latin typeface="Courier"/>
                <a:cs typeface="Courier"/>
              </a:rPr>
            </a:br>
            <a:endParaRPr lang="en-US" sz="2000" dirty="0" smtClean="0">
              <a:solidFill>
                <a:srgbClr val="000090"/>
              </a:solidFill>
              <a:latin typeface="Courier"/>
              <a:cs typeface="Courier"/>
            </a:endParaRPr>
          </a:p>
          <a:p>
            <a:pPr>
              <a:buNone/>
            </a:pPr>
            <a:r>
              <a:rPr lang="en-US" sz="2000" dirty="0" smtClean="0">
                <a:solidFill>
                  <a:srgbClr val="000090"/>
                </a:solidFill>
                <a:latin typeface="Courier"/>
                <a:cs typeface="Courier"/>
              </a:rPr>
              <a:t>	double </a:t>
            </a:r>
            <a:r>
              <a:rPr lang="en-US" sz="2000" dirty="0" err="1" smtClean="0">
                <a:solidFill>
                  <a:srgbClr val="000090"/>
                </a:solidFill>
                <a:latin typeface="Courier"/>
                <a:cs typeface="Courier"/>
              </a:rPr>
              <a:t>overdraftCharge(int</a:t>
            </a:r>
            <a:r>
              <a:rPr lang="en-US" sz="2000" dirty="0" smtClean="0">
                <a:solidFill>
                  <a:srgbClr val="000090"/>
                </a:solidFill>
                <a:latin typeface="Courier"/>
                <a:cs typeface="Courier"/>
              </a:rPr>
              <a:t> </a:t>
            </a:r>
            <a:r>
              <a:rPr lang="en-US" sz="2000" dirty="0" err="1" smtClean="0">
                <a:solidFill>
                  <a:srgbClr val="000090"/>
                </a:solidFill>
                <a:latin typeface="Courier"/>
                <a:cs typeface="Courier"/>
              </a:rPr>
              <a:t>daysOverdrawn</a:t>
            </a:r>
            <a:r>
              <a:rPr lang="en-US" sz="2000" dirty="0" smtClean="0">
                <a:solidFill>
                  <a:srgbClr val="000090"/>
                </a:solidFill>
                <a:latin typeface="Courier"/>
                <a:cs typeface="Courier"/>
              </a:rPr>
              <a:t>){</a:t>
            </a:r>
          </a:p>
          <a:p>
            <a:pPr>
              <a:buNone/>
            </a:pPr>
            <a:r>
              <a:rPr lang="en-US" sz="2000" dirty="0" smtClean="0">
                <a:solidFill>
                  <a:srgbClr val="000090"/>
                </a:solidFill>
                <a:latin typeface="Courier"/>
                <a:cs typeface="Courier"/>
              </a:rPr>
              <a:t>		if (</a:t>
            </a:r>
            <a:r>
              <a:rPr lang="en-US" sz="2000" dirty="0" err="1" smtClean="0">
                <a:solidFill>
                  <a:srgbClr val="0000FF"/>
                </a:solidFill>
                <a:latin typeface="Courier"/>
                <a:cs typeface="Courier"/>
              </a:rPr>
              <a:t>isPremium</a:t>
            </a:r>
            <a:r>
              <a:rPr lang="en-US" sz="2000" dirty="0" smtClean="0">
                <a:solidFill>
                  <a:srgbClr val="000090"/>
                </a:solidFill>
                <a:latin typeface="Courier"/>
                <a:cs typeface="Courier"/>
              </a:rPr>
              <a:t>()) {</a:t>
            </a:r>
          </a:p>
          <a:p>
            <a:pPr>
              <a:buNone/>
            </a:pPr>
            <a:r>
              <a:rPr lang="en-US" sz="2000" dirty="0" smtClean="0">
                <a:solidFill>
                  <a:srgbClr val="000090"/>
                </a:solidFill>
                <a:latin typeface="Courier"/>
                <a:cs typeface="Courier"/>
              </a:rPr>
              <a:t>		double result = 10;</a:t>
            </a:r>
          </a:p>
          <a:p>
            <a:pPr>
              <a:buNone/>
            </a:pPr>
            <a:r>
              <a:rPr lang="en-US" sz="2000" dirty="0" smtClean="0">
                <a:solidFill>
                  <a:srgbClr val="000090"/>
                </a:solidFill>
                <a:latin typeface="Courier"/>
                <a:cs typeface="Courier"/>
              </a:rPr>
              <a:t>		   if (</a:t>
            </a:r>
            <a:r>
              <a:rPr lang="en-US" sz="2000" dirty="0" err="1" smtClean="0">
                <a:solidFill>
                  <a:srgbClr val="0000FF"/>
                </a:solidFill>
                <a:latin typeface="Courier"/>
                <a:cs typeface="Courier"/>
              </a:rPr>
              <a:t>daysOverdrawn</a:t>
            </a:r>
            <a:r>
              <a:rPr lang="en-US" sz="2000" dirty="0" smtClean="0">
                <a:solidFill>
                  <a:srgbClr val="0000FF"/>
                </a:solidFill>
                <a:latin typeface="Courier"/>
                <a:cs typeface="Courier"/>
              </a:rPr>
              <a:t> </a:t>
            </a:r>
            <a:r>
              <a:rPr lang="en-US" sz="2000" dirty="0" smtClean="0">
                <a:solidFill>
                  <a:srgbClr val="000090"/>
                </a:solidFill>
                <a:latin typeface="Courier"/>
                <a:cs typeface="Courier"/>
              </a:rPr>
              <a:t>&gt; 7) </a:t>
            </a:r>
          </a:p>
          <a:p>
            <a:pPr>
              <a:buNone/>
            </a:pPr>
            <a:r>
              <a:rPr lang="en-US" sz="2000" dirty="0" smtClean="0">
                <a:solidFill>
                  <a:srgbClr val="000090"/>
                </a:solidFill>
                <a:latin typeface="Courier"/>
                <a:cs typeface="Courier"/>
              </a:rPr>
              <a:t>			 result += (</a:t>
            </a:r>
            <a:r>
              <a:rPr lang="en-US" sz="2000" dirty="0" err="1" smtClean="0">
                <a:solidFill>
                  <a:srgbClr val="0000FF"/>
                </a:solidFill>
                <a:latin typeface="Courier"/>
                <a:cs typeface="Courier"/>
              </a:rPr>
              <a:t>daysOverdrawn</a:t>
            </a:r>
            <a:r>
              <a:rPr lang="en-US" sz="2000" dirty="0" smtClean="0">
                <a:solidFill>
                  <a:srgbClr val="0000FF"/>
                </a:solidFill>
                <a:latin typeface="Courier"/>
                <a:cs typeface="Courier"/>
              </a:rPr>
              <a:t> </a:t>
            </a:r>
            <a:r>
              <a:rPr lang="en-US" sz="2000" dirty="0" smtClean="0">
                <a:solidFill>
                  <a:srgbClr val="000090"/>
                </a:solidFill>
                <a:latin typeface="Courier"/>
                <a:cs typeface="Courier"/>
              </a:rPr>
              <a:t>-7) * 0.85;</a:t>
            </a:r>
          </a:p>
          <a:p>
            <a:pPr>
              <a:buNone/>
            </a:pPr>
            <a:r>
              <a:rPr lang="en-US" sz="2000" dirty="0" smtClean="0">
                <a:solidFill>
                  <a:srgbClr val="000090"/>
                </a:solidFill>
                <a:latin typeface="Courier"/>
                <a:cs typeface="Courier"/>
              </a:rPr>
              <a:t>		   return result;}</a:t>
            </a:r>
          </a:p>
          <a:p>
            <a:pPr>
              <a:buNone/>
            </a:pPr>
            <a:r>
              <a:rPr lang="en-US" sz="2000" dirty="0" smtClean="0">
                <a:solidFill>
                  <a:srgbClr val="000090"/>
                </a:solidFill>
                <a:latin typeface="Courier"/>
                <a:cs typeface="Courier"/>
              </a:rPr>
              <a:t>		else </a:t>
            </a:r>
          </a:p>
          <a:p>
            <a:pPr>
              <a:buNone/>
            </a:pPr>
            <a:r>
              <a:rPr lang="en-US" sz="2000" dirty="0" smtClean="0">
                <a:solidFill>
                  <a:srgbClr val="000090"/>
                </a:solidFill>
                <a:latin typeface="Courier"/>
                <a:cs typeface="Courier"/>
              </a:rPr>
              <a:t>		   return </a:t>
            </a:r>
            <a:r>
              <a:rPr lang="en-US" sz="2000" dirty="0" err="1" smtClean="0">
                <a:solidFill>
                  <a:srgbClr val="000090"/>
                </a:solidFill>
                <a:latin typeface="Courier"/>
                <a:cs typeface="Courier"/>
              </a:rPr>
              <a:t>daysOverdrawn</a:t>
            </a:r>
            <a:r>
              <a:rPr lang="en-US" sz="2000" dirty="0" smtClean="0">
                <a:solidFill>
                  <a:srgbClr val="000090"/>
                </a:solidFill>
                <a:latin typeface="Courier"/>
                <a:cs typeface="Courier"/>
              </a:rPr>
              <a:t> * 1.75;</a:t>
            </a:r>
          </a:p>
          <a:p>
            <a:pPr>
              <a:buNone/>
            </a:pPr>
            <a:r>
              <a:rPr lang="en-US" sz="2000" dirty="0" smtClean="0">
                <a:solidFill>
                  <a:srgbClr val="000090"/>
                </a:solidFill>
                <a:latin typeface="Courier"/>
                <a:cs typeface="Courier"/>
              </a:rPr>
              <a:t>} </a:t>
            </a:r>
            <a:endParaRPr lang="en-US" sz="2000" dirty="0">
              <a:solidFill>
                <a:srgbClr val="000090"/>
              </a:solidFill>
              <a:latin typeface="Courier"/>
              <a:cs typeface="Courier"/>
            </a:endParaRPr>
          </a:p>
        </p:txBody>
      </p:sp>
      <p:sp>
        <p:nvSpPr>
          <p:cNvPr id="4" name="Left Arrow Callout 3"/>
          <p:cNvSpPr/>
          <p:nvPr/>
        </p:nvSpPr>
        <p:spPr bwMode="auto">
          <a:xfrm>
            <a:off x="5334000" y="914400"/>
            <a:ext cx="2667000" cy="533400"/>
          </a:xfrm>
          <a:prstGeom prst="leftArrowCallout">
            <a:avLst>
              <a:gd name="adj1" fmla="val 25000"/>
              <a:gd name="adj2" fmla="val 25000"/>
              <a:gd name="adj3" fmla="val 25000"/>
              <a:gd name="adj4" fmla="val 87554"/>
            </a:avLst>
          </a:prstGeom>
          <a:solidFill>
            <a:srgbClr val="FFFF00"/>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r>
              <a:rPr lang="en-US" b="1" dirty="0" smtClean="0">
                <a:latin typeface="+mj-lt"/>
              </a:rPr>
              <a:t>Moving to…</a:t>
            </a:r>
            <a:endParaRPr lang="en-US" b="1" dirty="0">
              <a:latin typeface="+mj-l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76200"/>
            <a:ext cx="8229600" cy="1143000"/>
          </a:xfrm>
        </p:spPr>
        <p:txBody>
          <a:bodyPr>
            <a:normAutofit/>
          </a:bodyPr>
          <a:lstStyle/>
          <a:p>
            <a:pPr eaLnBrk="1" hangingPunct="1"/>
            <a:r>
              <a:rPr lang="en-US" sz="4000" dirty="0" smtClean="0"/>
              <a:t>Move Method: Example </a:t>
            </a:r>
            <a:r>
              <a:rPr lang="en-US" sz="1800" dirty="0" smtClean="0"/>
              <a:t>(3 </a:t>
            </a:r>
            <a:r>
              <a:rPr lang="en-US" sz="1800" dirty="0" smtClean="0"/>
              <a:t>of 5)</a:t>
            </a:r>
            <a:endParaRPr lang="en-US" sz="4000" i="1" dirty="0"/>
          </a:p>
        </p:txBody>
      </p:sp>
      <p:sp>
        <p:nvSpPr>
          <p:cNvPr id="30723" name="Rectangle 3"/>
          <p:cNvSpPr>
            <a:spLocks noGrp="1" noChangeArrowheads="1"/>
          </p:cNvSpPr>
          <p:nvPr>
            <p:ph idx="1"/>
          </p:nvPr>
        </p:nvSpPr>
        <p:spPr/>
        <p:txBody>
          <a:bodyPr>
            <a:normAutofit lnSpcReduction="10000"/>
          </a:bodyPr>
          <a:lstStyle/>
          <a:p>
            <a:pPr eaLnBrk="1" hangingPunct="1">
              <a:buNone/>
            </a:pPr>
            <a:r>
              <a:rPr lang="en-US" dirty="0" smtClean="0"/>
              <a:t>	When </a:t>
            </a:r>
            <a:r>
              <a:rPr lang="en-US" dirty="0"/>
              <a:t>we need to </a:t>
            </a:r>
            <a:r>
              <a:rPr lang="en-US" dirty="0">
                <a:solidFill>
                  <a:srgbClr val="000090"/>
                </a:solidFill>
              </a:rPr>
              <a:t>use a feature of the source class </a:t>
            </a:r>
            <a:r>
              <a:rPr lang="en-US" dirty="0"/>
              <a:t>we can do one of the following:</a:t>
            </a:r>
            <a:r>
              <a:rPr lang="en-US" dirty="0" smtClean="0"/>
              <a:t> </a:t>
            </a:r>
            <a:br>
              <a:rPr lang="en-US" dirty="0" smtClean="0"/>
            </a:br>
            <a:endParaRPr lang="en-US" dirty="0" smtClean="0"/>
          </a:p>
          <a:p>
            <a:pPr marL="914400" lvl="1" indent="-457200" eaLnBrk="1" hangingPunct="1">
              <a:buFont typeface="+mj-lt"/>
              <a:buAutoNum type="arabicPeriod"/>
            </a:pPr>
            <a:r>
              <a:rPr lang="en-US" dirty="0" smtClean="0"/>
              <a:t>Move </a:t>
            </a:r>
            <a:r>
              <a:rPr lang="en-US" dirty="0"/>
              <a:t>this feature to the target class as </a:t>
            </a:r>
            <a:r>
              <a:rPr lang="en-US" dirty="0" smtClean="0"/>
              <a:t>well </a:t>
            </a:r>
          </a:p>
          <a:p>
            <a:pPr marL="914400" lvl="1" indent="-457200" eaLnBrk="1" hangingPunct="1">
              <a:buFont typeface="+mj-lt"/>
              <a:buAutoNum type="arabicPeriod"/>
            </a:pPr>
            <a:r>
              <a:rPr lang="en-US" dirty="0" smtClean="0"/>
              <a:t>Create or use a reference from the target class to the source</a:t>
            </a:r>
          </a:p>
          <a:p>
            <a:pPr marL="914400" lvl="1" indent="-457200" eaLnBrk="1" hangingPunct="1">
              <a:buFont typeface="+mj-lt"/>
              <a:buAutoNum type="arabicPeriod"/>
            </a:pPr>
            <a:r>
              <a:rPr lang="en-US" dirty="0" smtClean="0"/>
              <a:t>Pass </a:t>
            </a:r>
            <a:r>
              <a:rPr lang="en-US" dirty="0"/>
              <a:t>the source object as a parameter to the </a:t>
            </a:r>
            <a:r>
              <a:rPr lang="en-US" dirty="0" smtClean="0"/>
              <a:t>method</a:t>
            </a:r>
          </a:p>
          <a:p>
            <a:pPr marL="914400" lvl="1" indent="-457200" eaLnBrk="1" hangingPunct="1">
              <a:buFont typeface="+mj-lt"/>
              <a:buAutoNum type="arabicPeriod"/>
            </a:pPr>
            <a:r>
              <a:rPr lang="en-US" dirty="0" smtClean="0"/>
              <a:t>If the feature is a variable, pass it in as a parameter</a:t>
            </a:r>
          </a:p>
          <a:p>
            <a:pPr eaLnBrk="1" hangingPunct="1"/>
            <a:endParaRPr lang="en-US" dirty="0"/>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THEME_BG_IMAGE" val=""/>
  <p:tag name="MMPROD_TAG_VCONFIG" val="PD94bWwgdmVyc2lvbj0iMS4wIiBlbmNvZGluZz0iVVRGLTgiPz4NCjxjb25maWd1cmF0aW9u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0gc3Vic3RpdHV0aW9uOiAlcCA9PSBwcmVzZW50YXRpb24gdGl0bGUgLS0+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DQoJCTx1aXRleHQgbmFtZT0iU0hPV1NJREVCQVIiIHZhbHVlPSJTaG93IHNpZGViYXIgdG8gcGFydGljaXBhbnRz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IHN1YnN0aXR1dGlvbjogJXAgPT0gcHJlc2VudGF0aW9uIHRpdGxlIC0tPg0KCQk8IS0tIHN1YnN0aXR1dGlvbjogJXMgPT0gc2xpZGUgdGl0bGUgLS0+DQoJCTwhLS0gc3Vic3RpdHV0aW9uOiAlbiA9PSBzbGlkZSBudW1iZXIgLS0+DQoJCTx1aXRleHQgbmFtZT0iQk9PS01BUksiIHZhbHVlPSJNYWNyb21lZGlhIEJyZWV6ZSAtICVwIi8+DQoJCTwhLS0gc3Vic3RpdHV0aW9uOiAlcCA9PSBwcmVzZW50YXRpb24gdGl0bGUgLS0+DQoJCTwhLS0gc3Vic3RpdHV0aW9uOiAlcyA9PSBzbGlkZSB0aXRsZSAtLT4NCgkJPCEtLSBzdWJzdGl0dXRpb246ICVuID09IHNsaWRlIG51bWJlciAtLT4NCgkJPHVpdGV4dCBuYW1lPSJCT09LTUFSS1NMSURFIiB2YWx1ZT0iTWFjcm9tZWRpYSBCcmVlemUgLSAlcCAlcyIvPg0KCQk8dWl0ZXh0IG5hbWU9IlNIT1dTSURFQkFSIiB2YWx1ZT0iRGVuIFRlaWxuZWhtZXJuIGRpZSBTZWl0ZW5sZWlzdGUgYW56ZWln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SxmYWxzZSxmYWxzZSx0cnVlIi8+DQoJCTx1aWZvbnQgbmFtZT0iRk9OVF9QUkVTRU5URVJOQU1FIiB2YWx1ZT0iVmVyZGFuYSwxNSxmYWxzZSxmYWxzZSx0cnVlIi8+DQoJCTx1aWZvbnQgbmFtZT0iRk9OVF9QUkVTRU5URVJUSVRMRSIgdmFsdWU9IlZlcmRhbmEsMTEsdHJ1ZSxmYWxzZSx0cnVlIi8+DQoJCTx1aWZvbnQgbmFtZT0iRk9OVF9CSU9CVE4iIHZhbHVlPSJWZXJkYW5hLDk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RpYXBvc2l0aXZlICVuIi8+DQoJCTwhLS0gc3Vic3RpdHV0aW9uOiAlbiA9PSBzbGlkZSBudW1iZXIgLS0+DQoJCTwhLS0gc3Vic3RpdHV0aW9uOiAldCA9PSB0b3RhbCBzbGlkZSBjb3VudCAtLT4NCgkJPHVpdGV4dCBuYW1lPSJTQ1JVQkJBUlNUQVRVU19TTElERUlORk8iIHZhbHVlPSJEaWFwb3NpdGl2ZSAlbiAvICV0IHwgIi8+DQoJCTx1aXRleHQgbmFtZT0iU0NSVUJCQVJTVEFUVVNfU1RPUFBFRCIgdmFsdWU9IkFycsOqdMOpZSIvPg0KCQk8dWl0ZXh0IG5hbWU9IlNDUlVCQkFSU1RBVFVTX1BMQVlJTkciIHZhbHVlPSJMZWN0dXJlIi8+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DQoJCTwhLS0gc3Vic3RpdHV0aW9uOiAlcyA9PSBzZWNvbmRzIHJlbWFpbmluZyAtLT4NCgkJPHVpdGV4dCBuYW1lPSJFTEFQU0VEIiB2YWx1ZT0iJW0gbWludXRlcyAlcyBzZWNvbmRlcyBSZXN0YW50ZXMiLz4NCgkJPHVpdGV4dCBuYW1lPSJOT1RGT1VORCIgdmFsdWU9IlJpZW4gdHJvdXbDqSIvPg0KCQk8dWl0ZXh0IG5hbWU9IkFUVEFDSE1FTlRTIiB2YWx1ZT0iUGnDqGNlcyBqb2ludGVzIi8+DQoJCTwhLS0gc3Vic3RpdHV0aW9uOiAlcCA9PSBjdXJyZW50IHNwZWFrZXIncyB0aXRsZSAtLT4NCgkJPHVpdGV4dCBuYW1lPSJCSU9XSU5fVElUTEUiIHZhbHVlPSJCaW8gOiAlcCIvPg0KCQk8dWl0ZXh0IG5hbWU9IkJJT0JUTl9USVRMRSIgdmFsdWU9IkJpbyA6Ii8+DQoJCTx1aXRleHQgbmFtZT0iRElWSURFUkJUTl9USVRMRSIgdmFsdWU9InwiLz4NCgkJPHVpdGV4dCBuYW1lPSJDT05UQUNUQlROX1RJVExFIiB2YWx1ZT0iQ29udGFjdCIvPg0KCQk8dWl0ZXh0IG5hbWU9IlRBQl9PVVRMSU5FIiB2YWx1ZT0iUGxhbiIvPg0KCQk8dWl0ZXh0IG5hbWU9IlRBQl9USFVNQiIgdmFsdWU9Ik1pbmlhdHVyZSIvPg0KCQk8dWl0ZXh0IG5hbWU9IlRBQl9OT1RFUyIgdmFsdWU9IkNvbW0uIi8+DQoJCTx1aXRleHQgbmFtZT0iVEFCX1NFQVJDSCIgdmFsdWU9IkNoZXJjaGUiLz4NCgkJPHVpdGV4dCBuYW1lPSJTTElERV9IRUFESU5HIiB2YWx1ZT0iVGl0cmUgZGUgbGEgZGlhcG9zaXRpdmUiLz4NCgkJPHVpdGV4dCBuYW1lPSJEVVJBVElPTl9IRUFESU5HIiB2YWx1ZT0iRHVyw6llIi8+DQoJCTx1aXRleHQgbmFtZT0iU0VBUkNIX0hFQURJTkciIHZhbHVlPSJDaGVyY2hlciBsZSB0ZXh0ZSA6Ii8+DQoJCTx1aXRleHQgbmFtZT0iVEhVTUJfSEVBRElORyIgdmFsdWU9IkRpYXBvc2l0aXZlIC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DQoJCTwhLS0gc3Vic3RpdHV0aW9uOiAlbiA9PSBzbGlkZSBudW1iZXIgLS0+DQoJCTx1aXRleHQgbmFtZT0iQk9PS01BUktTTElERSIgdmFsdWU9Ik1hY3JvbWVkaWEgQnJlZXplIC0gJXAgJXMiLz4NCgkJPHVpdGV4dCBuYW1lPSJTSE9XU0lERUJBUiIgdmFsdWU9Ik1vbnRyZXIgbCdlbmNhZHLDqSBhdXggcGFydGljaXBhbnRz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DQoJCTx1aXRleHQgbmFtZT0iU0NSVUJCQVJTVEFUVVNfUExBWUlORyIgdmFsdWU9IuWGjeeUn+S4rSIvPg0KCQk8dWl0ZXh0IG5hbWU9IlNDUlVCQkFSU1RBVFVTX05PQVVESU8iIHZhbHVlPSLpn7Plo7DjgarjgZc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q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QmlvIDogJXAiLz4NCgkJPHVpdGV4dCBuYW1lPSJCSU9CVE5fVElUTEUiIHZhbHVlPSJCaW8iLz4NCgkJPHVpdGV4dCBuYW1lPSJESVZJREVSQlROX1RJVExFIiB2YWx1ZT0ifCIvPg0KCQk8dWl0ZXh0IG5hbWU9IkNPTlRBQ1RCVE5fVElUTEUiIHZhbHVlPSLjgYrllY/jgYTlkIjjgo/jgZsiLz4NCgkJPHVpdGV4dCBuYW1lPSJUQUJfT1VUTElORSIgdmFsdWU9IuOCouOCpuODiOODqeOCpOODsyIvPg0KCQk8dWl0ZXh0IG5hbWU9IlRBQl9USFVNQiIgdmFsdWU9Iuizm+WQpiIvPg0KCQk8dWl0ZXh0IG5hbWU9IlRBQl9OT1RFUyIgdmFsdWU9IuODjuODvOODiCIvPg0KCQk8dWl0ZXh0IG5hbWU9IlRBQl9TRUFSQ0giIHZhbHVlPSLmpJzntKIiLz4NCgkJPHVpdGV4dCBuYW1lPSJTTElERV9IRUFESU5HIiB2YWx1ZT0i44K544Op44Kk44OJ44K/44Kk44OI44OrIi8+DQoJCTx1aXRleHQgbmFtZT0iRFVSQVRJT05fSEVBRElORyIgdmFsdWU9IumVt+OBlSIvPg0KCQk8dWl0ZXh0IG5hbWU9IlNFQVJDSF9IRUFESU5HIiB2YWx1ZT0i44OG44Kt44K544OI5qSc57SiIDogIi8+DQoJCTx1aXRleHQgbmFtZT0iVEhVTUJfSEVBRElORyIgdmFsdWU9IuOCueODqeOCpOODiSIvPg0KCQk8dWl0ZXh0IG5hbWU9IlRIVU1CX0lORk8iIHZhbHVlPSLjgrnjg6njgqTjg4njgr/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DQoJCTwhLS0gc3Vic3RpdHV0aW9uOiAlbiA9PSBzbGlkZSBudW1iZXIgLS0+DQoJCTx1aXRleHQgbmFtZT0iQk9PS01BUksiIHZhbHVlPSJNYWNyb21lZGlhIEJyZWV6ZSAtICVwIi8+DQoJCTwhLS0gc3Vic3RpdHV0aW9uOiAlcCA9PSBwcmVzZW50YXRpb24gdGl0bGUgLS0+DQoJCTwhLS0gc3Vic3RpdHV0aW9uOiAlcyA9PSBzbGlkZSB0aXRsZSAtLT4NCgkJPCEtLSBzdWJzdGl0dXRpb246ICVuID09IHNsaWRlIG51bWJlciAtLT4NCgkJPHVpdGV4dCBuYW1lPSJCT09LTUFSS1NMSURFIiB2YWx1ZT0iTWFjcm9tZWRpYSBCcmVlemUgLSAlcCAlcyIvPg0KCQk8dWl0ZXh0IG5hbWU9IlNIT1dTSURFQkFSIiB2YWx1ZT0i44K144Kk44OJ44OQ44O844KS5Y+C5Yqg6ICF44Gr6KaL44Gb44KL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7Jew65297LKY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DQoJCTwhLS0gc3Vic3RpdHV0aW9uOiAlbiA9PSBzbGlkZSBudW1iZXIgLS0+DQoJCTx1aXRleHQgbmFtZT0iQk9PS01BUktTTElERSIgdmFsdWU9Ik1hY3JvbWVkaWEgQnJlZXplIC0gJXAgJXMiLz4NCgkJPHVpdGV4dCBuYW1lPSJTSE9XU0lERUJBUiIgdmFsdWU9IuywuOyXrOyekOyXkOqyjCDshLjroZwg66eJ64yAIOuztOydtOq4sCIvPg0KCTwvbGFuZ3VhZ2U+DQo8L2NvbmZpZ3VyYXRpb24+DQo="/>
  <p:tag name="MMPROD_UIDATA" val="&lt;database version=&quot;6.0&quot;&gt;&lt;object type=&quot;1&quot; unique_id=&quot;10001&quot;&gt;&lt;property id=&quot;20141&quot; value=&quot;CS5704-Week1-Introduction&quot;/&gt;&lt;property id=&quot;20142&quot; value=&quot;This file contains the introduction of the course and guidelines on how the course will be organized.&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91&quot; value=&quot;Breeze&quot;/&gt;&lt;property id=&quot;20192&quot; value=&quot;http://breeze.iddl.vt.edu&quot;/&gt;&lt;property id=&quot;20193&quot; value=&quot;0&quot;/&gt;&lt;property id=&quot;20224&quot; value=&quot;C:\Documents and Settings\Shawn Bohner\My Documents\CS5704\Fall2007\CS-5704-Week1&quot;/&gt;&lt;property id=&quot;20250&quot; value=&quot;0&quot;/&gt;&lt;property id=&quot;20251&quot; value=&quot;1&quot;/&gt;&lt;property id=&quot;20259&quot; value=&quot;0&quot;/&gt;&lt;object type=&quot;4&quot; unique_id=&quot;10002&quot;&gt;&lt;/object&gt;&lt;object type=&quot;2&quot; unique_id=&quot;10003&quot;&gt;&lt;object type=&quot;3&quot; unique_id=&quot;10004&quot;&gt;&lt;property id=&quot;20148&quot; value=&quot;5&quot;/&gt;&lt;property id=&quot;20300&quot; value=&quot;Slide 1 - &amp;quot;Software Engineering&amp;#x0D;&amp;#x0A;CS5704: First Week&amp;quot;&quot;/&gt;&lt;property id=&quot;20303&quot; value=&quot;-1&quot;/&gt;&lt;property id=&quot;20307&quot; value=&quot;259&quot;/&gt;&lt;property id=&quot;20309&quot; value=&quot;-1&quot;/&gt;&lt;/object&gt;&lt;object type=&quot;3&quot; unique_id=&quot;10005&quot;&gt;&lt;property id=&quot;20148&quot; value=&quot;5&quot;/&gt;&lt;property id=&quot;20300&quot; value=&quot;Slide 2 - &amp;quot;Agenda&amp;quot;&quot;/&gt;&lt;property id=&quot;20303&quot; value=&quot;-1&quot;/&gt;&lt;property id=&quot;20307&quot; value=&quot;358&quot;/&gt;&lt;property id=&quot;20309&quot; value=&quot;-1&quot;/&gt;&lt;/object&gt;&lt;object type=&quot;3&quot; unique_id=&quot;10006&quot;&gt;&lt;property id=&quot;20148&quot; value=&quot;5&quot;/&gt;&lt;property id=&quot;20300&quot; value=&quot;Slide 3 - &amp;quot;Tentative Fall Semester Timeline&amp;quot;&quot;/&gt;&lt;property id=&quot;20303&quot; value=&quot;-1&quot;/&gt;&lt;property id=&quot;20307&quot; value=&quot;393&quot;/&gt;&lt;property id=&quot;20309&quot; value=&quot;-1&quot;/&gt;&lt;/object&gt;&lt;object type=&quot;3&quot; unique_id=&quot;10007&quot;&gt;&lt;property id=&quot;20148&quot; value=&quot;5&quot;/&gt;&lt;property id=&quot;20300&quot; value=&quot;Slide 4 - &amp;quot;Tentative Structure of CS5704&amp;quot;&quot;/&gt;&lt;property id=&quot;20303&quot; value=&quot;-1&quot;/&gt;&lt;property id=&quot;20307&quot; value=&quot;395&quot;/&gt;&lt;property id=&quot;20309&quot; value=&quot;-1&quot;/&gt;&lt;/object&gt;&lt;object type=&quot;3&quot; unique_id=&quot;10008&quot;&gt;&lt;property id=&quot;20148&quot; value=&quot;5&quot;/&gt;&lt;property id=&quot;20300&quot; value=&quot;Slide 5 - &amp;quot;Guidelines and Expectations&amp;quot;&quot;/&gt;&lt;property id=&quot;20303&quot; value=&quot;-1&quot;/&gt;&lt;property id=&quot;20307&quot; value=&quot;414&quot;/&gt;&lt;property id=&quot;20309&quot; value=&quot;-1&quot;/&gt;&lt;/object&gt;&lt;object type=&quot;3&quot; unique_id=&quot;10009&quot;&gt;&lt;property id=&quot;20148&quot; value=&quot;5&quot;/&gt;&lt;property id=&quot;20300&quot; value=&quot;Slide 6 - &amp;quot;Grading and Evaluation&amp;quot;&quot;/&gt;&lt;property id=&quot;20303&quot; value=&quot;-1&quot;/&gt;&lt;property id=&quot;20307&quot; value=&quot;415&quot;/&gt;&lt;property id=&quot;20309&quot; value=&quot;-1&quot;/&gt;&lt;/object&gt;&lt;object type=&quot;3&quot; unique_id=&quot;10010&quot;&gt;&lt;property id=&quot;20148&quot; value=&quot;5&quot;/&gt;&lt;property id=&quot;20300&quot; value=&quot;Slide 7 - &amp;quot;Late Work&amp;quot;&quot;/&gt;&lt;property id=&quot;20303&quot; value=&quot;-1&quot;/&gt;&lt;property id=&quot;20307&quot; value=&quot;416&quot;/&gt;&lt;property id=&quot;20309&quot; value=&quot;-1&quot;/&gt;&lt;/object&gt;&lt;object type=&quot;3&quot; unique_id=&quot;10011&quot;&gt;&lt;property id=&quot;20148&quot; value=&quot;5&quot;/&gt;&lt;property id=&quot;20300&quot; value=&quot;Slide 8 - &amp;quot;Chapter 1 : Software and Software Engineering&amp;quot;&quot;/&gt;&lt;property id=&quot;20303&quot; value=&quot;-1&quot;/&gt;&lt;property id=&quot;20307&quot; value=&quot;362&quot;/&gt;&lt;property id=&quot;20309&quot; value=&quot;-1&quot;/&gt;&lt;/object&gt;&lt;object type=&quot;3&quot; unique_id=&quot;10012&quot;&gt;&lt;property id=&quot;20148&quot; value=&quot;5&quot;/&gt;&lt;property id=&quot;20300&quot; value=&quot;Slide 9 - &amp;quot;What is Software?&amp;quot;&quot;/&gt;&lt;property id=&quot;20303&quot; value=&quot;-1&quot;/&gt;&lt;property id=&quot;20307&quot; value=&quot;378&quot;/&gt;&lt;property id=&quot;20309&quot; value=&quot;-1&quot;/&gt;&lt;/object&gt;&lt;object type=&quot;3&quot; unique_id=&quot;10013&quot;&gt;&lt;property id=&quot;20148&quot; value=&quot;5&quot;/&gt;&lt;property id=&quot;20300&quot; value=&quot;Slide 10 - &amp;quot;So, What is Software?&amp;quot;&quot;/&gt;&lt;property id=&quot;20303&quot; value=&quot;-1&quot;/&gt;&lt;property id=&quot;20307&quot; value=&quot;337&quot;/&gt;&lt;property id=&quot;20309&quot; value=&quot;-1&quot;/&gt;&lt;/object&gt;&lt;object type=&quot;3&quot; unique_id=&quot;10014&quot;&gt;&lt;property id=&quot;20148&quot; value=&quot;5&quot;/&gt;&lt;property id=&quot;20300&quot; value=&quot;Slide 11 - &amp;quot;Software Doesn’t Wear Out&amp;quot;&quot;/&gt;&lt;property id=&quot;20303&quot; value=&quot;-1&quot;/&gt;&lt;property id=&quot;20307&quot; value=&quot;342&quot;/&gt;&lt;property id=&quot;20309&quot; value=&quot;-1&quot;/&gt;&lt;/object&gt;&lt;object type=&quot;3&quot; unique_id=&quot;10015&quot;&gt;&lt;property id=&quot;20148&quot; value=&quot;5&quot;/&gt;&lt;property id=&quot;20300&quot; value=&quot;Slide 12 - &amp;quot;Software Design Degradation&amp;quot;&quot;/&gt;&lt;property id=&quot;20303&quot; value=&quot;-1&quot;/&gt;&lt;property id=&quot;20307&quot; value=&quot;380&quot;/&gt;&lt;property id=&quot;20309&quot; value=&quot;-1&quot;/&gt;&lt;/object&gt;&lt;object type=&quot;3&quot; unique_id=&quot;10016&quot;&gt;&lt;property id=&quot;20148&quot; value=&quot;5&quot;/&gt;&lt;property id=&quot;20300&quot; value=&quot;Slide 13 - &amp;quot;Information Lose Due to Relentless Change&amp;quot;&quot;/&gt;&lt;property id=&quot;20303&quot; value=&quot;-1&quot;/&gt;&lt;property id=&quot;20307&quot; value=&quot;381&quot;/&gt;&lt;property id=&quot;20309&quot; value=&quot;-1&quot;/&gt;&lt;/object&gt;&lt;object type=&quot;3&quot; unique_id=&quot;10017&quot;&gt;&lt;property id=&quot;20148&quot; value=&quot;5&quot;/&gt;&lt;property id=&quot;20300&quot; value=&quot;Slide 14 - &amp;quot;Wear versus Deterioration&amp;quot;&quot;/&gt;&lt;property id=&quot;20303&quot; value=&quot;-1&quot;/&gt;&lt;property id=&quot;20307&quot; value=&quot;333&quot;/&gt;&lt;property id=&quot;20309&quot; value=&quot;-1&quot;/&gt;&lt;/object&gt;&lt;object type=&quot;3&quot; unique_id=&quot;10018&quot;&gt;&lt;property id=&quot;20148&quot; value=&quot;5&quot;/&gt;&lt;property id=&quot;20300&quot; value=&quot;Slide 15 - &amp;quot;The Cost of Change&amp;quot;&quot;/&gt;&lt;property id=&quot;20303&quot; value=&quot;-1&quot;/&gt;&lt;property id=&quot;20307&quot; value=&quot;334&quot;/&gt;&lt;property id=&quot;20309&quot; value=&quot;-1&quot;/&gt;&lt;/object&gt;&lt;object type=&quot;3&quot; unique_id=&quot;10019&quot;&gt;&lt;property id=&quot;20148&quot; value=&quot;5&quot;/&gt;&lt;property id=&quot;20300&quot; value=&quot;Slide 16 - &amp;quot;Software is Complex&amp;quot;&quot;/&gt;&lt;property id=&quot;20303&quot; value=&quot;-1&quot;/&gt;&lt;property id=&quot;20307&quot; value=&quot;394&quot;/&gt;&lt;property id=&quot;20309&quot; value=&quot;-1&quot;/&gt;&lt;/object&gt;&lt;object type=&quot;3&quot; unique_id=&quot;10020&quot;&gt;&lt;property id=&quot;20148&quot; value=&quot;5&quot;/&gt;&lt;property id=&quot;20300&quot; value=&quot;Slide 17 - &amp;quot;Software “Schizophrenia”&amp;quot;&quot;/&gt;&lt;property id=&quot;20303&quot; value=&quot;-1&quot;/&gt;&lt;property id=&quot;20307&quot; value=&quot;384&quot;/&gt;&lt;property id=&quot;20309&quot; value=&quot;-1&quot;/&gt;&lt;/object&gt;&lt;object type=&quot;3&quot; unique_id=&quot;10021&quot;&gt;&lt;property id=&quot;20148&quot; value=&quot;5&quot;/&gt;&lt;property id=&quot;20300&quot; value=&quot;Slide 18 - &amp;quot;Software—New Categories&amp;quot;&quot;/&gt;&lt;property id=&quot;20303&quot; value=&quot;-1&quot;/&gt;&lt;property id=&quot;20307&quot; value=&quot;396&quot;/&gt;&lt;property id=&quot;20309&quot; value=&quot;-1&quot;/&gt;&lt;/object&gt;&lt;object type=&quot;3&quot; unique_id=&quot;10022&quot;&gt;&lt;property id=&quot;20148&quot; value=&quot;5&quot;/&gt;&lt;property id=&quot;20300&quot; value=&quot;Slide 19 - &amp;quot;Software Evolution&amp;quot;&quot;/&gt;&lt;property id=&quot;20303&quot; value=&quot;-1&quot;/&gt;&lt;property id=&quot;20307&quot; value=&quot;398&quot;/&gt;&lt;property id=&quot;20309&quot; value=&quot;-1&quot;/&gt;&lt;/object&gt;&lt;object type=&quot;3&quot; unique_id=&quot;10023&quot;&gt;&lt;property id=&quot;20148&quot; value=&quot;5&quot;/&gt;&lt;property id=&quot;20300&quot; value=&quot;Slide 20 - &amp;quot;Software Evolution (continued)&amp;quot;&quot;/&gt;&lt;property id=&quot;20303&quot; value=&quot;-1&quot;/&gt;&lt;property id=&quot;20307&quot; value=&quot;418&quot;/&gt;&lt;property id=&quot;20309&quot; value=&quot;-1&quot;/&gt;&lt;/object&gt;&lt;object type=&quot;3&quot; unique_id=&quot;10024&quot;&gt;&lt;property id=&quot;20148&quot; value=&quot;5&quot;/&gt;&lt;property id=&quot;20300&quot; value=&quot;Slide 21 - &amp;quot;Chapter 2: Process—A Generic View&amp;quot;&quot;/&gt;&lt;property id=&quot;20303&quot; value=&quot;-1&quot;/&gt;&lt;property id=&quot;20307&quot; value=&quot;372&quot;/&gt;&lt;property id=&quot;20309&quot; value=&quot;-1&quot;/&gt;&lt;/object&gt;&lt;object type=&quot;3&quot; unique_id=&quot;10025&quot;&gt;&lt;property id=&quot;20148&quot; value=&quot;5&quot;/&gt;&lt;property id=&quot;20300&quot; value=&quot;Slide 22 - &amp;quot;Software Still Stuck in Construction&amp;quot;&quot;/&gt;&lt;property id=&quot;20303&quot; value=&quot;-1&quot;/&gt;&lt;property id=&quot;20307&quot; value=&quot;386&quot;/&gt;&lt;property id=&quot;20309&quot; value=&quot;-1&quot;/&gt;&lt;/object&gt;&lt;object type=&quot;3&quot; unique_id=&quot;10026&quot;&gt;&lt;property id=&quot;20148&quot; value=&quot;5&quot;/&gt;&lt;property id=&quot;20300&quot; value=&quot;Slide 23 - &amp;quot;A Layered Technology&amp;quot;&quot;/&gt;&lt;property id=&quot;20303&quot; value=&quot;-1&quot;/&gt;&lt;property id=&quot;20307&quot; value=&quot;346&quot;/&gt;&lt;property id=&quot;20309&quot; value=&quot;-1&quot;/&gt;&lt;/object&gt;&lt;object type=&quot;3&quot; unique_id=&quot;10027&quot;&gt;&lt;property id=&quot;20148&quot; value=&quot;5&quot;/&gt;&lt;property id=&quot;20300&quot; value=&quot;Slide 24 - &amp;quot;Umbrella Activities &amp;#x0D;&amp;#x0A;(AKA Cross-Life-Cycle Activities)&amp;quot;&quot;/&gt;&lt;property id=&quot;20303&quot; value=&quot;-1&quot;/&gt;&lt;property id=&quot;20307&quot; value=&quot;348&quot;/&gt;&lt;property id=&quot;20309&quot; value=&quot;-1&quot;/&gt;&lt;/object&gt;&lt;object type=&quot;3&quot; unique_id=&quot;10028&quot;&gt;&lt;property id=&quot;20148&quot; value=&quot;5&quot;/&gt;&lt;property id=&quot;20300&quot; value=&quot;Slide 25 - &amp;quot;SEI’s Software Process &amp;#x0D;&amp;#x0A;Capability Maturity Model&amp;quot;&quot;/&gt;&lt;property id=&quot;20303&quot; value=&quot;-1&quot;/&gt;&lt;property id=&quot;20307&quot; value=&quot;374&quot;/&gt;&lt;property id=&quot;20309&quot; value=&quot;-1&quot;/&gt;&lt;/object&gt;&lt;object type=&quot;3&quot; unique_id=&quot;10029&quot;&gt;&lt;property id=&quot;20148&quot; value=&quot;5&quot;/&gt;&lt;property id=&quot;20300&quot; value=&quot;Slide 26 - &amp;quot;Summary of the SEI/CMM Levels&amp;quot;&quot;/&gt;&lt;property id=&quot;20303&quot; value=&quot;-1&quot;/&gt;&lt;property id=&quot;20307&quot; value=&quot;375&quot;/&gt;&lt;property id=&quot;20309&quot; value=&quot;-1&quot;/&gt;&lt;/object&gt;&lt;object type=&quot;3&quot; unique_id=&quot;10030&quot;&gt;&lt;property id=&quot;20148&quot; value=&quot;5&quot;/&gt;&lt;property id=&quot;20300&quot; value=&quot;Slide 27 - &amp;quot;Process Improvement Maturity Levels&amp;quot;&quot;/&gt;&lt;property id=&quot;20303&quot; value=&quot;-1&quot;/&gt;&lt;property id=&quot;20307&quot; value=&quot;390&quot;/&gt;&lt;property id=&quot;20309&quot; value=&quot;-1&quot;/&gt;&lt;/object&gt;&lt;object type=&quot;3&quot; unique_id=&quot;10031&quot;&gt;&lt;property id=&quot;20148&quot; value=&quot;5&quot;/&gt;&lt;property id=&quot;20300&quot; value=&quot;Slide 28 - &amp;quot;More Traction at Upper levels...&amp;quot;&quot;/&gt;&lt;property id=&quot;20303&quot; value=&quot;-1&quot;/&gt;&lt;property id=&quot;20307&quot; value=&quot;391&quot;/&gt;&lt;property id=&quot;20309&quot; value=&quot;-1&quot;/&gt;&lt;/object&gt;&lt;object type=&quot;3&quot; unique_id=&quot;10032&quot;&gt;&lt;property id=&quot;20148&quot; value=&quot;5&quot;/&gt;&lt;property id=&quot;20300&quot; value=&quot;Slide 29 - &amp;quot;The Process Model: Adaptability&amp;quot;&quot;/&gt;&lt;property id=&quot;20303&quot; value=&quot;-1&quot;/&gt;&lt;property id=&quot;20307&quot; value=&quot;400&quot;/&gt;&lt;property id=&quot;20309&quot; value=&quot;-1&quot;/&gt;&lt;/object&gt;&lt;object type=&quot;3&quot; unique_id=&quot;10033&quot;&gt;&lt;property id=&quot;20148&quot; value=&quot;5&quot;/&gt;&lt;property id=&quot;20300&quot; value=&quot;Slide 30 - &amp;quot;The CMMI&amp;quot;&quot;/&gt;&lt;property id=&quot;20303&quot; value=&quot;-1&quot;/&gt;&lt;property id=&quot;20307&quot; value=&quot;401&quot;/&gt;&lt;property id=&quot;20309&quot; value=&quot;-1&quot;/&gt;&lt;/object&gt;&lt;object type=&quot;3&quot; unique_id=&quot;10034&quot;&gt;&lt;property id=&quot;20148&quot; value=&quot;5&quot;/&gt;&lt;property id=&quot;20300&quot; value=&quot;Slide 31 - &amp;quot;Process Patterns&amp;quot;&quot;/&gt;&lt;property id=&quot;20303&quot; value=&quot;-1&quot;/&gt;&lt;property id=&quot;20307&quot; value=&quot;402&quot;/&gt;&lt;property id=&quot;20309&quot; value=&quot;-1&quot;/&gt;&lt;/object&gt;&lt;object type=&quot;3&quot; unique_id=&quot;10035&quot;&gt;&lt;property id=&quot;20148&quot; value=&quot;5&quot;/&gt;&lt;property id=&quot;20300&quot; value=&quot;Slide 32 - &amp;quot;Process Assessment&amp;quot;&quot;/&gt;&lt;property id=&quot;20303&quot; value=&quot;-1&quot;/&gt;&lt;property id=&quot;20307&quot; value=&quot;403&quot;/&gt;&lt;property id=&quot;20309&quot; value=&quot;-1&quot;/&gt;&lt;/object&gt;&lt;object type=&quot;3&quot; unique_id=&quot;10036&quot;&gt;&lt;property id=&quot;20148&quot; value=&quot;5&quot;/&gt;&lt;property id=&quot;20300&quot; value=&quot;Slide 33 - &amp;quot;Assessment and Improvement&amp;quot;&quot;/&gt;&lt;property id=&quot;20303&quot; value=&quot;-1&quot;/&gt;&lt;property id=&quot;20307&quot; value=&quot;404&quot;/&gt;&lt;property id=&quot;20309&quot; value=&quot;-1&quot;/&gt;&lt;/object&gt;&lt;object type=&quot;3&quot; unique_id=&quot;10037&quot;&gt;&lt;property id=&quot;20148&quot; value=&quot;5&quot;/&gt;&lt;property id=&quot;20300&quot; value=&quot;Slide 34 - &amp;quot;Personal Software Process (PSP)&amp;quot;&quot;/&gt;&lt;property id=&quot;20303&quot; value=&quot;-1&quot;/&gt;&lt;property id=&quot;20307&quot; value=&quot;405&quot;/&gt;&lt;property id=&quot;20309&quot; value=&quot;-1&quot;/&gt;&lt;/object&gt;&lt;object type=&quot;3&quot; unique_id=&quot;10038&quot;&gt;&lt;property id=&quot;20148&quot; value=&quot;5&quot;/&gt;&lt;property id=&quot;20300&quot; value=&quot;Slide 35 - &amp;quot;Team Software Process (TSP)&amp;quot;&quot;/&gt;&lt;property id=&quot;20303&quot; value=&quot;-1&quot;/&gt;&lt;property id=&quot;20307&quot; value=&quot;406&quot;/&gt;&lt;property id=&quot;20309&quot; value=&quot;-1&quot;/&gt;&lt;/object&gt;&lt;object type=&quot;3&quot; unique_id=&quot;10039&quot;&gt;&lt;property id=&quot;20148&quot; value=&quot;5&quot;/&gt;&lt;property id=&quot;20300&quot; value=&quot;Slide 36 - &amp;quot;Chapter 3: Prescriptive Process Models&amp;quot;&quot;/&gt;&lt;property id=&quot;20303&quot; value=&quot;-1&quot;/&gt;&lt;property id=&quot;20307&quot; value=&quot;417&quot;/&gt;&lt;property id=&quot;20309&quot; value=&quot;-1&quot;/&gt;&lt;/object&gt;&lt;object type=&quot;3&quot; unique_id=&quot;10040&quot;&gt;&lt;property id=&quot;20148&quot; value=&quot;5&quot;/&gt;&lt;property id=&quot;20300&quot; value=&quot;Slide 37 - &amp;quot;Prescriptive Models&amp;quot;&quot;/&gt;&lt;property id=&quot;20303&quot; value=&quot;-1&quot;/&gt;&lt;property id=&quot;20307&quot; value=&quot;407&quot;/&gt;&lt;property id=&quot;20309&quot; value=&quot;-1&quot;/&gt;&lt;/object&gt;&lt;object type=&quot;3&quot; unique_id=&quot;10041&quot;&gt;&lt;property id=&quot;20148&quot; value=&quot;5&quot;/&gt;&lt;property id=&quot;20300&quot; value=&quot;Slide 38 - &amp;quot;The Linear Model&amp;quot;&quot;/&gt;&lt;property id=&quot;20303&quot; value=&quot;-1&quot;/&gt;&lt;property id=&quot;20307&quot; value=&quot;352&quot;/&gt;&lt;property id=&quot;20309&quot; value=&quot;-1&quot;/&gt;&lt;/object&gt;&lt;object type=&quot;3&quot; unique_id=&quot;10042&quot;&gt;&lt;property id=&quot;20148&quot; value=&quot;5&quot;/&gt;&lt;property id=&quot;20300&quot; value=&quot;Slide 39 - &amp;quot;Rational Unified Process&amp;quot;&quot;/&gt;&lt;property id=&quot;20303&quot; value=&quot;-1&quot;/&gt;&lt;property id=&quot;20307&quot; value=&quot;413&quot;/&gt;&lt;property id=&quot;20309&quot; value=&quot;-1&quot;/&gt;&lt;/object&gt;&lt;object type=&quot;3&quot; unique_id=&quot;10043&quot;&gt;&lt;property id=&quot;20148&quot; value=&quot;5&quot;/&gt;&lt;property id=&quot;20300&quot; value=&quot;Slide 40 - &amp;quot;Iterative Models&amp;quot;&quot;/&gt;&lt;property id=&quot;20303&quot; value=&quot;-1&quot;/&gt;&lt;property id=&quot;20307&quot; value=&quot;411&quot;/&gt;&lt;property id=&quot;20309&quot; value=&quot;-1&quot;/&gt;&lt;/object&gt;&lt;object type=&quot;3&quot; unique_id=&quot;10044&quot;&gt;&lt;property id=&quot;20148&quot; value=&quot;5&quot;/&gt;&lt;property id=&quot;20300&quot; value=&quot;Slide 41 - &amp;quot;The Incremental Model&amp;quot;&quot;/&gt;&lt;property id=&quot;20303&quot; value=&quot;-1&quot;/&gt;&lt;property id=&quot;20307&quot; value=&quot;412&quot;/&gt;&lt;property id=&quot;20309&quot; value=&quot;-1&quot;/&gt;&lt;/object&gt;&lt;object type=&quot;3&quot; unique_id=&quot;10045&quot;&gt;&lt;property id=&quot;20148&quot; value=&quot;5&quot;/&gt;&lt;property id=&quot;20300&quot; value=&quot;Slide 42 - &amp;quot;Iterative and Incremental Models&amp;quot;&quot;/&gt;&lt;property id=&quot;20303&quot; value=&quot;-1&quot;/&gt;&lt;property id=&quot;20307&quot; value=&quot;353&quot;/&gt;&lt;property id=&quot;20309&quot; value=&quot;-1&quot;/&gt;&lt;/object&gt;&lt;object type=&quot;3&quot; unique_id=&quot;10046&quot;&gt;&lt;property id=&quot;20148&quot; value=&quot;5&quot;/&gt;&lt;property id=&quot;20300&quot; value=&quot;Slide 43 - &amp;quot;Evolutionary Models: The Spiral&amp;quot;&quot;/&gt;&lt;property id=&quot;20303&quot; value=&quot;-1&quot;/&gt;&lt;property id=&quot;20307&quot; value=&quot;408&quot;/&gt;&lt;property id=&quot;20309&quot; value=&quot;-1&quot;/&gt;&lt;/object&gt;&lt;object type=&quot;3&quot; unique_id=&quot;10047&quot;&gt;&lt;property id=&quot;20148&quot; value=&quot;5&quot;/&gt;&lt;property id=&quot;20300&quot; value=&quot;Slide 44 - &amp;quot;Evolutionary Models: Concurrent&amp;quot;&quot;/&gt;&lt;property id=&quot;20303&quot; value=&quot;-1&quot;/&gt;&lt;property id=&quot;20307&quot; value=&quot;409&quot;/&gt;&lt;property id=&quot;20309&quot; value=&quot;-1&quot;/&gt;&lt;/object&gt;&lt;object type=&quot;3&quot; unique_id=&quot;10048&quot;&gt;&lt;property id=&quot;20148&quot; value=&quot;5&quot;/&gt;&lt;property id=&quot;20300&quot; value=&quot;Slide 45 - &amp;quot;Still Other Process Models&amp;quot;&quot;/&gt;&lt;property id=&quot;20303&quot; value=&quot;-1&quot;/&gt;&lt;property id=&quot;20307&quot; value=&quot;410&quot;/&gt;&lt;property id=&quot;20309&quot; value=&quot;-1&quot;/&gt;&lt;/object&gt;&lt;object type=&quot;3&quot; unique_id=&quot;10049&quot;&gt;&lt;property id=&quot;20148&quot; value=&quot;5&quot;/&gt;&lt;property id=&quot;20300&quot; value=&quot;Slide 46 - &amp;quot;Homework Assignment for 8/29/07&amp;quot;&quot;/&gt;&lt;property id=&quot;20303&quot; value=&quot;-1&quot;/&gt;&lt;property id=&quot;20307&quot; value=&quot;377&quot;/&gt;&lt;property id=&quot;20309&quot; value=&quot;-1&quot;/&gt;&lt;/object&gt;&lt;/object&gt;&lt;object type=&quot;8&quot; unique_id=&quot;10050&quot;&gt;&lt;/object&gt;&lt;/object&gt;&lt;/database&gt;"/>
</p:tagLst>
</file>

<file path=ppt/tags/tag2.xml><?xml version="1.0" encoding="utf-8"?>
<p:tagLst xmlns:a="http://schemas.openxmlformats.org/drawingml/2006/main" xmlns:r="http://schemas.openxmlformats.org/officeDocument/2006/relationships" xmlns:p="http://schemas.openxmlformats.org/presentationml/2006/main">
  <p:tag name="PPSNARRATION" val="1,2137399327,C:\Documents and Settings\Shawn Bohner\My Documents\CS5704\Fall2007\CS5704-Week1\CS5704-Week1.ppc"/>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13388</TotalTime>
  <Words>1303</Words>
  <Application>Microsoft Macintosh PowerPoint</Application>
  <PresentationFormat>On-screen Show (4:3)</PresentationFormat>
  <Paragraphs>256</Paragraphs>
  <Slides>21</Slides>
  <Notes>18</Notes>
  <HiddenSlides>1</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Software Maintenance and Evolution CSSE 575: Session 2, Part 3  Moving Features Between Objects</vt:lpstr>
      <vt:lpstr>Moving Features Between Objects</vt:lpstr>
      <vt:lpstr>Move Method (to an alt class)</vt:lpstr>
      <vt:lpstr>Move Method Mechanics (1 of 2)</vt:lpstr>
      <vt:lpstr>Move Method Mechanics (2 of 2)</vt:lpstr>
      <vt:lpstr>Move Method: Example (1 of 5)</vt:lpstr>
      <vt:lpstr>Move Method: Example (2 of 5)</vt:lpstr>
      <vt:lpstr>Move Method: Example (2 of 5)</vt:lpstr>
      <vt:lpstr>Move Method: Example (3 of 5)</vt:lpstr>
      <vt:lpstr>Move Method: Example (4 of 5)</vt:lpstr>
      <vt:lpstr>Move Method: Example (5 of 5)*</vt:lpstr>
      <vt:lpstr>Move Field</vt:lpstr>
      <vt:lpstr>Move Field Mechanics</vt:lpstr>
      <vt:lpstr>Exercise: Move Field? (from Account to AccountType)</vt:lpstr>
      <vt:lpstr>Move Field: Example</vt:lpstr>
      <vt:lpstr>Move Field</vt:lpstr>
      <vt:lpstr>Extract Class</vt:lpstr>
      <vt:lpstr>Inline Class</vt:lpstr>
      <vt:lpstr>Hide Delegate</vt:lpstr>
      <vt:lpstr>Introduce Foreign Method</vt:lpstr>
      <vt:lpstr>Introduce Local Extension</vt:lpstr>
    </vt:vector>
  </TitlesOfParts>
  <Company>Virginia 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Construction and Evolution CS5704: First Class</dc:title>
  <dc:creator>Shawn Bohner</dc:creator>
  <cp:lastModifiedBy>Steve Chenoweth</cp:lastModifiedBy>
  <cp:revision>71</cp:revision>
  <cp:lastPrinted>2010-03-29T14:37:38Z</cp:lastPrinted>
  <dcterms:created xsi:type="dcterms:W3CDTF">2010-03-28T22:04:57Z</dcterms:created>
  <dcterms:modified xsi:type="dcterms:W3CDTF">2016-06-14T20:58:41Z</dcterms:modified>
</cp:coreProperties>
</file>