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9" r:id="rId2"/>
    <p:sldId id="469" r:id="rId3"/>
    <p:sldId id="458" r:id="rId4"/>
    <p:sldId id="459" r:id="rId5"/>
    <p:sldId id="460" r:id="rId6"/>
    <p:sldId id="464" r:id="rId7"/>
    <p:sldId id="467" r:id="rId8"/>
    <p:sldId id="465" r:id="rId9"/>
    <p:sldId id="466" r:id="rId10"/>
    <p:sldId id="468" r:id="rId11"/>
    <p:sldId id="461" r:id="rId12"/>
    <p:sldId id="462" r:id="rId13"/>
    <p:sldId id="463" r:id="rId14"/>
    <p:sldId id="470" r:id="rId15"/>
    <p:sldId id="471" r:id="rId16"/>
    <p:sldId id="473" r:id="rId17"/>
    <p:sldId id="472" r:id="rId18"/>
    <p:sldId id="474" r:id="rId19"/>
    <p:sldId id="475" r:id="rId20"/>
    <p:sldId id="476" r:id="rId21"/>
    <p:sldId id="478" r:id="rId22"/>
    <p:sldId id="479" r:id="rId23"/>
    <p:sldId id="480" r:id="rId24"/>
    <p:sldId id="457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81734" autoAdjust="0"/>
  </p:normalViewPr>
  <p:slideViewPr>
    <p:cSldViewPr>
      <p:cViewPr>
        <p:scale>
          <a:sx n="39" d="100"/>
          <a:sy n="39" d="100"/>
        </p:scale>
        <p:origin x="-1212" y="-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64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17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9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of this material taken </a:t>
            </a:r>
            <a:r>
              <a:rPr lang="en-US" i="0" baseline="0" dirty="0" smtClean="0"/>
              <a:t>from </a:t>
            </a:r>
            <a:r>
              <a:rPr lang="en-US" i="1" baseline="0" dirty="0" smtClean="0"/>
              <a:t>Software Maintenance Management: Evaluation and Continuous Improvement</a:t>
            </a:r>
            <a:r>
              <a:rPr lang="en-US" i="0" baseline="0" dirty="0" smtClean="0"/>
              <a:t>, by Alain April and Alain </a:t>
            </a:r>
            <a:r>
              <a:rPr lang="en-US" i="0" baseline="0" dirty="0" err="1" smtClean="0"/>
              <a:t>Abran</a:t>
            </a:r>
            <a:r>
              <a:rPr lang="en-US" i="0" baseline="0" dirty="0" smtClean="0"/>
              <a:t>.</a:t>
            </a:r>
            <a:endParaRPr lang="en-US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http://www.thedigeratilife.com/blog/investing-for-retirement-how-to-retire/.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88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</a:t>
            </a:r>
            <a:r>
              <a:rPr lang="en-US" baseline="0" dirty="0" smtClean="0"/>
              <a:t> April and </a:t>
            </a:r>
            <a:r>
              <a:rPr lang="en-US" baseline="0" dirty="0" err="1" smtClean="0"/>
              <a:t>Abran</a:t>
            </a:r>
            <a:r>
              <a:rPr lang="en-US" baseline="0" dirty="0" smtClean="0"/>
              <a:t>, pp. </a:t>
            </a:r>
            <a:r>
              <a:rPr lang="en-US" baseline="0" smtClean="0"/>
              <a:t>34-5.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21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CCB = Change control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23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Floss refactoring =</a:t>
            </a:r>
            <a:r>
              <a:rPr lang="en-US" baseline="0" dirty="0" smtClean="0"/>
              <a:t> interweaved with normal development, done preemptively, like when you are about to add a feature, to maintain “healthy” software.  This contrasts with refactoring done as a separate activity, like removing duplications just because they are there.  This kind, in contrast, was called “root-canal refactoring” in an article by Emerson Murphy-Hill and Andrew P. Black.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06C23-2C0D-5B40-9C5F-A142580E2DDB}" type="slidenum">
              <a:rPr lang="en-US"/>
              <a:pPr/>
              <a:t>24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593-710C-4ACA-9DF2-656318B6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14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3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8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7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1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5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6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0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www.kollynews.com/facts/19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-304800"/>
            <a:ext cx="77724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Maintenance and Evolution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CSSE 575: Session </a:t>
            </a:r>
            <a: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10, </a:t>
            </a: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Part </a:t>
            </a:r>
            <a: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sz="20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0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Maintenance Management</a:t>
            </a:r>
            <a:endParaRPr lang="en-US" sz="36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0" y="3352800"/>
            <a:ext cx="3733800" cy="2057400"/>
          </a:xfrm>
        </p:spPr>
        <p:txBody>
          <a:bodyPr>
            <a:noAutofit/>
          </a:bodyPr>
          <a:lstStyle/>
          <a:p>
            <a:r>
              <a:rPr lang="en-US" sz="20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Office Phone: (812) 877-8974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Cell: (937) 657-3885</a:t>
            </a:r>
            <a:br>
              <a:rPr lang="en-US" sz="2000" dirty="0">
                <a:ea typeface="ＭＳ Ｐゴシック"/>
                <a:cs typeface="ＭＳ Ｐゴシック"/>
              </a:rPr>
            </a:br>
            <a:r>
              <a:rPr lang="en-US" sz="2000" dirty="0">
                <a:ea typeface="ＭＳ Ｐゴシック"/>
                <a:cs typeface="ＭＳ Ｐゴシック"/>
              </a:rPr>
              <a:t>Email: chenowet@rose-hulman.edu</a:t>
            </a: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5766137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 serious issue in development vs. maintenance is getting the developers to put features into the system which will aid the maintainers later on – especially when these are separate organizations.  </a:t>
            </a:r>
            <a:r>
              <a:rPr lang="en-US" sz="1200" i="1" dirty="0" smtClean="0"/>
              <a:t>Above </a:t>
            </a:r>
            <a:r>
              <a:rPr lang="en-US" sz="1200" dirty="0" smtClean="0"/>
              <a:t>is one version of “Not my job” applied to highway line painting, as seen on the web.  </a:t>
            </a:r>
            <a:r>
              <a:rPr lang="en-US" sz="1200" dirty="0"/>
              <a:t>From </a:t>
            </a:r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www.kollynews.com/facts/193</a:t>
            </a:r>
            <a:r>
              <a:rPr lang="en-US" sz="1200" dirty="0" smtClean="0"/>
              <a:t>. 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49978"/>
            <a:ext cx="4648200" cy="3465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Outsourcing,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Outsourcing contracts tend to have particular features, like:</a:t>
            </a:r>
          </a:p>
          <a:p>
            <a:pPr lvl="1"/>
            <a:r>
              <a:rPr lang="en-US" dirty="0" smtClean="0"/>
              <a:t>Warranties for work done, following correction of a problem.</a:t>
            </a:r>
          </a:p>
          <a:p>
            <a:pPr lvl="1"/>
            <a:r>
              <a:rPr lang="en-US" dirty="0" smtClean="0"/>
              <a:t>Additional services free of charge if not fixed.</a:t>
            </a:r>
          </a:p>
          <a:p>
            <a:pPr lvl="1"/>
            <a:r>
              <a:rPr lang="en-US" dirty="0" smtClean="0"/>
              <a:t>Outsourcer asks the client to determine the priority of maintenance work items.</a:t>
            </a:r>
          </a:p>
          <a:p>
            <a:pPr lvl="1"/>
            <a:r>
              <a:rPr lang="en-US" dirty="0" smtClean="0"/>
              <a:t>Outsourcer keeps a list ad history of problems submitted, using help desk software.</a:t>
            </a:r>
          </a:p>
          <a:p>
            <a:pPr lvl="1"/>
            <a:r>
              <a:rPr lang="en-US" dirty="0" smtClean="0"/>
              <a:t>The service agreement is the main focus.</a:t>
            </a:r>
          </a:p>
          <a:p>
            <a:pPr lvl="1"/>
            <a:r>
              <a:rPr lang="en-US" dirty="0" smtClean="0"/>
              <a:t>Long duration of this.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1735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Control </a:t>
            </a:r>
            <a:r>
              <a:rPr lang="en-US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75098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Pigoski’s</a:t>
            </a:r>
            <a:r>
              <a:rPr lang="en-US" dirty="0" smtClean="0"/>
              <a:t> “list”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Major problems in software maintenance – worst first:</a:t>
            </a:r>
          </a:p>
          <a:p>
            <a:r>
              <a:rPr lang="en-US" dirty="0" smtClean="0"/>
              <a:t>Changing priorities</a:t>
            </a:r>
          </a:p>
          <a:p>
            <a:r>
              <a:rPr lang="en-US" dirty="0" smtClean="0"/>
              <a:t>Inadequate testing methods</a:t>
            </a:r>
          </a:p>
          <a:p>
            <a:r>
              <a:rPr lang="en-US" dirty="0" smtClean="0"/>
              <a:t>Performance measurement difficulties</a:t>
            </a:r>
          </a:p>
          <a:p>
            <a:r>
              <a:rPr lang="en-US" dirty="0" smtClean="0"/>
              <a:t>System documentation incomplete or nonexistent</a:t>
            </a:r>
          </a:p>
          <a:p>
            <a:r>
              <a:rPr lang="en-US" dirty="0" smtClean="0"/>
              <a:t>Adapting to the rapidly changing business environment</a:t>
            </a:r>
          </a:p>
          <a:p>
            <a:r>
              <a:rPr lang="en-US" dirty="0" smtClean="0"/>
              <a:t>Large backlog</a:t>
            </a:r>
          </a:p>
          <a:p>
            <a:r>
              <a:rPr lang="en-US" dirty="0" smtClean="0"/>
              <a:t>Contribution measurement difficulties</a:t>
            </a:r>
          </a:p>
          <a:p>
            <a:r>
              <a:rPr lang="en-US" dirty="0" smtClean="0"/>
              <a:t>Low morale due to lack of recognition and respect</a:t>
            </a:r>
          </a:p>
          <a:p>
            <a:r>
              <a:rPr lang="en-US" dirty="0" smtClean="0"/>
              <a:t>Lack of maintenance personnel, particularly experienced maintainers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Lack of maintenance methodology, standards, procedures and tools</a:t>
            </a:r>
          </a:p>
          <a:p>
            <a:r>
              <a:rPr lang="en-US" dirty="0" smtClean="0"/>
              <a:t>Program code is complex and unstructured</a:t>
            </a:r>
          </a:p>
          <a:p>
            <a:r>
              <a:rPr lang="en-US" dirty="0" smtClean="0"/>
              <a:t>Integration of overlapping and incompatible systems or subsystems</a:t>
            </a:r>
          </a:p>
          <a:p>
            <a:r>
              <a:rPr lang="en-US" dirty="0" smtClean="0"/>
              <a:t>Maintainers lack proper training</a:t>
            </a:r>
          </a:p>
          <a:p>
            <a:r>
              <a:rPr lang="en-US" dirty="0" smtClean="0"/>
              <a:t>Strategic plans</a:t>
            </a:r>
          </a:p>
          <a:p>
            <a:r>
              <a:rPr lang="en-US" dirty="0" smtClean="0"/>
              <a:t>Understanding and responding to business needs</a:t>
            </a:r>
          </a:p>
          <a:p>
            <a:r>
              <a:rPr lang="en-US" dirty="0" smtClean="0"/>
              <a:t>Lack of managerial understanding and support</a:t>
            </a:r>
          </a:p>
          <a:p>
            <a:r>
              <a:rPr lang="en-US" dirty="0" smtClean="0"/>
              <a:t>Antiquated systems and technology</a:t>
            </a:r>
          </a:p>
          <a:p>
            <a:r>
              <a:rPr lang="en-US" dirty="0" smtClean="0"/>
              <a:t>Lack of support for reengineering</a:t>
            </a:r>
          </a:p>
          <a:p>
            <a:r>
              <a:rPr lang="en-US" dirty="0" smtClean="0"/>
              <a:t>High turnover causing loss of expertise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71735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Leading </a:t>
            </a:r>
            <a:r>
              <a:rPr lang="en-US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19484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of tackling one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Lack of experienced people:</a:t>
            </a:r>
          </a:p>
          <a:p>
            <a:r>
              <a:rPr lang="en-US" dirty="0" smtClean="0"/>
              <a:t>Put them at a help desk first</a:t>
            </a:r>
          </a:p>
          <a:p>
            <a:r>
              <a:rPr lang="en-US" dirty="0" smtClean="0"/>
              <a:t>Then do maintenance for a while</a:t>
            </a:r>
          </a:p>
          <a:p>
            <a:r>
              <a:rPr lang="en-US" dirty="0" smtClean="0"/>
              <a:t>Then let them go to development</a:t>
            </a:r>
          </a:p>
          <a:p>
            <a:r>
              <a:rPr lang="en-US" dirty="0" smtClean="0"/>
              <a:t>Provide training</a:t>
            </a:r>
          </a:p>
          <a:p>
            <a:r>
              <a:rPr lang="en-US" dirty="0" smtClean="0"/>
              <a:t>Reduce turnover</a:t>
            </a:r>
          </a:p>
          <a:p>
            <a:pPr lvl="1"/>
            <a:r>
              <a:rPr lang="en-US" dirty="0" smtClean="0"/>
              <a:t>Improve morale, etc.</a:t>
            </a:r>
          </a:p>
          <a:p>
            <a:r>
              <a:rPr lang="en-US" dirty="0" smtClean="0"/>
              <a:t>Novel staffing solutions</a:t>
            </a:r>
          </a:p>
          <a:p>
            <a:pPr lvl="1"/>
            <a:r>
              <a:rPr lang="en-US" dirty="0" smtClean="0"/>
              <a:t>Like people from the user community as testers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1735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Leading </a:t>
            </a:r>
            <a:r>
              <a:rPr lang="en-US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177585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Ok, just one more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 large maintenance backlog:</a:t>
            </a:r>
          </a:p>
          <a:p>
            <a:r>
              <a:rPr lang="en-US" dirty="0" smtClean="0"/>
              <a:t>Outsource parts of the work</a:t>
            </a:r>
          </a:p>
          <a:p>
            <a:pPr lvl="1"/>
            <a:r>
              <a:rPr lang="en-US" dirty="0" smtClean="0"/>
              <a:t>Like testing</a:t>
            </a:r>
          </a:p>
          <a:p>
            <a:r>
              <a:rPr lang="en-US" dirty="0" smtClean="0"/>
              <a:t>Hire temporary people for peaks</a:t>
            </a:r>
          </a:p>
          <a:p>
            <a:r>
              <a:rPr lang="en-US" dirty="0" smtClean="0"/>
              <a:t>Rely on CCB to prioritize</a:t>
            </a:r>
          </a:p>
          <a:p>
            <a:r>
              <a:rPr lang="en-US" dirty="0" smtClean="0"/>
              <a:t>Change the word “backlog” to “customer orders”</a:t>
            </a:r>
          </a:p>
          <a:p>
            <a:pPr lvl="1"/>
            <a:r>
              <a:rPr lang="en-US" dirty="0" smtClean="0"/>
              <a:t>Are they paying for this work?</a:t>
            </a:r>
          </a:p>
          <a:p>
            <a:r>
              <a:rPr lang="en-US" dirty="0" smtClean="0"/>
              <a:t>Analyze the processes being used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71735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Leading </a:t>
            </a:r>
            <a:r>
              <a:rPr lang="en-US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2619381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 opportunity…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How much should a manager encourage developers to spend time refactoring?  </a:t>
            </a:r>
          </a:p>
          <a:p>
            <a:pPr marL="400050" lvl="1" indent="0">
              <a:buNone/>
            </a:pPr>
            <a:r>
              <a:rPr lang="en-US" dirty="0" smtClean="0"/>
              <a:t>A research article on refactoring results:</a:t>
            </a:r>
          </a:p>
          <a:p>
            <a:r>
              <a:rPr lang="en-US" dirty="0"/>
              <a:t>An Empirical Investigation into the Role of </a:t>
            </a:r>
            <a:r>
              <a:rPr lang="en-US" dirty="0" smtClean="0"/>
              <a:t>API-Level </a:t>
            </a:r>
            <a:r>
              <a:rPr lang="en-US" dirty="0" err="1" smtClean="0"/>
              <a:t>Refactorings</a:t>
            </a:r>
            <a:r>
              <a:rPr lang="en-US" dirty="0" smtClean="0"/>
              <a:t> </a:t>
            </a:r>
            <a:r>
              <a:rPr lang="en-US" dirty="0"/>
              <a:t>during Software </a:t>
            </a:r>
            <a:r>
              <a:rPr lang="en-US" dirty="0" smtClean="0"/>
              <a:t>Evolution, by Kim &amp; </a:t>
            </a:r>
            <a:r>
              <a:rPr lang="en-US" dirty="0" err="1" smtClean="0"/>
              <a:t>Cai</a:t>
            </a:r>
            <a:r>
              <a:rPr lang="en-US" dirty="0"/>
              <a:t>, </a:t>
            </a:r>
            <a:r>
              <a:rPr lang="en-US" dirty="0" smtClean="0"/>
              <a:t>ICSE’11:</a:t>
            </a:r>
          </a:p>
          <a:p>
            <a:r>
              <a:rPr lang="en-US" dirty="0" smtClean="0"/>
              <a:t>Studied 3 large open source projects.  Found: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increase in the number of bug fixes after API-level </a:t>
            </a:r>
            <a:r>
              <a:rPr lang="en-US" dirty="0" err="1"/>
              <a:t>refactorings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time taken to fix bugs is shorter </a:t>
            </a:r>
            <a:r>
              <a:rPr lang="en-US" dirty="0" smtClean="0"/>
              <a:t>after API-level </a:t>
            </a:r>
            <a:r>
              <a:rPr lang="en-US" dirty="0" err="1"/>
              <a:t>refactorings</a:t>
            </a:r>
            <a:r>
              <a:rPr lang="en-US" dirty="0"/>
              <a:t> than before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large </a:t>
            </a:r>
            <a:r>
              <a:rPr lang="en-US" dirty="0" smtClean="0"/>
              <a:t>number of </a:t>
            </a:r>
            <a:r>
              <a:rPr lang="en-US" dirty="0"/>
              <a:t>refactoring revisions include bug fixes at the same </a:t>
            </a:r>
            <a:r>
              <a:rPr lang="en-US" dirty="0" smtClean="0"/>
              <a:t>time or </a:t>
            </a:r>
            <a:r>
              <a:rPr lang="en-US" dirty="0"/>
              <a:t>are related to later bug fix revisions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API-level </a:t>
            </a:r>
            <a:r>
              <a:rPr lang="en-US" dirty="0" err="1" smtClean="0"/>
              <a:t>refactorings</a:t>
            </a:r>
            <a:r>
              <a:rPr lang="en-US" dirty="0" smtClean="0"/>
              <a:t> </a:t>
            </a:r>
            <a:r>
              <a:rPr lang="en-US" dirty="0"/>
              <a:t>occur more frequently before than after </a:t>
            </a:r>
            <a:r>
              <a:rPr lang="en-US" dirty="0" smtClean="0"/>
              <a:t>major software </a:t>
            </a:r>
            <a:r>
              <a:rPr lang="en-US" dirty="0"/>
              <a:t>releases.</a:t>
            </a:r>
          </a:p>
          <a:p>
            <a:r>
              <a:rPr lang="en-US" dirty="0" smtClean="0"/>
              <a:t>They did see mistakes from frequent “floss refactoring.”</a:t>
            </a:r>
          </a:p>
          <a:p>
            <a:pPr lvl="1"/>
            <a:r>
              <a:rPr lang="en-US" dirty="0" smtClean="0"/>
              <a:t>Suggested tools supporting refactoring could help eliminate those.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1735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Leading </a:t>
            </a:r>
            <a:r>
              <a:rPr lang="en-US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4021683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article you read…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25963"/>
          </a:xfrm>
        </p:spPr>
        <p:txBody>
          <a:bodyPr>
            <a:noAutofit/>
          </a:bodyPr>
          <a:lstStyle/>
          <a:p>
            <a:r>
              <a:rPr lang="en-US" sz="2400" dirty="0"/>
              <a:t>Dynamics of Software </a:t>
            </a:r>
            <a:r>
              <a:rPr lang="en-US" sz="2400" dirty="0" smtClean="0"/>
              <a:t>Maintenance, by Bhatt &amp; </a:t>
            </a:r>
            <a:r>
              <a:rPr lang="en-US" sz="2400" dirty="0" err="1" smtClean="0"/>
              <a:t>Misra</a:t>
            </a:r>
            <a:r>
              <a:rPr lang="en-US" sz="2400" dirty="0" smtClean="0"/>
              <a:t>, 2004.</a:t>
            </a:r>
          </a:p>
          <a:p>
            <a:r>
              <a:rPr lang="en-US" sz="2400" dirty="0" smtClean="0"/>
              <a:t>Describes strategies for outsourcing.  How to know good candidates for this?</a:t>
            </a:r>
          </a:p>
          <a:p>
            <a:r>
              <a:rPr lang="en-US" sz="2400" dirty="0" smtClean="0"/>
              <a:t>Outsourcers face a lot of the same problems as integral maintenance organizations: </a:t>
            </a:r>
          </a:p>
          <a:p>
            <a:r>
              <a:rPr lang="en-US" sz="2400" dirty="0" smtClean="0"/>
              <a:t>How to judge system </a:t>
            </a:r>
            <a:r>
              <a:rPr lang="en-US" sz="2400" dirty="0"/>
              <a:t>size, </a:t>
            </a:r>
            <a:r>
              <a:rPr lang="en-US" sz="2400" dirty="0" smtClean="0"/>
              <a:t>complexity</a:t>
            </a:r>
            <a:r>
              <a:rPr lang="en-US" sz="2400" dirty="0"/>
              <a:t>, reliability, maintainability etc. </a:t>
            </a:r>
            <a:endParaRPr lang="en-US" sz="2400" dirty="0" smtClean="0"/>
          </a:p>
          <a:p>
            <a:pPr lvl="1"/>
            <a:r>
              <a:rPr lang="en-US" sz="2000" dirty="0" smtClean="0"/>
              <a:t>Good documentation </a:t>
            </a:r>
            <a:r>
              <a:rPr lang="en-US" sz="2000" dirty="0"/>
              <a:t>is often missing. </a:t>
            </a:r>
            <a:endParaRPr lang="en-US" sz="2000" dirty="0" smtClean="0"/>
          </a:p>
          <a:p>
            <a:pPr lvl="1"/>
            <a:r>
              <a:rPr lang="en-US" sz="2000" dirty="0" smtClean="0"/>
              <a:t>This </a:t>
            </a:r>
            <a:r>
              <a:rPr lang="en-US" sz="2000" dirty="0"/>
              <a:t>makes the task of estimating maintenance efforts for any such system difficult for the organization owning the systems as well as for a software services vendor bidding to outsource maintenance of the system. </a:t>
            </a:r>
            <a:endParaRPr lang="en-US" sz="2000" dirty="0" smtClean="0"/>
          </a:p>
          <a:p>
            <a:pPr lvl="1"/>
            <a:r>
              <a:rPr lang="en-US" sz="2000" dirty="0" smtClean="0"/>
              <a:t>This </a:t>
            </a:r>
            <a:r>
              <a:rPr lang="en-US" sz="2000" dirty="0"/>
              <a:t>is further compounded by human and management factors related to maintenance activities such as management focus, client attitude, engineers’ attitude, the need for multi-location support teams etc.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43229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These factors make the problem of objectively estimating software maintenance effort almost intractable.</a:t>
            </a:r>
          </a:p>
          <a:p>
            <a:r>
              <a:rPr lang="en-US" sz="2400" dirty="0"/>
              <a:t>Software maintenance is of equal if not more fundamental importance to the software industry</a:t>
            </a:r>
          </a:p>
          <a:p>
            <a:pPr lvl="1"/>
            <a:r>
              <a:rPr lang="en-US" sz="2000" dirty="0"/>
              <a:t>It has not received the attention it deserves, especially in the context of estimation models.</a:t>
            </a:r>
          </a:p>
          <a:p>
            <a:r>
              <a:rPr lang="en-US" sz="2400" dirty="0"/>
              <a:t>They developed a holistic approach towards a study of the factors affecting the effort involved in maintenance of existing software systems. </a:t>
            </a:r>
          </a:p>
          <a:p>
            <a:r>
              <a:rPr lang="en-US" sz="2400" dirty="0"/>
              <a:t>Described how one could build a systems dynamics model to predict the effort involved to maintain a software system, based on qualitative and qualitative inputs.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3805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With outsourcing of maintenance, this work is now competitive:</a:t>
            </a:r>
          </a:p>
          <a:p>
            <a:r>
              <a:rPr lang="en-US" dirty="0" smtClean="0"/>
              <a:t>Shifting from time-and-materials to fixed price</a:t>
            </a:r>
          </a:p>
          <a:p>
            <a:r>
              <a:rPr lang="en-US" dirty="0" smtClean="0"/>
              <a:t>But, estimation models aren’t good, due to</a:t>
            </a:r>
          </a:p>
          <a:p>
            <a:pPr lvl="1"/>
            <a:r>
              <a:rPr lang="en-US" dirty="0" smtClean="0"/>
              <a:t>Incorrect implementation</a:t>
            </a:r>
          </a:p>
          <a:p>
            <a:pPr lvl="1"/>
            <a:r>
              <a:rPr lang="en-US" dirty="0" smtClean="0"/>
              <a:t>Improper usage</a:t>
            </a:r>
          </a:p>
          <a:p>
            <a:r>
              <a:rPr lang="en-US" dirty="0" smtClean="0"/>
              <a:t>Data collection is tedious, and subject to human interpretation.</a:t>
            </a:r>
          </a:p>
          <a:p>
            <a:r>
              <a:rPr lang="en-US" dirty="0" smtClean="0"/>
              <a:t>So, predicting maintenance effort is still risky.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01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article is mostly about doing up-front planning.</a:t>
            </a:r>
          </a:p>
          <a:p>
            <a:r>
              <a:rPr lang="en-US" dirty="0" smtClean="0"/>
              <a:t>The effort needed also varies over time: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867" y="3454400"/>
            <a:ext cx="5442133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412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model of influences on cost / effort: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241650"/>
            <a:ext cx="6610350" cy="44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612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Classic </a:t>
            </a:r>
            <a:r>
              <a:rPr lang="en-US" dirty="0" err="1" smtClean="0"/>
              <a:t>def</a:t>
            </a:r>
            <a:r>
              <a:rPr lang="en-US" dirty="0" smtClean="0"/>
              <a:t> of the </a:t>
            </a:r>
            <a:r>
              <a:rPr lang="en-US" i="1" dirty="0" smtClean="0"/>
              <a:t>functions </a:t>
            </a:r>
            <a:r>
              <a:rPr lang="en-US" dirty="0" smtClean="0"/>
              <a:t>of managing a group – </a:t>
            </a:r>
          </a:p>
          <a:p>
            <a:pPr lvl="2"/>
            <a:r>
              <a:rPr lang="en-US" b="1" dirty="0" smtClean="0"/>
              <a:t>Planning</a:t>
            </a:r>
            <a:r>
              <a:rPr lang="en-US" dirty="0" smtClean="0"/>
              <a:t> (including organizing / staffing)</a:t>
            </a:r>
          </a:p>
          <a:p>
            <a:pPr lvl="2"/>
            <a:r>
              <a:rPr lang="en-US" b="1" dirty="0" smtClean="0"/>
              <a:t>Leading</a:t>
            </a:r>
            <a:r>
              <a:rPr lang="en-US" dirty="0" smtClean="0"/>
              <a:t> (“execution” - directing, delegating, coaching, motivating)</a:t>
            </a:r>
          </a:p>
          <a:p>
            <a:pPr lvl="2"/>
            <a:r>
              <a:rPr lang="en-US" b="1" dirty="0" smtClean="0"/>
              <a:t>Controlling</a:t>
            </a:r>
            <a:r>
              <a:rPr lang="en-US" dirty="0" smtClean="0"/>
              <a:t> (monitoring, getting and assessing results, cycles back to planning)</a:t>
            </a:r>
          </a:p>
          <a:p>
            <a:pPr lvl="2"/>
            <a:endParaRPr lang="en-US" dirty="0"/>
          </a:p>
          <a:p>
            <a:r>
              <a:rPr lang="en-US" dirty="0" smtClean="0"/>
              <a:t>This is </a:t>
            </a:r>
            <a:r>
              <a:rPr lang="en-US" dirty="0" err="1" smtClean="0"/>
              <a:t>kinda</a:t>
            </a:r>
            <a:r>
              <a:rPr lang="en-US" dirty="0" smtClean="0"/>
              <a:t> crude – for example, we have to consider Before, During, and After in planning.</a:t>
            </a:r>
          </a:p>
          <a:p>
            <a:r>
              <a:rPr lang="en-US" dirty="0" smtClean="0"/>
              <a:t>Let’s look at these steps for maintenance…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300" y="2133600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300" y="2667000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300" y="3204865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00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Baseline Characteristics – </a:t>
            </a:r>
          </a:p>
          <a:p>
            <a:pPr lvl="1"/>
            <a:r>
              <a:rPr lang="en-US" dirty="0" smtClean="0"/>
              <a:t>Size (like lines of code, forms, database tables)</a:t>
            </a:r>
          </a:p>
          <a:p>
            <a:pPr lvl="1"/>
            <a:r>
              <a:rPr lang="en-US" dirty="0" smtClean="0"/>
              <a:t>Program complexity</a:t>
            </a:r>
          </a:p>
          <a:p>
            <a:pPr lvl="1"/>
            <a:r>
              <a:rPr lang="en-US" dirty="0" smtClean="0"/>
              <a:t>Estimates of  maintainability (mean time to change, maturity, or “spoilage”)</a:t>
            </a:r>
          </a:p>
          <a:p>
            <a:pPr lvl="1"/>
            <a:r>
              <a:rPr lang="en-US" dirty="0" smtClean="0"/>
              <a:t>Maintenance history</a:t>
            </a:r>
          </a:p>
          <a:p>
            <a:pPr lvl="1"/>
            <a:r>
              <a:rPr lang="en-US" dirty="0" smtClean="0"/>
              <a:t>Documentation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19600"/>
            <a:ext cx="3124200" cy="21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72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Maintenance Team </a:t>
            </a:r>
            <a:r>
              <a:rPr lang="en-US" dirty="0" smtClean="0"/>
              <a:t>Capability –</a:t>
            </a:r>
          </a:p>
          <a:p>
            <a:pPr lvl="1"/>
            <a:r>
              <a:rPr lang="en-US" dirty="0" smtClean="0"/>
              <a:t>Technical expertise</a:t>
            </a:r>
          </a:p>
          <a:p>
            <a:pPr lvl="1"/>
            <a:r>
              <a:rPr lang="en-US" dirty="0" smtClean="0"/>
              <a:t>Domain expertise</a:t>
            </a:r>
          </a:p>
          <a:p>
            <a:pPr lvl="1"/>
            <a:r>
              <a:rPr lang="en-US" dirty="0" smtClean="0"/>
              <a:t>Application knowledge</a:t>
            </a:r>
          </a:p>
          <a:p>
            <a:pPr lvl="1"/>
            <a:r>
              <a:rPr lang="en-US" dirty="0" smtClean="0"/>
              <a:t>Programmer attitude</a:t>
            </a:r>
          </a:p>
          <a:p>
            <a:pPr lvl="1"/>
            <a:r>
              <a:rPr lang="en-US" dirty="0" smtClean="0"/>
              <a:t>Team capability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19600"/>
            <a:ext cx="3124200" cy="21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</a:t>
            </a:r>
            <a:r>
              <a:rPr lang="en-US" dirty="0" smtClean="0"/>
              <a:t>Attitude –</a:t>
            </a:r>
          </a:p>
          <a:p>
            <a:pPr lvl="1"/>
            <a:r>
              <a:rPr lang="en-US" dirty="0" smtClean="0"/>
              <a:t>Business / IT alignment (in IT maintenance)</a:t>
            </a:r>
          </a:p>
          <a:p>
            <a:pPr lvl="1"/>
            <a:r>
              <a:rPr lang="en-US" dirty="0" smtClean="0"/>
              <a:t>Team stability </a:t>
            </a:r>
          </a:p>
          <a:p>
            <a:pPr lvl="1"/>
            <a:r>
              <a:rPr lang="en-US" dirty="0" smtClean="0"/>
              <a:t>Involvement</a:t>
            </a:r>
            <a:endParaRPr lang="en-US" dirty="0"/>
          </a:p>
          <a:p>
            <a:pPr lvl="1"/>
            <a:r>
              <a:rPr lang="en-US" dirty="0"/>
              <a:t>Scope creep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19600"/>
            <a:ext cx="3124200" cy="21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87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Management </a:t>
            </a:r>
            <a:r>
              <a:rPr lang="en-US" dirty="0" smtClean="0"/>
              <a:t>Attitude –</a:t>
            </a:r>
          </a:p>
          <a:p>
            <a:pPr lvl="1"/>
            <a:r>
              <a:rPr lang="en-US" dirty="0" smtClean="0"/>
              <a:t>Assignment priority</a:t>
            </a:r>
          </a:p>
          <a:p>
            <a:pPr lvl="1"/>
            <a:r>
              <a:rPr lang="en-US" dirty="0" smtClean="0"/>
              <a:t>Investment motivation</a:t>
            </a:r>
          </a:p>
          <a:p>
            <a:pPr lvl="1"/>
            <a:r>
              <a:rPr lang="en-US" dirty="0" smtClean="0"/>
              <a:t>Target definition</a:t>
            </a:r>
          </a:p>
          <a:p>
            <a:pPr lvl="1"/>
            <a:r>
              <a:rPr lang="en-US" dirty="0" smtClean="0"/>
              <a:t>Developer involvement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19600"/>
            <a:ext cx="3124200" cy="21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7875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Assignment and Milestone Reminders</a:t>
            </a:r>
            <a:endParaRPr lang="en-US" sz="3600" dirty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01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Related topics to Journal about – </a:t>
            </a:r>
          </a:p>
          <a:p>
            <a:pPr lvl="1"/>
            <a:r>
              <a:rPr lang="en-US" sz="2400" dirty="0" smtClean="0"/>
              <a:t>Hey wait – you already did the last one!</a:t>
            </a:r>
          </a:p>
          <a:p>
            <a:pPr lvl="1"/>
            <a:r>
              <a:rPr lang="en-US" sz="2400" dirty="0" smtClean="0"/>
              <a:t>But…</a:t>
            </a:r>
          </a:p>
          <a:p>
            <a:r>
              <a:rPr lang="en-US" sz="2800" dirty="0" smtClean="0"/>
              <a:t>Uh oh – Exam 2 – </a:t>
            </a:r>
          </a:p>
          <a:p>
            <a:pPr lvl="1"/>
            <a:r>
              <a:rPr lang="en-US" sz="2400" dirty="0" smtClean="0"/>
              <a:t>Will be out on the course web site under Project Work</a:t>
            </a:r>
          </a:p>
          <a:p>
            <a:pPr lvl="1"/>
            <a:r>
              <a:rPr lang="en-US" sz="2400" dirty="0" smtClean="0"/>
              <a:t>Due Saturday, Aug 20, 11:55 PM</a:t>
            </a:r>
          </a:p>
          <a:p>
            <a:r>
              <a:rPr lang="en-US" dirty="0" smtClean="0"/>
              <a:t>Review for the exam?</a:t>
            </a:r>
          </a:p>
          <a:p>
            <a:pPr lvl="1"/>
            <a:r>
              <a:rPr lang="en-US" dirty="0" smtClean="0"/>
              <a:t>Please look at the slides and articles</a:t>
            </a:r>
            <a:endParaRPr lang="en-US" dirty="0"/>
          </a:p>
          <a:p>
            <a:pPr lvl="1"/>
            <a:r>
              <a:rPr lang="en-US" dirty="0" smtClean="0"/>
              <a:t>And Feathers, of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Maybe step 1 – getting control?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you’re a maintenance manager…</a:t>
            </a:r>
          </a:p>
          <a:p>
            <a:pPr lvl="1"/>
            <a:r>
              <a:rPr lang="en-US" sz="2400" dirty="0" smtClean="0"/>
              <a:t>You get handed projects by development managers.</a:t>
            </a:r>
          </a:p>
          <a:p>
            <a:pPr lvl="1"/>
            <a:r>
              <a:rPr lang="en-US" sz="2400" dirty="0" smtClean="0"/>
              <a:t>A lot of the maintenance work / grief is based on what was done </a:t>
            </a:r>
            <a:r>
              <a:rPr lang="en-US" sz="2400" i="1" dirty="0" smtClean="0"/>
              <a:t>before </a:t>
            </a:r>
            <a:r>
              <a:rPr lang="en-US" sz="2400" dirty="0" smtClean="0"/>
              <a:t>you had control of the project.</a:t>
            </a:r>
          </a:p>
          <a:p>
            <a:pPr lvl="2"/>
            <a:r>
              <a:rPr lang="en-US" sz="2000" dirty="0" smtClean="0"/>
              <a:t>Like the quality of the development process, and</a:t>
            </a:r>
          </a:p>
          <a:p>
            <a:pPr lvl="2"/>
            <a:r>
              <a:rPr lang="en-US" sz="2000" dirty="0" smtClean="0"/>
              <a:t>The quality of the product design</a:t>
            </a:r>
          </a:p>
          <a:p>
            <a:pPr lvl="2"/>
            <a:r>
              <a:rPr lang="en-US" sz="2000" dirty="0" smtClean="0"/>
              <a:t>How soon can you “influence” the maintainability?</a:t>
            </a:r>
          </a:p>
          <a:p>
            <a:pPr lvl="2"/>
            <a:r>
              <a:rPr lang="en-US" sz="2000" dirty="0" smtClean="0"/>
              <a:t>Maybe at the original project design time?</a:t>
            </a:r>
          </a:p>
          <a:p>
            <a:pPr lvl="3"/>
            <a:r>
              <a:rPr lang="en-US" sz="1600" dirty="0" smtClean="0"/>
              <a:t>Are maintenance costs considered in development decisions?</a:t>
            </a:r>
          </a:p>
          <a:p>
            <a:pPr lvl="1"/>
            <a:r>
              <a:rPr lang="en-US" sz="2400" dirty="0" smtClean="0"/>
              <a:t>Measurement is a big part of “getting control”</a:t>
            </a:r>
          </a:p>
          <a:p>
            <a:pPr lvl="2"/>
            <a:r>
              <a:rPr lang="en-US" sz="2000" dirty="0" smtClean="0"/>
              <a:t>Can you know if you’ve met objectives?</a:t>
            </a:r>
          </a:p>
          <a:p>
            <a:pPr lvl="2"/>
            <a:r>
              <a:rPr lang="en-US" sz="2000" dirty="0" smtClean="0"/>
              <a:t>See the prior set of slides!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6300" y="0"/>
            <a:ext cx="3119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Planning – for “Before”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0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Maybe do this one as step 2! – </a:t>
            </a:r>
            <a:br>
              <a:rPr lang="en-US" dirty="0" smtClean="0"/>
            </a:br>
            <a:r>
              <a:rPr lang="en-US" dirty="0" smtClean="0"/>
              <a:t>When 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It’s not too soon to plan for retirement!</a:t>
            </a:r>
          </a:p>
          <a:p>
            <a:r>
              <a:rPr lang="en-US" dirty="0" smtClean="0"/>
              <a:t>Need an “exit strategy” for any product –</a:t>
            </a:r>
          </a:p>
          <a:p>
            <a:pPr lvl="1"/>
            <a:r>
              <a:rPr lang="en-US" dirty="0" smtClean="0"/>
              <a:t>Sell the product to someone else</a:t>
            </a:r>
          </a:p>
          <a:p>
            <a:pPr lvl="1"/>
            <a:r>
              <a:rPr lang="en-US" dirty="0" smtClean="0"/>
              <a:t>Tell the bad news to the </a:t>
            </a:r>
            <a:br>
              <a:rPr lang="en-US" dirty="0" smtClean="0"/>
            </a:br>
            <a:r>
              <a:rPr lang="en-US" dirty="0" smtClean="0"/>
              <a:t>last remaining customer?</a:t>
            </a:r>
          </a:p>
          <a:p>
            <a:pPr lvl="1"/>
            <a:r>
              <a:rPr lang="en-US" dirty="0" smtClean="0"/>
              <a:t>Where do the people go</a:t>
            </a:r>
            <a:br>
              <a:rPr lang="en-US" dirty="0" smtClean="0"/>
            </a:br>
            <a:r>
              <a:rPr lang="en-US" dirty="0" smtClean="0"/>
              <a:t>who are working on it?</a:t>
            </a:r>
            <a:endParaRPr lang="en-US" dirty="0"/>
          </a:p>
          <a:p>
            <a:pPr lvl="1"/>
            <a:r>
              <a:rPr lang="en-US" dirty="0" smtClean="0"/>
              <a:t>What new skills will they need</a:t>
            </a:r>
            <a:br>
              <a:rPr lang="en-US" dirty="0" smtClean="0"/>
            </a:br>
            <a:r>
              <a:rPr lang="en-US" dirty="0" smtClean="0"/>
              <a:t>for the next product the maintain?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93435"/>
            <a:ext cx="2566988" cy="1810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6300" y="0"/>
            <a:ext cx="2932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Planning </a:t>
            </a:r>
            <a:r>
              <a:rPr lang="en-US" dirty="0" smtClean="0"/>
              <a:t>– for “After”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1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Then step 3 – What to do in the middle?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“How” will we provide maintenance (continued from last slide set)?</a:t>
            </a:r>
            <a:endParaRPr lang="en-US" dirty="0"/>
          </a:p>
          <a:p>
            <a:pPr lvl="2"/>
            <a:r>
              <a:rPr lang="en-US" dirty="0"/>
              <a:t>Internal service-level agreements</a:t>
            </a:r>
          </a:p>
          <a:p>
            <a:pPr lvl="2"/>
            <a:r>
              <a:rPr lang="en-US" dirty="0"/>
              <a:t>Maintenance service contracts</a:t>
            </a:r>
          </a:p>
          <a:p>
            <a:pPr lvl="2"/>
            <a:r>
              <a:rPr lang="en-US" dirty="0"/>
              <a:t>Outsourcing contracts</a:t>
            </a:r>
          </a:p>
          <a:p>
            <a:pPr lvl="1"/>
            <a:r>
              <a:rPr lang="en-US" dirty="0" smtClean="0"/>
              <a:t>Need measurement to do estimation</a:t>
            </a:r>
          </a:p>
          <a:p>
            <a:pPr lvl="1"/>
            <a:r>
              <a:rPr lang="en-US" dirty="0" smtClean="0"/>
              <a:t>Most people use their own history as a guide</a:t>
            </a:r>
          </a:p>
          <a:p>
            <a:pPr lvl="2"/>
            <a:r>
              <a:rPr lang="en-US" dirty="0" smtClean="0"/>
              <a:t>Supplemented by people’s recollections!</a:t>
            </a:r>
          </a:p>
          <a:p>
            <a:pPr lvl="2"/>
            <a:r>
              <a:rPr lang="en-US" dirty="0" smtClean="0"/>
              <a:t>Best to have all this written down…</a:t>
            </a:r>
          </a:p>
          <a:p>
            <a:pPr lvl="1"/>
            <a:r>
              <a:rPr lang="en-US" dirty="0" smtClean="0"/>
              <a:t>Alternatives to standardized estimates like COCOMO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300" y="0"/>
            <a:ext cx="3155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Planning – for “During”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38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Internal service-level agreements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maintenance organization serves the development organizations (or the product development group they are a part of)</a:t>
            </a:r>
          </a:p>
          <a:p>
            <a:r>
              <a:rPr lang="en-US" dirty="0" smtClean="0"/>
              <a:t>It needs to have its level of service defined, measured, and rewarded</a:t>
            </a:r>
          </a:p>
          <a:p>
            <a:r>
              <a:rPr lang="en-US" dirty="0" smtClean="0"/>
              <a:t>This is like agreements with outside customers</a:t>
            </a:r>
          </a:p>
          <a:p>
            <a:pPr lvl="1"/>
            <a:r>
              <a:rPr lang="en-US" dirty="0" smtClean="0"/>
              <a:t>Tends to promote “best practices”</a:t>
            </a:r>
            <a:endParaRPr lang="en-US" dirty="0"/>
          </a:p>
          <a:p>
            <a:pPr lvl="1"/>
            <a:r>
              <a:rPr lang="en-US" dirty="0" smtClean="0"/>
              <a:t>Promote customer satisfaction</a:t>
            </a:r>
          </a:p>
          <a:p>
            <a:pPr lvl="2"/>
            <a:r>
              <a:rPr lang="en-US" dirty="0" smtClean="0"/>
              <a:t>Based on results rather than effort</a:t>
            </a:r>
          </a:p>
          <a:p>
            <a:pPr lvl="2"/>
            <a:r>
              <a:rPr lang="en-US" dirty="0" smtClean="0"/>
              <a:t>Quality level achievements</a:t>
            </a:r>
          </a:p>
          <a:p>
            <a:pPr lvl="2"/>
            <a:r>
              <a:rPr lang="en-US" dirty="0" smtClean="0"/>
              <a:t>Requires consensus among the internal organizations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Control </a:t>
            </a:r>
            <a:r>
              <a:rPr lang="en-US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266748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SLA’s,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Issues –</a:t>
            </a:r>
          </a:p>
          <a:p>
            <a:pPr lvl="1"/>
            <a:r>
              <a:rPr lang="en-US" dirty="0" smtClean="0"/>
              <a:t>The maintenance organizations providing the services will, of course, run into technical hurdles.</a:t>
            </a:r>
          </a:p>
          <a:p>
            <a:pPr lvl="1"/>
            <a:r>
              <a:rPr lang="en-US" dirty="0" smtClean="0"/>
              <a:t>The “customers” are interested in the total service, while the maintainers each only one some part of that.</a:t>
            </a:r>
          </a:p>
          <a:p>
            <a:pPr lvl="2"/>
            <a:r>
              <a:rPr lang="en-US" dirty="0" smtClean="0"/>
              <a:t>E.g., managing and prioritizing requests, versus delivering the finished maintenance work.</a:t>
            </a:r>
          </a:p>
          <a:p>
            <a:pPr lvl="2"/>
            <a:r>
              <a:rPr lang="en-US" dirty="0" smtClean="0"/>
              <a:t>So, how are rewards and penalties handed out?</a:t>
            </a:r>
          </a:p>
          <a:p>
            <a:pPr lvl="1"/>
            <a:r>
              <a:rPr lang="en-US" dirty="0" smtClean="0"/>
              <a:t>Necessary involvement by others, such as the original development organization.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1735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Control </a:t>
            </a:r>
            <a:r>
              <a:rPr lang="en-US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240369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Maintenance service </a:t>
            </a:r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Here, the idea is that you contract with others to do the maintenance work.</a:t>
            </a:r>
          </a:p>
          <a:p>
            <a:pPr lvl="1"/>
            <a:r>
              <a:rPr lang="en-US" dirty="0" smtClean="0"/>
              <a:t>A service contract, </a:t>
            </a:r>
            <a:r>
              <a:rPr lang="en-US" dirty="0" err="1" smtClean="0"/>
              <a:t>vs</a:t>
            </a:r>
            <a:r>
              <a:rPr lang="en-US" dirty="0" smtClean="0"/>
              <a:t> a license contract</a:t>
            </a:r>
          </a:p>
          <a:p>
            <a:pPr lvl="1"/>
            <a:r>
              <a:rPr lang="en-US" dirty="0" smtClean="0"/>
              <a:t>Important for the development organization to make these a package deal if possible!</a:t>
            </a:r>
          </a:p>
          <a:p>
            <a:pPr lvl="1"/>
            <a:r>
              <a:rPr lang="en-US" dirty="0" smtClean="0"/>
              <a:t>Need to make the processes clear – like how are problems reported?</a:t>
            </a:r>
          </a:p>
          <a:p>
            <a:pPr lvl="1"/>
            <a:r>
              <a:rPr lang="en-US" dirty="0" smtClean="0"/>
              <a:t>How are renewals to be negotiated?</a:t>
            </a:r>
          </a:p>
          <a:p>
            <a:pPr lvl="1"/>
            <a:r>
              <a:rPr lang="en-US" dirty="0" smtClean="0"/>
              <a:t>Are additional charges clearly defined?</a:t>
            </a:r>
          </a:p>
          <a:p>
            <a:pPr lvl="1"/>
            <a:r>
              <a:rPr lang="en-US" dirty="0" smtClean="0"/>
              <a:t>Is there a need for escrow services?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1735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Control </a:t>
            </a:r>
            <a:r>
              <a:rPr lang="en-US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191280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Outsourcing </a:t>
            </a:r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move maintenance to a third party for many years.</a:t>
            </a:r>
          </a:p>
          <a:p>
            <a:r>
              <a:rPr lang="en-US" dirty="0" smtClean="0"/>
              <a:t>Justifications:</a:t>
            </a:r>
          </a:p>
          <a:p>
            <a:pPr lvl="1"/>
            <a:r>
              <a:rPr lang="en-US" dirty="0" smtClean="0"/>
              <a:t>Decreasing costs</a:t>
            </a:r>
          </a:p>
          <a:p>
            <a:pPr lvl="1"/>
            <a:r>
              <a:rPr lang="en-US" dirty="0" smtClean="0"/>
              <a:t>Access to the expertise of outsourcer’s personnel</a:t>
            </a:r>
          </a:p>
          <a:p>
            <a:pPr lvl="1"/>
            <a:r>
              <a:rPr lang="en-US" dirty="0" smtClean="0"/>
              <a:t>Move from fixed-cost structure to variable-cost</a:t>
            </a:r>
          </a:p>
          <a:p>
            <a:pPr lvl="1"/>
            <a:r>
              <a:rPr lang="en-US" dirty="0" smtClean="0"/>
              <a:t>Collect revenue from the sale of an asset</a:t>
            </a:r>
          </a:p>
          <a:p>
            <a:pPr lvl="1"/>
            <a:r>
              <a:rPr lang="en-US" dirty="0" smtClean="0"/>
              <a:t>Transfer technical details / problems to outsourcer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1735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Control </a:t>
            </a:r>
            <a:r>
              <a:rPr lang="en-US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35319938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41605</TotalTime>
  <Words>1682</Words>
  <Application>Microsoft Office PowerPoint</Application>
  <PresentationFormat>On-screen Show (4:3)</PresentationFormat>
  <Paragraphs>224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Software Maintenance and Evolution CSSE 575: Session 10, Part 2  Maintenance Management</vt:lpstr>
      <vt:lpstr>What is management?</vt:lpstr>
      <vt:lpstr>Maybe step 1 – getting control?</vt:lpstr>
      <vt:lpstr>Maybe do this one as step 2! –  When are we done?</vt:lpstr>
      <vt:lpstr>Then step 3 – What to do in the middle?</vt:lpstr>
      <vt:lpstr>Internal service-level agreements</vt:lpstr>
      <vt:lpstr>SLA’s, cntd</vt:lpstr>
      <vt:lpstr>Maintenance service contracts</vt:lpstr>
      <vt:lpstr>Outsourcing contracts</vt:lpstr>
      <vt:lpstr>Outsourcing, cntd</vt:lpstr>
      <vt:lpstr>Pigoski’s “list”</vt:lpstr>
      <vt:lpstr>Example of tackling one problem</vt:lpstr>
      <vt:lpstr>Ok, just one more problem…</vt:lpstr>
      <vt:lpstr>And an opportunity…</vt:lpstr>
      <vt:lpstr>The article you read…</vt:lpstr>
      <vt:lpstr>Article, cntd</vt:lpstr>
      <vt:lpstr>Article, cntd</vt:lpstr>
      <vt:lpstr>Article, cntd</vt:lpstr>
      <vt:lpstr>Article, cntd</vt:lpstr>
      <vt:lpstr>Article, cntd</vt:lpstr>
      <vt:lpstr>Article, cntd</vt:lpstr>
      <vt:lpstr>Article, cntd</vt:lpstr>
      <vt:lpstr>Article, cntd</vt:lpstr>
      <vt:lpstr>Assignment and Milestone Reminders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Chenoweth, Stephen V</cp:lastModifiedBy>
  <cp:revision>206</cp:revision>
  <cp:lastPrinted>2010-05-04T14:26:09Z</cp:lastPrinted>
  <dcterms:created xsi:type="dcterms:W3CDTF">2010-04-22T14:18:42Z</dcterms:created>
  <dcterms:modified xsi:type="dcterms:W3CDTF">2011-08-15T17:28:00Z</dcterms:modified>
</cp:coreProperties>
</file>