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61" r:id="rId1"/>
  </p:sldMasterIdLst>
  <p:notesMasterIdLst>
    <p:notesMasterId r:id="rId33"/>
  </p:notesMasterIdLst>
  <p:handoutMasterIdLst>
    <p:handoutMasterId r:id="rId34"/>
  </p:handoutMasterIdLst>
  <p:sldIdLst>
    <p:sldId id="259" r:id="rId2"/>
    <p:sldId id="457" r:id="rId3"/>
    <p:sldId id="458" r:id="rId4"/>
    <p:sldId id="459" r:id="rId5"/>
    <p:sldId id="460" r:id="rId6"/>
    <p:sldId id="461" r:id="rId7"/>
    <p:sldId id="462" r:id="rId8"/>
    <p:sldId id="463" r:id="rId9"/>
    <p:sldId id="464" r:id="rId10"/>
    <p:sldId id="465" r:id="rId11"/>
    <p:sldId id="483" r:id="rId12"/>
    <p:sldId id="484" r:id="rId13"/>
    <p:sldId id="466" r:id="rId14"/>
    <p:sldId id="467" r:id="rId15"/>
    <p:sldId id="468" r:id="rId16"/>
    <p:sldId id="469" r:id="rId17"/>
    <p:sldId id="470" r:id="rId18"/>
    <p:sldId id="471" r:id="rId19"/>
    <p:sldId id="472" r:id="rId20"/>
    <p:sldId id="473" r:id="rId21"/>
    <p:sldId id="474" r:id="rId22"/>
    <p:sldId id="475" r:id="rId23"/>
    <p:sldId id="476" r:id="rId24"/>
    <p:sldId id="477" r:id="rId25"/>
    <p:sldId id="485" r:id="rId26"/>
    <p:sldId id="478" r:id="rId27"/>
    <p:sldId id="479" r:id="rId28"/>
    <p:sldId id="480" r:id="rId29"/>
    <p:sldId id="481" r:id="rId30"/>
    <p:sldId id="486" r:id="rId31"/>
    <p:sldId id="482" r:id="rId32"/>
  </p:sldIdLst>
  <p:sldSz cx="9144000" cy="6858000" type="screen4x3"/>
  <p:notesSz cx="7315200" cy="9601200"/>
  <p:custDataLst>
    <p:tags r:id="rId35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33"/>
    <a:srgbClr val="336699"/>
    <a:srgbClr val="FFFF00"/>
    <a:srgbClr val="0033CC"/>
    <a:srgbClr val="800000"/>
    <a:srgbClr val="990000"/>
    <a:srgbClr val="000066"/>
    <a:srgbClr val="CC3300"/>
    <a:srgbClr val="3333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853" autoAdjust="0"/>
    <p:restoredTop sz="81734" autoAdjust="0"/>
  </p:normalViewPr>
  <p:slideViewPr>
    <p:cSldViewPr>
      <p:cViewPr varScale="1">
        <p:scale>
          <a:sx n="47" d="100"/>
          <a:sy n="47" d="100"/>
        </p:scale>
        <p:origin x="-972" y="-5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59" d="100"/>
          <a:sy n="59" d="100"/>
        </p:scale>
        <p:origin x="-1542" y="-84"/>
      </p:cViewPr>
      <p:guideLst>
        <p:guide orient="horz" pos="3025"/>
        <p:guide pos="2305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gs" Target="tags/tag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13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82938" cy="46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381" tIns="47691" rIns="95381" bIns="47691" numCol="1" anchor="t" anchorCtr="0" compatLnSpc="1">
            <a:prstTxWarp prst="textNoShape">
              <a:avLst/>
            </a:prstTxWarp>
          </a:bodyPr>
          <a:lstStyle>
            <a:lvl1pPr defTabSz="954088">
              <a:defRPr sz="1300"/>
            </a:lvl1pPr>
          </a:lstStyle>
          <a:p>
            <a:endParaRPr lang="en-US"/>
          </a:p>
        </p:txBody>
      </p:sp>
      <p:sp>
        <p:nvSpPr>
          <p:cNvPr id="17613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60838" y="0"/>
            <a:ext cx="3182937" cy="46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381" tIns="47691" rIns="95381" bIns="47691" numCol="1" anchor="t" anchorCtr="0" compatLnSpc="1">
            <a:prstTxWarp prst="textNoShape">
              <a:avLst/>
            </a:prstTxWarp>
          </a:bodyPr>
          <a:lstStyle>
            <a:lvl1pPr algn="r" defTabSz="954088">
              <a:defRPr sz="1300"/>
            </a:lvl1pPr>
          </a:lstStyle>
          <a:p>
            <a:endParaRPr lang="en-US"/>
          </a:p>
        </p:txBody>
      </p:sp>
      <p:sp>
        <p:nvSpPr>
          <p:cNvPr id="17613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09075"/>
            <a:ext cx="3182938" cy="46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381" tIns="47691" rIns="95381" bIns="47691" numCol="1" anchor="b" anchorCtr="0" compatLnSpc="1">
            <a:prstTxWarp prst="textNoShape">
              <a:avLst/>
            </a:prstTxWarp>
          </a:bodyPr>
          <a:lstStyle>
            <a:lvl1pPr defTabSz="954088">
              <a:defRPr sz="1300"/>
            </a:lvl1pPr>
          </a:lstStyle>
          <a:p>
            <a:endParaRPr lang="en-US"/>
          </a:p>
        </p:txBody>
      </p:sp>
      <p:sp>
        <p:nvSpPr>
          <p:cNvPr id="17613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60838" y="9109075"/>
            <a:ext cx="3182937" cy="46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381" tIns="47691" rIns="95381" bIns="47691" numCol="1" anchor="b" anchorCtr="0" compatLnSpc="1">
            <a:prstTxWarp prst="textNoShape">
              <a:avLst/>
            </a:prstTxWarp>
          </a:bodyPr>
          <a:lstStyle>
            <a:lvl1pPr algn="r" defTabSz="954088">
              <a:defRPr sz="1300"/>
            </a:lvl1pPr>
          </a:lstStyle>
          <a:p>
            <a:fld id="{BE7C2961-80AF-1046-8E90-A8097193FC6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901703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7187" tIns="48594" rIns="97187" bIns="48594" numCol="1" anchor="t" anchorCtr="0" compatLnSpc="1">
            <a:prstTxWarp prst="textNoShape">
              <a:avLst/>
            </a:prstTxWarp>
          </a:bodyPr>
          <a:lstStyle>
            <a:lvl1pPr defTabSz="973138">
              <a:defRPr sz="1300"/>
            </a:lvl1pPr>
          </a:lstStyle>
          <a:p>
            <a:endParaRPr lang="en-US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4963" y="0"/>
            <a:ext cx="3170237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7187" tIns="48594" rIns="97187" bIns="48594" numCol="1" anchor="t" anchorCtr="0" compatLnSpc="1">
            <a:prstTxWarp prst="textNoShape">
              <a:avLst/>
            </a:prstTxWarp>
          </a:bodyPr>
          <a:lstStyle>
            <a:lvl1pPr algn="r" defTabSz="973138">
              <a:defRPr sz="1300"/>
            </a:lvl1pPr>
          </a:lstStyle>
          <a:p>
            <a:endParaRPr lang="en-US"/>
          </a:p>
        </p:txBody>
      </p:sp>
      <p:sp>
        <p:nvSpPr>
          <p:cNvPr id="717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8888" y="719138"/>
            <a:ext cx="4800600" cy="3600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717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74725" y="4559300"/>
            <a:ext cx="5365750" cy="432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7187" tIns="48594" rIns="97187" bIns="4859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17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18600"/>
            <a:ext cx="3170238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7187" tIns="48594" rIns="97187" bIns="48594" numCol="1" anchor="b" anchorCtr="0" compatLnSpc="1">
            <a:prstTxWarp prst="textNoShape">
              <a:avLst/>
            </a:prstTxWarp>
          </a:bodyPr>
          <a:lstStyle>
            <a:lvl1pPr defTabSz="973138">
              <a:defRPr sz="1300"/>
            </a:lvl1pPr>
          </a:lstStyle>
          <a:p>
            <a:endParaRPr lang="en-US"/>
          </a:p>
        </p:txBody>
      </p:sp>
      <p:sp>
        <p:nvSpPr>
          <p:cNvPr id="717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4963" y="9118600"/>
            <a:ext cx="3170237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7187" tIns="48594" rIns="97187" bIns="48594" numCol="1" anchor="b" anchorCtr="0" compatLnSpc="1">
            <a:prstTxWarp prst="textNoShape">
              <a:avLst/>
            </a:prstTxWarp>
          </a:bodyPr>
          <a:lstStyle>
            <a:lvl1pPr algn="r" defTabSz="973138">
              <a:defRPr sz="1300"/>
            </a:lvl1pPr>
          </a:lstStyle>
          <a:p>
            <a:fld id="{1D48FDC5-0FF0-AA44-98DE-252E54AB5EC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309283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D1C3301-B4F8-9C4A-A4A6-B086B24BB786}" type="slidenum">
              <a:rPr lang="en-US"/>
              <a:pPr/>
              <a:t>1</a:t>
            </a:fld>
            <a:endParaRPr lang="en-US"/>
          </a:p>
        </p:txBody>
      </p:sp>
      <p:sp>
        <p:nvSpPr>
          <p:cNvPr id="3829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29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dirty="0" smtClean="0"/>
              <a:t>Some material for this discussion taken from </a:t>
            </a:r>
            <a:r>
              <a:rPr lang="en-US" dirty="0" err="1" smtClean="0"/>
              <a:t>Ch</a:t>
            </a:r>
            <a:r>
              <a:rPr lang="en-US" dirty="0" smtClean="0"/>
              <a:t> 16-17 of </a:t>
            </a:r>
            <a:r>
              <a:rPr lang="en-US" i="1" dirty="0" smtClean="0"/>
              <a:t>Practical software Maintenance:</a:t>
            </a:r>
            <a:r>
              <a:rPr lang="en-US" i="1" baseline="0" dirty="0" smtClean="0"/>
              <a:t> Best Practices for Managing Your Software Investment</a:t>
            </a:r>
            <a:r>
              <a:rPr lang="en-US" i="0" baseline="0" dirty="0" smtClean="0"/>
              <a:t>, by Thomas M. </a:t>
            </a:r>
            <a:r>
              <a:rPr lang="en-US" i="0" baseline="0" dirty="0" err="1" smtClean="0"/>
              <a:t>Pigoski</a:t>
            </a:r>
            <a:r>
              <a:rPr lang="en-US" i="0" baseline="0" dirty="0" smtClean="0"/>
              <a:t>, and from </a:t>
            </a:r>
            <a:r>
              <a:rPr lang="en-US" i="1" baseline="0" dirty="0" smtClean="0"/>
              <a:t>Software Maintenance Management: Evaluation and Continuous Improvement</a:t>
            </a:r>
            <a:r>
              <a:rPr lang="en-US" i="0" baseline="0" dirty="0" smtClean="0"/>
              <a:t>, by Alain April and Alain </a:t>
            </a:r>
            <a:r>
              <a:rPr lang="en-US" i="0" baseline="0" dirty="0" err="1" smtClean="0"/>
              <a:t>Abran</a:t>
            </a:r>
            <a:r>
              <a:rPr lang="en-US" i="0" baseline="0" dirty="0" smtClean="0"/>
              <a:t>.</a:t>
            </a:r>
            <a:endParaRPr lang="en-US" dirty="0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From http://madhu.110mb.com/Comics/Dilbert/.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48FDC5-0FF0-AA44-98DE-252E54AB5EC7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25644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From http://dilbert.com/strips/comic/1996-09-01/.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48FDC5-0FF0-AA44-98DE-252E54AB5EC7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106552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Pick the ones that answer questions you care about – see next slides…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48FDC5-0FF0-AA44-98DE-252E54AB5EC7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868103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From</a:t>
            </a:r>
            <a:r>
              <a:rPr lang="en-US" baseline="0" dirty="0" smtClean="0"/>
              <a:t> April and </a:t>
            </a:r>
            <a:r>
              <a:rPr lang="en-US" baseline="0" dirty="0" err="1" smtClean="0"/>
              <a:t>Abran</a:t>
            </a:r>
            <a:r>
              <a:rPr lang="en-US" baseline="0" dirty="0" smtClean="0"/>
              <a:t>, pp. 26-27.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48FDC5-0FF0-AA44-98DE-252E54AB5EC7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592345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See Bass, Clements and </a:t>
            </a:r>
            <a:r>
              <a:rPr lang="en-US" dirty="0" err="1" smtClean="0"/>
              <a:t>Kazman</a:t>
            </a:r>
            <a:r>
              <a:rPr lang="en-US" dirty="0" smtClean="0"/>
              <a:t>, Software Architecture in Practice, 2</a:t>
            </a:r>
            <a:r>
              <a:rPr lang="en-US" baseline="30000" dirty="0" smtClean="0"/>
              <a:t>nd</a:t>
            </a:r>
            <a:r>
              <a:rPr lang="en-US" dirty="0" smtClean="0"/>
              <a:t> Ed.  (One of the books for CSSE 574 and 577).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48FDC5-0FF0-AA44-98DE-252E54AB5EC7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63685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Noisy customers from http://assignmenthelpexperts.blogspot.com/2011_04_01_archive.html.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48FDC5-0FF0-AA44-98DE-252E54AB5EC7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874731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Image from http://www.pluggd.in/product-or-solution-selling-the-last-mile-challenge-297/.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48FDC5-0FF0-AA44-98DE-252E54AB5EC7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629772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Pigoski</a:t>
            </a:r>
            <a:r>
              <a:rPr lang="en-US" dirty="0" smtClean="0"/>
              <a:t> wrote like the first authoritative book on software maintenance. </a:t>
            </a:r>
            <a:r>
              <a:rPr lang="en-US" i="1" dirty="0" smtClean="0"/>
              <a:t>Practical Software Maintenance: Best Practices for Managing Your Software Investment</a:t>
            </a:r>
            <a:r>
              <a:rPr lang="en-US" dirty="0" smtClean="0"/>
              <a:t> by Thomas M. </a:t>
            </a:r>
            <a:r>
              <a:rPr lang="en-US" dirty="0" err="1" smtClean="0"/>
              <a:t>Pigoski</a:t>
            </a:r>
            <a:r>
              <a:rPr lang="en-US" dirty="0" smtClean="0"/>
              <a:t> (1996, Paperback)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48FDC5-0FF0-AA44-98DE-252E54AB5EC7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59421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BE06C23-2C0D-5B40-9C5F-A142580E2DDB}" type="slidenum">
              <a:rPr lang="en-US"/>
              <a:pPr/>
              <a:t>2</a:t>
            </a:fld>
            <a:endParaRPr lang="en-US"/>
          </a:p>
        </p:txBody>
      </p:sp>
      <p:sp>
        <p:nvSpPr>
          <p:cNvPr id="4055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55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First quote</a:t>
            </a:r>
            <a:r>
              <a:rPr lang="en-US" baseline="0" dirty="0" smtClean="0"/>
              <a:t> is from Deming, W.E., </a:t>
            </a:r>
            <a:r>
              <a:rPr lang="en-US" i="1" baseline="0" dirty="0" smtClean="0"/>
              <a:t>Out of the Crisis</a:t>
            </a:r>
            <a:r>
              <a:rPr lang="en-US" baseline="0" dirty="0" smtClean="0"/>
              <a:t>.  MIT Press, 1986.</a:t>
            </a:r>
          </a:p>
          <a:p>
            <a:r>
              <a:rPr lang="en-US" baseline="0" dirty="0" smtClean="0"/>
              <a:t>Second quote from http://zapatopi.net/kelvin/quotes</a:t>
            </a:r>
            <a:r>
              <a:rPr lang="en-US" baseline="0" dirty="0" smtClean="0"/>
              <a:t>/.</a:t>
            </a:r>
          </a:p>
          <a:p>
            <a:r>
              <a:rPr lang="en-US" baseline="0" dirty="0" smtClean="0"/>
              <a:t>Process variance control image is from http://climateaudit.org/2005/09/05/spurious-variance-of-autocorrelated-processes/.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48FDC5-0FF0-AA44-98DE-252E54AB5EC7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303925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Thus, you’d measure things in different ways for some of these…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48FDC5-0FF0-AA44-98DE-252E54AB5EC7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787618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As in, you need to organize</a:t>
            </a:r>
            <a:r>
              <a:rPr lang="en-US" baseline="0" dirty="0" smtClean="0"/>
              <a:t> how maintenance will be measured, during initial development.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48FDC5-0FF0-AA44-98DE-252E54AB5EC7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338220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For managerial accounting, the smart thing is to allocate as much as possible in direct costs, </a:t>
            </a:r>
            <a:r>
              <a:rPr lang="en-US" dirty="0" err="1" smtClean="0"/>
              <a:t>vs</a:t>
            </a:r>
            <a:r>
              <a:rPr lang="en-US" dirty="0" smtClean="0"/>
              <a:t> overhead, so you can measure those costs</a:t>
            </a:r>
            <a:r>
              <a:rPr lang="en-US" dirty="0" smtClean="0"/>
              <a:t>.</a:t>
            </a:r>
          </a:p>
          <a:p>
            <a:r>
              <a:rPr lang="en-US" dirty="0" smtClean="0"/>
              <a:t>Goal of all this measurement</a:t>
            </a:r>
            <a:r>
              <a:rPr lang="en-US" baseline="0" dirty="0" smtClean="0"/>
              <a:t> is to know what’s in control or not, and how to do process improvement, in detail.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48FDC5-0FF0-AA44-98DE-252E54AB5EC7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845781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Statistics</a:t>
            </a:r>
            <a:r>
              <a:rPr lang="en-US" baseline="0" dirty="0" smtClean="0"/>
              <a:t> ought to play a valuable role here, given the large number of CR’s (change requests) that most systems get.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48FDC5-0FF0-AA44-98DE-252E54AB5EC7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574889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Image from http://aditya369.com/article010.aspx.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48FDC5-0FF0-AA44-98DE-252E54AB5EC7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59900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Choose the ones that count!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48FDC5-0FF0-AA44-98DE-252E54AB5EC7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15835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6F9593-710C-4ACA-9DF2-656318B6BE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80142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26325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23857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76700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9700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2358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33140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0848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73501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69605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50022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4FCEEE-9DC8-B543-AC3A-75A414BF23B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Slide Number Placeholder 5"/>
          <p:cNvSpPr txBox="1">
            <a:spLocks/>
          </p:cNvSpPr>
          <p:nvPr userDrawn="1"/>
        </p:nvSpPr>
        <p:spPr>
          <a:xfrm>
            <a:off x="6934200" y="647700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Times New Roman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charset="0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Times New Roman" charset="0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Times New Roman" charset="0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Times New Roman" charset="0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Times New Roman" charset="0"/>
                <a:ea typeface="+mn-ea"/>
                <a:cs typeface="+mn-cs"/>
              </a:defRPr>
            </a:lvl9pPr>
          </a:lstStyle>
          <a:p>
            <a:fld id="{A74FCEEE-9DC8-B543-AC3A-75A414BF23B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660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6" Type="http://schemas.openxmlformats.org/officeDocument/2006/relationships/image" Target="../media/image2.png"/><Relationship Id="rId5" Type="http://schemas.openxmlformats.org/officeDocument/2006/relationships/hyperlink" Target="http://planetgreen.discovery.com/tech-transport/eco-car-buying-tips.html" TargetMode="External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838200" y="-304800"/>
            <a:ext cx="7772400" cy="2819400"/>
          </a:xfrm>
          <a:effectLst>
            <a:outerShdw blurRad="63500" dist="35921" dir="2700000" algn="ctr" rotWithShape="0">
              <a:schemeClr val="bg2">
                <a:alpha val="74998"/>
              </a:schemeClr>
            </a:outerShdw>
          </a:effectLst>
        </p:spPr>
        <p:txBody>
          <a:bodyPr>
            <a:normAutofit/>
          </a:bodyPr>
          <a:lstStyle/>
          <a:p>
            <a:r>
              <a:rPr lang="en-US" sz="2800" b="1" dirty="0">
                <a:effectLst>
                  <a:outerShdw blurRad="38100" dist="38100" dir="2700000" algn="tl">
                    <a:srgbClr val="DDDDDD"/>
                  </a:outerShdw>
                </a:effectLst>
              </a:rPr>
              <a:t>Software Maintenance and Evolution</a:t>
            </a:r>
            <a:r>
              <a:rPr lang="en-US" sz="2000" b="1" dirty="0">
                <a:effectLst>
                  <a:outerShdw blurRad="38100" dist="38100" dir="2700000" algn="tl">
                    <a:srgbClr val="DDDDDD"/>
                  </a:outerShdw>
                </a:effectLst>
              </a:rPr>
              <a:t/>
            </a:r>
            <a:br>
              <a:rPr lang="en-US" sz="2000" b="1" dirty="0">
                <a:effectLst>
                  <a:outerShdw blurRad="38100" dist="38100" dir="2700000" algn="tl">
                    <a:srgbClr val="DDDDDD"/>
                  </a:outerShdw>
                </a:effectLst>
              </a:rPr>
            </a:br>
            <a:r>
              <a:rPr lang="en-US" sz="2400" b="1" i="1" dirty="0">
                <a:effectLst>
                  <a:outerShdw blurRad="38100" dist="38100" dir="2700000" algn="tl">
                    <a:srgbClr val="DDDDDD"/>
                  </a:outerShdw>
                </a:effectLst>
              </a:rPr>
              <a:t>CSSE 575: Session </a:t>
            </a:r>
            <a:r>
              <a:rPr lang="en-US" sz="2400" b="1" i="1" dirty="0" smtClean="0">
                <a:effectLst>
                  <a:outerShdw blurRad="38100" dist="38100" dir="2700000" algn="tl">
                    <a:srgbClr val="DDDDDD"/>
                  </a:outerShdw>
                </a:effectLst>
              </a:rPr>
              <a:t>10, </a:t>
            </a:r>
            <a:r>
              <a:rPr lang="en-US" sz="2400" b="1" i="1" dirty="0">
                <a:effectLst>
                  <a:outerShdw blurRad="38100" dist="38100" dir="2700000" algn="tl">
                    <a:srgbClr val="DDDDDD"/>
                  </a:outerShdw>
                </a:effectLst>
              </a:rPr>
              <a:t>Part </a:t>
            </a:r>
            <a:r>
              <a:rPr lang="en-US" sz="2400" b="1" i="1" dirty="0" smtClean="0">
                <a:effectLst>
                  <a:outerShdw blurRad="38100" dist="38100" dir="2700000" algn="tl">
                    <a:srgbClr val="DDDDDD"/>
                  </a:outerShdw>
                </a:effectLst>
              </a:rPr>
              <a:t>1</a:t>
            </a:r>
            <a:r>
              <a:rPr lang="en-US" sz="2000" b="1" i="1" dirty="0">
                <a:effectLst>
                  <a:outerShdw blurRad="38100" dist="38100" dir="2700000" algn="tl">
                    <a:srgbClr val="DDDDDD"/>
                  </a:outerShdw>
                </a:effectLst>
              </a:rPr>
              <a:t/>
            </a:r>
            <a:br>
              <a:rPr lang="en-US" sz="2000" b="1" i="1" dirty="0">
                <a:effectLst>
                  <a:outerShdw blurRad="38100" dist="38100" dir="2700000" algn="tl">
                    <a:srgbClr val="DDDDDD"/>
                  </a:outerShdw>
                </a:effectLst>
              </a:rPr>
            </a:br>
            <a:r>
              <a:rPr lang="en-US" sz="2800" i="1" dirty="0" smtClean="0">
                <a:effectLst>
                  <a:outerShdw blurRad="38100" dist="38100" dir="2700000" algn="tl">
                    <a:srgbClr val="DDDDDD"/>
                  </a:outerShdw>
                </a:effectLst>
              </a:rPr>
              <a:t/>
            </a:r>
            <a:br>
              <a:rPr lang="en-US" sz="2800" i="1" dirty="0" smtClean="0">
                <a:effectLst>
                  <a:outerShdw blurRad="38100" dist="38100" dir="2700000" algn="tl">
                    <a:srgbClr val="DDDDDD"/>
                  </a:outerShdw>
                </a:effectLst>
              </a:rPr>
            </a:br>
            <a:r>
              <a:rPr lang="en-US" sz="3600" i="1" dirty="0" smtClean="0">
                <a:effectLst>
                  <a:outerShdw blurRad="38100" dist="38100" dir="2700000" algn="tl">
                    <a:srgbClr val="DDDDDD"/>
                  </a:outerShdw>
                </a:effectLst>
              </a:rPr>
              <a:t>Measurable Maintainability</a:t>
            </a:r>
            <a:endParaRPr lang="en-US" sz="3600" i="1" dirty="0">
              <a:effectLst>
                <a:outerShdw blurRad="38100" dist="38100" dir="2700000" algn="tl">
                  <a:srgbClr val="DDDDDD"/>
                </a:outerShdw>
              </a:effectLst>
            </a:endParaRP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5410200" y="3657600"/>
            <a:ext cx="3733800" cy="2057400"/>
          </a:xfrm>
        </p:spPr>
        <p:txBody>
          <a:bodyPr>
            <a:noAutofit/>
          </a:bodyPr>
          <a:lstStyle/>
          <a:p>
            <a:r>
              <a:rPr lang="en-US" sz="2000" dirty="0">
                <a:ea typeface="ＭＳ Ｐゴシック"/>
                <a:cs typeface="ＭＳ Ｐゴシック"/>
              </a:rPr>
              <a:t>Steve Chenoweth</a:t>
            </a:r>
          </a:p>
          <a:p>
            <a:r>
              <a:rPr lang="en-US" sz="2000" dirty="0">
                <a:ea typeface="ＭＳ Ｐゴシック"/>
                <a:cs typeface="ＭＳ Ｐゴシック"/>
              </a:rPr>
              <a:t>Office Phone: (812) 877-8974</a:t>
            </a:r>
          </a:p>
          <a:p>
            <a:r>
              <a:rPr lang="en-US" sz="2000" dirty="0">
                <a:ea typeface="ＭＳ Ｐゴシック"/>
                <a:cs typeface="ＭＳ Ｐゴシック"/>
              </a:rPr>
              <a:t>Cell: (937) 657-3885</a:t>
            </a:r>
            <a:br>
              <a:rPr lang="en-US" sz="2000" dirty="0">
                <a:ea typeface="ＭＳ Ｐゴシック"/>
                <a:cs typeface="ＭＳ Ｐゴシック"/>
              </a:rPr>
            </a:br>
            <a:r>
              <a:rPr lang="en-US" sz="2000" dirty="0">
                <a:ea typeface="ＭＳ Ｐゴシック"/>
                <a:cs typeface="ＭＳ Ｐゴシック"/>
              </a:rPr>
              <a:t>Email: chenowet@rose-hulman.edu</a:t>
            </a:r>
          </a:p>
        </p:txBody>
      </p:sp>
      <p:pic>
        <p:nvPicPr>
          <p:cNvPr id="8202" name="Picture 10" descr="rose4"/>
          <p:cNvPicPr>
            <a:picLocks noChangeAspect="1" noChangeArrowheads="1"/>
          </p:cNvPicPr>
          <p:nvPr/>
        </p:nvPicPr>
        <p:blipFill>
          <a:blip r:embed="rId4"/>
          <a:srcRect l="12895" t="22858"/>
          <a:stretch>
            <a:fillRect/>
          </a:stretch>
        </p:blipFill>
        <p:spPr bwMode="auto">
          <a:xfrm>
            <a:off x="6527800" y="6376988"/>
            <a:ext cx="2616200" cy="434975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76200" y="5780782"/>
            <a:ext cx="51054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i="1" dirty="0" smtClean="0"/>
              <a:t>Above</a:t>
            </a:r>
            <a:r>
              <a:rPr lang="en-US" sz="1600" dirty="0" smtClean="0"/>
              <a:t> – The “end run” around maintainability is “reliability” – reduce the need for maintenance in the first place!  </a:t>
            </a:r>
            <a:r>
              <a:rPr lang="en-US" sz="1600" dirty="0"/>
              <a:t>From </a:t>
            </a:r>
            <a:r>
              <a:rPr lang="en-US" sz="1600" dirty="0">
                <a:hlinkClick r:id="rId5"/>
              </a:rPr>
              <a:t>http://</a:t>
            </a:r>
            <a:r>
              <a:rPr lang="en-US" sz="1600" dirty="0" smtClean="0">
                <a:hlinkClick r:id="rId5"/>
              </a:rPr>
              <a:t>planetgreen.discovery.com/tech-transport/eco-car-buying-tips.html</a:t>
            </a:r>
            <a:r>
              <a:rPr lang="en-US" sz="1600" dirty="0" smtClean="0"/>
              <a:t>. </a:t>
            </a:r>
            <a:endParaRPr lang="en-US" sz="16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359" y="2295525"/>
            <a:ext cx="5238750" cy="3419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Processes to measure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err="1" smtClean="0"/>
              <a:t>Predelivery</a:t>
            </a:r>
            <a:r>
              <a:rPr lang="en-US" dirty="0" smtClean="0"/>
              <a:t> and transition</a:t>
            </a:r>
          </a:p>
          <a:p>
            <a:r>
              <a:rPr lang="en-US" dirty="0" smtClean="0"/>
              <a:t>Operational support</a:t>
            </a:r>
          </a:p>
          <a:p>
            <a:r>
              <a:rPr lang="en-US" dirty="0" smtClean="0"/>
              <a:t>Corrections</a:t>
            </a:r>
          </a:p>
          <a:p>
            <a:r>
              <a:rPr lang="en-US" dirty="0" smtClean="0"/>
              <a:t>Evolutions</a:t>
            </a:r>
          </a:p>
          <a:p>
            <a:r>
              <a:rPr lang="en-US" dirty="0" smtClean="0"/>
              <a:t>Change monitoring</a:t>
            </a:r>
          </a:p>
          <a:p>
            <a:r>
              <a:rPr lang="en-US" dirty="0" smtClean="0"/>
              <a:t>Regression testing</a:t>
            </a:r>
          </a:p>
          <a:p>
            <a:r>
              <a:rPr lang="en-US" dirty="0" smtClean="0"/>
              <a:t>Events management</a:t>
            </a:r>
          </a:p>
          <a:p>
            <a:r>
              <a:rPr lang="en-US" dirty="0" smtClean="0"/>
              <a:t>Configuration management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6205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Or,</a:t>
            </a:r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443990"/>
            <a:ext cx="7315200" cy="49377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3062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Sidebar – What was with Timmy?</a:t>
            </a:r>
            <a:endParaRPr 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905000"/>
            <a:ext cx="8601650" cy="3776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667000" y="6015335"/>
            <a:ext cx="387477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(I used to do this for a living.)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1277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Maintenance products to measure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Technical documentation</a:t>
            </a:r>
          </a:p>
          <a:p>
            <a:r>
              <a:rPr lang="en-US" dirty="0" smtClean="0"/>
              <a:t>User documentation</a:t>
            </a:r>
          </a:p>
          <a:p>
            <a:r>
              <a:rPr lang="en-US" dirty="0" smtClean="0"/>
              <a:t>Source code</a:t>
            </a:r>
          </a:p>
          <a:p>
            <a:r>
              <a:rPr lang="en-US" dirty="0" smtClean="0"/>
              <a:t>Object code</a:t>
            </a:r>
          </a:p>
          <a:p>
            <a:r>
              <a:rPr lang="en-US" dirty="0" smtClean="0"/>
              <a:t>Reference databases</a:t>
            </a:r>
          </a:p>
          <a:p>
            <a:r>
              <a:rPr lang="en-US" dirty="0" smtClean="0"/>
              <a:t>Impact analysis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9020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Good measurement questions - 1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How should we plan for staffing maintenance of a software product family?</a:t>
            </a:r>
          </a:p>
          <a:p>
            <a:r>
              <a:rPr lang="en-US" dirty="0" smtClean="0"/>
              <a:t>When is a product stable?</a:t>
            </a:r>
          </a:p>
          <a:p>
            <a:r>
              <a:rPr lang="en-US" dirty="0" smtClean="0"/>
              <a:t>Is mean time between failures for a software product really a meaningful measure of software quality?</a:t>
            </a:r>
          </a:p>
          <a:p>
            <a:r>
              <a:rPr lang="en-US" dirty="0" smtClean="0"/>
              <a:t>In which development phase should tool and training investments be made?</a:t>
            </a:r>
          </a:p>
          <a:p>
            <a:r>
              <a:rPr lang="en-US" dirty="0" smtClean="0"/>
              <a:t>How does documentation improve supportability?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2516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Good measurement questions - </a:t>
            </a:r>
            <a:r>
              <a:rPr lang="en-US" dirty="0" smtClean="0"/>
              <a:t>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How many defects can be expected in a project of a given size?</a:t>
            </a:r>
          </a:p>
          <a:p>
            <a:r>
              <a:rPr lang="en-US" dirty="0" smtClean="0"/>
              <a:t>What relationships exist between defects found prior to release and those found after </a:t>
            </a:r>
            <a:r>
              <a:rPr lang="en-US" dirty="0" err="1" smtClean="0"/>
              <a:t>elease</a:t>
            </a:r>
            <a:r>
              <a:rPr lang="en-US" dirty="0" smtClean="0"/>
              <a:t>?</a:t>
            </a:r>
          </a:p>
          <a:p>
            <a:r>
              <a:rPr lang="en-US" dirty="0" smtClean="0"/>
              <a:t>What, if any, is the relationship between the size of a product and the average time to fix a defect?</a:t>
            </a:r>
          </a:p>
          <a:p>
            <a:r>
              <a:rPr lang="en-US" dirty="0" smtClean="0"/>
              <a:t>What is the average time to fix a defect?</a:t>
            </a:r>
          </a:p>
          <a:p>
            <a:r>
              <a:rPr lang="en-US" dirty="0" smtClean="0"/>
              <a:t>How much testing is necessary to ensure a fix is correct?</a:t>
            </a:r>
          </a:p>
          <a:p>
            <a:r>
              <a:rPr lang="en-US" dirty="0" smtClean="0"/>
              <a:t>What percentage of defects is introduced during maintenance?  During enhancements?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9400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Studies of measurement processes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err="1" smtClean="0"/>
              <a:t>Dutta</a:t>
            </a:r>
            <a:r>
              <a:rPr lang="en-US" dirty="0" smtClean="0"/>
              <a:t> et al (1998) –</a:t>
            </a:r>
          </a:p>
          <a:p>
            <a:pPr lvl="1"/>
            <a:r>
              <a:rPr lang="en-US" dirty="0" smtClean="0"/>
              <a:t>75% of individuals surveyed said they documented the number of failures, analyzed causes, and identified the origin of failures in production software.</a:t>
            </a:r>
          </a:p>
          <a:p>
            <a:pPr lvl="1"/>
            <a:r>
              <a:rPr lang="en-US" dirty="0" smtClean="0"/>
              <a:t>Average change time – Application software with the shortest is considered to have better maintainability.</a:t>
            </a:r>
          </a:p>
          <a:p>
            <a:r>
              <a:rPr lang="en-US" dirty="0" smtClean="0"/>
              <a:t>Hitachi –</a:t>
            </a:r>
          </a:p>
          <a:p>
            <a:pPr lvl="1"/>
            <a:r>
              <a:rPr lang="en-US" dirty="0" smtClean="0"/>
              <a:t>Suggests using ratio of number of failures to the cost of initial </a:t>
            </a:r>
            <a:r>
              <a:rPr lang="en-US" dirty="0" smtClean="0"/>
              <a:t>development, to </a:t>
            </a:r>
            <a:r>
              <a:rPr lang="en-US" dirty="0" smtClean="0">
                <a:sym typeface="Wingdings" pitchFamily="2" charset="2"/>
              </a:rPr>
              <a:t> </a:t>
            </a:r>
            <a:r>
              <a:rPr lang="en-US" dirty="0" smtClean="0">
                <a:sym typeface="Wingdings" pitchFamily="2" charset="2"/>
              </a:rPr>
              <a:t>better maintainability</a:t>
            </a:r>
          </a:p>
          <a:p>
            <a:r>
              <a:rPr lang="en-US" dirty="0" err="1" smtClean="0">
                <a:sym typeface="Wingdings" pitchFamily="2" charset="2"/>
              </a:rPr>
              <a:t>Abran</a:t>
            </a:r>
            <a:r>
              <a:rPr lang="en-US" dirty="0" smtClean="0">
                <a:sym typeface="Wingdings" pitchFamily="2" charset="2"/>
              </a:rPr>
              <a:t> et al –</a:t>
            </a:r>
          </a:p>
          <a:p>
            <a:pPr lvl="1"/>
            <a:r>
              <a:rPr lang="en-US" dirty="0" smtClean="0">
                <a:sym typeface="Wingdings" pitchFamily="2" charset="2"/>
              </a:rPr>
              <a:t>Measure software maintenance portfolios grouped by software maintenance category (see slide 4)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941224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Measuring product quality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Seen as key to understanding maintainability</a:t>
            </a:r>
          </a:p>
          <a:p>
            <a:r>
              <a:rPr lang="en-US" dirty="0" smtClean="0"/>
              <a:t>Most people use something like Bass’s Quality Attributes –</a:t>
            </a:r>
          </a:p>
          <a:p>
            <a:pPr lvl="1"/>
            <a:r>
              <a:rPr lang="en-US" dirty="0" smtClean="0"/>
              <a:t>Availability</a:t>
            </a:r>
          </a:p>
          <a:p>
            <a:pPr lvl="1"/>
            <a:r>
              <a:rPr lang="en-US" dirty="0" smtClean="0"/>
              <a:t>Modifiability</a:t>
            </a:r>
          </a:p>
          <a:p>
            <a:pPr lvl="1"/>
            <a:r>
              <a:rPr lang="en-US" dirty="0" smtClean="0"/>
              <a:t>Performance</a:t>
            </a:r>
          </a:p>
          <a:p>
            <a:pPr lvl="1"/>
            <a:r>
              <a:rPr lang="en-US" dirty="0" smtClean="0"/>
              <a:t>Security</a:t>
            </a:r>
          </a:p>
          <a:p>
            <a:pPr lvl="1"/>
            <a:r>
              <a:rPr lang="en-US" dirty="0" smtClean="0"/>
              <a:t>Testability</a:t>
            </a:r>
          </a:p>
          <a:p>
            <a:pPr lvl="1"/>
            <a:r>
              <a:rPr lang="en-US" dirty="0" smtClean="0"/>
              <a:t>Usability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158220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r>
              <a:rPr lang="en-US" dirty="0" smtClean="0"/>
              <a:t>Different perspectives - 1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4525963"/>
          </a:xfrm>
        </p:spPr>
        <p:txBody>
          <a:bodyPr>
            <a:noAutofit/>
          </a:bodyPr>
          <a:lstStyle/>
          <a:p>
            <a:pPr>
              <a:spcBef>
                <a:spcPts val="300"/>
              </a:spcBef>
            </a:pPr>
            <a:r>
              <a:rPr lang="en-US" sz="2800" b="1" dirty="0" smtClean="0"/>
              <a:t>External </a:t>
            </a:r>
            <a:r>
              <a:rPr lang="en-US" sz="2800" dirty="0" smtClean="0"/>
              <a:t>point of view:</a:t>
            </a:r>
          </a:p>
          <a:p>
            <a:pPr lvl="1">
              <a:spcBef>
                <a:spcPts val="300"/>
              </a:spcBef>
            </a:pPr>
            <a:r>
              <a:rPr lang="en-US" sz="2400" dirty="0" smtClean="0"/>
              <a:t>Maintainability attempts to measure 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>the </a:t>
            </a:r>
            <a:r>
              <a:rPr lang="en-US" sz="2400" dirty="0" smtClean="0"/>
              <a:t>effort required to:</a:t>
            </a:r>
          </a:p>
          <a:p>
            <a:pPr lvl="2">
              <a:spcBef>
                <a:spcPts val="300"/>
              </a:spcBef>
            </a:pPr>
            <a:r>
              <a:rPr lang="en-US" sz="2000" dirty="0" smtClean="0"/>
              <a:t>Diagnose</a:t>
            </a:r>
          </a:p>
          <a:p>
            <a:pPr lvl="2">
              <a:spcBef>
                <a:spcPts val="300"/>
              </a:spcBef>
            </a:pPr>
            <a:r>
              <a:rPr lang="en-US" sz="2000" dirty="0" smtClean="0"/>
              <a:t>Analyze and</a:t>
            </a:r>
          </a:p>
          <a:p>
            <a:pPr lvl="2">
              <a:spcBef>
                <a:spcPts val="300"/>
              </a:spcBef>
            </a:pPr>
            <a:r>
              <a:rPr lang="en-US" sz="2000" dirty="0" smtClean="0"/>
              <a:t>Apply a change</a:t>
            </a:r>
          </a:p>
          <a:p>
            <a:pPr>
              <a:spcBef>
                <a:spcPts val="300"/>
              </a:spcBef>
            </a:pPr>
            <a:r>
              <a:rPr lang="en-US" sz="2800" b="1" dirty="0" smtClean="0"/>
              <a:t>Internal </a:t>
            </a:r>
            <a:r>
              <a:rPr lang="en-US" sz="2800" dirty="0" smtClean="0"/>
              <a:t>point of view:</a:t>
            </a:r>
          </a:p>
          <a:p>
            <a:pPr lvl="1">
              <a:spcBef>
                <a:spcPts val="300"/>
              </a:spcBef>
            </a:pPr>
            <a:r>
              <a:rPr lang="en-US" sz="2400" dirty="0" smtClean="0"/>
              <a:t>Maintainability is related to attributes of the software that influence the effort required to modify it.</a:t>
            </a:r>
          </a:p>
          <a:p>
            <a:pPr lvl="2">
              <a:spcBef>
                <a:spcPts val="300"/>
              </a:spcBef>
            </a:pPr>
            <a:r>
              <a:rPr lang="en-US" sz="2000" dirty="0" smtClean="0"/>
              <a:t>This measure is not direct.</a:t>
            </a:r>
          </a:p>
          <a:p>
            <a:pPr lvl="2">
              <a:spcBef>
                <a:spcPts val="300"/>
              </a:spcBef>
            </a:pPr>
            <a:r>
              <a:rPr lang="en-US" sz="2000" dirty="0" smtClean="0"/>
              <a:t>There’s no single measure for maintainability as seen this way</a:t>
            </a:r>
          </a:p>
          <a:p>
            <a:pPr lvl="2">
              <a:spcBef>
                <a:spcPts val="300"/>
              </a:spcBef>
            </a:pPr>
            <a:r>
              <a:rPr lang="en-US" sz="2000" dirty="0" smtClean="0"/>
              <a:t>Have to measure many </a:t>
            </a:r>
            <a:r>
              <a:rPr lang="en-US" sz="2000" dirty="0" err="1" smtClean="0"/>
              <a:t>subcharacteristics</a:t>
            </a:r>
            <a:endParaRPr lang="en-US" sz="2000" dirty="0" smtClean="0"/>
          </a:p>
          <a:p>
            <a:pPr lvl="1">
              <a:spcBef>
                <a:spcPts val="300"/>
              </a:spcBef>
            </a:pPr>
            <a:r>
              <a:rPr lang="en-US" sz="2400" dirty="0" smtClean="0"/>
              <a:t>So, maintenance managers would like a single number for maintainability, but this is hard to come by!</a:t>
            </a:r>
          </a:p>
          <a:p>
            <a:pPr lvl="2">
              <a:spcBef>
                <a:spcPts val="300"/>
              </a:spcBef>
            </a:pPr>
            <a:r>
              <a:rPr lang="en-US" sz="2000" dirty="0" smtClean="0"/>
              <a:t>It’s not just, say, source code complexity</a:t>
            </a:r>
          </a:p>
          <a:p>
            <a:pPr lvl="1">
              <a:spcBef>
                <a:spcPts val="300"/>
              </a:spcBef>
            </a:pPr>
            <a:endParaRPr lang="en-US" sz="2400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1145728"/>
            <a:ext cx="2640106" cy="25118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4652959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Different perspectives - </a:t>
            </a:r>
            <a:r>
              <a:rPr lang="en-US" dirty="0" smtClean="0"/>
              <a:t>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600200"/>
            <a:ext cx="8229600" cy="4525963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The “</a:t>
            </a:r>
            <a:r>
              <a:rPr lang="en-US" b="1" dirty="0" smtClean="0"/>
              <a:t>service</a:t>
            </a:r>
            <a:r>
              <a:rPr lang="en-US" dirty="0" smtClean="0"/>
              <a:t> perspective”:</a:t>
            </a:r>
          </a:p>
          <a:p>
            <a:pPr lvl="1"/>
            <a:r>
              <a:rPr lang="en-US" dirty="0" smtClean="0"/>
              <a:t>Maintenance is much more like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a </a:t>
            </a:r>
            <a:r>
              <a:rPr lang="en-US" dirty="0" smtClean="0"/>
              <a:t>service than the initial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development </a:t>
            </a:r>
            <a:r>
              <a:rPr lang="en-US" dirty="0" smtClean="0"/>
              <a:t>is.</a:t>
            </a:r>
          </a:p>
          <a:p>
            <a:pPr lvl="1"/>
            <a:r>
              <a:rPr lang="en-US" dirty="0" smtClean="0"/>
              <a:t>Similar to computer operations.</a:t>
            </a:r>
          </a:p>
          <a:p>
            <a:pPr lvl="1"/>
            <a:r>
              <a:rPr lang="en-US" dirty="0" smtClean="0"/>
              <a:t>Thus we can look at:</a:t>
            </a:r>
          </a:p>
          <a:p>
            <a:pPr lvl="2"/>
            <a:r>
              <a:rPr lang="en-US" dirty="0" smtClean="0"/>
              <a:t>Internal service-level agreements</a:t>
            </a:r>
          </a:p>
          <a:p>
            <a:pPr lvl="2"/>
            <a:r>
              <a:rPr lang="en-US" dirty="0" smtClean="0"/>
              <a:t>Maintenance service contracts</a:t>
            </a:r>
          </a:p>
          <a:p>
            <a:pPr lvl="2"/>
            <a:r>
              <a:rPr lang="en-US" dirty="0" smtClean="0"/>
              <a:t>Outsourcing contracts</a:t>
            </a:r>
          </a:p>
          <a:p>
            <a:pPr lvl="1"/>
            <a:r>
              <a:rPr lang="en-US" dirty="0" smtClean="0"/>
              <a:t>Thus we can measure maintainability as a part of delivering the maintenance service.</a:t>
            </a:r>
          </a:p>
          <a:p>
            <a:pPr lvl="1"/>
            <a:r>
              <a:rPr lang="en-US" dirty="0" smtClean="0"/>
              <a:t>More on these in the next slides…</a:t>
            </a:r>
            <a:endParaRPr lang="en-US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1600200"/>
            <a:ext cx="3207070" cy="190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324600" y="3657600"/>
            <a:ext cx="2743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i="1" dirty="0" smtClean="0"/>
              <a:t>Above</a:t>
            </a:r>
            <a:r>
              <a:rPr lang="en-US" sz="2000" dirty="0" smtClean="0"/>
              <a:t> – You’re helping this guy in mid-air!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2149117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714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-152400"/>
            <a:ext cx="8229600" cy="1143000"/>
          </a:xfrm>
        </p:spPr>
        <p:txBody>
          <a:bodyPr>
            <a:normAutofit/>
          </a:bodyPr>
          <a:lstStyle/>
          <a:p>
            <a:r>
              <a:rPr lang="en-US" sz="3600" dirty="0" smtClean="0"/>
              <a:t>Maintainability – one more time!</a:t>
            </a:r>
            <a:endParaRPr lang="en-US" sz="3600" dirty="0"/>
          </a:p>
        </p:txBody>
      </p:sp>
      <p:sp>
        <p:nvSpPr>
          <p:cNvPr id="371715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914400"/>
            <a:ext cx="8001000" cy="5334000"/>
          </a:xfrm>
        </p:spPr>
        <p:txBody>
          <a:bodyPr>
            <a:noAutofit/>
          </a:bodyPr>
          <a:lstStyle/>
          <a:p>
            <a:pPr marL="0" indent="0">
              <a:spcBef>
                <a:spcPts val="100"/>
              </a:spcBef>
              <a:buNone/>
            </a:pPr>
            <a:r>
              <a:rPr lang="en-US" sz="2000" b="1" dirty="0" smtClean="0"/>
              <a:t>Where we’ve seen this topic </a:t>
            </a:r>
            <a:r>
              <a:rPr lang="en-US" sz="2000" b="1" dirty="0" smtClean="0"/>
              <a:t>before – Or is it the whole course?</a:t>
            </a:r>
            <a:endParaRPr lang="en-US" sz="2000" b="1" dirty="0" smtClean="0"/>
          </a:p>
          <a:p>
            <a:pPr>
              <a:spcBef>
                <a:spcPts val="100"/>
              </a:spcBef>
            </a:pPr>
            <a:r>
              <a:rPr lang="en-US" sz="2000" dirty="0" smtClean="0"/>
              <a:t>Weeks 1  &amp; 2 - refactoring</a:t>
            </a:r>
          </a:p>
          <a:p>
            <a:pPr>
              <a:spcBef>
                <a:spcPts val="100"/>
              </a:spcBef>
            </a:pPr>
            <a:r>
              <a:rPr lang="en-US" sz="2000" dirty="0" smtClean="0"/>
              <a:t>Week </a:t>
            </a:r>
            <a:r>
              <a:rPr lang="en-US" sz="2000" dirty="0" smtClean="0"/>
              <a:t>4 – discussed keys to maintainability:</a:t>
            </a:r>
          </a:p>
          <a:p>
            <a:pPr lvl="1">
              <a:spcBef>
                <a:spcPts val="100"/>
              </a:spcBef>
            </a:pPr>
            <a:r>
              <a:rPr lang="en-US" sz="1600" dirty="0" smtClean="0"/>
              <a:t>Management (to be amplified in our next slide set!)</a:t>
            </a:r>
          </a:p>
          <a:p>
            <a:pPr lvl="1">
              <a:spcBef>
                <a:spcPts val="100"/>
              </a:spcBef>
            </a:pPr>
            <a:r>
              <a:rPr lang="en-US" sz="1600" dirty="0" smtClean="0"/>
              <a:t>Operational environment of the target systems</a:t>
            </a:r>
          </a:p>
          <a:p>
            <a:pPr lvl="1">
              <a:spcBef>
                <a:spcPts val="100"/>
              </a:spcBef>
            </a:pPr>
            <a:r>
              <a:rPr lang="en-US" sz="1600" dirty="0" smtClean="0"/>
              <a:t>Documentation, target system software, maturity</a:t>
            </a:r>
          </a:p>
          <a:p>
            <a:pPr lvl="1">
              <a:spcBef>
                <a:spcPts val="100"/>
              </a:spcBef>
            </a:pPr>
            <a:r>
              <a:rPr lang="en-US" sz="1600" dirty="0" smtClean="0"/>
              <a:t>Modifiability of the code</a:t>
            </a:r>
          </a:p>
          <a:p>
            <a:pPr lvl="2">
              <a:spcBef>
                <a:spcPts val="100"/>
              </a:spcBef>
            </a:pPr>
            <a:r>
              <a:rPr lang="en-US" sz="1400" dirty="0" smtClean="0"/>
              <a:t>Localizing changes</a:t>
            </a:r>
          </a:p>
          <a:p>
            <a:pPr lvl="2">
              <a:spcBef>
                <a:spcPts val="100"/>
              </a:spcBef>
            </a:pPr>
            <a:r>
              <a:rPr lang="en-US" sz="1400" dirty="0" smtClean="0"/>
              <a:t>Preventing ripple effects</a:t>
            </a:r>
          </a:p>
          <a:p>
            <a:pPr lvl="2">
              <a:spcBef>
                <a:spcPts val="100"/>
              </a:spcBef>
            </a:pPr>
            <a:r>
              <a:rPr lang="en-US" sz="1400" dirty="0" smtClean="0"/>
              <a:t>Deferring binding time</a:t>
            </a:r>
          </a:p>
          <a:p>
            <a:pPr lvl="1">
              <a:spcBef>
                <a:spcPts val="100"/>
              </a:spcBef>
            </a:pPr>
            <a:r>
              <a:rPr lang="en-US" sz="1600" dirty="0" smtClean="0"/>
              <a:t>Article on “Demystifying maintainability” – </a:t>
            </a:r>
          </a:p>
          <a:p>
            <a:pPr lvl="2">
              <a:spcBef>
                <a:spcPts val="100"/>
              </a:spcBef>
            </a:pPr>
            <a:r>
              <a:rPr lang="en-US" sz="1400" dirty="0" smtClean="0"/>
              <a:t>There’s no common understanding of what “maintainability” is</a:t>
            </a:r>
          </a:p>
          <a:p>
            <a:pPr lvl="2">
              <a:spcBef>
                <a:spcPts val="100"/>
              </a:spcBef>
            </a:pPr>
            <a:r>
              <a:rPr lang="en-US" sz="1400" dirty="0" smtClean="0"/>
              <a:t>Keys are measurements (this slide set) and manual inspections</a:t>
            </a:r>
          </a:p>
          <a:p>
            <a:pPr lvl="1">
              <a:spcBef>
                <a:spcPts val="100"/>
              </a:spcBef>
            </a:pPr>
            <a:r>
              <a:rPr lang="en-US" sz="1600" dirty="0" smtClean="0"/>
              <a:t>Program understanding is also key to maintainability</a:t>
            </a:r>
          </a:p>
          <a:p>
            <a:pPr>
              <a:spcBef>
                <a:spcPts val="100"/>
              </a:spcBef>
            </a:pPr>
            <a:r>
              <a:rPr lang="en-US" sz="2000" dirty="0" smtClean="0"/>
              <a:t>Week 6 – Feathers – tips on making it easier to test and change OO code</a:t>
            </a:r>
          </a:p>
          <a:p>
            <a:pPr>
              <a:spcBef>
                <a:spcPts val="100"/>
              </a:spcBef>
            </a:pPr>
            <a:r>
              <a:rPr lang="en-US" sz="2000" dirty="0" smtClean="0"/>
              <a:t>Week </a:t>
            </a:r>
            <a:r>
              <a:rPr lang="en-US" sz="2000" dirty="0" smtClean="0"/>
              <a:t>7 – the article on Preventive Maintenance</a:t>
            </a:r>
          </a:p>
          <a:p>
            <a:pPr>
              <a:spcBef>
                <a:spcPts val="100"/>
              </a:spcBef>
            </a:pPr>
            <a:r>
              <a:rPr lang="en-US" sz="2000" dirty="0" smtClean="0"/>
              <a:t>Week 9 – statistical modeling – a major goal was measure the “pieces of the horseshoe model” to improve maintainability (and lead to tonight’s discussion)</a:t>
            </a:r>
          </a:p>
          <a:p>
            <a:pPr lvl="1">
              <a:spcBef>
                <a:spcPts val="100"/>
              </a:spcBef>
            </a:pPr>
            <a:r>
              <a:rPr lang="en-US" sz="1600" dirty="0" smtClean="0"/>
              <a:t>Recommended “things to measure”</a:t>
            </a:r>
          </a:p>
          <a:p>
            <a:pPr lvl="1">
              <a:spcBef>
                <a:spcPts val="100"/>
              </a:spcBef>
            </a:pPr>
            <a:r>
              <a:rPr lang="en-US" sz="1600" dirty="0" smtClean="0"/>
              <a:t>Discussed how to automate, to get statistics</a:t>
            </a:r>
          </a:p>
          <a:p>
            <a:pPr>
              <a:spcBef>
                <a:spcPts val="100"/>
              </a:spcBef>
            </a:pPr>
            <a:endParaRPr lang="en-US" sz="1600" dirty="0" smtClean="0"/>
          </a:p>
          <a:p>
            <a:pPr lvl="1">
              <a:spcBef>
                <a:spcPts val="100"/>
              </a:spcBef>
            </a:pPr>
            <a:endParaRPr lang="en-US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Pigoski’s</a:t>
            </a:r>
            <a:r>
              <a:rPr lang="en-US" dirty="0" smtClean="0"/>
              <a:t> “list”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dirty="0" smtClean="0"/>
              <a:t>Chief causes of unmaintainable software:</a:t>
            </a:r>
          </a:p>
          <a:p>
            <a:r>
              <a:rPr lang="en-US" dirty="0" smtClean="0"/>
              <a:t>Poor software design</a:t>
            </a:r>
          </a:p>
          <a:p>
            <a:r>
              <a:rPr lang="en-US" dirty="0" smtClean="0"/>
              <a:t>Poorly coded software</a:t>
            </a:r>
          </a:p>
          <a:p>
            <a:r>
              <a:rPr lang="en-US" dirty="0" smtClean="0"/>
              <a:t>Software designed for outdated hardware</a:t>
            </a:r>
          </a:p>
          <a:p>
            <a:r>
              <a:rPr lang="en-US" dirty="0" smtClean="0"/>
              <a:t>Lack of common data definitions</a:t>
            </a:r>
          </a:p>
          <a:p>
            <a:r>
              <a:rPr lang="en-US" dirty="0" smtClean="0"/>
              <a:t>Use of multiple languages in one program</a:t>
            </a:r>
          </a:p>
          <a:p>
            <a:r>
              <a:rPr lang="en-US" dirty="0" smtClean="0"/>
              <a:t>Growing software inventory</a:t>
            </a:r>
          </a:p>
          <a:p>
            <a:r>
              <a:rPr lang="en-US" dirty="0" smtClean="0"/>
              <a:t>Excessive resource requirements</a:t>
            </a:r>
          </a:p>
          <a:p>
            <a:r>
              <a:rPr lang="en-US" dirty="0" smtClean="0"/>
              <a:t>Inadequate documentation</a:t>
            </a:r>
          </a:p>
          <a:p>
            <a:r>
              <a:rPr lang="en-US" dirty="0" smtClean="0"/>
              <a:t>Inadequate user interface</a:t>
            </a:r>
          </a:p>
          <a:p>
            <a:r>
              <a:rPr lang="en-US" dirty="0" smtClean="0"/>
              <a:t>Lack of highly skilled staff</a:t>
            </a:r>
            <a:endParaRPr lang="en-US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31792" y="1673508"/>
            <a:ext cx="1416934" cy="198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31793" y="3883307"/>
            <a:ext cx="1416934" cy="17554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3559550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first article you read on this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A Systematic Review of Software Maintainability Prediction and Metrics, by </a:t>
            </a:r>
            <a:r>
              <a:rPr lang="en-US" dirty="0" err="1"/>
              <a:t>Mehwish</a:t>
            </a:r>
            <a:r>
              <a:rPr lang="en-US" dirty="0"/>
              <a:t> </a:t>
            </a:r>
            <a:r>
              <a:rPr lang="en-US" dirty="0" err="1"/>
              <a:t>Riaz</a:t>
            </a:r>
            <a:r>
              <a:rPr lang="en-US" dirty="0"/>
              <a:t>, Emilia Mendes, </a:t>
            </a:r>
            <a:r>
              <a:rPr lang="en-US" dirty="0" smtClean="0"/>
              <a:t>and Ewan </a:t>
            </a:r>
            <a:r>
              <a:rPr lang="en-US" dirty="0" err="1" smtClean="0"/>
              <a:t>Tempero</a:t>
            </a:r>
            <a:r>
              <a:rPr lang="en-US" dirty="0" smtClean="0"/>
              <a:t> (2009)</a:t>
            </a:r>
          </a:p>
          <a:p>
            <a:r>
              <a:rPr lang="en-US" dirty="0" smtClean="0"/>
              <a:t>The article surveyed previous studies of maintainability</a:t>
            </a:r>
          </a:p>
          <a:p>
            <a:r>
              <a:rPr lang="en-US" dirty="0"/>
              <a:t>Found “</a:t>
            </a:r>
            <a:r>
              <a:rPr lang="en-US" dirty="0" smtClean="0"/>
              <a:t>little evidence </a:t>
            </a:r>
            <a:r>
              <a:rPr lang="en-US" dirty="0"/>
              <a:t>on the effectiveness of </a:t>
            </a:r>
            <a:r>
              <a:rPr lang="en-US" dirty="0" smtClean="0"/>
              <a:t>software maintainability </a:t>
            </a:r>
            <a:r>
              <a:rPr lang="en-US" dirty="0"/>
              <a:t>prediction techniques and models.”</a:t>
            </a:r>
          </a:p>
        </p:txBody>
      </p:sp>
    </p:spTree>
    <p:extLst>
      <p:ext uri="{BB962C8B-B14F-4D97-AF65-F5344CB8AC3E}">
        <p14:creationId xmlns:p14="http://schemas.microsoft.com/office/powerpoint/2010/main" val="47147017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First article, </a:t>
            </a:r>
            <a:r>
              <a:rPr lang="en-US" dirty="0" err="1" smtClean="0"/>
              <a:t>cntd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Maintainability is a “quality attribute”</a:t>
            </a:r>
          </a:p>
          <a:p>
            <a:pPr lvl="1"/>
            <a:r>
              <a:rPr lang="en-US" dirty="0" smtClean="0"/>
              <a:t>We’d like to attribute it to the software being maintained.</a:t>
            </a:r>
          </a:p>
          <a:p>
            <a:pPr lvl="1"/>
            <a:r>
              <a:rPr lang="en-US" dirty="0" smtClean="0"/>
              <a:t>Separate somehow from the process used to maintain it.</a:t>
            </a:r>
          </a:p>
          <a:p>
            <a:pPr lvl="1"/>
            <a:r>
              <a:rPr lang="en-US" dirty="0" smtClean="0"/>
              <a:t>They’re clearly interlocked concepts</a:t>
            </a:r>
          </a:p>
          <a:p>
            <a:pPr lvl="1"/>
            <a:r>
              <a:rPr lang="en-US" dirty="0" smtClean="0"/>
              <a:t>We ought to study –</a:t>
            </a:r>
          </a:p>
          <a:p>
            <a:pPr lvl="2"/>
            <a:r>
              <a:rPr lang="en-US" dirty="0" smtClean="0"/>
              <a:t>Ways of predicting maintainability, and</a:t>
            </a:r>
          </a:p>
          <a:p>
            <a:pPr lvl="2"/>
            <a:r>
              <a:rPr lang="en-US" dirty="0" smtClean="0"/>
              <a:t>Metrics used to assess it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029796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First article, </a:t>
            </a:r>
            <a:r>
              <a:rPr lang="en-US" dirty="0" err="1" smtClean="0"/>
              <a:t>cntd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 their “systematic review” of the literature, the authors asked key questions about each study, like –</a:t>
            </a:r>
          </a:p>
          <a:p>
            <a:pPr lvl="1"/>
            <a:r>
              <a:rPr lang="en-US" dirty="0" smtClean="0"/>
              <a:t>What forecasting methods did they use?</a:t>
            </a:r>
          </a:p>
          <a:p>
            <a:pPr lvl="1"/>
            <a:r>
              <a:rPr lang="en-US" dirty="0" smtClean="0"/>
              <a:t>What results did they obtain?</a:t>
            </a:r>
          </a:p>
          <a:p>
            <a:pPr lvl="1"/>
            <a:r>
              <a:rPr lang="en-US" dirty="0" smtClean="0"/>
              <a:t>Were there ways to cross-validate results?</a:t>
            </a:r>
          </a:p>
          <a:p>
            <a:pPr lvl="1"/>
            <a:r>
              <a:rPr lang="en-US" dirty="0" smtClean="0"/>
              <a:t>How was maintainability measured?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555285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First article, </a:t>
            </a:r>
            <a:r>
              <a:rPr lang="en-US" dirty="0" err="1" smtClean="0"/>
              <a:t>cntd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In comparing the studies, authors of this survey had to deal with such differences as:</a:t>
            </a:r>
          </a:p>
          <a:p>
            <a:pPr lvl="1"/>
            <a:r>
              <a:rPr lang="en-US" dirty="0" smtClean="0"/>
              <a:t>The aspects of modifiability they measured - analyzability</a:t>
            </a:r>
            <a:r>
              <a:rPr lang="en-US" dirty="0"/>
              <a:t>, changeability, stability, testability, </a:t>
            </a:r>
            <a:r>
              <a:rPr lang="en-US" dirty="0" smtClean="0"/>
              <a:t>or compliance</a:t>
            </a:r>
          </a:p>
          <a:p>
            <a:pPr lvl="1"/>
            <a:r>
              <a:rPr lang="en-US" dirty="0" smtClean="0"/>
              <a:t>The mix of </a:t>
            </a:r>
            <a:r>
              <a:rPr lang="en-US" dirty="0"/>
              <a:t>maintenance </a:t>
            </a:r>
            <a:r>
              <a:rPr lang="en-US" dirty="0" smtClean="0"/>
              <a:t>types being </a:t>
            </a:r>
            <a:r>
              <a:rPr lang="en-US" dirty="0"/>
              <a:t>done - </a:t>
            </a:r>
            <a:r>
              <a:rPr lang="en-US" dirty="0" smtClean="0"/>
              <a:t>corrective, preventive</a:t>
            </a:r>
            <a:r>
              <a:rPr lang="en-US" dirty="0"/>
              <a:t>, enhancive, or </a:t>
            </a:r>
            <a:r>
              <a:rPr lang="en-US" dirty="0" smtClean="0"/>
              <a:t>adaptive</a:t>
            </a:r>
          </a:p>
          <a:p>
            <a:r>
              <a:rPr lang="en-US" dirty="0" smtClean="0"/>
              <a:t>They </a:t>
            </a:r>
            <a:r>
              <a:rPr lang="en-US" dirty="0"/>
              <a:t>found that </a:t>
            </a:r>
            <a:r>
              <a:rPr lang="en-US" dirty="0" smtClean="0"/>
              <a:t>these didn’t matter a lot:</a:t>
            </a:r>
          </a:p>
          <a:p>
            <a:pPr lvl="1"/>
            <a:r>
              <a:rPr lang="en-US" dirty="0" smtClean="0"/>
              <a:t>“The </a:t>
            </a:r>
            <a:r>
              <a:rPr lang="en-US" dirty="0"/>
              <a:t>most commonly used </a:t>
            </a:r>
            <a:r>
              <a:rPr lang="en-US" dirty="0" smtClean="0"/>
              <a:t>technique observed </a:t>
            </a:r>
            <a:r>
              <a:rPr lang="en-US" dirty="0"/>
              <a:t>for software maintainability prediction </a:t>
            </a:r>
            <a:r>
              <a:rPr lang="en-US" dirty="0" smtClean="0"/>
              <a:t>was algorithmic</a:t>
            </a:r>
            <a:r>
              <a:rPr lang="en-US" dirty="0"/>
              <a:t>, and </a:t>
            </a:r>
            <a:endParaRPr lang="en-US" dirty="0" smtClean="0"/>
          </a:p>
          <a:p>
            <a:pPr lvl="1"/>
            <a:r>
              <a:rPr lang="en-US" dirty="0" smtClean="0"/>
              <a:t>“Maintainability </a:t>
            </a:r>
            <a:r>
              <a:rPr lang="en-US" dirty="0"/>
              <a:t>prediction </a:t>
            </a:r>
            <a:r>
              <a:rPr lang="en-US" dirty="0" smtClean="0"/>
              <a:t>techniques seemed </a:t>
            </a:r>
            <a:r>
              <a:rPr lang="en-US" dirty="0"/>
              <a:t>to be equally applied to any </a:t>
            </a:r>
            <a:r>
              <a:rPr lang="en-US" dirty="0" smtClean="0"/>
              <a:t>sub-characteristic of </a:t>
            </a:r>
            <a:r>
              <a:rPr lang="en-US" dirty="0"/>
              <a:t>maintainability, or any type of maintenance</a:t>
            </a:r>
            <a:r>
              <a:rPr lang="en-US" dirty="0" smtClean="0"/>
              <a:t>.”</a:t>
            </a:r>
          </a:p>
          <a:p>
            <a:r>
              <a:rPr lang="en-US" dirty="0" smtClean="0"/>
              <a:t>Most of the predictors came from source code analysis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4275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-76200"/>
            <a:ext cx="4038600" cy="1143000"/>
          </a:xfrm>
        </p:spPr>
        <p:txBody>
          <a:bodyPr>
            <a:normAutofit/>
          </a:bodyPr>
          <a:lstStyle/>
          <a:p>
            <a:r>
              <a:rPr lang="en-US" sz="4000" dirty="0" smtClean="0"/>
              <a:t>First article, </a:t>
            </a:r>
            <a:r>
              <a:rPr lang="en-US" sz="4000" dirty="0" err="1" smtClean="0"/>
              <a:t>cntd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3925907" cy="4525963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A definition of an immature field – is when nobody can agree on the definition of the immature field!</a:t>
            </a:r>
            <a:br>
              <a:rPr lang="en-US" dirty="0" smtClean="0"/>
            </a:br>
            <a:endParaRPr lang="en-US" dirty="0" smtClean="0"/>
          </a:p>
          <a:p>
            <a:r>
              <a:rPr lang="en-US" dirty="0" smtClean="0"/>
              <a:t>Example – what the various studies defined to mean “maintainability”…</a:t>
            </a:r>
            <a:endParaRPr lang="en-US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3107" y="0"/>
            <a:ext cx="4777918" cy="68669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22217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76200"/>
            <a:ext cx="8229600" cy="1143000"/>
          </a:xfrm>
        </p:spPr>
        <p:txBody>
          <a:bodyPr/>
          <a:lstStyle/>
          <a:p>
            <a:r>
              <a:rPr lang="en-US" dirty="0" smtClean="0"/>
              <a:t>Second article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60437"/>
            <a:ext cx="8229600" cy="4525963"/>
          </a:xfrm>
        </p:spPr>
        <p:txBody>
          <a:bodyPr>
            <a:noAutofit/>
          </a:bodyPr>
          <a:lstStyle/>
          <a:p>
            <a:pPr>
              <a:spcBef>
                <a:spcPts val="400"/>
              </a:spcBef>
            </a:pPr>
            <a:r>
              <a:rPr lang="en-US" sz="2400" dirty="0"/>
              <a:t>The </a:t>
            </a:r>
            <a:r>
              <a:rPr lang="en-US" sz="2400" dirty="0" err="1"/>
              <a:t>QualOSS</a:t>
            </a:r>
            <a:r>
              <a:rPr lang="en-US" sz="2400" dirty="0"/>
              <a:t> Open Source Assessment </a:t>
            </a:r>
            <a:r>
              <a:rPr lang="en-US" sz="2400" dirty="0" smtClean="0"/>
              <a:t>Model: Measuring </a:t>
            </a:r>
            <a:r>
              <a:rPr lang="en-US" sz="2400" dirty="0"/>
              <a:t>the Performance of Open Source Communities, by Martín Soto and Marcus </a:t>
            </a:r>
            <a:r>
              <a:rPr lang="en-US" sz="2400" dirty="0" err="1" smtClean="0"/>
              <a:t>Ciolkowski</a:t>
            </a:r>
            <a:r>
              <a:rPr lang="en-US" sz="2400" dirty="0" smtClean="0"/>
              <a:t> (2009)</a:t>
            </a:r>
          </a:p>
          <a:p>
            <a:pPr>
              <a:spcBef>
                <a:spcPts val="400"/>
              </a:spcBef>
            </a:pPr>
            <a:r>
              <a:rPr lang="en-US" sz="2400" dirty="0" smtClean="0"/>
              <a:t>Open source software (OSS) acquisition </a:t>
            </a:r>
            <a:r>
              <a:rPr lang="en-US" sz="2400" dirty="0"/>
              <a:t>requires an assessment of whether </a:t>
            </a:r>
            <a:r>
              <a:rPr lang="en-US" sz="2400" dirty="0" smtClean="0"/>
              <a:t>its quality </a:t>
            </a:r>
            <a:r>
              <a:rPr lang="en-US" sz="2400" dirty="0"/>
              <a:t>is sufficient for the intended purpose, and</a:t>
            </a:r>
          </a:p>
          <a:p>
            <a:pPr>
              <a:spcBef>
                <a:spcPts val="400"/>
              </a:spcBef>
            </a:pPr>
            <a:r>
              <a:rPr lang="en-US" sz="2400" dirty="0" smtClean="0"/>
              <a:t>Whether </a:t>
            </a:r>
            <a:r>
              <a:rPr lang="en-US" sz="2400" dirty="0"/>
              <a:t>the chances of being maintained </a:t>
            </a:r>
            <a:r>
              <a:rPr lang="en-US" sz="2400" dirty="0" smtClean="0"/>
              <a:t>and supported </a:t>
            </a:r>
            <a:r>
              <a:rPr lang="en-US" sz="2400" dirty="0"/>
              <a:t>in the future, as well as of </a:t>
            </a:r>
            <a:endParaRPr lang="en-US" sz="2400" dirty="0" smtClean="0"/>
          </a:p>
          <a:p>
            <a:pPr>
              <a:spcBef>
                <a:spcPts val="400"/>
              </a:spcBef>
            </a:pPr>
            <a:r>
              <a:rPr lang="en-US" sz="2400" dirty="0" smtClean="0"/>
              <a:t>Keeping certain quality </a:t>
            </a:r>
            <a:r>
              <a:rPr lang="en-US" sz="2400" dirty="0"/>
              <a:t>standards over time, are sufficiently high. </a:t>
            </a:r>
            <a:endParaRPr lang="en-US" sz="2400" dirty="0" smtClean="0"/>
          </a:p>
          <a:p>
            <a:pPr>
              <a:spcBef>
                <a:spcPts val="400"/>
              </a:spcBef>
            </a:pPr>
            <a:r>
              <a:rPr lang="en-US" sz="2400" dirty="0" smtClean="0"/>
              <a:t>They proposed </a:t>
            </a:r>
            <a:r>
              <a:rPr lang="en-US" sz="2400" dirty="0"/>
              <a:t>an approach </a:t>
            </a:r>
            <a:r>
              <a:rPr lang="en-US" sz="2400" dirty="0" smtClean="0"/>
              <a:t>to measuring OSS projects</a:t>
            </a:r>
            <a:r>
              <a:rPr lang="en-US" sz="2400" dirty="0"/>
              <a:t>, </a:t>
            </a:r>
            <a:endParaRPr lang="en-US" sz="2400" dirty="0" smtClean="0"/>
          </a:p>
          <a:p>
            <a:pPr lvl="1">
              <a:spcBef>
                <a:spcPts val="400"/>
              </a:spcBef>
            </a:pPr>
            <a:r>
              <a:rPr lang="en-US" sz="2400" dirty="0" smtClean="0"/>
              <a:t>The tool was developed </a:t>
            </a:r>
            <a:r>
              <a:rPr lang="en-US" sz="2400" dirty="0"/>
              <a:t>in the EU project </a:t>
            </a:r>
            <a:r>
              <a:rPr lang="en-US" sz="2400" dirty="0" err="1"/>
              <a:t>QualOSS</a:t>
            </a:r>
            <a:r>
              <a:rPr lang="en-US" sz="2400" dirty="0"/>
              <a:t>. </a:t>
            </a:r>
            <a:endParaRPr lang="en-US" sz="2400" dirty="0" smtClean="0"/>
          </a:p>
          <a:p>
            <a:pPr>
              <a:spcBef>
                <a:spcPts val="400"/>
              </a:spcBef>
            </a:pPr>
            <a:r>
              <a:rPr lang="en-US" sz="2400" dirty="0" smtClean="0"/>
              <a:t>Their approach </a:t>
            </a:r>
            <a:r>
              <a:rPr lang="en-US" sz="2400" dirty="0"/>
              <a:t>takes into account product quality as well </a:t>
            </a:r>
            <a:r>
              <a:rPr lang="en-US" sz="2400" dirty="0" smtClean="0"/>
              <a:t>as process </a:t>
            </a:r>
            <a:r>
              <a:rPr lang="en-US" sz="2400" dirty="0"/>
              <a:t>maturity and sustainability of the </a:t>
            </a:r>
            <a:r>
              <a:rPr lang="en-US" sz="2400" dirty="0" smtClean="0"/>
              <a:t>underlying OSS </a:t>
            </a:r>
            <a:r>
              <a:rPr lang="en-US" sz="2400" dirty="0"/>
              <a:t>community.</a:t>
            </a:r>
          </a:p>
        </p:txBody>
      </p:sp>
    </p:spTree>
    <p:extLst>
      <p:ext uri="{BB962C8B-B14F-4D97-AF65-F5344CB8AC3E}">
        <p14:creationId xmlns:p14="http://schemas.microsoft.com/office/powerpoint/2010/main" val="4093900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Second article, </a:t>
            </a:r>
            <a:r>
              <a:rPr lang="en-US" dirty="0" err="1" smtClean="0"/>
              <a:t>cntd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It’s a well-known fact that free software isn’t really “free” –</a:t>
            </a:r>
          </a:p>
          <a:p>
            <a:pPr lvl="1"/>
            <a:r>
              <a:rPr lang="en-US" dirty="0" smtClean="0"/>
              <a:t>Wrong decisions can have bad consequences</a:t>
            </a:r>
          </a:p>
          <a:p>
            <a:pPr lvl="1"/>
            <a:r>
              <a:rPr lang="en-US" dirty="0" smtClean="0"/>
              <a:t>Often need to support and maintain it yourself</a:t>
            </a:r>
          </a:p>
          <a:p>
            <a:r>
              <a:rPr lang="en-US" dirty="0" smtClean="0"/>
              <a:t>Goal of the study – how to help with procurement decisions. Looked at –</a:t>
            </a:r>
          </a:p>
          <a:p>
            <a:pPr lvl="1"/>
            <a:r>
              <a:rPr lang="en-US" dirty="0" smtClean="0"/>
              <a:t>Robustness and</a:t>
            </a:r>
          </a:p>
          <a:p>
            <a:pPr lvl="1"/>
            <a:r>
              <a:rPr lang="en-US" dirty="0" err="1" smtClean="0"/>
              <a:t>Evolvability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4017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Second article, </a:t>
            </a:r>
            <a:r>
              <a:rPr lang="en-US" dirty="0" err="1"/>
              <a:t>cntd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Deciding maintainability for open source project may be easier, because –</a:t>
            </a:r>
          </a:p>
          <a:p>
            <a:pPr lvl="1"/>
            <a:r>
              <a:rPr lang="en-US" dirty="0" smtClean="0"/>
              <a:t>We can inspect the source code!</a:t>
            </a:r>
          </a:p>
          <a:p>
            <a:r>
              <a:rPr lang="en-US" dirty="0" smtClean="0"/>
              <a:t>But, the community behind the code isn’t necessarily so easy to predict…</a:t>
            </a:r>
          </a:p>
          <a:p>
            <a:pPr lvl="1"/>
            <a:r>
              <a:rPr lang="en-US" dirty="0" smtClean="0"/>
              <a:t>What level is an open source development community, on CMMI-DEV?</a:t>
            </a:r>
          </a:p>
          <a:p>
            <a:pPr lvl="1"/>
            <a:r>
              <a:rPr lang="en-US" dirty="0" smtClean="0"/>
              <a:t>Few studies of the communities themselves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2704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Second article, </a:t>
            </a:r>
            <a:r>
              <a:rPr lang="en-US" dirty="0" err="1" smtClean="0"/>
              <a:t>cntd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As with the first study you read, the authors tried to separate the attributes of the product itself from the attributes of the process being used.</a:t>
            </a:r>
          </a:p>
          <a:p>
            <a:pPr lvl="1"/>
            <a:r>
              <a:rPr lang="en-US" dirty="0" smtClean="0"/>
              <a:t>In this case, interested in the second of those.</a:t>
            </a:r>
          </a:p>
          <a:p>
            <a:pPr lvl="1"/>
            <a:r>
              <a:rPr lang="en-US" dirty="0" smtClean="0"/>
              <a:t>So, they looked at the community’s interactions in doing development, like:</a:t>
            </a:r>
          </a:p>
          <a:p>
            <a:pPr lvl="2"/>
            <a:r>
              <a:rPr lang="en-US" dirty="0" smtClean="0"/>
              <a:t>Mailing lists</a:t>
            </a:r>
          </a:p>
          <a:p>
            <a:pPr lvl="2"/>
            <a:r>
              <a:rPr lang="en-US" dirty="0" smtClean="0"/>
              <a:t>Discussion forums</a:t>
            </a:r>
          </a:p>
          <a:p>
            <a:pPr lvl="2"/>
            <a:r>
              <a:rPr lang="en-US" dirty="0" smtClean="0"/>
              <a:t>Repositories and bug tracking systems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3130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Getting back to Deming…and Kelvin!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830763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Measuring things is fundamental to any “process control” –</a:t>
            </a:r>
          </a:p>
          <a:p>
            <a:pPr lvl="1"/>
            <a:r>
              <a:rPr lang="en-US" dirty="0" smtClean="0"/>
              <a:t>“A process is stable if its future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performance </a:t>
            </a:r>
            <a:r>
              <a:rPr lang="en-US" dirty="0" smtClean="0"/>
              <a:t>is predictable within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statistically </a:t>
            </a:r>
            <a:r>
              <a:rPr lang="en-US" dirty="0" smtClean="0"/>
              <a:t>established limits.” </a:t>
            </a:r>
            <a:br>
              <a:rPr lang="en-US" dirty="0" smtClean="0"/>
            </a:br>
            <a:r>
              <a:rPr lang="en-US" dirty="0" smtClean="0"/>
              <a:t>     – </a:t>
            </a:r>
            <a:r>
              <a:rPr lang="en-US" dirty="0" smtClean="0"/>
              <a:t>W Edwards Deming </a:t>
            </a:r>
            <a:br>
              <a:rPr lang="en-US" dirty="0" smtClean="0"/>
            </a:br>
            <a:endParaRPr lang="en-US" dirty="0" smtClean="0"/>
          </a:p>
          <a:p>
            <a:r>
              <a:rPr lang="en-US" dirty="0" smtClean="0"/>
              <a:t>Or, we can’t manage the darn thing if we can’t measure what’s going on!</a:t>
            </a:r>
          </a:p>
          <a:p>
            <a:pPr lvl="1"/>
            <a:r>
              <a:rPr lang="en-US" dirty="0" smtClean="0"/>
              <a:t>“…when </a:t>
            </a:r>
            <a:r>
              <a:rPr lang="en-US" dirty="0"/>
              <a:t>you cannot measure it, when you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cannot </a:t>
            </a:r>
            <a:r>
              <a:rPr lang="en-US" dirty="0"/>
              <a:t>express it in numbers, your knowledge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is </a:t>
            </a:r>
            <a:r>
              <a:rPr lang="en-US" dirty="0"/>
              <a:t>of a </a:t>
            </a:r>
            <a:r>
              <a:rPr lang="en-US" dirty="0" err="1"/>
              <a:t>meagre</a:t>
            </a:r>
            <a:r>
              <a:rPr lang="en-US" dirty="0"/>
              <a:t> and unsatisfactory </a:t>
            </a:r>
            <a:r>
              <a:rPr lang="en-US" dirty="0" smtClean="0"/>
              <a:t>kind.” </a:t>
            </a:r>
            <a:br>
              <a:rPr lang="en-US" dirty="0" smtClean="0"/>
            </a:br>
            <a:r>
              <a:rPr lang="en-US" dirty="0" smtClean="0"/>
              <a:t>     – Lord Kelvin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0" y="4352925"/>
            <a:ext cx="1219200" cy="159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5475" y="1981200"/>
            <a:ext cx="3198525" cy="1447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31575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Second article, </a:t>
            </a:r>
            <a:r>
              <a:rPr lang="en-US" dirty="0" err="1" smtClean="0"/>
              <a:t>cntd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600200"/>
            <a:ext cx="2590800" cy="4525963"/>
          </a:xfrm>
        </p:spPr>
        <p:txBody>
          <a:bodyPr/>
          <a:lstStyle/>
          <a:p>
            <a:r>
              <a:rPr lang="en-US" dirty="0" smtClean="0"/>
              <a:t>Their </a:t>
            </a:r>
            <a:r>
              <a:rPr lang="en-US" dirty="0" err="1" smtClean="0"/>
              <a:t>QualOSS</a:t>
            </a:r>
            <a:r>
              <a:rPr lang="en-US" dirty="0" smtClean="0"/>
              <a:t> included these community attributes:</a:t>
            </a:r>
            <a:endParaRPr lang="en-US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1433622"/>
            <a:ext cx="6203950" cy="43575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3961997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Second article, </a:t>
            </a:r>
            <a:r>
              <a:rPr lang="en-US" dirty="0" err="1"/>
              <a:t>cntd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Community “sustainability” was an issue. Like,</a:t>
            </a:r>
          </a:p>
          <a:p>
            <a:pPr lvl="1"/>
            <a:r>
              <a:rPr lang="en-US" dirty="0" smtClean="0"/>
              <a:t>What about products coming out of a company, when the company cuts funding for it?</a:t>
            </a:r>
          </a:p>
          <a:p>
            <a:pPr lvl="1"/>
            <a:r>
              <a:rPr lang="en-US" dirty="0" smtClean="0"/>
              <a:t>What role did “heterogeneity” play?</a:t>
            </a:r>
          </a:p>
          <a:p>
            <a:r>
              <a:rPr lang="en-US" dirty="0" smtClean="0"/>
              <a:t>The authors found –</a:t>
            </a:r>
          </a:p>
          <a:p>
            <a:pPr lvl="1"/>
            <a:r>
              <a:rPr lang="en-US" dirty="0" smtClean="0"/>
              <a:t>Most of the development was not </a:t>
            </a:r>
            <a:r>
              <a:rPr lang="en-US" i="1" dirty="0" smtClean="0"/>
              <a:t>ad hoc </a:t>
            </a:r>
            <a:r>
              <a:rPr lang="en-US" dirty="0" smtClean="0"/>
              <a:t>or chaotic.</a:t>
            </a:r>
          </a:p>
          <a:p>
            <a:pPr lvl="1"/>
            <a:r>
              <a:rPr lang="en-US" dirty="0" smtClean="0"/>
              <a:t>Good practices were followed, like requirements and configuration management.</a:t>
            </a:r>
          </a:p>
          <a:p>
            <a:pPr lvl="1"/>
            <a:r>
              <a:rPr lang="en-US" dirty="0" smtClean="0"/>
              <a:t>Their article defined a model they hoped would be used for assessing additional open source products.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2119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to measure – It depends!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25988105"/>
              </p:ext>
            </p:extLst>
          </p:nvPr>
        </p:nvGraphicFramePr>
        <p:xfrm>
          <a:off x="457200" y="1600200"/>
          <a:ext cx="8229600" cy="2362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43200"/>
                <a:gridCol w="2743200"/>
                <a:gridCol w="2743200"/>
              </a:tblGrid>
              <a:tr h="7874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Correction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Enhancement</a:t>
                      </a:r>
                      <a:endParaRPr lang="en-US" dirty="0"/>
                    </a:p>
                  </a:txBody>
                  <a:tcPr/>
                </a:tc>
              </a:tr>
              <a:tr h="787400">
                <a:tc>
                  <a:txBody>
                    <a:bodyPr/>
                    <a:lstStyle/>
                    <a:p>
                      <a:r>
                        <a:rPr lang="en-US" b="1" dirty="0" smtClean="0"/>
                        <a:t>Proactive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Preventive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Perfective</a:t>
                      </a:r>
                      <a:endParaRPr lang="en-US" dirty="0"/>
                    </a:p>
                  </a:txBody>
                  <a:tcPr/>
                </a:tc>
              </a:tr>
              <a:tr h="787400">
                <a:tc>
                  <a:txBody>
                    <a:bodyPr/>
                    <a:lstStyle/>
                    <a:p>
                      <a:r>
                        <a:rPr lang="en-US" b="1" dirty="0" smtClean="0"/>
                        <a:t>Reactive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Corrective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Adaptive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491424" y="4495800"/>
            <a:ext cx="618714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Recall we have different </a:t>
            </a:r>
            <a:r>
              <a:rPr lang="en-US" i="1" dirty="0" smtClean="0"/>
              <a:t>kinds </a:t>
            </a:r>
            <a:r>
              <a:rPr lang="en-US" dirty="0" smtClean="0"/>
              <a:t>of maintenance…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dirty="0" smtClean="0"/>
              <a:t>Some of these tend to be larger scale.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dirty="0" smtClean="0"/>
              <a:t>Some tend to be more urgent.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5775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When to start measuring - Early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Initiating measurement during pre-delivery</a:t>
            </a:r>
          </a:p>
          <a:p>
            <a:pPr lvl="1"/>
            <a:r>
              <a:rPr lang="en-US" dirty="0" smtClean="0"/>
              <a:t>Gives assessment of product quality</a:t>
            </a:r>
          </a:p>
          <a:p>
            <a:pPr lvl="1"/>
            <a:r>
              <a:rPr lang="en-US" dirty="0" smtClean="0"/>
              <a:t>Shows product readiness for maintenance</a:t>
            </a:r>
          </a:p>
          <a:p>
            <a:pPr lvl="1"/>
            <a:r>
              <a:rPr lang="en-US" dirty="0" smtClean="0"/>
              <a:t>Can use check lists</a:t>
            </a:r>
          </a:p>
          <a:p>
            <a:pPr lvl="2"/>
            <a:r>
              <a:rPr lang="en-US" dirty="0" smtClean="0"/>
              <a:t>Just like for first customer delivery</a:t>
            </a:r>
          </a:p>
          <a:p>
            <a:pPr lvl="2"/>
            <a:r>
              <a:rPr lang="en-US" dirty="0" smtClean="0"/>
              <a:t>Should have support tools &amp; metrics built-in</a:t>
            </a:r>
          </a:p>
          <a:p>
            <a:pPr lvl="1"/>
            <a:r>
              <a:rPr lang="en-US" dirty="0" smtClean="0"/>
              <a:t>Lots of things to “size up” from this point on…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7277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Some things to measure - 1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Application (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before</a:t>
            </a:r>
            <a:r>
              <a:rPr lang="en-US" dirty="0" smtClean="0"/>
              <a:t> maintenance)</a:t>
            </a:r>
          </a:p>
          <a:p>
            <a:pPr lvl="1"/>
            <a:r>
              <a:rPr lang="en-US" dirty="0" smtClean="0"/>
              <a:t>Functional size</a:t>
            </a:r>
          </a:p>
          <a:p>
            <a:pPr lvl="1"/>
            <a:r>
              <a:rPr lang="en-US" dirty="0" smtClean="0"/>
              <a:t>Lines of code</a:t>
            </a:r>
          </a:p>
          <a:p>
            <a:pPr lvl="1"/>
            <a:r>
              <a:rPr lang="en-US" dirty="0" smtClean="0"/>
              <a:t>Environmental characteristics</a:t>
            </a:r>
          </a:p>
          <a:p>
            <a:pPr lvl="2"/>
            <a:r>
              <a:rPr lang="en-US" dirty="0" smtClean="0"/>
              <a:t>What the lab has to have for maintenance &amp; testing</a:t>
            </a:r>
          </a:p>
          <a:p>
            <a:r>
              <a:rPr lang="en-US" dirty="0" smtClean="0"/>
              <a:t>Application (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after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Functional size</a:t>
            </a:r>
          </a:p>
          <a:p>
            <a:pPr lvl="1"/>
            <a:r>
              <a:rPr lang="en-US" dirty="0" smtClean="0"/>
              <a:t>Lines of code</a:t>
            </a:r>
          </a:p>
          <a:p>
            <a:pPr lvl="1"/>
            <a:r>
              <a:rPr lang="en-US" dirty="0" smtClean="0"/>
              <a:t>Environmental characteristics</a:t>
            </a:r>
          </a:p>
        </p:txBody>
      </p:sp>
      <p:sp>
        <p:nvSpPr>
          <p:cNvPr id="14" name="Curved Left Arrow 13"/>
          <p:cNvSpPr/>
          <p:nvPr/>
        </p:nvSpPr>
        <p:spPr>
          <a:xfrm>
            <a:off x="7162800" y="2286000"/>
            <a:ext cx="1371600" cy="3048000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8077200" y="4953000"/>
            <a:ext cx="107273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Need</a:t>
            </a:r>
          </a:p>
          <a:p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Deltas!</a:t>
            </a: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12814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Some things to measure - </a:t>
            </a:r>
            <a:r>
              <a:rPr lang="en-US" dirty="0" smtClean="0"/>
              <a:t>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Effort –</a:t>
            </a:r>
          </a:p>
          <a:p>
            <a:pPr lvl="1"/>
            <a:r>
              <a:rPr lang="en-US" dirty="0" smtClean="0"/>
              <a:t>Person-days planned</a:t>
            </a:r>
          </a:p>
          <a:p>
            <a:r>
              <a:rPr lang="en-US" dirty="0" smtClean="0"/>
              <a:t>Other costs</a:t>
            </a:r>
          </a:p>
          <a:p>
            <a:pPr lvl="1"/>
            <a:r>
              <a:rPr lang="en-US" dirty="0" smtClean="0"/>
              <a:t>Tools</a:t>
            </a:r>
          </a:p>
          <a:p>
            <a:pPr lvl="1"/>
            <a:r>
              <a:rPr lang="en-US" dirty="0" smtClean="0"/>
              <a:t>Administrative services</a:t>
            </a:r>
          </a:p>
          <a:p>
            <a:pPr lvl="1"/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1981200"/>
            <a:ext cx="4152900" cy="4152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295399" y="4800600"/>
            <a:ext cx="381000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i="1" dirty="0" smtClean="0"/>
              <a:t>Right</a:t>
            </a:r>
            <a:r>
              <a:rPr lang="en-US" sz="2000" dirty="0" smtClean="0"/>
              <a:t> – the lighthouse is a well-known symbol for managerial accounting, as portrayed on this well-known textbook about it.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55382161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Some things to measure - </a:t>
            </a:r>
            <a:r>
              <a:rPr lang="en-US" dirty="0" smtClean="0"/>
              <a:t>3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Maintenance requests</a:t>
            </a:r>
          </a:p>
          <a:p>
            <a:pPr lvl="1"/>
            <a:r>
              <a:rPr lang="en-US" dirty="0"/>
              <a:t>Number</a:t>
            </a:r>
          </a:p>
          <a:p>
            <a:pPr lvl="1"/>
            <a:r>
              <a:rPr lang="en-US" dirty="0" smtClean="0"/>
              <a:t>Category</a:t>
            </a:r>
          </a:p>
          <a:p>
            <a:r>
              <a:rPr lang="en-US" dirty="0" smtClean="0"/>
              <a:t>Completed requests</a:t>
            </a:r>
          </a:p>
          <a:p>
            <a:pPr lvl="1"/>
            <a:r>
              <a:rPr lang="en-US" dirty="0" smtClean="0"/>
              <a:t>Number</a:t>
            </a:r>
          </a:p>
          <a:p>
            <a:pPr lvl="1"/>
            <a:r>
              <a:rPr lang="en-US" dirty="0" smtClean="0"/>
              <a:t>Category</a:t>
            </a:r>
          </a:p>
          <a:p>
            <a:pPr lvl="1"/>
            <a:r>
              <a:rPr lang="en-US" dirty="0" smtClean="0"/>
              <a:t>Functional size</a:t>
            </a:r>
          </a:p>
          <a:p>
            <a:pPr lvl="1"/>
            <a:r>
              <a:rPr lang="en-US" dirty="0" smtClean="0"/>
              <a:t>Lines of code</a:t>
            </a:r>
          </a:p>
          <a:p>
            <a:pPr lvl="1"/>
            <a:r>
              <a:rPr lang="en-US" dirty="0" smtClean="0"/>
              <a:t>Person-days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2133600"/>
            <a:ext cx="1428750" cy="1866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257800" y="4191000"/>
            <a:ext cx="35052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i="1" dirty="0" smtClean="0"/>
              <a:t>Above</a:t>
            </a:r>
            <a:r>
              <a:rPr lang="en-US" sz="2000" dirty="0" smtClean="0"/>
              <a:t> – Manny Lehman, of Lehman’s Laws.  One of my favorites is “self regulation” - that the project size and random facts about the project drive the processes adopted by management.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86173416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Resources to measure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Employees</a:t>
            </a:r>
          </a:p>
          <a:p>
            <a:r>
              <a:rPr lang="en-US" dirty="0" smtClean="0"/>
              <a:t>Tools</a:t>
            </a:r>
          </a:p>
          <a:p>
            <a:r>
              <a:rPr lang="en-US" dirty="0" smtClean="0"/>
              <a:t>Budgets</a:t>
            </a:r>
          </a:p>
          <a:p>
            <a:r>
              <a:rPr lang="en-US" dirty="0" smtClean="0"/>
              <a:t>Maintenance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environment</a:t>
            </a: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8212" y="1524000"/>
            <a:ext cx="4238625" cy="350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495800" y="5257800"/>
            <a:ext cx="43434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i="1" dirty="0" smtClean="0"/>
              <a:t>Above</a:t>
            </a:r>
            <a:r>
              <a:rPr lang="en-US" sz="2000" dirty="0" smtClean="0"/>
              <a:t> – How to manage resources, from Project Management Made Easy</a:t>
            </a:r>
            <a:r>
              <a:rPr lang="en-US" sz="2000" dirty="0"/>
              <a:t>, by </a:t>
            </a:r>
            <a:r>
              <a:rPr lang="en-US" sz="2000" dirty="0" err="1"/>
              <a:t>Aditya</a:t>
            </a:r>
            <a:r>
              <a:rPr lang="en-US" sz="2000" dirty="0"/>
              <a:t> </a:t>
            </a:r>
            <a:r>
              <a:rPr lang="en-US" sz="2000" dirty="0" err="1"/>
              <a:t>Chinni</a:t>
            </a:r>
            <a:r>
              <a:rPr lang="en-US" sz="2000" dirty="0"/>
              <a:t>, </a:t>
            </a:r>
            <a:r>
              <a:rPr lang="en-US" sz="2000" dirty="0" smtClean="0"/>
              <a:t>PMP.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211030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THEME_BG_IMAGE" val=""/>
  <p:tag name="MMPROD_TAG_VCONFIG" val="PD94bWwgdmVyc2lvbj0iMS4wIiBlbmNvZGluZz0iVVRGLTgiPz4NCjxjb25maWd1cmF0aW9uPg0KCTxjb2xvcnM+DQoJCTx1aWNvbG9yIG5hbWU9InByaW1hcnkiIHZhbHVlPSIweDZGODQ4OCIvPg0KCQk8dWljb2xvciBuYW1lPSJnbG93IiB2YWx1ZT0iMHgzNUQzMzQiLz4NCgkJPHVpY29sb3IgbmFtZT0idGV4dCIgdmFsdWU9IjB4RkZGRkZGIi8+DQoJCTx1aWNvbG9yIG5hbWU9ImxpZ2h0IiB2YWx1ZT0iMHg0RTVENjAiLz4NCgkJPHVpY29sb3IgbmFtZT0ic2hhZG93IiB2YWx1ZT0iMHgwMDAwMDAiLz4NCgkJPHVpY29sb3IgbmFtZT0iYmFja2dyb3VuZCIgdmFsdWU9IjB4NzI3OTcxIi8+DQoJPC9jb2xvcnM+DQoJPGxheW91dD4NCgkJPHVpc2hvdyBuYW1lPSJwcmVzZW50YXRpb250aXRsZSIgdmFsdWU9InRydWUiLz4NCgkJPHVpc2hvdyBuYW1lPSJwcmVzZW50ZXJwaG90byIgdmFsdWU9InRydWUiLz4NCgkJPHVpc2hvdyBuYW1lPSJwcmVzZW50ZXJuYW1lIiB2YWx1ZT0idHJ1ZSIvPg0KCQk8dWlzaG93IG5hbWU9InByZXNlbnRlcnRpdGxlIiB2YWx1ZT0idHJ1ZSIvPg0KCQk8dWlzaG93IG5hbWU9InByZXNlbnRlcmVtYWlsIiB2YWx1ZT0idHJ1ZSIvPg0KCQk8dWlzaG93IG5hbWU9InByZXNlbnRlcmJpbyIgdmFsdWU9InRydWUiLz4NCgkJPHVpc2hvdyBuYW1lPSJjb21wYW55bG9nbyIgdmFsdWU9InRydWUiLz4NCgkJPHVpc2hvdyBuYW1lPSJzaWRlYmFyIiB2YWx1ZT0idHJ1ZSIvPg0KCQk8dWlzaG93IG5hbWU9Im91dGxpbmUiIHZhbHVlPSJ0cnVlIi8+DQoJCTx1aXNob3cgbmFtZT0idGh1bWJuYWlsIiB2YWx1ZT0idHJ1ZSIvPg0KCQk8dWlzaG93IG5hbWU9Im5vdGVzIiB2YWx1ZT0idHJ1ZSIvPg0KCQk8dWlzaG93IG5hbWU9InNlYXJjaCIgdmFsdWU9InRydWUiLz4NCgkJPHVpc2hvdyBuYW1lPSJhdHRhY2htZW50cyIgdmFsdWU9InRydWUiLz4NCgkJPHVpc2hvdyBuYW1lPSJ1dGlscyIgdmFsdWU9InRydWUiLz4NCgkJPHVpc2hvdyBuYW1lPSJ2b2x1bWUiIHZhbHVlPSJ0cnVlIi8+DQoJCTx1aXNob3cgbmFtZT0icGxheWJhciIgdmFsdWU9InRydWUiLz4NCgkJPHVpc2hvdyBuYW1lPSJ0YWxraW5naGVhZCIgdmFsdWU9InRydWUiLz4NCgkJPHVpc2hvdyBuYW1lPSJzaWRlYmFyb25yaWdodCIgdmFsdWU9InRydWUiLz4NCgkJPHVpc2hvdyBuYW1lPSJ2aWV3Y2hhbmdlIiB2YWx1ZT0idHJ1ZSIvPg0KCQk8dWlzaG93IG5hbWU9ImluaXRpYWxkaXNwbGF5bW9kZWlzbm9ybWFsIiB2YWx1ZT0idHJ1ZSIvPg0KCQk8dWlyZXBsYWNlIG5hbWU9ImxvZ28iIHZhbHVlPSIiLz4NCgkJPHVpcmVwbGFjZSBuYW1lPSJiZ2ltYWdlIiB2YWx1ZT0iIi8+DQoJCTx1aXJlcGxhY2UgbmFtZT0iaW5pdGlhbHRhYiIgdmFsdWU9Im91dGxpbmUiLz4NCgk8L2xheW91dD4NCgk8bGFuZ3VhZ2UgaWQ9ImVuIj4NCgkJPCEtLSBmb3JtYXQgZm9yIHVpZm9udCB2YWx1ZSBpcyAiZm9udCxzaXplLGlzYm9sZCxpc2l0YWxpYyxpc3NoYWRvd2VkIiAtLT4NCgkJPHVpZm9udCBuYW1lPSJGT05UX1FVSVpaSU5HIiB2YWx1ZT0iVmVyZGFuYSw5LGZhbHNlLGZhbHNlLGZhbHNlIi8+DQoJCTx1aWZvbnQgbmFtZT0iRk9OVF9TQ1JVQlNUQVRVUyIgdmFsdWU9IlZlcmRhbmEsOSx0cnVlLGZhbHNlLHRydWUiLz4NCgkJPHVpZm9udCBuYW1lPSJGT05UX1NDUlVCVElNRSIgdmFsdWU9IlZlcmRhbmEsOSxmYWxzZSxmYWxzZSx0cnVlIi8+DQoJCTx1aWZvbnQgbmFtZT0iRk9OVF9FTEFQU0VEVElNRSIgdmFsdWU9IlZlcmRhbmEsOSx0cnVlLGZhbHNlLHRydWUiLz4NCgkJPHVpZm9udCBuYW1lPSJGT05UX1VUSUxTTUVOVSIgdmFsdWU9IlZlcmRhbmEsOSx0cnVlLGZhbHNlLGZhbHNlIi8+DQoJCTx1aWZvbnQgbmFtZT0iRk9OVF9UQUJTIiB2YWx1ZT0iVmVyZGFuYSw5LHRydWUsZmFsc2UsdHJ1ZSIvPg0KCQk8dWlmb250IG5hbWU9IkZPTlRfUFJFU0VOVEFUSU9OTkFNRSIgdmFsdWU9IlZlcmRhbmEsMTUsZmFsc2UsZmFsc2UsdHJ1ZSIvPg0KCQk8dWlmb250IG5hbWU9IkZPTlRfUFJFU0VOVEVSTkFNRSIgdmFsdWU9IlZlcmRhbmEsMTUsZmFsc2UsZmFsc2UsdHJ1ZSIvPg0KCQk8dWlmb250IG5hbWU9IkZPTlRfUFJFU0VOVEVSVElUTEUiIHZhbHVlPSJWZXJkYW5hLDExLHRydWUsZmFsc2UsdHJ1ZSIvPg0KCQk8dWlmb250IG5hbWU9IkZPTlRfQklPQlROIiB2YWx1ZT0iVmVyZGFuYSw5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+DQoJCTx1aWZvbnQgbmFtZT0iRk9OVF9USFVNQiIgdmFsdWU9IlZlcmRhbmEsOSxmYWxzZSxmYWxzZSx0cnVlIi8+DQoJCTx1aWZvbnQgbmFtZT0iRk9OVF9CSU9XSU4iIHZhbHVlPSJWZXJkYW5hLDExLGZhbHNlLGZhbHNlLGZhbHNlIi8+DQoJCTx1aWZvbnQgbmFtZT0iRk9OVF9MSVNUSEVBRElORyIgdmFsdWU9IlZlcmRhbmEsOSxmYWxzZSxmYWxzZSxmYWxzZSIvPg0KCQk8dWlmb250IG5hbWU9IkZPTlRfV0lOVElUTEUiIHZhbHVlPSJWZXJkYW5hLDksZmFsc2UsZmFsc2UsdHJ1ZSIvPg0KCQk8dWlmb250IG5hbWU9IkZPTlRfQVRUQUNITUVOVFMiIHZhbHVlPSJWZXJkYW5hLDExLGZhbHNlLGZhbHNlLHRydWUiLz4NCgkJPCEtLSB1aXRleHQgLS0+DQoJCTwhLS0gc3Vic3RpdHV0aW9uOiAlbiA9PSBzbGlkZSBudW1iZXIgLS0+DQoJCTx1aXRleHQgbmFtZT0iVU5OQU1FRFNMSURFVElUTEUiIHZhbHVlPSJTbGlkZSAlbiIvPg0KCQk8IS0tIHN1YnN0aXR1dGlvbjogJW4gPT0gc2xpZGUgbnVtYmVyIC0tPg0KCQk8IS0tIHN1YnN0aXR1dGlvbjogJXQgPT0gdG90YWwgc2xpZGUgY291bnQgLS0+DQoJCTx1aXRleHQgbmFtZT0iU0NSVUJCQVJTVEFUVVNfU0xJREVJTkZPIiB2YWx1ZT0iU2xpZGUgJW4gLyAldCB8ICIvPg0KCQk8dWl0ZXh0IG5hbWU9IlNDUlVCQkFSU1RBVFVTX1NUT1BQRUQiIHZhbHVlPSJTdG9wcGVkIi8+DQoJCTx1aXRleHQgbmFtZT0iU0NSVUJCQVJTVEFUVVNfUExBWUlORyIgdmFsdWU9IlBsYXlpbmciLz4NCgkJPHVpdGV4dCBuYW1lPSJTQ1JVQkJBUlNUQVRVU19OT0FVRElPIiB2YWx1ZT0iTm8gQXVkaW8iLz4NCgkJPHVpdGV4dCBuYW1lPSJTQ1JVQkJBUlNUQVRVU19MT0FESU5HIiB2YWx1ZT0iTG9hZGluZyIvPg0KCQk8dWl0ZXh0IG5hbWU9IlNDUlVCQkFSU1RBVFVTX0JVRkZFUklORyIgdmFsdWU9IkJ1ZmZlcmluZyIvPg0KCQk8dWl0ZXh0IG5hbWU9IlNDUlVCQkFSU1RBVFVTX1FVRVNUSU9OIiB2YWx1ZT0iQW5zd2VyIFF1ZXN0aW9uIi8+DQoJCTx1aXRleHQgbmFtZT0iU0NSVUJCQVJTVEFUVVNfUkVWSUVXUVVJWiIgdmFsdWU9IlJldmlld2luZyBRdWl6Ii8+DQoJCTwhLS0gc3Vic3RpdHV0aW9uOiAlbSA9PSBtaW51dGVzIHJlbWFpbmluZyAtLT4NCgkJPCEtLSBzdWJzdGl0dXRpb246ICVzID09IHNlY29uZHMgcmVtYWluaW5nIC0tPg0KCQk8dWl0ZXh0IG5hbWU9IkVMQVBTRUQiIHZhbHVlPSIlbSBNaW51dGVzICVzIFNlY29uZHMgUmVtYWluaW5nIi8+DQoJCTx1aXRleHQgbmFtZT0iTk9URk9VTkQiIHZhbHVlPSJOb3RoaW5nIEZvdW5kIi8+DQoJCTx1aXRleHQgbmFtZT0iQVRUQUNITUVOVFMiIHZhbHVlPSJBdHRhY2htZW50cyIvPg0KCQk8IS0tIHN1YnN0aXR1dGlvbjogJXAgPT0gY3VycmVudCBzcGVha2VyJ3MgdGl0bGUgLS0+DQoJCTx1aXRleHQgbmFtZT0iQklPV0lOX1RJVExFIiB2YWx1ZT0iQmlvOiAlcCIvPg0KCQk8dWl0ZXh0IG5hbWU9IkJJT0JUTl9USVRMRSIgdmFsdWU9IkJpbyIvPg0KCQk8dWl0ZXh0IG5hbWU9IkRJVklERVJCVE5fVElUTEUiIHZhbHVlPSJ8Ii8+DQoJCTx1aXRleHQgbmFtZT0iQ09OVEFDVEJUTl9USVRMRSIgdmFsdWU9IkNvbnRhY3QiLz4NCgkJPHVpdGV4dCBuYW1lPSJUQUJfT1VUTElORSIgdmFsdWU9Ik91dGxpbmUiLz4NCgkJPHVpdGV4dCBuYW1lPSJUQUJfVEhVTUIiIHZhbHVlPSJUaHVtYiIvPg0KCQk8dWl0ZXh0IG5hbWU9IlRBQl9OT1RFUyIgdmFsdWU9Ik5vdGVzIi8+DQoJCTx1aXRleHQgbmFtZT0iVEFCX1NFQVJDSCIgdmFsdWU9IlNlYXJjaCIvPg0KCQk8dWl0ZXh0IG5hbWU9IlNMSURFX0hFQURJTkciIHZhbHVlPSJTbGlkZSBUaXRsZSIvPg0KCQk8dWl0ZXh0IG5hbWU9IkRVUkFUSU9OX0hFQURJTkciIHZhbHVlPSJEdXJhdGlvbiIvPg0KCQk8dWl0ZXh0IG5hbWU9IlNFQVJDSF9IRUFESU5HIiB2YWx1ZT0iU2VhcmNoIGZvciB0ZXh0OiIvPg0KCQk8dWl0ZXh0IG5hbWU9IlRIVU1CX0hFQURJTkciIHZhbHVlPSJTbGlkZSIvPg0KCQk8dWl0ZXh0IG5hbWU9IlRIVU1CX0lORk8iIHZhbHVlPSJTbGlkZSBUaXRsZS9EdXJhdGlvbiIvPg0KCQk8dWl0ZXh0IG5hbWU9IkFUVEFDSE5BTUVfSEVBRElORyIgdmFsdWU9IkZpbGUgTmFtZSIvPg0KCQk8dWl0ZXh0IG5hbWU9IkFUVEFDSFNJWkVfSEVBRElORyIgdmFsdWU9IlNpemUiLz4NCgkJPHVpdGV4dCBuYW1lPSJTTElERV9OT1RFUyIgdmFsdWU9IlNsaWRlIE5vdGVzIi8+DQoJCTwhLS0gc3Vic3RpdHV0aW9uOiAlcCA9PSBwcmVzZW50YXRpb24gdGl0bGUgLS0+DQoJCTwhLS0gc3Vic3RpdHV0aW9uOiAlcyA9PSBzbGlkZSB0aXRsZSAtLT4NCgkJPCEtLSBzdWJzdGl0dXRpb246ICVuID09IHNsaWRlIG51bWJlciAtLT4NCgkJPHVpdGV4dCBuYW1lPSJCT09LTUFSSyIgdmFsdWU9Ik1hY3JvbWVkaWEgQnJlZXplIC0gJXAiLz4NCgkJPCEtLSBzdWJzdGl0dXRpb246ICVwID09IHByZXNlbnRhdGlvbiB0aXRsZSAtLT4NCgkJPCEtLSBzdWJzdGl0dXRpb246ICVzID09IHNsaWRlIHRpdGxlIC0tPg0KCQk8IS0tIHN1YnN0aXR1dGlvbjogJW4gPT0gc2xpZGUgbnVtYmVyIC0tPg0KCQk8dWl0ZXh0IG5hbWU9IkJPT0tNQVJLU0xJREUiIHZhbHVlPSJNYWNyb21lZGlhIEJyZWV6ZSAtICVwICVzIi8+DQoJCTx1aXRleHQgbmFtZT0iU0hPV1NJREVCQVIiIHZhbHVlPSJTaG93IHNpZGViYXIgdG8gcGFydGljaXBhbnRzIi8+DQoJPC9sYW5ndWFnZT4NCgk8bGFuZ3VhZ2UgaWQ9ImRlIj4NCgkJPCEtLSBmb3JtYXQgZm9yIHVpZm9udCB2YWx1ZSBpcyAiZm9udCxzaXplLGlzYm9sZCxpc2l0YWxpYyxpc3NoYWRvd2VkIiAtLT4NCgkJPHVpZm9udCBuYW1lPSJGT05UX1FVSVpaSU5HIiB2YWx1ZT0iVmVyZGFuYSw5LGZhbHNlLGZhbHNlLGZhbHNlIi8+DQoJCTx1aWZvbnQgbmFtZT0iRk9OVF9TQ1JVQlNUQVRVUyIgdmFsdWU9IlZlcmRhbmEsOSx0cnVlLGZhbHNlLHRydWUiLz4NCgkJPHVpZm9udCBuYW1lPSJGT05UX1NDUlVCVElNRSIgdmFsdWU9IlZlcmRhbmEsOSxmYWxzZSxmYWxzZSx0cnVlIi8+DQoJCTx1aWZvbnQgbmFtZT0iRk9OVF9FTEFQU0VEVElNRSIgdmFsdWU9IlZlcmRhbmEsOSx0cnVlLGZhbHNlLHRydWUiLz4NCgkJPHVpZm9udCBuYW1lPSJGT05UX1VUSUxTTUVOVSIgdmFsdWU9IlZlcmRhbmEsOSx0cnVlLGZhbHNlLGZhbHNlIi8+DQoJCTx1aWZvbnQgbmFtZT0iRk9OVF9UQUJTIiB2YWx1ZT0iVmVyZGFuYSw5LHRydWUsZmFsc2UsdHJ1ZSIvPg0KCQk8dWlmb250IG5hbWU9IkZPTlRfUFJFU0VOVEFUSU9OTkFNRSIgdmFsdWU9IlZlcmRhbmEsMTUsZmFsc2UsZmFsc2UsdHJ1ZSIvPg0KCQk8dWlmb250IG5hbWU9IkZPTlRfUFJFU0VOVEVSTkFNRSIgdmFsdWU9IlZlcmRhbmEsMTUsZmFsc2UsZmFsc2UsdHJ1ZSIvPg0KCQk8dWlmb250IG5hbWU9IkZPTlRfUFJFU0VOVEVSVElUTEUiIHZhbHVlPSJWZXJkYW5hLDExLHRydWUsZmFsc2UsdHJ1ZSIvPg0KCQk8dWlmb250IG5hbWU9IkZPTlRfQklPQlROIiB2YWx1ZT0iVmVyZGFuYSw5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+DQoJCTx1aWZvbnQgbmFtZT0iRk9OVF9USFVNQiIgdmFsdWU9IlZlcmRhbmEsOSxmYWxzZSxmYWxzZSx0cnVlIi8+DQoJCTx1aWZvbnQgbmFtZT0iRk9OVF9CSU9XSU4iIHZhbHVlPSJWZXJkYW5hLDExLGZhbHNlLGZhbHNlLGZhbHNlIi8+DQoJCTx1aWZvbnQgbmFtZT0iRk9OVF9MSVNUSEVBRElORyIgdmFsdWU9IlZlcmRhbmEsOSxmYWxzZSxmYWxzZSxmYWxzZSIvPg0KCQk8dWlmb250IG5hbWU9IkZPTlRfV0lOVElUTEUiIHZhbHVlPSJWZXJkYW5hLDksZmFsc2UsZmFsc2UsdHJ1ZSIvPg0KCQk8dWlmb250IG5hbWU9IkZPTlRfQVRUQUNITUVOVFMiIHZhbHVlPSJWZXJkYW5hLDExLGZhbHNlLGZhbHNlLHRydWUiLz4NCgkJPCEtLSB1aXRleHQgLS0+DQoJCTwhLS0gc3Vic3RpdHV0aW9uOiAlbiA9PSBzbGlkZSBudW1iZXIgLS0+DQoJCTx1aXRleHQgbmFtZT0iVU5OQU1FRFNMSURFVElUTEUiIHZhbHVlPSJGb2xpZSAlbiIvPg0KCQk8IS0tIHN1YnN0aXR1dGlvbjogJW4gPT0gc2xpZGUgbnVtYmVyIC0tPg0KCQk8IS0tIHN1YnN0aXR1dGlvbjogJXQgPT0gdG90YWwgc2xpZGUgY291bnQgLS0+DQoJCTx1aXRleHQgbmFtZT0iU0NSVUJCQVJTVEFUVVNfU0xJREVJTkZPIiB2YWx1ZT0iRm9saWUgJW4gLyAldCB8ICIvPg0KCQk8dWl0ZXh0IG5hbWU9IlNDUlVCQkFSU1RBVFVTX1NUT1BQRUQiIHZhbHVlPSJCZWVuZGV0Ii8+DQoJCTx1aXRleHQgbmFtZT0iU0NSVUJCQVJTVEFUVVNfUExBWUlORyIgdmFsdWU9IldpZWRlcmdhYmUiLz4NCgkJPHVpdGV4dCBuYW1lPSJTQ1JVQkJBUlNUQVRVU19OT0FVRElPIiB2YWx1ZT0iS2VpbiBBdWRpbyIvPg0KCQk8dWl0ZXh0IG5hbWU9IlNDUlVCQkFSU1RBVFVTX0xPQURJTkciIHZhbHVlPSJMYWRlbiIvPg0KCQk8dWl0ZXh0IG5hbWU9IlNDUlVCQkFSU1RBVFVTX0JVRkZFUklORyIgdmFsdWU9IlB1ZmZlcm4iLz4NCgkJPHVpdGV4dCBuYW1lPSJTQ1JVQkJBUlNUQVRVU19RVUVTVElPTiIgdmFsdWU9IkZyYWdlIGJlYW50d29ydGVuIi8+DQoJCTx1aXRleHQgbmFtZT0iU0NSVUJCQVJTVEFUVVNfUkVWSUVXUVVJWiIgdmFsdWU9Ik5vY2htYWxzIGR1cmNoc2VoZW4iLz4NCgkJPCEtLSBzdWJzdGl0dXRpb246ICVtID09IG1pbnV0ZXMgcmVtYWluaW5nIC0tPg0KCQk8IS0tIHN1YnN0aXR1dGlvbjogJXMgPT0gc2Vjb25kcyByZW1haW5pbmcgLS0+DQoJCTx1aXRleHQgbmFtZT0iRUxBUFNFRCIgdmFsdWU9IlJlc3RkYXVlcjogJW0gTWludXRlbiAlcyBTZWt1bmRlbiIvPg0KCQk8dWl0ZXh0IG5hbWU9Ik5PVEZPVU5EIiB2YWx1ZT0iTmljaHRzIGdlZnVuZGVuIi8+DQoJCTx1aXRleHQgbmFtZT0iQVRUQUNITUVOVFMiIHZhbHVlPSJBbmxhZ2VuIi8+DQoJCTwhLS0gc3Vic3RpdHV0aW9uOiAlcCA9PSBjdXJyZW50IHNwZWFrZXIncyB0aXRsZSAtLT4NCgkJPHVpdGV4dCBuYW1lPSJCSU9XSU5fVElUTEUiIHZhbHVlPSJTcHJlY2hlcjogJXAiLz4NCgkJPHVpdGV4dCBuYW1lPSJCSU9CVE5fVElUTEUiIHZhbHVlPSJTcHJlY2hlciIvPg0KCQk8dWl0ZXh0IG5hbWU9IkRJVklERVJCVE5fVElUTEUiIHZhbHVlPSJ8Ii8+DQoJCTx1aXRleHQgbmFtZT0iQ09OVEFDVEJUTl9USVRMRSIgdmFsdWU9IktvbnRha3QiLz4NCgkJPHVpdGV4dCBuYW1lPSJUQUJfT1VUTElORSIgdmFsdWU9IlN0cnVrdHVyIi8+DQoJCTx1aXRleHQgbmFtZT0iVEFCX1RIVU1CIiB2YWx1ZT0iTWluaWF0dXIiLz4NCgkJPHVpdGV4dCBuYW1lPSJUQUJfTk9URVMiIHZhbHVlPSJOb3RpemVuIi8+DQoJCTx1aXRleHQgbmFtZT0iVEFCX1NFQVJDSCIgdmFsdWU9IlN1Y2hlbiIvPg0KCQk8dWl0ZXh0IG5hbWU9IlNMSURFX0hFQURJTkciIHZhbHVlPSJGb2xpZW50aXRlbCIvPg0KCQk8dWl0ZXh0IG5hbWU9IkRVUkFUSU9OX0hFQURJTkciIHZhbHVlPSJEYXVlciIvPg0KCQk8dWl0ZXh0IG5hbWU9IlNFQVJDSF9IRUFESU5HIiB2YWx1ZT0iVGV4dCBzdWNoZW46Ii8+DQoJCTx1aXRleHQgbmFtZT0iVEhVTUJfSEVBRElORyIgdmFsdWU9IkZvbGllIi8+DQoJCTx1aXRleHQgbmFtZT0iVEhVTUJfSU5GTyIgdmFsdWU9IkZvbGllbnRpdGVsL0RhdWVyIi8+DQoJCTx1aXRleHQgbmFtZT0iQVRUQUNITkFNRV9IRUFESU5HIiB2YWx1ZT0iRGF0ZWluYW1lIi8+DQoJCTx1aXRleHQgbmFtZT0iQVRUQUNIU0laRV9IRUFESU5HIiB2YWx1ZT0iR3LDtsOfZSIvPg0KCQk8dWl0ZXh0IG5hbWU9IlNMSURFX05PVEVTIiB2YWx1ZT0iRm9saWVubm90aXplbiIvPg0KCQk8IS0tIHN1YnN0aXR1dGlvbjogJXAgPT0gcHJlc2VudGF0aW9uIHRpdGxlIC0tPg0KCQk8IS0tIHN1YnN0aXR1dGlvbjogJXMgPT0gc2xpZGUgdGl0bGUgLS0+DQoJCTwhLS0gc3Vic3RpdHV0aW9uOiAlbiA9PSBzbGlkZSBudW1iZXIgLS0+DQoJCTx1aXRleHQgbmFtZT0iQk9PS01BUksiIHZhbHVlPSJNYWNyb21lZGlhIEJyZWV6ZSAtICVwIi8+DQoJCTwhLS0gc3Vic3RpdHV0aW9uOiAlcCA9PSBwcmVzZW50YXRpb24gdGl0bGUgLS0+DQoJCTwhLS0gc3Vic3RpdHV0aW9uOiAlcyA9PSBzbGlkZSB0aXRsZSAtLT4NCgkJPCEtLSBzdWJzdGl0dXRpb246ICVuID09IHNsaWRlIG51bWJlciAtLT4NCgkJPHVpdGV4dCBuYW1lPSJCT09LTUFSS1NMSURFIiB2YWx1ZT0iTWFjcm9tZWRpYSBCcmVlemUgLSAlcCAlcyIvPg0KCQk8dWl0ZXh0IG5hbWU9IlNIT1dTSURFQkFSIiB2YWx1ZT0iRGVuIFRlaWxuZWhtZXJuIGRpZSBTZWl0ZW5sZWlzdGUgYW56ZWlnZW4iLz4NCgk8L2xhbmd1YWdlPg0KCTxsYW5ndWFnZSBpZD0iZnIiPg0KCQk8IS0tIGZvcm1hdCBmb3IgdWlmb250IHZhbHVlIGlzICJmb250LHNpemUsaXNib2xkLGlzaXRhbGljLGlzc2hhZG93ZWQiIC0tPg0KCQk8dWlmb250IG5hbWU9IkZPTlRfUVVJWlpJTkciIHZhbHVlPSJWZXJkYW5hLDksZmFsc2UsZmFsc2UsZmFsc2UiLz4NCgkJPHVpZm9udCBuYW1lPSJGT05UX1NDUlVCU1RBVFVTIiB2YWx1ZT0iVmVyZGFuYSw5LHRydWUsZmFsc2UsdHJ1ZSIvPg0KCQk8dWlmb250IG5hbWU9IkZPTlRfU0NSVUJUSU1FIiB2YWx1ZT0iVmVyZGFuYSw5LGZhbHNlLGZhbHNlLHRydWUiLz4NCgkJPHVpZm9udCBuYW1lPSJGT05UX0VMQVBTRURUSU1FIiB2YWx1ZT0iVmVyZGFuYSw5LHRydWUsZmFsc2UsdHJ1ZSIvPg0KCQk8dWlmb250IG5hbWU9IkZPTlRfVVRJTFNNRU5VIiB2YWx1ZT0iVmVyZGFuYSw5LHRydWUsZmFsc2UsZmFsc2UiLz4NCgkJPHVpZm9udCBuYW1lPSJGT05UX1RBQlMiIHZhbHVlPSJWZXJkYW5hLDksdHJ1ZSxmYWxzZSx0cnVlIi8+DQoJCTx1aWZvbnQgbmFtZT0iRk9OVF9QUkVTRU5UQVRJT05OQU1FIiB2YWx1ZT0iVmVyZGFuYSwxNSxmYWxzZSxmYWxzZSx0cnVlIi8+DQoJCTx1aWZvbnQgbmFtZT0iRk9OVF9QUkVTRU5URVJOQU1FIiB2YWx1ZT0iVmVyZGFuYSwxNSxmYWxzZSxmYWxzZSx0cnVlIi8+DQoJCTx1aWZvbnQgbmFtZT0iRk9OVF9QUkVTRU5URVJUSVRMRSIgdmFsdWU9IlZlcmRhbmEsMTEsdHJ1ZSxmYWxzZSx0cnVlIi8+DQoJCTx1aWZvbnQgbmFtZT0iRk9OVF9CSU9CVE4iIHZhbHVlPSJWZXJkYW5hLDksZmFsc2UsZmFsc2UsdHJ1ZSIvPg0KCQk8dWlmb250IG5hbWU9IkZPTlRfTk9URVMiIHZhbHVlPSJWZXJkYW5hLDExLGZhbHNlLGZhbHNlLGZhbHNlIi8+DQoJCTx1aWZvbnQgbmFtZT0iRk9OVF9PVVRMSU5FIiB2YWx1ZT0iVmVyZGFuYSwxMSxmYWxzZSxmYWxzZSx0cnVlIi8+DQoJCTx1aWZvbnQgbmFtZT0iRk9OVF9TRUFSQ0giIHZhbHVlPSJWZXJkYW5hLDExLGZhbHNlLGZhbHNlLHRydWUiLz4NCgkJPHVpZm9udCBuYW1lPSJGT05UX1RIVU1CIiB2YWx1ZT0iVmVyZGFuYSw5LGZhbHNlLGZhbHNlLHRydWUiLz4NCgkJPHVpZm9udCBuYW1lPSJGT05UX0JJT1dJTiIgdmFsdWU9IlZlcmRhbmEsMTEsZmFsc2UsZmFsc2UsZmFsc2UiLz4NCgkJPHVpZm9udCBuYW1lPSJGT05UX0xJU1RIRUFESU5HIiB2YWx1ZT0iVmVyZGFuYSw5LGZhbHNlLGZhbHNlLGZhbHNlIi8+DQoJCTx1aWZvbnQgbmFtZT0iRk9OVF9XSU5USVRMRSIgdmFsdWU9IlZlcmRhbmEsOSxmYWxzZSxmYWxzZSx0cnVlIi8+DQoJCTx1aWZvbnQgbmFtZT0iRk9OVF9BVFRBQ0hNRU5UUyIgdmFsdWU9IlZlcmRhbmEsMTEsZmFsc2UsZmFsc2UsdHJ1ZSIvPg0KCQk8IS0tIHVpdGV4dCAtLT4NCgkJPCEtLSBzdWJzdGl0dXRpb246ICVuID09IHNsaWRlIG51bWJlciAtLT4NCgkJPHVpdGV4dCBuYW1lPSJVTk5BTUVEU0xJREVUSVRMRSIgdmFsdWU9IkRpYXBvc2l0aXZlICVuIi8+DQoJCTwhLS0gc3Vic3RpdHV0aW9uOiAlbiA9PSBzbGlkZSBudW1iZXIgLS0+DQoJCTwhLS0gc3Vic3RpdHV0aW9uOiAldCA9PSB0b3RhbCBzbGlkZSBjb3VudCAtLT4NCgkJPHVpdGV4dCBuYW1lPSJTQ1JVQkJBUlNUQVRVU19TTElERUlORk8iIHZhbHVlPSJEaWFwb3NpdGl2ZSAlbiAvICV0IHwgIi8+DQoJCTx1aXRleHQgbmFtZT0iU0NSVUJCQVJTVEFUVVNfU1RPUFBFRCIgdmFsdWU9IkFycsOqdMOpZSIvPg0KCQk8dWl0ZXh0IG5hbWU9IlNDUlVCQkFSU1RBVFVTX1BMQVlJTkciIHZhbHVlPSJMZWN0dXJlIi8+DQoJCTx1aXRleHQgbmFtZT0iU0NSVUJCQVJTVEFUVVNfTk9BVURJTyIgdmFsdWU9IlBhcyBkZSBzb24iLz4NCgkJPHVpdGV4dCBuYW1lPSJTQ1JVQkJBUlNUQVRVU19MT0FESU5HIiB2YWx1ZT0iQ2hhcmdlbWVudCBlbiBjb3VycyIvPg0KCQk8dWl0ZXh0IG5hbWU9IlNDUlVCQkFSU1RBVFVTX0JVRkZFUklORyIgdmFsdWU9Ik1pc2UgZW4gbcOpbW9pcmUiLz4NCgkJPHVpdGV4dCBuYW1lPSJTQ1JVQkJBUlNUQVRVU19RVUVTVElPTiIgdmFsdWU9IlLDqXBvbmRyZSDDoCBsYSBxdWVzdGlvbiIvPg0KCQk8dWl0ZXh0IG5hbWU9IlNDUlVCQkFSU1RBVFVTX1JFVklFV1FVSVoiIHZhbHVlPSJSw6l2aXNpb24gZHUgcXVlc3Rpb25uYWlyZSIvPg0KCQk8IS0tIHN1YnN0aXR1dGlvbjogJW0gPT0gbWludXRlcyByZW1haW5pbmcgLS0+DQoJCTwhLS0gc3Vic3RpdHV0aW9uOiAlcyA9PSBzZWNvbmRzIHJlbWFpbmluZyAtLT4NCgkJPHVpdGV4dCBuYW1lPSJFTEFQU0VEIiB2YWx1ZT0iJW0gbWludXRlcyAlcyBzZWNvbmRlcyBSZXN0YW50ZXMiLz4NCgkJPHVpdGV4dCBuYW1lPSJOT1RGT1VORCIgdmFsdWU9IlJpZW4gdHJvdXbDqSIvPg0KCQk8dWl0ZXh0IG5hbWU9IkFUVEFDSE1FTlRTIiB2YWx1ZT0iUGnDqGNlcyBqb2ludGVzIi8+DQoJCTwhLS0gc3Vic3RpdHV0aW9uOiAlcCA9PSBjdXJyZW50IHNwZWFrZXIncyB0aXRsZSAtLT4NCgkJPHVpdGV4dCBuYW1lPSJCSU9XSU5fVElUTEUiIHZhbHVlPSJCaW8gOiAlcCIvPg0KCQk8dWl0ZXh0IG5hbWU9IkJJT0JUTl9USVRMRSIgdmFsdWU9IkJpbyA6Ii8+DQoJCTx1aXRleHQgbmFtZT0iRElWSURFUkJUTl9USVRMRSIgdmFsdWU9InwiLz4NCgkJPHVpdGV4dCBuYW1lPSJDT05UQUNUQlROX1RJVExFIiB2YWx1ZT0iQ29udGFjdCIvPg0KCQk8dWl0ZXh0IG5hbWU9IlRBQl9PVVRMSU5FIiB2YWx1ZT0iUGxhbiIvPg0KCQk8dWl0ZXh0IG5hbWU9IlRBQl9USFVNQiIgdmFsdWU9Ik1pbmlhdHVyZSIvPg0KCQk8dWl0ZXh0IG5hbWU9IlRBQl9OT1RFUyIgdmFsdWU9IkNvbW0uIi8+DQoJCTx1aXRleHQgbmFtZT0iVEFCX1NFQVJDSCIgdmFsdWU9IkNoZXJjaGUiLz4NCgkJPHVpdGV4dCBuYW1lPSJTTElERV9IRUFESU5HIiB2YWx1ZT0iVGl0cmUgZGUgbGEgZGlhcG9zaXRpdmUiLz4NCgkJPHVpdGV4dCBuYW1lPSJEVVJBVElPTl9IRUFESU5HIiB2YWx1ZT0iRHVyw6llIi8+DQoJCTx1aXRleHQgbmFtZT0iU0VBUkNIX0hFQURJTkciIHZhbHVlPSJDaGVyY2hlciBsZSB0ZXh0ZSA6Ii8+DQoJCTx1aXRleHQgbmFtZT0iVEhVTUJfSEVBRElORyIgdmFsdWU9IkRpYXBvc2l0aXZlICIvPg0KCQk8dWl0ZXh0IG5hbWU9IlRIVU1CX0lORk8iIHZhbHVlPSJUaXRyZS9kdXLDqWUiLz4NCgkJPHVpdGV4dCBuYW1lPSJBVFRBQ0hOQU1FX0hFQURJTkciIHZhbHVlPSJOb20gZGUgZmljaGllciIvPg0KCQk8dWl0ZXh0IG5hbWU9IkFUVEFDSFNJWkVfSEVBRElORyIgdmFsdWU9IlRhaWxsZSIvPg0KCQk8dWl0ZXh0IG5hbWU9IlNMSURFX05PVEVTIiB2YWx1ZT0iQ29tbWVudGFpcmVzIGRlcyBkaWFwb3NpdGl2ZXMiLz4NCgkJPCEtLSBzdWJzdGl0dXRpb246ICVwID09IHByZXNlbnRhdGlvbiB0aXRsZSAtLT4NCgkJPCEtLSBzdWJzdGl0dXRpb246ICVzID09IHNsaWRlIHRpdGxlIC0tPg0KCQk8IS0tIHN1YnN0aXR1dGlvbjogJW4gPT0gc2xpZGUgbnVtYmVyIC0tPg0KCQk8dWl0ZXh0IG5hbWU9IkJPT0tNQVJLIiB2YWx1ZT0iTWFjcm9tZWRpYSBCcmVlemUgLSAlcCIvPg0KCQk8IS0tIHN1YnN0aXR1dGlvbjogJXAgPT0gcHJlc2VudGF0aW9uIHRpdGxlIC0tPg0KCQk8IS0tIHN1YnN0aXR1dGlvbjogJXMgPT0gc2xpZGUgdGl0bGUgLS0+DQoJCTwhLS0gc3Vic3RpdHV0aW9uOiAlbiA9PSBzbGlkZSBudW1iZXIgLS0+DQoJCTx1aXRleHQgbmFtZT0iQk9PS01BUktTTElERSIgdmFsdWU9Ik1hY3JvbWVkaWEgQnJlZXplIC0gJXAgJXMiLz4NCgkJPHVpdGV4dCBuYW1lPSJTSE9XU0lERUJBUiIgdmFsdWU9Ik1vbnRyZXIgbCdlbmNhZHLDqSBhdXggcGFydGljaXBhbnRzIi8+DQoJPC9sYW5ndWFnZT4NCgk8bGFuZ3VhZ2UgaWQ9ImphIj4NCgkJPCEtLSBmb3JtYXQgZm9yIHVpZm9udCB2YWx1ZSBpcyAiZm9udCxzaXplLGlzYm9sZCxpc2l0YWxpYyxpc3NoYWRvd2VkIiAtLT4NCgkJPHVpZm9udCBuYW1lPSJGT05UX1FVSVpaSU5HIiB2YWx1ZT0iVmVyZGFuYSw5LGZhbHNlLGZhbHNlLGZhbHNlIi8+DQoJCTx1aWZvbnQgbmFtZT0iRk9OVF9TQ1JVQlNUQVRVUyIgdmFsdWU9IlZlcmRhbmEsMTEsZmFsc2UsZmFsc2UsdHJ1ZSIvPg0KCQk8dWlmb250IG5hbWU9IkZPTlRfU0NSVUJUSU1FIiB2YWx1ZT0iVmVyZGFuYSw5LGZhbHNlLGZhbHNlLHRydWUiLz4NCgkJPHVpZm9udCBuYW1lPSJGT05UX0VMQVBTRURUSU1FIiB2YWx1ZT0iVmVyZGFuYSwxMSx0cnVlLGZhbHNlLGZhbHNlIi8+DQoJCTx1aWZvbnQgbmFtZT0iRk9OVF9VVElMU01FTlUiIHZhbHVlPSJWZXJkYW5hLDksdHJ1ZSxmYWxzZSxmYWxzZSIvPg0KCQk8dWlmb250IG5hbWU9IkZPTlRfVEFCUyIgdmFsdWU9IlZlcmRhbmEsMTAsZmFsc2UsZmFsc2UsZmFsc2UiLz4NCgkJPHVpZm9udCBuYW1lPSJGT05UX1BSRVNFTlRBVElPTk5BTUUiIHZhbHVlPSJWZXJkYW5hLDE1LGZhbHNlLGZhbHNlLHRydWUiLz4NCgkJPHVpZm9udCBuYW1lPSJGT05UX1BSRVNFTlRFUk5BTUUiIHZhbHVlPSJWZXJkYW5hLDE1LGZhbHNlLGZhbHNlLHRydWUiLz4NCgkJPHVpZm9udCBuYW1lPSJGT05UX1BSRVNFTlRFUlRJVExFIiB2YWx1ZT0iVmVyZGFuYSwxMSx0cnVlLGZhbHNlLHRydWUiLz4NCgkJPHVpZm9udCBuYW1lPSJGT05UX0JJT0JUTiIgdmFsdWU9IlZlcmRhbmEsOS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ExLGZhbHNlLGZhbHNlLHRydWUiLz4NCgkJPHVpZm9udCBuYW1lPSJGT05UX0JJT1dJTiIgdmFsdWU9IlZlcmRhbmEsMTEsZmFsc2UsZmFsc2UsZmFsc2UiLz4NCgkJPHVpZm9udCBuYW1lPSJGT05UX0xJU1RIRUFESU5HIiB2YWx1ZT0iVmVyZGFuYSwxMSxmYWxzZSxmYWxzZSxmYWxzZSIvPg0KCQk8dWlmb250IG5hbWU9IkZPTlRfV0lOVElUTEUiIHZhbHVlPSJWZXJkYW5hLDExLGZhbHNlLGZhbHNlLHRydWUiLz4NCgkJPHVpZm9udCBuYW1lPSJGT05UX0FUVEFDSE1FTlRTIiB2YWx1ZT0iVmVyZGFuYSwxMSxmYWxzZSxmYWxzZSx0cnVlIi8+DQoJCTwhLS0gdWl0ZXh0IC0tPg0KCQk8IS0tIHN1YnN0aXR1dGlvbjogJW4gPT0gc2xpZGUgbnVtYmVyIC0tPg0KCQk8dWl0ZXh0IG5hbWU9IlVOTkFNRURTTElERVRJVExFIiB2YWx1ZT0i44K544Op44Kk44OJIDogJW4iLz4NCgkJPCEtLSBzdWJzdGl0dXRpb246ICVuID09IHNsaWRlIG51bWJlciAtLT4NCgkJPCEtLSBzdWJzdGl0dXRpb246ICV0ID09IHRvdGFsIHNsaWRlIGNvdW50IC0tPg0KCQk8dWl0ZXh0IG5hbWU9IlNDUlVCQkFSU1RBVFVTX1NMSURFSU5GTyIgdmFsdWU9IuOCueODqeOCpOODiSA6ICVuIC8gJXQgfCAiLz4NCgkJPHVpdGV4dCBuYW1lPSJTQ1JVQkJBUlNUQVRVU19TVE9QUEVEIiB2YWx1ZT0i5YGc5q2iIi8+DQoJCTx1aXRleHQgbmFtZT0iU0NSVUJCQVJTVEFUVVNfUExBWUlORyIgdmFsdWU9IuWGjeeUn+S4rSIvPg0KCQk8dWl0ZXh0IG5hbWU9IlNDUlVCQkFSU1RBVFVTX05PQVVESU8iIHZhbHVlPSLpn7Plo7DjgarjgZciLz4NCgkJPHVpdGV4dCBuYW1lPSJTQ1JVQkJBUlNUQVRVU19MT0FESU5HIiB2YWx1ZT0i44Ot44O844OJ5LitIi8+DQoJCTx1aXRleHQgbmFtZT0iU0NSVUJCQVJTVEFUVVNfQlVGRkVSSU5HIiB2YWx1ZT0i44OQ44OD44OV44Kh5LitIi8+DQoJCTx1aXRleHQgbmFtZT0iU0NSVUJCQVJTVEFUVVNfUVVFU1RJT04iIHZhbHVlPSLos6rllY/jgavnrZTjgYjjgabkuIvjgZXjgYQiLz4NCgkJPHVpdGV4dCBuYW1lPSJTQ1JVQkJBUlNUQVRVU19SRVZJRVdRVUlaIiB2YWx1ZT0i44Kv44Kk44K644KS44Oq44OT44Ol44O844GX44Gm44GE44G+44GZIi8+DQoJCTwhLS0gc3Vic3RpdHV0aW9uOiAlbSA9PSBtaW51dGVzIHJlbWFpbmluZyAtLT4NCgkJPCEtLSBzdWJzdGl0dXRpb246ICVzID09IHNlY29uZHMgcmVtYWluaW5nIC0tPg0KCQk8dWl0ZXh0IG5hbWU9IkVMQVBTRUQiIHZhbHVlPSLmrovjgoogOiAlbSDliIYgJXMg56eSIi8+DQoJCTx1aXRleHQgbmFtZT0iTk9URk9VTkQiIHZhbHVlPSLkvZXjgoLopovjgaTjgYvjgorjgb7jgZvjgpMiLz4NCgkJPHVpdGV4dCBuYW1lPSJBVFRBQ0hNRU5UUyIgdmFsdWU9Iua3u+S7mCIvPg0KCQk8IS0tIHN1YnN0aXR1dGlvbjogJXAgPT0gY3VycmVudCBzcGVha2VyJ3MgdGl0bGUgLS0+DQoJCTx1aXRleHQgbmFtZT0iQklPV0lOX1RJVExFIiB2YWx1ZT0iQmlvIDogJXAiLz4NCgkJPHVpdGV4dCBuYW1lPSJCSU9CVE5fVElUTEUiIHZhbHVlPSJCaW8iLz4NCgkJPHVpdGV4dCBuYW1lPSJESVZJREVSQlROX1RJVExFIiB2YWx1ZT0ifCIvPg0KCQk8dWl0ZXh0IG5hbWU9IkNPTlRBQ1RCVE5fVElUTEUiIHZhbHVlPSLjgYrllY/jgYTlkIjjgo/jgZsiLz4NCgkJPHVpdGV4dCBuYW1lPSJUQUJfT1VUTElORSIgdmFsdWU9IuOCouOCpuODiOODqeOCpOODsyIvPg0KCQk8dWl0ZXh0IG5hbWU9IlRBQl9USFVNQiIgdmFsdWU9Iuizm+WQpiIvPg0KCQk8dWl0ZXh0IG5hbWU9IlRBQl9OT1RFUyIgdmFsdWU9IuODjuODvOODiCIvPg0KCQk8dWl0ZXh0IG5hbWU9IlRBQl9TRUFSQ0giIHZhbHVlPSLmpJzntKIiLz4NCgkJPHVpdGV4dCBuYW1lPSJTTElERV9IRUFESU5HIiB2YWx1ZT0i44K544Op44Kk44OJ44K/44Kk44OI44OrIi8+DQoJCTx1aXRleHQgbmFtZT0iRFVSQVRJT05fSEVBRElORyIgdmFsdWU9IumVt+OBlSIvPg0KCQk8dWl0ZXh0IG5hbWU9IlNFQVJDSF9IRUFESU5HIiB2YWx1ZT0i44OG44Kt44K544OI5qSc57SiIDogIi8+DQoJCTx1aXRleHQgbmFtZT0iVEhVTUJfSEVBRElORyIgdmFsdWU9IuOCueODqeOCpOODiSIvPg0KCQk8dWl0ZXh0IG5hbWU9IlRIVU1CX0lORk8iIHZhbHVlPSLjgrnjg6njgqTjg4njgr/jgqTjg4jjg6sgLyDplbfjgZUiLz4NCgkJPHVpdGV4dCBuYW1lPSJBVFRBQ0hOQU1FX0hFQURJTkciIHZhbHVlPSLjg5XjgqHjgqTjg6vlkI0iLz4NCgkJPHVpdGV4dCBuYW1lPSJBVFRBQ0hTSVpFX0hFQURJTkciIHZhbHVlPSLjgrXjgqTjgroiLz4NCgkJPHVpdGV4dCBuYW1lPSJTTElERV9OT1RFUyIgdmFsdWU9IuOCueODqeOCpOODieODjuODvOODiCIvPg0KCQk8IS0tIHN1YnN0aXR1dGlvbjogJXAgPT0gcHJlc2VudGF0aW9uIHRpdGxlIC0tPg0KCQk8IS0tIHN1YnN0aXR1dGlvbjogJXMgPT0gc2xpZGUgdGl0bGUgLS0+DQoJCTwhLS0gc3Vic3RpdHV0aW9uOiAlbiA9PSBzbGlkZSBudW1iZXIgLS0+DQoJCTx1aXRleHQgbmFtZT0iQk9PS01BUksiIHZhbHVlPSJNYWNyb21lZGlhIEJyZWV6ZSAtICVwIi8+DQoJCTwhLS0gc3Vic3RpdHV0aW9uOiAlcCA9PSBwcmVzZW50YXRpb24gdGl0bGUgLS0+DQoJCTwhLS0gc3Vic3RpdHV0aW9uOiAlcyA9PSBzbGlkZSB0aXRsZSAtLT4NCgkJPCEtLSBzdWJzdGl0dXRpb246ICVuID09IHNsaWRlIG51bWJlciAtLT4NCgkJPHVpdGV4dCBuYW1lPSJCT09LTUFSS1NMSURFIiB2YWx1ZT0iTWFjcm9tZWRpYSBCcmVlemUgLSAlcCAlcyIvPg0KCQk8dWl0ZXh0IG5hbWU9IlNIT1dTSURFQkFSIiB2YWx1ZT0i44K144Kk44OJ44OQ44O844KS5Y+C5Yqg6ICF44Gr6KaL44Gb44KLIi8+DQoJPC9sYW5ndWFnZT4NCgk8bGFuZ3VhZ2UgaWQ9ImtvIj4NCgkJPCEtLSBmb3JtYXQgZm9yIHVpZm9udCB2YWx1ZSBpcyAiZm9udCxzaXplLGlzYm9sZCxpc2l0YWxpYyxpc3NoYWRvd2VkIiAtLT4NCgkJPHVpZm9udCBuYW1lPSJGT05UX1FVSVpaSU5HIiB2YWx1ZT0iVmVyZGFuYSw5LGZhbHNlLGZhbHNlLGZhbHNlIi8+DQoJCTx1aWZvbnQgbmFtZT0iRk9OVF9TQ1JVQlNUQVRVUyIgdmFsdWU9IlZlcmRhbmEsMTEsZmFsc2UsZmFsc2UsdHJ1ZSIvPg0KCQk8dWlmb250IG5hbWU9IkZPTlRfU0NSVUJUSU1FIiB2YWx1ZT0iVmVyZGFuYSw5LGZhbHNlLGZhbHNlLHRydWUiLz4NCgkJPHVpZm9udCBuYW1lPSJGT05UX0VMQVBTRURUSU1FIiB2YWx1ZT0iVmVyZGFuYSwxMSx0cnVlLGZhbHNlLGZhbHNlIi8+DQoJCTx1aWZvbnQgbmFtZT0iRk9OVF9VVElMU01FTlUiIHZhbHVlPSJWZXJkYW5hLDksdHJ1ZSxmYWxzZSxmYWxzZSIvPg0KCQk8dWlmb250IG5hbWU9IkZPTlRfVEFCUyIgdmFsdWU9IlZlcmRhbmEsMTEsZmFsc2UsZmFsc2UsZmFsc2UiLz4NCgkJPHVpZm9udCBuYW1lPSJGT05UX1BSRVNFTlRBVElPTk5BTUUiIHZhbHVlPSJWZXJkYW5hLDE1LGZhbHNlLGZhbHNlLHRydWUiLz4NCgkJPHVpZm9udCBuYW1lPSJGT05UX1BSRVNFTlRFUk5BTUUiIHZhbHVlPSJWZXJkYW5hLDE1LGZhbHNlLGZhbHNlLHRydWUiLz4NCgkJPHVpZm9udCBuYW1lPSJGT05UX1BSRVNFTlRFUlRJVExFIiB2YWx1ZT0iVmVyZGFuYSwxMSx0cnVlLGZhbHNlLHRydWUiLz4NCgkJPHVpZm9udCBuYW1lPSJGT05UX0JJT0JUTiIgdmFsdWU9IlZlcmRhbmEsOS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ExLGZhbHNlLGZhbHNlLHRydWUiLz4NCgkJPHVpZm9udCBuYW1lPSJGT05UX0JJT1dJTiIgdmFsdWU9IlZlcmRhbmEsMTEsZmFsc2UsZmFsc2UsZmFsc2UiLz4NCgkJPHVpZm9udCBuYW1lPSJGT05UX0xJU1RIRUFESU5HIiB2YWx1ZT0iVmVyZGFuYSwxMSxmYWxzZSxmYWxzZSxmYWxzZSIvPg0KCQk8dWlmb250IG5hbWU9IkZPTlRfV0lOVElUTEUiIHZhbHVlPSJWZXJkYW5hLDExLGZhbHNlLGZhbHNlLHRydWUiLz4NCgkJPHVpZm9udCBuYW1lPSJGT05UX0FUVEFDSE1FTlRTIiB2YWx1ZT0iVmVyZGFuYSwxMSxmYWxzZSxmYWxzZSx0cnVlIi8+DQoJCTwhLS0gdWl0ZXh0IC0tPg0KCQk8IS0tIHN1YnN0aXR1dGlvbjogJW4gPT0gc2xpZGUgbnVtYmVyIC0tPg0KCQk8dWl0ZXh0IG5hbWU9IlVOTkFNRURTTElERVRJVExFIiB2YWx1ZT0i7Iqs65287J2065OcICVuIi8+DQoJCTwhLS0gc3Vic3RpdHV0aW9uOiAlbiA9PSBzbGlkZSBudW1iZXIgLS0+DQoJCTwhLS0gc3Vic3RpdHV0aW9uOiAldCA9PSB0b3RhbCBzbGlkZSBjb3VudCAtLT4NCgkJPHVpdGV4dCBuYW1lPSJTQ1JVQkJBUlNUQVRVU19TTElERUlORk8iIHZhbHVlPSLsiqzrnbzsnbTrk5wgJW4gLyAldCB8ICIvPg0KCQk8dWl0ZXh0IG5hbWU9IlNDUlVCQkFSU1RBVFVTX1NUT1BQRUQiIHZhbHVlPSLspJHsp4DrkKgiLz4NCgkJPHVpdGV4dCBuYW1lPSJTQ1JVQkJBUlNUQVRVU19QTEFZSU5HIiB2YWx1ZT0i7J6s7IOdIi8+DQoJCTx1aXRleHQgbmFtZT0iU0NSVUJCQVJTVEFUVVNfTk9BVURJTyIgdmFsdWU9IuyYpOuUlOyYpCDsl4bsnYwiLz4NCgkJPHVpdGV4dCBuYW1lPSJTQ1JVQkJBUlNUQVRVU19MT0FESU5HIiB2YWx1ZT0i66Gc65SpIi8+DQoJCTx1aXRleHQgbmFtZT0iU0NSVUJCQVJTVEFUVVNfQlVGRkVSSU5HIiB2YWx1ZT0i67KE7Y2866eBIi8+DQoJCTx1aXRleHQgbmFtZT0iU0NSVUJCQVJTVEFUVVNfUVVFU1RJT04iIHZhbHVlPSLsp4jrrLjsl5Ag64u17ZWY6riwIi8+DQoJCTx1aXRleHQgbmFtZT0iU0NSVUJCQVJTVEFUVVNfUkVWSUVXUVVJWiIgdmFsdWU9IuyniOusuCDri6Tsi5zrs7TquLAiLz4NCgkJPCEtLSBzdWJzdGl0dXRpb246ICVtID09IG1pbnV0ZXMgcmVtYWluaW5nIC0tPg0KCQk8IS0tIHN1YnN0aXR1dGlvbjogJXMgPT0gc2Vjb25kcyByZW1haW5pbmcgLS0+DQoJCTx1aXRleHQgbmFtZT0iRUxBUFNFRCIgdmFsdWU9IiVt67aEICVz7LSIIOuCqOydjCIvPg0KCQk8dWl0ZXh0IG5hbWU9Ik5PVEZPVU5EIiB2YWx1ZT0i7JeG7J2MIi8+DQoJCTx1aXRleHQgbmFtZT0iQVRUQUNITUVOVFMiIHZhbHVlPSLssqjrtoAg7YyM7J28Ii8+DQoJCTwhLS0gc3Vic3RpdHV0aW9uOiAlcCA9PSBjdXJyZW50IHNwZWFrZXIncyB0aXRsZSAtLT4NCgkJPHVpdGV4dCBuYW1lPSJCSU9XSU5fVElUTEUiIHZhbHVlPSJCaW86ICVwIi8+DQoJCTx1aXRleHQgbmFtZT0iQklPQlROX1RJVExFIiB2YWx1ZT0iQmlvIi8+DQoJCTx1aXRleHQgbmFtZT0iRElWSURFUkJUTl9USVRMRSIgdmFsdWU9InwiLz4NCgkJPHVpdGV4dCBuYW1lPSJDT05UQUNUQlROX1RJVExFIiB2YWx1ZT0i7Jew65297LKYIi8+DQoJCTx1aXRleHQgbmFtZT0iVEFCX09VVExJTkUiIHZhbHVlPSLqsJzsmpQiLz4NCgkJPHVpdGV4dCBuYW1lPSJUQUJfVEhVTUIiIHZhbHVlPSLstpXshoztjJAiLz4NCgkJPHVpdGV4dCBuYW1lPSJUQUJfTk9URVMiIHZhbHVlPSLrhbjtirgiLz4NCgkJPHVpdGV4dCBuYW1lPSJUQUJfU0VBUkNIIiB2YWx1ZT0i6rKA7IOJIi8+DQoJCTx1aXRleHQgbmFtZT0iU0xJREVfSEVBRElORyIgdmFsdWU9IuyKrOudvOydtOuTnCDsoJzrqqkiLz4NCgkJPHVpdGV4dCBuYW1lPSJEVVJBVElPTl9IRUFESU5HIiB2YWx1ZT0i7J6s7IOd7Iuc6rCEIi8+DQoJCTx1aXRleHQgbmFtZT0iU0VBUkNIX0hFQURJTkciIHZhbHVlPSLthY3siqTtirgg6rKA7IOJOiIvPg0KCQk8dWl0ZXh0IG5hbWU9IlRIVU1CX0hFQURJTkciIHZhbHVlPSLsiqzrnbzsnbTrk5wiLz4NCgkJPHVpdGV4dCBuYW1lPSJUSFVNQl9JTkZPIiB2YWx1ZT0i7KCc66qpL+yerOyDneyLnOqwhCIvPg0KCQk8dWl0ZXh0IG5hbWU9IkFUVEFDSE5BTUVfSEVBRElORyIgdmFsdWU9Iu2MjOydvCDsnbTrpoQiLz4NCgkJPHVpdGV4dCBuYW1lPSJBVFRBQ0hTSVpFX0hFQURJTkciIHZhbHVlPSLtgazquLAiLz4NCgkJPHVpdGV4dCBuYW1lPSJTTElERV9OT1RFUyIgdmFsdWU9IuyKrOudvOydtOuTnCDrhbjtirgiLz4NCgkJPCEtLSBzdWJzdGl0dXRpb246ICVwID09IHByZXNlbnRhdGlvbiB0aXRsZSAtLT4NCgkJPCEtLSBzdWJzdGl0dXRpb246ICVzID09IHNsaWRlIHRpdGxlIC0tPg0KCQk8IS0tIHN1YnN0aXR1dGlvbjogJW4gPT0gc2xpZGUgbnVtYmVyIC0tPg0KCQk8dWl0ZXh0IG5hbWU9IkJPT0tNQVJLIiB2YWx1ZT0iTWFjcm9tZWRpYSBCcmVlemUgLSAlcCIvPg0KCQk8IS0tIHN1YnN0aXR1dGlvbjogJXAgPT0gcHJlc2VudGF0aW9uIHRpdGxlIC0tPg0KCQk8IS0tIHN1YnN0aXR1dGlvbjogJXMgPT0gc2xpZGUgdGl0bGUgLS0+DQoJCTwhLS0gc3Vic3RpdHV0aW9uOiAlbiA9PSBzbGlkZSBudW1iZXIgLS0+DQoJCTx1aXRleHQgbmFtZT0iQk9PS01BUktTTElERSIgdmFsdWU9Ik1hY3JvbWVkaWEgQnJlZXplIC0gJXAgJXMiLz4NCgkJPHVpdGV4dCBuYW1lPSJTSE9XU0lERUJBUiIgdmFsdWU9IuywuOyXrOyekOyXkOqyjCDshLjroZwg66eJ64yAIOuztOydtOq4sCIvPg0KCTwvbGFuZ3VhZ2U+DQo8L2NvbmZpZ3VyYXRpb24+DQo="/>
  <p:tag name="MMPROD_UIDATA" val="&lt;database version=&quot;6.0&quot;&gt;&lt;object type=&quot;1&quot; unique_id=&quot;10001&quot;&gt;&lt;property id=&quot;20141&quot; value=&quot;CS5704-Week1-Introduction&quot;/&gt;&lt;property id=&quot;20142&quot; value=&quot;This file contains the introduction of the course and guidelines on how the course will be organized.&quot;/&gt;&lt;property id=&quot;20144&quot; value=&quot;1&quot;/&gt;&lt;property id=&quot;20146&quot; value=&quot;0&quot;/&gt;&lt;property id=&quot;20147&quot; value=&quot;0&quot;/&gt;&lt;property id=&quot;20148&quot; value=&quot;5&quot;/&gt;&lt;property id=&quot;20180&quot; value=&quot;1&quot;/&gt;&lt;property id=&quot;20181&quot; value=&quot;1&quot;/&gt;&lt;property id=&quot;20191&quot; value=&quot;Breeze&quot;/&gt;&lt;property id=&quot;20192&quot; value=&quot;http://breeze.iddl.vt.edu&quot;/&gt;&lt;property id=&quot;20193&quot; value=&quot;0&quot;/&gt;&lt;property id=&quot;20224&quot; value=&quot;C:\Documents and Settings\Shawn Bohner\My Documents\CS5704\Fall2007\CS-5704-Week1&quot;/&gt;&lt;property id=&quot;20250&quot; value=&quot;0&quot;/&gt;&lt;property id=&quot;20251&quot; value=&quot;1&quot;/&gt;&lt;property id=&quot;20259&quot; value=&quot;0&quot;/&gt;&lt;object type=&quot;4&quot; unique_id=&quot;10002&quot;&gt;&lt;/object&gt;&lt;object type=&quot;2&quot; unique_id=&quot;10003&quot;&gt;&lt;object type=&quot;3&quot; unique_id=&quot;10004&quot;&gt;&lt;property id=&quot;20148&quot; value=&quot;5&quot;/&gt;&lt;property id=&quot;20300&quot; value=&quot;Slide 1 - &amp;quot;Software Engineering&amp;#x0D;&amp;#x0A;CS5704: First Week&amp;quot;&quot;/&gt;&lt;property id=&quot;20303&quot; value=&quot;-1&quot;/&gt;&lt;property id=&quot;20307&quot; value=&quot;259&quot;/&gt;&lt;property id=&quot;20309&quot; value=&quot;-1&quot;/&gt;&lt;/object&gt;&lt;object type=&quot;3&quot; unique_id=&quot;10005&quot;&gt;&lt;property id=&quot;20148&quot; value=&quot;5&quot;/&gt;&lt;property id=&quot;20300&quot; value=&quot;Slide 2 - &amp;quot;Agenda&amp;quot;&quot;/&gt;&lt;property id=&quot;20303&quot; value=&quot;-1&quot;/&gt;&lt;property id=&quot;20307&quot; value=&quot;358&quot;/&gt;&lt;property id=&quot;20309&quot; value=&quot;-1&quot;/&gt;&lt;/object&gt;&lt;object type=&quot;3&quot; unique_id=&quot;10006&quot;&gt;&lt;property id=&quot;20148&quot; value=&quot;5&quot;/&gt;&lt;property id=&quot;20300&quot; value=&quot;Slide 3 - &amp;quot;Tentative Fall Semester Timeline&amp;quot;&quot;/&gt;&lt;property id=&quot;20303&quot; value=&quot;-1&quot;/&gt;&lt;property id=&quot;20307&quot; value=&quot;393&quot;/&gt;&lt;property id=&quot;20309&quot; value=&quot;-1&quot;/&gt;&lt;/object&gt;&lt;object type=&quot;3&quot; unique_id=&quot;10007&quot;&gt;&lt;property id=&quot;20148&quot; value=&quot;5&quot;/&gt;&lt;property id=&quot;20300&quot; value=&quot;Slide 4 - &amp;quot;Tentative Structure of CS5704&amp;quot;&quot;/&gt;&lt;property id=&quot;20303&quot; value=&quot;-1&quot;/&gt;&lt;property id=&quot;20307&quot; value=&quot;395&quot;/&gt;&lt;property id=&quot;20309&quot; value=&quot;-1&quot;/&gt;&lt;/object&gt;&lt;object type=&quot;3&quot; unique_id=&quot;10008&quot;&gt;&lt;property id=&quot;20148&quot; value=&quot;5&quot;/&gt;&lt;property id=&quot;20300&quot; value=&quot;Slide 5 - &amp;quot;Guidelines and Expectations&amp;quot;&quot;/&gt;&lt;property id=&quot;20303&quot; value=&quot;-1&quot;/&gt;&lt;property id=&quot;20307&quot; value=&quot;414&quot;/&gt;&lt;property id=&quot;20309&quot; value=&quot;-1&quot;/&gt;&lt;/object&gt;&lt;object type=&quot;3&quot; unique_id=&quot;10009&quot;&gt;&lt;property id=&quot;20148&quot; value=&quot;5&quot;/&gt;&lt;property id=&quot;20300&quot; value=&quot;Slide 6 - &amp;quot;Grading and Evaluation&amp;quot;&quot;/&gt;&lt;property id=&quot;20303&quot; value=&quot;-1&quot;/&gt;&lt;property id=&quot;20307&quot; value=&quot;415&quot;/&gt;&lt;property id=&quot;20309&quot; value=&quot;-1&quot;/&gt;&lt;/object&gt;&lt;object type=&quot;3&quot; unique_id=&quot;10010&quot;&gt;&lt;property id=&quot;20148&quot; value=&quot;5&quot;/&gt;&lt;property id=&quot;20300&quot; value=&quot;Slide 7 - &amp;quot;Late Work&amp;quot;&quot;/&gt;&lt;property id=&quot;20303&quot; value=&quot;-1&quot;/&gt;&lt;property id=&quot;20307&quot; value=&quot;416&quot;/&gt;&lt;property id=&quot;20309&quot; value=&quot;-1&quot;/&gt;&lt;/object&gt;&lt;object type=&quot;3&quot; unique_id=&quot;10011&quot;&gt;&lt;property id=&quot;20148&quot; value=&quot;5&quot;/&gt;&lt;property id=&quot;20300&quot; value=&quot;Slide 8 - &amp;quot;Chapter 1 : Software and Software Engineering&amp;quot;&quot;/&gt;&lt;property id=&quot;20303&quot; value=&quot;-1&quot;/&gt;&lt;property id=&quot;20307&quot; value=&quot;362&quot;/&gt;&lt;property id=&quot;20309&quot; value=&quot;-1&quot;/&gt;&lt;/object&gt;&lt;object type=&quot;3&quot; unique_id=&quot;10012&quot;&gt;&lt;property id=&quot;20148&quot; value=&quot;5&quot;/&gt;&lt;property id=&quot;20300&quot; value=&quot;Slide 9 - &amp;quot;What is Software?&amp;quot;&quot;/&gt;&lt;property id=&quot;20303&quot; value=&quot;-1&quot;/&gt;&lt;property id=&quot;20307&quot; value=&quot;378&quot;/&gt;&lt;property id=&quot;20309&quot; value=&quot;-1&quot;/&gt;&lt;/object&gt;&lt;object type=&quot;3&quot; unique_id=&quot;10013&quot;&gt;&lt;property id=&quot;20148&quot; value=&quot;5&quot;/&gt;&lt;property id=&quot;20300&quot; value=&quot;Slide 10 - &amp;quot;So, What is Software?&amp;quot;&quot;/&gt;&lt;property id=&quot;20303&quot; value=&quot;-1&quot;/&gt;&lt;property id=&quot;20307&quot; value=&quot;337&quot;/&gt;&lt;property id=&quot;20309&quot; value=&quot;-1&quot;/&gt;&lt;/object&gt;&lt;object type=&quot;3&quot; unique_id=&quot;10014&quot;&gt;&lt;property id=&quot;20148&quot; value=&quot;5&quot;/&gt;&lt;property id=&quot;20300&quot; value=&quot;Slide 11 - &amp;quot;Software Doesn’t Wear Out&amp;quot;&quot;/&gt;&lt;property id=&quot;20303&quot; value=&quot;-1&quot;/&gt;&lt;property id=&quot;20307&quot; value=&quot;342&quot;/&gt;&lt;property id=&quot;20309&quot; value=&quot;-1&quot;/&gt;&lt;/object&gt;&lt;object type=&quot;3&quot; unique_id=&quot;10015&quot;&gt;&lt;property id=&quot;20148&quot; value=&quot;5&quot;/&gt;&lt;property id=&quot;20300&quot; value=&quot;Slide 12 - &amp;quot;Software Design Degradation&amp;quot;&quot;/&gt;&lt;property id=&quot;20303&quot; value=&quot;-1&quot;/&gt;&lt;property id=&quot;20307&quot; value=&quot;380&quot;/&gt;&lt;property id=&quot;20309&quot; value=&quot;-1&quot;/&gt;&lt;/object&gt;&lt;object type=&quot;3&quot; unique_id=&quot;10016&quot;&gt;&lt;property id=&quot;20148&quot; value=&quot;5&quot;/&gt;&lt;property id=&quot;20300&quot; value=&quot;Slide 13 - &amp;quot;Information Lose Due to Relentless Change&amp;quot;&quot;/&gt;&lt;property id=&quot;20303&quot; value=&quot;-1&quot;/&gt;&lt;property id=&quot;20307&quot; value=&quot;381&quot;/&gt;&lt;property id=&quot;20309&quot; value=&quot;-1&quot;/&gt;&lt;/object&gt;&lt;object type=&quot;3&quot; unique_id=&quot;10017&quot;&gt;&lt;property id=&quot;20148&quot; value=&quot;5&quot;/&gt;&lt;property id=&quot;20300&quot; value=&quot;Slide 14 - &amp;quot;Wear versus Deterioration&amp;quot;&quot;/&gt;&lt;property id=&quot;20303&quot; value=&quot;-1&quot;/&gt;&lt;property id=&quot;20307&quot; value=&quot;333&quot;/&gt;&lt;property id=&quot;20309&quot; value=&quot;-1&quot;/&gt;&lt;/object&gt;&lt;object type=&quot;3&quot; unique_id=&quot;10018&quot;&gt;&lt;property id=&quot;20148&quot; value=&quot;5&quot;/&gt;&lt;property id=&quot;20300&quot; value=&quot;Slide 15 - &amp;quot;The Cost of Change&amp;quot;&quot;/&gt;&lt;property id=&quot;20303&quot; value=&quot;-1&quot;/&gt;&lt;property id=&quot;20307&quot; value=&quot;334&quot;/&gt;&lt;property id=&quot;20309&quot; value=&quot;-1&quot;/&gt;&lt;/object&gt;&lt;object type=&quot;3&quot; unique_id=&quot;10019&quot;&gt;&lt;property id=&quot;20148&quot; value=&quot;5&quot;/&gt;&lt;property id=&quot;20300&quot; value=&quot;Slide 16 - &amp;quot;Software is Complex&amp;quot;&quot;/&gt;&lt;property id=&quot;20303&quot; value=&quot;-1&quot;/&gt;&lt;property id=&quot;20307&quot; value=&quot;394&quot;/&gt;&lt;property id=&quot;20309&quot; value=&quot;-1&quot;/&gt;&lt;/object&gt;&lt;object type=&quot;3&quot; unique_id=&quot;10020&quot;&gt;&lt;property id=&quot;20148&quot; value=&quot;5&quot;/&gt;&lt;property id=&quot;20300&quot; value=&quot;Slide 17 - &amp;quot;Software “Schizophrenia”&amp;quot;&quot;/&gt;&lt;property id=&quot;20303&quot; value=&quot;-1&quot;/&gt;&lt;property id=&quot;20307&quot; value=&quot;384&quot;/&gt;&lt;property id=&quot;20309&quot; value=&quot;-1&quot;/&gt;&lt;/object&gt;&lt;object type=&quot;3&quot; unique_id=&quot;10021&quot;&gt;&lt;property id=&quot;20148&quot; value=&quot;5&quot;/&gt;&lt;property id=&quot;20300&quot; value=&quot;Slide 18 - &amp;quot;Software—New Categories&amp;quot;&quot;/&gt;&lt;property id=&quot;20303&quot; value=&quot;-1&quot;/&gt;&lt;property id=&quot;20307&quot; value=&quot;396&quot;/&gt;&lt;property id=&quot;20309&quot; value=&quot;-1&quot;/&gt;&lt;/object&gt;&lt;object type=&quot;3&quot; unique_id=&quot;10022&quot;&gt;&lt;property id=&quot;20148&quot; value=&quot;5&quot;/&gt;&lt;property id=&quot;20300&quot; value=&quot;Slide 19 - &amp;quot;Software Evolution&amp;quot;&quot;/&gt;&lt;property id=&quot;20303&quot; value=&quot;-1&quot;/&gt;&lt;property id=&quot;20307&quot; value=&quot;398&quot;/&gt;&lt;property id=&quot;20309&quot; value=&quot;-1&quot;/&gt;&lt;/object&gt;&lt;object type=&quot;3&quot; unique_id=&quot;10023&quot;&gt;&lt;property id=&quot;20148&quot; value=&quot;5&quot;/&gt;&lt;property id=&quot;20300&quot; value=&quot;Slide 20 - &amp;quot;Software Evolution (continued)&amp;quot;&quot;/&gt;&lt;property id=&quot;20303&quot; value=&quot;-1&quot;/&gt;&lt;property id=&quot;20307&quot; value=&quot;418&quot;/&gt;&lt;property id=&quot;20309&quot; value=&quot;-1&quot;/&gt;&lt;/object&gt;&lt;object type=&quot;3&quot; unique_id=&quot;10024&quot;&gt;&lt;property id=&quot;20148&quot; value=&quot;5&quot;/&gt;&lt;property id=&quot;20300&quot; value=&quot;Slide 21 - &amp;quot;Chapter 2: Process—A Generic View&amp;quot;&quot;/&gt;&lt;property id=&quot;20303&quot; value=&quot;-1&quot;/&gt;&lt;property id=&quot;20307&quot; value=&quot;372&quot;/&gt;&lt;property id=&quot;20309&quot; value=&quot;-1&quot;/&gt;&lt;/object&gt;&lt;object type=&quot;3&quot; unique_id=&quot;10025&quot;&gt;&lt;property id=&quot;20148&quot; value=&quot;5&quot;/&gt;&lt;property id=&quot;20300&quot; value=&quot;Slide 22 - &amp;quot;Software Still Stuck in Construction&amp;quot;&quot;/&gt;&lt;property id=&quot;20303&quot; value=&quot;-1&quot;/&gt;&lt;property id=&quot;20307&quot; value=&quot;386&quot;/&gt;&lt;property id=&quot;20309&quot; value=&quot;-1&quot;/&gt;&lt;/object&gt;&lt;object type=&quot;3&quot; unique_id=&quot;10026&quot;&gt;&lt;property id=&quot;20148&quot; value=&quot;5&quot;/&gt;&lt;property id=&quot;20300&quot; value=&quot;Slide 23 - &amp;quot;A Layered Technology&amp;quot;&quot;/&gt;&lt;property id=&quot;20303&quot; value=&quot;-1&quot;/&gt;&lt;property id=&quot;20307&quot; value=&quot;346&quot;/&gt;&lt;property id=&quot;20309&quot; value=&quot;-1&quot;/&gt;&lt;/object&gt;&lt;object type=&quot;3&quot; unique_id=&quot;10027&quot;&gt;&lt;property id=&quot;20148&quot; value=&quot;5&quot;/&gt;&lt;property id=&quot;20300&quot; value=&quot;Slide 24 - &amp;quot;Umbrella Activities &amp;#x0D;&amp;#x0A;(AKA Cross-Life-Cycle Activities)&amp;quot;&quot;/&gt;&lt;property id=&quot;20303&quot; value=&quot;-1&quot;/&gt;&lt;property id=&quot;20307&quot; value=&quot;348&quot;/&gt;&lt;property id=&quot;20309&quot; value=&quot;-1&quot;/&gt;&lt;/object&gt;&lt;object type=&quot;3&quot; unique_id=&quot;10028&quot;&gt;&lt;property id=&quot;20148&quot; value=&quot;5&quot;/&gt;&lt;property id=&quot;20300&quot; value=&quot;Slide 25 - &amp;quot;SEI’s Software Process &amp;#x0D;&amp;#x0A;Capability Maturity Model&amp;quot;&quot;/&gt;&lt;property id=&quot;20303&quot; value=&quot;-1&quot;/&gt;&lt;property id=&quot;20307&quot; value=&quot;374&quot;/&gt;&lt;property id=&quot;20309&quot; value=&quot;-1&quot;/&gt;&lt;/object&gt;&lt;object type=&quot;3&quot; unique_id=&quot;10029&quot;&gt;&lt;property id=&quot;20148&quot; value=&quot;5&quot;/&gt;&lt;property id=&quot;20300&quot; value=&quot;Slide 26 - &amp;quot;Summary of the SEI/CMM Levels&amp;quot;&quot;/&gt;&lt;property id=&quot;20303&quot; value=&quot;-1&quot;/&gt;&lt;property id=&quot;20307&quot; value=&quot;375&quot;/&gt;&lt;property id=&quot;20309&quot; value=&quot;-1&quot;/&gt;&lt;/object&gt;&lt;object type=&quot;3&quot; unique_id=&quot;10030&quot;&gt;&lt;property id=&quot;20148&quot; value=&quot;5&quot;/&gt;&lt;property id=&quot;20300&quot; value=&quot;Slide 27 - &amp;quot;Process Improvement Maturity Levels&amp;quot;&quot;/&gt;&lt;property id=&quot;20303&quot; value=&quot;-1&quot;/&gt;&lt;property id=&quot;20307&quot; value=&quot;390&quot;/&gt;&lt;property id=&quot;20309&quot; value=&quot;-1&quot;/&gt;&lt;/object&gt;&lt;object type=&quot;3&quot; unique_id=&quot;10031&quot;&gt;&lt;property id=&quot;20148&quot; value=&quot;5&quot;/&gt;&lt;property id=&quot;20300&quot; value=&quot;Slide 28 - &amp;quot;More Traction at Upper levels...&amp;quot;&quot;/&gt;&lt;property id=&quot;20303&quot; value=&quot;-1&quot;/&gt;&lt;property id=&quot;20307&quot; value=&quot;391&quot;/&gt;&lt;property id=&quot;20309&quot; value=&quot;-1&quot;/&gt;&lt;/object&gt;&lt;object type=&quot;3&quot; unique_id=&quot;10032&quot;&gt;&lt;property id=&quot;20148&quot; value=&quot;5&quot;/&gt;&lt;property id=&quot;20300&quot; value=&quot;Slide 29 - &amp;quot;The Process Model: Adaptability&amp;quot;&quot;/&gt;&lt;property id=&quot;20303&quot; value=&quot;-1&quot;/&gt;&lt;property id=&quot;20307&quot; value=&quot;400&quot;/&gt;&lt;property id=&quot;20309&quot; value=&quot;-1&quot;/&gt;&lt;/object&gt;&lt;object type=&quot;3&quot; unique_id=&quot;10033&quot;&gt;&lt;property id=&quot;20148&quot; value=&quot;5&quot;/&gt;&lt;property id=&quot;20300&quot; value=&quot;Slide 30 - &amp;quot;The CMMI&amp;quot;&quot;/&gt;&lt;property id=&quot;20303&quot; value=&quot;-1&quot;/&gt;&lt;property id=&quot;20307&quot; value=&quot;401&quot;/&gt;&lt;property id=&quot;20309&quot; value=&quot;-1&quot;/&gt;&lt;/object&gt;&lt;object type=&quot;3&quot; unique_id=&quot;10034&quot;&gt;&lt;property id=&quot;20148&quot; value=&quot;5&quot;/&gt;&lt;property id=&quot;20300&quot; value=&quot;Slide 31 - &amp;quot;Process Patterns&amp;quot;&quot;/&gt;&lt;property id=&quot;20303&quot; value=&quot;-1&quot;/&gt;&lt;property id=&quot;20307&quot; value=&quot;402&quot;/&gt;&lt;property id=&quot;20309&quot; value=&quot;-1&quot;/&gt;&lt;/object&gt;&lt;object type=&quot;3&quot; unique_id=&quot;10035&quot;&gt;&lt;property id=&quot;20148&quot; value=&quot;5&quot;/&gt;&lt;property id=&quot;20300&quot; value=&quot;Slide 32 - &amp;quot;Process Assessment&amp;quot;&quot;/&gt;&lt;property id=&quot;20303&quot; value=&quot;-1&quot;/&gt;&lt;property id=&quot;20307&quot; value=&quot;403&quot;/&gt;&lt;property id=&quot;20309&quot; value=&quot;-1&quot;/&gt;&lt;/object&gt;&lt;object type=&quot;3&quot; unique_id=&quot;10036&quot;&gt;&lt;property id=&quot;20148&quot; value=&quot;5&quot;/&gt;&lt;property id=&quot;20300&quot; value=&quot;Slide 33 - &amp;quot;Assessment and Improvement&amp;quot;&quot;/&gt;&lt;property id=&quot;20303&quot; value=&quot;-1&quot;/&gt;&lt;property id=&quot;20307&quot; value=&quot;404&quot;/&gt;&lt;property id=&quot;20309&quot; value=&quot;-1&quot;/&gt;&lt;/object&gt;&lt;object type=&quot;3&quot; unique_id=&quot;10037&quot;&gt;&lt;property id=&quot;20148&quot; value=&quot;5&quot;/&gt;&lt;property id=&quot;20300&quot; value=&quot;Slide 34 - &amp;quot;Personal Software Process (PSP)&amp;quot;&quot;/&gt;&lt;property id=&quot;20303&quot; value=&quot;-1&quot;/&gt;&lt;property id=&quot;20307&quot; value=&quot;405&quot;/&gt;&lt;property id=&quot;20309&quot; value=&quot;-1&quot;/&gt;&lt;/object&gt;&lt;object type=&quot;3&quot; unique_id=&quot;10038&quot;&gt;&lt;property id=&quot;20148&quot; value=&quot;5&quot;/&gt;&lt;property id=&quot;20300&quot; value=&quot;Slide 35 - &amp;quot;Team Software Process (TSP)&amp;quot;&quot;/&gt;&lt;property id=&quot;20303&quot; value=&quot;-1&quot;/&gt;&lt;property id=&quot;20307&quot; value=&quot;406&quot;/&gt;&lt;property id=&quot;20309&quot; value=&quot;-1&quot;/&gt;&lt;/object&gt;&lt;object type=&quot;3&quot; unique_id=&quot;10039&quot;&gt;&lt;property id=&quot;20148&quot; value=&quot;5&quot;/&gt;&lt;property id=&quot;20300&quot; value=&quot;Slide 36 - &amp;quot;Chapter 3: Prescriptive Process Models&amp;quot;&quot;/&gt;&lt;property id=&quot;20303&quot; value=&quot;-1&quot;/&gt;&lt;property id=&quot;20307&quot; value=&quot;417&quot;/&gt;&lt;property id=&quot;20309&quot; value=&quot;-1&quot;/&gt;&lt;/object&gt;&lt;object type=&quot;3&quot; unique_id=&quot;10040&quot;&gt;&lt;property id=&quot;20148&quot; value=&quot;5&quot;/&gt;&lt;property id=&quot;20300&quot; value=&quot;Slide 37 - &amp;quot;Prescriptive Models&amp;quot;&quot;/&gt;&lt;property id=&quot;20303&quot; value=&quot;-1&quot;/&gt;&lt;property id=&quot;20307&quot; value=&quot;407&quot;/&gt;&lt;property id=&quot;20309&quot; value=&quot;-1&quot;/&gt;&lt;/object&gt;&lt;object type=&quot;3&quot; unique_id=&quot;10041&quot;&gt;&lt;property id=&quot;20148&quot; value=&quot;5&quot;/&gt;&lt;property id=&quot;20300&quot; value=&quot;Slide 38 - &amp;quot;The Linear Model&amp;quot;&quot;/&gt;&lt;property id=&quot;20303&quot; value=&quot;-1&quot;/&gt;&lt;property id=&quot;20307&quot; value=&quot;352&quot;/&gt;&lt;property id=&quot;20309&quot; value=&quot;-1&quot;/&gt;&lt;/object&gt;&lt;object type=&quot;3&quot; unique_id=&quot;10042&quot;&gt;&lt;property id=&quot;20148&quot; value=&quot;5&quot;/&gt;&lt;property id=&quot;20300&quot; value=&quot;Slide 39 - &amp;quot;Rational Unified Process&amp;quot;&quot;/&gt;&lt;property id=&quot;20303&quot; value=&quot;-1&quot;/&gt;&lt;property id=&quot;20307&quot; value=&quot;413&quot;/&gt;&lt;property id=&quot;20309&quot; value=&quot;-1&quot;/&gt;&lt;/object&gt;&lt;object type=&quot;3&quot; unique_id=&quot;10043&quot;&gt;&lt;property id=&quot;20148&quot; value=&quot;5&quot;/&gt;&lt;property id=&quot;20300&quot; value=&quot;Slide 40 - &amp;quot;Iterative Models&amp;quot;&quot;/&gt;&lt;property id=&quot;20303&quot; value=&quot;-1&quot;/&gt;&lt;property id=&quot;20307&quot; value=&quot;411&quot;/&gt;&lt;property id=&quot;20309&quot; value=&quot;-1&quot;/&gt;&lt;/object&gt;&lt;object type=&quot;3&quot; unique_id=&quot;10044&quot;&gt;&lt;property id=&quot;20148&quot; value=&quot;5&quot;/&gt;&lt;property id=&quot;20300&quot; value=&quot;Slide 41 - &amp;quot;The Incremental Model&amp;quot;&quot;/&gt;&lt;property id=&quot;20303&quot; value=&quot;-1&quot;/&gt;&lt;property id=&quot;20307&quot; value=&quot;412&quot;/&gt;&lt;property id=&quot;20309&quot; value=&quot;-1&quot;/&gt;&lt;/object&gt;&lt;object type=&quot;3&quot; unique_id=&quot;10045&quot;&gt;&lt;property id=&quot;20148&quot; value=&quot;5&quot;/&gt;&lt;property id=&quot;20300&quot; value=&quot;Slide 42 - &amp;quot;Iterative and Incremental Models&amp;quot;&quot;/&gt;&lt;property id=&quot;20303&quot; value=&quot;-1&quot;/&gt;&lt;property id=&quot;20307&quot; value=&quot;353&quot;/&gt;&lt;property id=&quot;20309&quot; value=&quot;-1&quot;/&gt;&lt;/object&gt;&lt;object type=&quot;3&quot; unique_id=&quot;10046&quot;&gt;&lt;property id=&quot;20148&quot; value=&quot;5&quot;/&gt;&lt;property id=&quot;20300&quot; value=&quot;Slide 43 - &amp;quot;Evolutionary Models: The Spiral&amp;quot;&quot;/&gt;&lt;property id=&quot;20303&quot; value=&quot;-1&quot;/&gt;&lt;property id=&quot;20307&quot; value=&quot;408&quot;/&gt;&lt;property id=&quot;20309&quot; value=&quot;-1&quot;/&gt;&lt;/object&gt;&lt;object type=&quot;3&quot; unique_id=&quot;10047&quot;&gt;&lt;property id=&quot;20148&quot; value=&quot;5&quot;/&gt;&lt;property id=&quot;20300&quot; value=&quot;Slide 44 - &amp;quot;Evolutionary Models: Concurrent&amp;quot;&quot;/&gt;&lt;property id=&quot;20303&quot; value=&quot;-1&quot;/&gt;&lt;property id=&quot;20307&quot; value=&quot;409&quot;/&gt;&lt;property id=&quot;20309&quot; value=&quot;-1&quot;/&gt;&lt;/object&gt;&lt;object type=&quot;3&quot; unique_id=&quot;10048&quot;&gt;&lt;property id=&quot;20148&quot; value=&quot;5&quot;/&gt;&lt;property id=&quot;20300&quot; value=&quot;Slide 45 - &amp;quot;Still Other Process Models&amp;quot;&quot;/&gt;&lt;property id=&quot;20303&quot; value=&quot;-1&quot;/&gt;&lt;property id=&quot;20307&quot; value=&quot;410&quot;/&gt;&lt;property id=&quot;20309&quot; value=&quot;-1&quot;/&gt;&lt;/object&gt;&lt;object type=&quot;3&quot; unique_id=&quot;10049&quot;&gt;&lt;property id=&quot;20148&quot; value=&quot;5&quot;/&gt;&lt;property id=&quot;20300&quot; value=&quot;Slide 46 - &amp;quot;Homework Assignment for 8/29/07&amp;quot;&quot;/&gt;&lt;property id=&quot;20303&quot; value=&quot;-1&quot;/&gt;&lt;property id=&quot;20307&quot; value=&quot;377&quot;/&gt;&lt;property id=&quot;20309&quot; value=&quot;-1&quot;/&gt;&lt;/object&gt;&lt;/object&gt;&lt;object type=&quot;8&quot; unique_id=&quot;10050&quot;&gt;&lt;/object&gt;&lt;/object&gt;&lt;/database&gt;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1,2137399327,C:\Documents and Settings\Shawn Bohner\My Documents\CS5704\Fall2007\CS5704-Week1\CS5704-Week1.ppc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41717</TotalTime>
  <Words>1880</Words>
  <Application>Microsoft Office PowerPoint</Application>
  <PresentationFormat>On-screen Show (4:3)</PresentationFormat>
  <Paragraphs>275</Paragraphs>
  <Slides>31</Slides>
  <Notes>17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2" baseType="lpstr">
      <vt:lpstr>Office Theme</vt:lpstr>
      <vt:lpstr>Software Maintenance and Evolution CSSE 575: Session 10, Part 1  Measurable Maintainability</vt:lpstr>
      <vt:lpstr>Maintainability – one more time!</vt:lpstr>
      <vt:lpstr>Getting back to Deming…and Kelvin!</vt:lpstr>
      <vt:lpstr>What to measure – It depends!</vt:lpstr>
      <vt:lpstr>When to start measuring - Early</vt:lpstr>
      <vt:lpstr>Some things to measure - 1</vt:lpstr>
      <vt:lpstr>Some things to measure - 2</vt:lpstr>
      <vt:lpstr>Some things to measure - 3</vt:lpstr>
      <vt:lpstr>Resources to measure</vt:lpstr>
      <vt:lpstr>Processes to measure</vt:lpstr>
      <vt:lpstr>Or,</vt:lpstr>
      <vt:lpstr>Sidebar – What was with Timmy?</vt:lpstr>
      <vt:lpstr>Maintenance products to measure</vt:lpstr>
      <vt:lpstr>Good measurement questions - 1</vt:lpstr>
      <vt:lpstr>Good measurement questions - 2</vt:lpstr>
      <vt:lpstr>Studies of measurement processes</vt:lpstr>
      <vt:lpstr>Measuring product quality</vt:lpstr>
      <vt:lpstr>Different perspectives - 1</vt:lpstr>
      <vt:lpstr>Different perspectives - 2</vt:lpstr>
      <vt:lpstr>Pigoski’s “list”</vt:lpstr>
      <vt:lpstr>The first article you read on this</vt:lpstr>
      <vt:lpstr>First article, cntd</vt:lpstr>
      <vt:lpstr>First article, cntd</vt:lpstr>
      <vt:lpstr>First article, cntd</vt:lpstr>
      <vt:lpstr>First article, cntd</vt:lpstr>
      <vt:lpstr>Second article</vt:lpstr>
      <vt:lpstr>Second article, cntd</vt:lpstr>
      <vt:lpstr>Second article, cntd</vt:lpstr>
      <vt:lpstr>Second article, cntd</vt:lpstr>
      <vt:lpstr>Second article, cntd</vt:lpstr>
      <vt:lpstr>Second article, cntd</vt:lpstr>
    </vt:vector>
  </TitlesOfParts>
  <Company>Virginia Tech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Construction and Evolution CS5704: First Class</dc:title>
  <dc:creator>Shawn Bohner</dc:creator>
  <cp:lastModifiedBy>Chenoweth, Stephen V</cp:lastModifiedBy>
  <cp:revision>213</cp:revision>
  <cp:lastPrinted>2010-05-04T14:26:09Z</cp:lastPrinted>
  <dcterms:created xsi:type="dcterms:W3CDTF">2010-04-22T14:18:42Z</dcterms:created>
  <dcterms:modified xsi:type="dcterms:W3CDTF">2011-08-15T17:22:33Z</dcterms:modified>
</cp:coreProperties>
</file>