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31"/>
  </p:notesMasterIdLst>
  <p:handoutMasterIdLst>
    <p:handoutMasterId r:id="rId32"/>
  </p:handoutMasterIdLst>
  <p:sldIdLst>
    <p:sldId id="259" r:id="rId2"/>
    <p:sldId id="555" r:id="rId3"/>
    <p:sldId id="542" r:id="rId4"/>
    <p:sldId id="541" r:id="rId5"/>
    <p:sldId id="562" r:id="rId6"/>
    <p:sldId id="563" r:id="rId7"/>
    <p:sldId id="564" r:id="rId8"/>
    <p:sldId id="565" r:id="rId9"/>
    <p:sldId id="543" r:id="rId10"/>
    <p:sldId id="544" r:id="rId11"/>
    <p:sldId id="566" r:id="rId12"/>
    <p:sldId id="545" r:id="rId13"/>
    <p:sldId id="567" r:id="rId14"/>
    <p:sldId id="546" r:id="rId15"/>
    <p:sldId id="547" r:id="rId16"/>
    <p:sldId id="568" r:id="rId17"/>
    <p:sldId id="548" r:id="rId18"/>
    <p:sldId id="549" r:id="rId19"/>
    <p:sldId id="550" r:id="rId20"/>
    <p:sldId id="551" r:id="rId21"/>
    <p:sldId id="552" r:id="rId22"/>
    <p:sldId id="553" r:id="rId23"/>
    <p:sldId id="554" r:id="rId24"/>
    <p:sldId id="556" r:id="rId25"/>
    <p:sldId id="557" r:id="rId26"/>
    <p:sldId id="558" r:id="rId27"/>
    <p:sldId id="559" r:id="rId28"/>
    <p:sldId id="560" r:id="rId29"/>
    <p:sldId id="561" r:id="rId30"/>
  </p:sldIdLst>
  <p:sldSz cx="9144000" cy="6858000" type="screen4x3"/>
  <p:notesSz cx="7315200" cy="9601200"/>
  <p:custDataLst>
    <p:tags r:id="rId3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FF00"/>
    <a:srgbClr val="0033CC"/>
    <a:srgbClr val="800000"/>
    <a:srgbClr val="990000"/>
    <a:srgbClr val="000066"/>
    <a:srgbClr val="CC33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 autoAdjust="0"/>
    <p:restoredTop sz="86056" autoAdjust="0"/>
  </p:normalViewPr>
  <p:slideViewPr>
    <p:cSldViewPr>
      <p:cViewPr varScale="1">
        <p:scale>
          <a:sx n="125" d="100"/>
          <a:sy n="125" d="100"/>
        </p:scale>
        <p:origin x="-44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542" y="-84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tags" Target="tags/tag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0838" y="0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0838" y="9109075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fld id="{BE7C2961-80AF-1046-8E90-A8097193FC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61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1860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fld id="{1D48FDC5-0FF0-AA44-98DE-252E54AB5E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04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C3301-B4F8-9C4A-A4A6-B086B24BB786}" type="slidenum">
              <a:rPr lang="en-US"/>
              <a:pPr/>
              <a:t>1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 smtClean="0"/>
              <a:t>The trick is to find the places that really need refactoring.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two step solution</a:t>
            </a:r>
            <a:r>
              <a:rPr lang="en-US" baseline="0" dirty="0" smtClean="0"/>
              <a:t> to Large Classes?</a:t>
            </a:r>
            <a:endParaRPr lang="en-US" dirty="0" smtClean="0"/>
          </a:p>
          <a:p>
            <a:r>
              <a:rPr lang="en-US" dirty="0" smtClean="0"/>
              <a:t>Library classes often have large, fat interfaces (many methods, many parameters, lots of overloading)</a:t>
            </a:r>
          </a:p>
          <a:p>
            <a:r>
              <a:rPr lang="en-US" dirty="0" smtClean="0"/>
              <a:t>If the many methods exist for the purpose of flexibility, that’s OK in a library class.</a:t>
            </a:r>
          </a:p>
          <a:p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Non-OO:  Ditto last slide.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 is the</a:t>
            </a:r>
            <a:r>
              <a:rPr lang="en-US" baseline="0" dirty="0" smtClean="0"/>
              <a:t> problem/situation that Long Parameter List is trying to address (more than a long parameters list in methods)? </a:t>
            </a:r>
            <a:endParaRPr lang="en-US" dirty="0" smtClean="0"/>
          </a:p>
          <a:p>
            <a:r>
              <a:rPr lang="en-US" dirty="0" smtClean="0"/>
              <a:t>Structured programming taught the use of parameterization as a cure for global variables.</a:t>
            </a:r>
          </a:p>
          <a:p>
            <a:r>
              <a:rPr lang="en-US" dirty="0" smtClean="0"/>
              <a:t>With modules/OOP, objects have mini-islands of state that can be reasonably treated as “global” to the methods (yet are still hidden from the rest of the program).</a:t>
            </a:r>
          </a:p>
          <a:p>
            <a:r>
              <a:rPr lang="en-US" dirty="0" smtClean="0"/>
              <a:t>i.e., You don’t need to pass a subpart of yourself as a parameter to one of your own methods.</a:t>
            </a:r>
          </a:p>
          <a:p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Non-OO:   The long parameter list problem happens on function calls, too!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from http://</a:t>
            </a:r>
            <a:r>
              <a:rPr lang="en-US" dirty="0" err="1" smtClean="0"/>
              <a:t>www.slideshare.net</a:t>
            </a:r>
            <a:r>
              <a:rPr lang="en-US" dirty="0" smtClean="0"/>
              <a:t>/</a:t>
            </a:r>
            <a:r>
              <a:rPr lang="en-US" dirty="0" err="1" smtClean="0"/>
              <a:t>valeriomaggio</a:t>
            </a:r>
            <a:r>
              <a:rPr lang="en-US" dirty="0" smtClean="0"/>
              <a:t>/refactoring-improve-the-design-of-existing-code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179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Complex: Acquires subparts that rightly belong elsewhere.</a:t>
            </a:r>
          </a:p>
          <a:p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Non-OO:  </a:t>
            </a:r>
            <a:r>
              <a:rPr lang="en-US" dirty="0" smtClean="0"/>
              <a:t>We get this one, for sure!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Complex: Acquires subparts that rightly belong elsewhere.</a:t>
            </a:r>
          </a:p>
          <a:p>
            <a:endParaRPr lang="en-US" dirty="0" smtClean="0"/>
          </a:p>
          <a:p>
            <a:r>
              <a:rPr lang="en-US" dirty="0" smtClean="0"/>
              <a:t>Non-OO:</a:t>
            </a:r>
            <a:r>
              <a:rPr lang="en-US" baseline="0" dirty="0" smtClean="0"/>
              <a:t>  </a:t>
            </a:r>
            <a:r>
              <a:rPr lang="en-US" dirty="0" smtClean="0"/>
              <a:t>From here, I’ll let you do the translations.  I’ll admit</a:t>
            </a:r>
            <a:r>
              <a:rPr lang="en-US" baseline="0" dirty="0" smtClean="0"/>
              <a:t> some are harder than the ones </a:t>
            </a:r>
            <a:r>
              <a:rPr lang="en-US" baseline="0" smtClean="0"/>
              <a:t>we began with.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 envy is more of an issue when both A and B have interesting data</a:t>
            </a:r>
          </a:p>
          <a:p>
            <a:r>
              <a:rPr lang="en-US" dirty="0" smtClean="0"/>
              <a:t>What is the exception</a:t>
            </a:r>
            <a:r>
              <a:rPr lang="en-US" baseline="0" dirty="0" smtClean="0"/>
              <a:t> to dealing with Feature Envy?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Usually, this means that there’s a coherent </a:t>
            </a:r>
            <a:r>
              <a:rPr lang="en-US" dirty="0" err="1" smtClean="0"/>
              <a:t>subobject</a:t>
            </a:r>
            <a:r>
              <a:rPr lang="en-US" dirty="0" smtClean="0"/>
              <a:t> just waiting to be recognized and encapsulated</a:t>
            </a:r>
          </a:p>
          <a:p>
            <a:endParaRPr lang="en-US" dirty="0" smtClean="0"/>
          </a:p>
          <a:p>
            <a:r>
              <a:rPr lang="en-US" dirty="0" smtClean="0"/>
              <a:t>In the example, a Title class is dying to be born.</a:t>
            </a:r>
            <a:r>
              <a:rPr lang="en-US" baseline="0" dirty="0" smtClean="0"/>
              <a:t>  </a:t>
            </a:r>
            <a:r>
              <a:rPr lang="en-US" dirty="0" smtClean="0"/>
              <a:t>If a client knows how to change a title’s </a:t>
            </a:r>
            <a:r>
              <a:rPr lang="en-US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, text, and color, then it knows enough to be able to “roll its own” Title objects.</a:t>
            </a:r>
          </a:p>
          <a:p>
            <a:r>
              <a:rPr lang="en-US" dirty="0" smtClean="0"/>
              <a:t>However, this means that the client now has to talk to another class.</a:t>
            </a:r>
          </a:p>
          <a:p>
            <a:r>
              <a:rPr lang="en-US" dirty="0" smtClean="0"/>
              <a:t>This will greatly shorten and simplify your parameter lists (which aids understanding) and makes your class conceptually simpler too.</a:t>
            </a:r>
          </a:p>
          <a:p>
            <a:r>
              <a:rPr lang="en-US" dirty="0" smtClean="0"/>
              <a:t>Moving the data may create feature envy initially</a:t>
            </a:r>
            <a:r>
              <a:rPr lang="en-US" baseline="0" dirty="0" smtClean="0"/>
              <a:t> -- </a:t>
            </a:r>
            <a:r>
              <a:rPr lang="en-US" dirty="0" smtClean="0"/>
              <a:t>May have to iterate on the design until it feels right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solution for</a:t>
            </a:r>
            <a:r>
              <a:rPr lang="en-US" baseline="0" dirty="0" smtClean="0"/>
              <a:t> addressing the Primitive Obsession bad smell?</a:t>
            </a:r>
            <a:endParaRPr lang="en-US" dirty="0" smtClean="0"/>
          </a:p>
          <a:p>
            <a:r>
              <a:rPr lang="en-US" dirty="0" smtClean="0"/>
              <a:t>Often, these small objects have interesting and non-trivial constraints that can be modeled</a:t>
            </a:r>
          </a:p>
          <a:p>
            <a:r>
              <a:rPr lang="en-US" dirty="0" smtClean="0"/>
              <a:t>e.g., fixed number of digits/chars, check digits, special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Chapt</a:t>
            </a:r>
            <a:r>
              <a:rPr lang="en-US" dirty="0" smtClean="0"/>
              <a:t>. 1 has an example</a:t>
            </a:r>
            <a:r>
              <a:rPr lang="en-US" baseline="0" dirty="0" smtClean="0"/>
              <a:t> with switch that became a strategy/state pattern.</a:t>
            </a:r>
          </a:p>
          <a:p>
            <a:r>
              <a:rPr lang="en-US" baseline="0" dirty="0" smtClean="0"/>
              <a:t>What’s the equivalent fix if you have a non-OO system?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</a:t>
            </a:r>
            <a:r>
              <a:rPr lang="en-US" baseline="0" dirty="0" smtClean="0"/>
              <a:t>hy is this a problem?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8249F7-010F-264F-BC39-8D2A6D669496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start by going through them one at a time? -- A good way to learn more about that particular smell.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370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http://en.wikipedia.org/wiki/Duplicate_code#Example_of_functionally_duplicate_code.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870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http://c2.com/cgi/wiki?LongParameterList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497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http://c2.com/cgi/wiki?SwitchStatementsSmell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5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 that Bad Smells –</a:t>
            </a:r>
            <a:r>
              <a:rPr lang="en-US" baseline="0" dirty="0" smtClean="0"/>
              <a:t> smell like money – money saved and money earned…</a:t>
            </a:r>
          </a:p>
          <a:p>
            <a:r>
              <a:rPr lang="en-US" baseline="0" dirty="0" smtClean="0"/>
              <a:t>Some of the </a:t>
            </a:r>
            <a:r>
              <a:rPr lang="en-US" baseline="0" dirty="0" err="1" smtClean="0"/>
              <a:t>refactorings</a:t>
            </a:r>
            <a:r>
              <a:rPr lang="en-US" baseline="0" dirty="0" smtClean="0"/>
              <a:t> will not make sense yet – to be covered later.</a:t>
            </a:r>
            <a:endParaRPr lang="en-US" dirty="0" smtClean="0"/>
          </a:p>
          <a:p>
            <a:r>
              <a:rPr lang="en-US" baseline="0" dirty="0" smtClean="0"/>
              <a:t>You should know:  What is the relationship between bad smells and refactoring?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to the left column</a:t>
            </a:r>
            <a:r>
              <a:rPr lang="en-US" baseline="0" dirty="0" smtClean="0"/>
              <a:t> today…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</a:t>
            </a:r>
            <a:r>
              <a:rPr lang="en-US" baseline="0" dirty="0" smtClean="0"/>
              <a:t> the code is in two places, what is the solution to the duplicated code situation?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Non-OO:  Here’s a really good example of a bad smell that’s the same in non-OO code, if you translate “methods” to “functions,”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Non-OO:  Another good example of a bad smell that’s the same in non-OO code.  Translate “classes” to “subroutines” maybe?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58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http://</a:t>
            </a:r>
            <a:r>
              <a:rPr lang="en-US" dirty="0" err="1" smtClean="0"/>
              <a:t>www.idownloadblog.com</a:t>
            </a:r>
            <a:r>
              <a:rPr lang="en-US" dirty="0" smtClean="0"/>
              <a:t>/2012/09/21/the-iphone-5-weather-app-world-clock/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86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</a:t>
            </a:r>
            <a:r>
              <a:rPr lang="en-US" baseline="0" dirty="0" smtClean="0"/>
              <a:t> problem/situation that Long Method is trying to address (more than a long method in class)? </a:t>
            </a:r>
            <a:endParaRPr lang="en-US" dirty="0" smtClean="0"/>
          </a:p>
          <a:p>
            <a:r>
              <a:rPr lang="en-US" dirty="0" smtClean="0"/>
              <a:t>Fowler’s heuristic:</a:t>
            </a:r>
            <a:r>
              <a:rPr lang="en-US" baseline="0" dirty="0" smtClean="0"/>
              <a:t> </a:t>
            </a:r>
            <a:r>
              <a:rPr lang="en-US" dirty="0" smtClean="0"/>
              <a:t>When you need to make a comment, make a method</a:t>
            </a:r>
            <a:r>
              <a:rPr lang="en-US" baseline="0" dirty="0" smtClean="0"/>
              <a:t> instead.</a:t>
            </a:r>
            <a:endParaRPr lang="en-US" dirty="0" smtClean="0"/>
          </a:p>
          <a:p>
            <a:r>
              <a:rPr lang="en-US" dirty="0" smtClean="0"/>
              <a:t>Often, a comment indicates:</a:t>
            </a:r>
          </a:p>
          <a:p>
            <a:r>
              <a:rPr lang="en-US" dirty="0" smtClean="0"/>
              <a:t>	The next major step</a:t>
            </a:r>
          </a:p>
          <a:p>
            <a:r>
              <a:rPr lang="en-US" dirty="0" smtClean="0"/>
              <a:t>	Something non-obvious whose details detract from the clarity of the routine as a whole.</a:t>
            </a:r>
          </a:p>
          <a:p>
            <a:r>
              <a:rPr lang="en-US" dirty="0" smtClean="0"/>
              <a:t>In either case, this is a good spot to “break it up”.</a:t>
            </a:r>
          </a:p>
          <a:p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Non-OO:  Also applies here, for a long procedure!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from http://</a:t>
            </a:r>
            <a:r>
              <a:rPr lang="en-US" dirty="0" err="1" smtClean="0"/>
              <a:t>users.encs.concordia.ca</a:t>
            </a:r>
            <a:r>
              <a:rPr lang="en-US" dirty="0" smtClean="0"/>
              <a:t>/~</a:t>
            </a:r>
            <a:r>
              <a:rPr lang="en-US" dirty="0" err="1" smtClean="0"/>
              <a:t>nikolaos</a:t>
            </a:r>
            <a:r>
              <a:rPr lang="en-US" dirty="0" smtClean="0"/>
              <a:t>/</a:t>
            </a:r>
            <a:r>
              <a:rPr lang="en-US" dirty="0" err="1" smtClean="0"/>
              <a:t>jdeodorant</a:t>
            </a:r>
            <a:r>
              <a:rPr lang="en-US" dirty="0" smtClean="0"/>
              <a:t>/</a:t>
            </a:r>
            <a:r>
              <a:rPr lang="en-US" dirty="0" err="1" smtClean="0"/>
              <a:t>index.php?option</a:t>
            </a:r>
            <a:r>
              <a:rPr lang="en-US" dirty="0" smtClean="0"/>
              <a:t>=</a:t>
            </a:r>
            <a:r>
              <a:rPr lang="en-US" dirty="0" err="1" smtClean="0"/>
              <a:t>com_content&amp;view</a:t>
            </a:r>
            <a:r>
              <a:rPr lang="en-US" dirty="0" smtClean="0"/>
              <a:t>=</a:t>
            </a:r>
            <a:r>
              <a:rPr lang="en-US" dirty="0" err="1" smtClean="0"/>
              <a:t>article&amp;id</a:t>
            </a:r>
            <a:r>
              <a:rPr lang="en-US" dirty="0" smtClean="0"/>
              <a:t>=71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35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2505-4E63-48CC-9F36-3C474F31B5A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1" descr="rose4"/>
          <p:cNvPicPr>
            <a:picLocks noChangeAspect="1" noChangeArrowheads="1"/>
          </p:cNvPicPr>
          <p:nvPr userDrawn="1"/>
        </p:nvPicPr>
        <p:blipFill>
          <a:blip r:embed="rId2"/>
          <a:srcRect l="12895" t="22858"/>
          <a:stretch>
            <a:fillRect/>
          </a:stretch>
        </p:blipFill>
        <p:spPr bwMode="auto">
          <a:xfrm>
            <a:off x="7162800" y="6477000"/>
            <a:ext cx="1981200" cy="3286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9482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A40B-D0E2-5746-A3D8-9149A00ED7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56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C24B-8AC4-4649-8C5D-C9ABF9BA83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4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A97D-E058-4347-98A3-25ACC5C28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76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DD52-B65D-2745-95FF-4AABEB510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7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68FA-C622-B24E-90B1-AA1F687089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5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5E4A-AD53-0843-A6C6-D4095C8CCF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1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690-49A6-7A4D-B2B1-26C8A70FBB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2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E393-2226-604C-AFDD-3DC991E19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15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A153-4C1E-1849-AC61-B029892F4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8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F174-6D5E-474F-A735-6762711C56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66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FCEEE-9DC8-B543-AC3A-75A414BF23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6705600" y="64008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r"/>
            <a:fld id="{74B3A97D-E058-4347-98A3-25ACC5C2803F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48523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nippet_(programming)" TargetMode="External"/><Relationship Id="rId4" Type="http://schemas.openxmlformats.org/officeDocument/2006/relationships/hyperlink" Target="http://en.wikipedia.org/wiki/Average" TargetMode="External"/><Relationship Id="rId5" Type="http://schemas.openxmlformats.org/officeDocument/2006/relationships/hyperlink" Target="http://en.wikipedia.org/wiki/Array_data_structure" TargetMode="External"/><Relationship Id="rId6" Type="http://schemas.openxmlformats.org/officeDocument/2006/relationships/hyperlink" Target="http://en.wikipedia.org/wiki/Integer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hyperlink" Target="https://www.youtube.com/watch?v=lytxafTXg6c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508000" y="609600"/>
            <a:ext cx="5842000" cy="2819400"/>
          </a:xfrm>
          <a:effectLst>
            <a:outerShdw blurRad="63500" dist="35921" dir="2700000" algn="ctr" rotWithShape="0">
              <a:schemeClr val="bg2">
                <a:alpha val="74998"/>
              </a:schemeClr>
            </a:outerShdw>
          </a:effectLst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Software Maintenance and Evolution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24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CSSE 575: Session 1, Part </a:t>
            </a:r>
            <a:r>
              <a:rPr lang="en-US" sz="2400" b="1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3</a:t>
            </a:r>
            <a:r>
              <a:rPr lang="en-US" sz="24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24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Bad Smells in Code - 1</a:t>
            </a:r>
            <a:endParaRPr lang="en-US" sz="3600" i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191000"/>
            <a:ext cx="6400800" cy="2057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>
                <a:ea typeface="ＭＳ Ｐゴシック"/>
                <a:cs typeface="ＭＳ Ｐゴシック"/>
              </a:rPr>
              <a:t>Steve Chenoweth</a:t>
            </a:r>
          </a:p>
          <a:p>
            <a:pPr eaLnBrk="1" hangingPunct="1"/>
            <a:r>
              <a:rPr lang="en-US" sz="2400" dirty="0" smtClean="0">
                <a:ea typeface="ＭＳ Ｐゴシック"/>
                <a:cs typeface="ＭＳ Ｐゴシック"/>
              </a:rPr>
              <a:t>Office Phone</a:t>
            </a:r>
            <a:r>
              <a:rPr lang="en-US" sz="2400" dirty="0">
                <a:ea typeface="ＭＳ Ｐゴシック"/>
                <a:cs typeface="ＭＳ Ｐゴシック"/>
              </a:rPr>
              <a:t>: (812) </a:t>
            </a:r>
            <a:r>
              <a:rPr lang="en-US" sz="2400" dirty="0" smtClean="0">
                <a:ea typeface="ＭＳ Ｐゴシック"/>
                <a:cs typeface="ＭＳ Ｐゴシック"/>
              </a:rPr>
              <a:t>877-8974</a:t>
            </a:r>
          </a:p>
          <a:p>
            <a:pPr eaLnBrk="1" hangingPunct="1"/>
            <a:r>
              <a:rPr lang="en-US" sz="2400" dirty="0" smtClean="0">
                <a:ea typeface="ＭＳ Ｐゴシック"/>
                <a:cs typeface="ＭＳ Ｐゴシック"/>
              </a:rPr>
              <a:t>Cell: (937) 657-3885</a:t>
            </a:r>
            <a:r>
              <a:rPr lang="en-US" sz="2400" dirty="0">
                <a:ea typeface="ＭＳ Ｐゴシック"/>
                <a:cs typeface="ＭＳ Ｐゴシック"/>
              </a:rPr>
              <a:t/>
            </a:r>
            <a:br>
              <a:rPr lang="en-US" sz="2400" dirty="0">
                <a:ea typeface="ＭＳ Ｐゴシック"/>
                <a:cs typeface="ＭＳ Ｐゴシック"/>
              </a:rPr>
            </a:br>
            <a:r>
              <a:rPr lang="en-US" sz="2400" dirty="0">
                <a:ea typeface="ＭＳ Ｐゴシック"/>
                <a:cs typeface="ＭＳ Ｐゴシック"/>
              </a:rPr>
              <a:t>Email: chenowet@rose-hulman.edu</a:t>
            </a:r>
          </a:p>
        </p:txBody>
      </p:sp>
      <p:pic>
        <p:nvPicPr>
          <p:cNvPr id="8202" name="Picture 10" descr="rose4"/>
          <p:cNvPicPr>
            <a:picLocks noChangeAspect="1" noChangeArrowheads="1"/>
          </p:cNvPicPr>
          <p:nvPr/>
        </p:nvPicPr>
        <p:blipFill>
          <a:blip r:embed="rId4"/>
          <a:srcRect l="12895" t="22858"/>
          <a:stretch>
            <a:fillRect/>
          </a:stretch>
        </p:blipFill>
        <p:spPr bwMode="auto">
          <a:xfrm>
            <a:off x="6527800" y="6376988"/>
            <a:ext cx="2616200" cy="43497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466725"/>
            <a:ext cx="428625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" y="6412468"/>
            <a:ext cx="413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http://hidefdetail.com/blog1/?page_id=117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Duplicated Code </a:t>
            </a:r>
            <a:r>
              <a:rPr lang="en-US" sz="20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7630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Situation 3:</a:t>
            </a:r>
            <a:r>
              <a:rPr lang="en-US" dirty="0" smtClean="0"/>
              <a:t> Same code in two </a:t>
            </a:r>
            <a:r>
              <a:rPr lang="en-US" u="sng" dirty="0" smtClean="0"/>
              <a:t>unrelated </a:t>
            </a:r>
            <a:r>
              <a:rPr lang="en-US" dirty="0" smtClean="0"/>
              <a:t>classes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Solution(s</a:t>
            </a:r>
            <a:r>
              <a:rPr lang="en-US" dirty="0" smtClean="0">
                <a:solidFill>
                  <a:srgbClr val="008000"/>
                </a:solidFill>
              </a:rPr>
              <a:t>) for 3: </a:t>
            </a:r>
            <a:endParaRPr lang="en-US" dirty="0" smtClean="0"/>
          </a:p>
          <a:p>
            <a:pPr lvl="1"/>
            <a:r>
              <a:rPr lang="en-US" dirty="0" smtClean="0"/>
              <a:t>Should classes be related?</a:t>
            </a:r>
          </a:p>
          <a:p>
            <a:pPr lvl="2"/>
            <a:r>
              <a:rPr lang="en-US" dirty="0" smtClean="0"/>
              <a:t>Introduce abstract parent (</a:t>
            </a:r>
            <a:r>
              <a:rPr lang="en-US" i="1" dirty="0" smtClean="0"/>
              <a:t>Extract Class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Does code really belong to just one class?</a:t>
            </a:r>
          </a:p>
          <a:p>
            <a:pPr lvl="2"/>
            <a:r>
              <a:rPr lang="en-US" dirty="0" smtClean="0"/>
              <a:t>Make the other class into a client (</a:t>
            </a:r>
            <a:r>
              <a:rPr lang="en-US" i="1" dirty="0" smtClean="0"/>
              <a:t>Extract Method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Can commonalities be separated out into subpart or another function object? </a:t>
            </a:r>
          </a:p>
          <a:p>
            <a:pPr lvl="2"/>
            <a:r>
              <a:rPr lang="en-US" dirty="0" smtClean="0"/>
              <a:t>Make the method into a sub-object of both classes</a:t>
            </a:r>
          </a:p>
          <a:p>
            <a:pPr lvl="2"/>
            <a:r>
              <a:rPr lang="en-US" dirty="0" smtClean="0"/>
              <a:t>Use </a:t>
            </a:r>
            <a:r>
              <a:rPr lang="en-US" i="1" dirty="0" smtClean="0"/>
              <a:t>Strategy </a:t>
            </a:r>
            <a:r>
              <a:rPr lang="en-US" dirty="0" smtClean="0"/>
              <a:t>for polymorphic variation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Replace method with method object)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Duplicated Code # 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People do it almost by instinct, when they add something new that’s very similar.</a:t>
            </a:r>
          </a:p>
          <a:p>
            <a:pPr lvl="1"/>
            <a:r>
              <a:rPr lang="en-US" dirty="0" smtClean="0"/>
              <a:t>The new weather app also reports on humidity.</a:t>
            </a:r>
          </a:p>
          <a:p>
            <a:pPr lvl="1"/>
            <a:r>
              <a:rPr lang="en-US" dirty="0" smtClean="0"/>
              <a:t>But some people will like the old app.</a:t>
            </a:r>
          </a:p>
          <a:p>
            <a:pPr lvl="1"/>
            <a:r>
              <a:rPr lang="en-US" dirty="0" smtClean="0"/>
              <a:t>So duplicate the code that displays on their phone, but add a spot for humidity to show.</a:t>
            </a:r>
          </a:p>
          <a:p>
            <a:pPr lvl="1"/>
            <a:r>
              <a:rPr lang="en-US" dirty="0" smtClean="0"/>
              <a:t>But keep the old code, too, for those users.</a:t>
            </a:r>
          </a:p>
          <a:p>
            <a:r>
              <a:rPr lang="en-US" dirty="0" smtClean="0"/>
              <a:t>And, it’s awful!</a:t>
            </a:r>
          </a:p>
          <a:p>
            <a:pPr lvl="1"/>
            <a:r>
              <a:rPr lang="en-US" dirty="0" smtClean="0"/>
              <a:t>Now, every change to anything else on the display has to be done twice!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1295400"/>
            <a:ext cx="2819400" cy="50122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73904" y="3716868"/>
            <a:ext cx="2289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sym typeface="Wingdings"/>
              </a:rPr>
              <a:t> </a:t>
            </a:r>
            <a:r>
              <a:rPr lang="en-US" sz="1800" dirty="0" smtClean="0">
                <a:solidFill>
                  <a:schemeClr val="bg1"/>
                </a:solidFill>
              </a:rPr>
              <a:t>Humidity goes here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430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Long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Situation:</a:t>
            </a:r>
            <a:r>
              <a:rPr lang="en-US" dirty="0" smtClean="0"/>
              <a:t> Long Method in Class</a:t>
            </a:r>
          </a:p>
          <a:p>
            <a:pPr lvl="1"/>
            <a:r>
              <a:rPr lang="en-US" dirty="0" smtClean="0"/>
              <a:t>Trying to do too many things</a:t>
            </a:r>
          </a:p>
          <a:p>
            <a:pPr lvl="1"/>
            <a:r>
              <a:rPr lang="en-US" dirty="0" smtClean="0"/>
              <a:t>Poorly thought out abstractions and boundaries</a:t>
            </a:r>
          </a:p>
          <a:p>
            <a:pPr lvl="1"/>
            <a:r>
              <a:rPr lang="en-US" dirty="0" smtClean="0"/>
              <a:t>Micromanagement anti-pattern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 </a:t>
            </a:r>
            <a:r>
              <a:rPr lang="en-US" dirty="0" smtClean="0"/>
              <a:t>Think carefully about major tasks and how they inter-relate.  Aggressively:</a:t>
            </a:r>
          </a:p>
          <a:p>
            <a:pPr lvl="1"/>
            <a:r>
              <a:rPr lang="en-US" dirty="0" smtClean="0"/>
              <a:t>Break up into smaller private methods within the class using </a:t>
            </a:r>
            <a:r>
              <a:rPr lang="en-US" i="1" dirty="0" smtClean="0"/>
              <a:t>Extract Method</a:t>
            </a:r>
            <a:br>
              <a:rPr lang="en-US" i="1" dirty="0" smtClean="0"/>
            </a:br>
            <a:endParaRPr lang="en-US" i="1" dirty="0" smtClean="0"/>
          </a:p>
          <a:p>
            <a:pPr lvl="1"/>
            <a:r>
              <a:rPr lang="en-US" dirty="0" smtClean="0"/>
              <a:t>Delegate subtasks to </a:t>
            </a:r>
            <a:r>
              <a:rPr lang="en-US" dirty="0" err="1" smtClean="0"/>
              <a:t>subobjects</a:t>
            </a:r>
            <a:r>
              <a:rPr lang="en-US" dirty="0" smtClean="0"/>
              <a:t> that “know best” using Extract Class/Method </a:t>
            </a:r>
          </a:p>
          <a:p>
            <a:pPr lvl="2"/>
            <a:r>
              <a:rPr lang="en-US" dirty="0" smtClean="0"/>
              <a:t>Replace data value with object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Method in Java -- Example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447800"/>
            <a:ext cx="6048369" cy="5232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86600" y="1981200"/>
            <a:ext cx="1905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code is just written in the order the programmer thought of adding the functionality.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719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Large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4582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Situation:</a:t>
            </a:r>
            <a:r>
              <a:rPr lang="en-US" dirty="0" smtClean="0"/>
              <a:t> Large Classes with too many subparts and methods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Two Step </a:t>
            </a:r>
            <a:r>
              <a:rPr lang="en-US" dirty="0" smtClean="0">
                <a:solidFill>
                  <a:srgbClr val="008000"/>
                </a:solidFill>
              </a:rPr>
              <a:t>Solution: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Gather up the little pieces into aggregate subparts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Extract class, replace data value with object</a:t>
            </a:r>
            <a:r>
              <a:rPr lang="en-US" dirty="0" smtClean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Delegate methods to the new subparts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Extract method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May have some unnecessary subparts</a:t>
            </a:r>
          </a:p>
          <a:p>
            <a:pPr lvl="1"/>
            <a:r>
              <a:rPr lang="en-US" dirty="0" smtClean="0"/>
              <a:t>Resist the urge to micromanage them!</a:t>
            </a:r>
          </a:p>
          <a:p>
            <a:pPr lvl="1"/>
            <a:r>
              <a:rPr lang="en-US" dirty="0" smtClean="0"/>
              <a:t>Counter example: Library classes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Long Parameter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7630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Situation:</a:t>
            </a:r>
            <a:r>
              <a:rPr lang="en-US" dirty="0" smtClean="0"/>
              <a:t> Long parameter list in methods, making them hard to understand</a:t>
            </a:r>
          </a:p>
          <a:p>
            <a:pPr lvl="1"/>
            <a:r>
              <a:rPr lang="en-US" dirty="0" smtClean="0"/>
              <a:t>Trying to do too much</a:t>
            </a:r>
          </a:p>
          <a:p>
            <a:pPr lvl="1"/>
            <a:r>
              <a:rPr lang="en-US" dirty="0" smtClean="0"/>
              <a:t>Too far from home</a:t>
            </a:r>
          </a:p>
          <a:p>
            <a:pPr lvl="1"/>
            <a:r>
              <a:rPr lang="en-US" dirty="0" smtClean="0"/>
              <a:t>Too many disparate subparts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Solution(s</a:t>
            </a:r>
            <a:r>
              <a:rPr lang="en-US" dirty="0" smtClean="0">
                <a:solidFill>
                  <a:srgbClr val="008000"/>
                </a:solidFill>
              </a:rPr>
              <a:t>):</a:t>
            </a:r>
            <a:endParaRPr lang="en-US" dirty="0" smtClean="0"/>
          </a:p>
          <a:p>
            <a:pPr lvl="1"/>
            <a:r>
              <a:rPr lang="en-US" dirty="0" smtClean="0"/>
              <a:t>Trying to do too much?</a:t>
            </a:r>
          </a:p>
          <a:p>
            <a:pPr lvl="2"/>
            <a:r>
              <a:rPr lang="en-US" dirty="0" smtClean="0"/>
              <a:t>Break up into subtasks (</a:t>
            </a:r>
            <a:r>
              <a:rPr lang="en-US" i="1" dirty="0" smtClean="0"/>
              <a:t>Replace </a:t>
            </a:r>
            <a:r>
              <a:rPr lang="en-US" i="1" dirty="0" err="1" smtClean="0"/>
              <a:t>Param</a:t>
            </a:r>
            <a:r>
              <a:rPr lang="en-US" i="1" dirty="0" smtClean="0"/>
              <a:t> </a:t>
            </a:r>
            <a:r>
              <a:rPr lang="en-US" i="1" dirty="0" err="1" smtClean="0"/>
              <a:t>w</a:t>
            </a:r>
            <a:r>
              <a:rPr lang="en-US" i="1" dirty="0" smtClean="0"/>
              <a:t>/Method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Too far from home?</a:t>
            </a:r>
          </a:p>
          <a:p>
            <a:pPr lvl="2"/>
            <a:r>
              <a:rPr lang="en-US" dirty="0" smtClean="0"/>
              <a:t>Localize passing of parameters (</a:t>
            </a:r>
            <a:r>
              <a:rPr lang="en-US" i="1" dirty="0" smtClean="0"/>
              <a:t>Preserve Whole Object, Introduce Parameter Object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Too many disparate subparts?</a:t>
            </a:r>
          </a:p>
          <a:p>
            <a:pPr lvl="2"/>
            <a:r>
              <a:rPr lang="en-US" dirty="0" smtClean="0"/>
              <a:t>Gather up parameters into aggregate sub-parts </a:t>
            </a:r>
            <a:r>
              <a:rPr lang="en-US" sz="2000" dirty="0" smtClean="0"/>
              <a:t>(Ditto -- </a:t>
            </a:r>
            <a:r>
              <a:rPr lang="en-US" sz="2000" i="1" dirty="0" smtClean="0"/>
              <a:t>Preserve and Introduce object</a:t>
            </a:r>
            <a:r>
              <a:rPr lang="en-US" sz="2000" dirty="0" smtClean="0"/>
              <a:t>)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900" y="1828800"/>
            <a:ext cx="7175500" cy="1371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4038600"/>
            <a:ext cx="5030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would a better approach involve?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602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Divergent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1816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Situation:</a:t>
            </a:r>
            <a:r>
              <a:rPr lang="en-US" dirty="0" smtClean="0"/>
              <a:t> Class is commonly changed in different ways for different reasons</a:t>
            </a:r>
          </a:p>
          <a:p>
            <a:pPr lvl="1"/>
            <a:r>
              <a:rPr lang="en-US" dirty="0" smtClean="0"/>
              <a:t>Class trying to do too much and contains too many unrelated subparts</a:t>
            </a:r>
          </a:p>
          <a:p>
            <a:pPr lvl="1"/>
            <a:r>
              <a:rPr lang="en-US" dirty="0" smtClean="0"/>
              <a:t>Over time, some classes develop a “God complex”</a:t>
            </a:r>
          </a:p>
          <a:p>
            <a:pPr lvl="1"/>
            <a:r>
              <a:rPr lang="en-US" dirty="0" smtClean="0"/>
              <a:t>Sign of </a:t>
            </a:r>
            <a:r>
              <a:rPr lang="en-US" i="1" dirty="0" smtClean="0"/>
              <a:t>poor cohesion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endParaRPr lang="en-US" dirty="0" smtClean="0"/>
          </a:p>
          <a:p>
            <a:pPr lvl="1"/>
            <a:r>
              <a:rPr lang="en-US" dirty="0" smtClean="0"/>
              <a:t>Break it up, reshuffle, reconsider relationships and responsibilities (</a:t>
            </a:r>
            <a:r>
              <a:rPr lang="en-US" i="1" dirty="0" smtClean="0"/>
              <a:t>Extract Class</a:t>
            </a:r>
            <a:r>
              <a:rPr lang="en-US" dirty="0" smtClean="0"/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0" y="76200"/>
            <a:ext cx="8229600" cy="1143000"/>
          </a:xfrm>
        </p:spPr>
        <p:txBody>
          <a:bodyPr/>
          <a:lstStyle/>
          <a:p>
            <a:r>
              <a:rPr lang="en-US" dirty="0" smtClean="0"/>
              <a:t>Shotgun 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1816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Situation:</a:t>
            </a:r>
            <a:r>
              <a:rPr lang="en-US" dirty="0" smtClean="0"/>
              <a:t> Each time you want to make a single, seemingly coherent change, you have to change lots of classes in little ways</a:t>
            </a:r>
          </a:p>
          <a:p>
            <a:pPr lvl="1"/>
            <a:r>
              <a:rPr lang="en-US" dirty="0" smtClean="0"/>
              <a:t>Opposite of divergent change …</a:t>
            </a:r>
          </a:p>
          <a:p>
            <a:pPr lvl="1"/>
            <a:r>
              <a:rPr lang="en-US" dirty="0" smtClean="0"/>
              <a:t>But also a sign of </a:t>
            </a:r>
            <a:r>
              <a:rPr lang="en-US" i="1" dirty="0" smtClean="0"/>
              <a:t>poor cohesion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endParaRPr lang="en-US" dirty="0" smtClean="0"/>
          </a:p>
          <a:p>
            <a:pPr lvl="1"/>
            <a:r>
              <a:rPr lang="en-US" dirty="0" smtClean="0"/>
              <a:t>Look to do some gathering, either in a new or existing class    (</a:t>
            </a:r>
            <a:r>
              <a:rPr lang="en-US" i="1" dirty="0" smtClean="0"/>
              <a:t>Move method/field</a:t>
            </a:r>
            <a:r>
              <a:rPr lang="en-US" dirty="0" smtClean="0"/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203200"/>
            <a:ext cx="3405505" cy="787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Feature Envy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Situation:</a:t>
            </a:r>
            <a:r>
              <a:rPr lang="en-US" dirty="0" smtClean="0"/>
              <a:t> A method seems more interested in another class than the one it’s defined in</a:t>
            </a:r>
          </a:p>
          <a:p>
            <a:pPr lvl="1"/>
            <a:r>
              <a:rPr lang="en-US" dirty="0" smtClean="0"/>
              <a:t>e.g., Method </a:t>
            </a:r>
            <a:r>
              <a:rPr lang="en-US" dirty="0" err="1" smtClean="0"/>
              <a:t>A::m</a:t>
            </a:r>
            <a:r>
              <a:rPr lang="en-US" dirty="0" smtClean="0"/>
              <a:t>() calls lots of get/set methods </a:t>
            </a:r>
            <a:br>
              <a:rPr lang="en-US" dirty="0" smtClean="0"/>
            </a:br>
            <a:r>
              <a:rPr lang="en-US" dirty="0" smtClean="0"/>
              <a:t>of Class B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endParaRPr lang="en-US" dirty="0" smtClean="0"/>
          </a:p>
          <a:p>
            <a:pPr lvl="1"/>
            <a:r>
              <a:rPr lang="en-US" dirty="0" smtClean="0"/>
              <a:t>Move </a:t>
            </a:r>
            <a:r>
              <a:rPr lang="en-US" dirty="0" err="1" smtClean="0"/>
              <a:t>A::m</a:t>
            </a:r>
            <a:r>
              <a:rPr lang="en-US" dirty="0" smtClean="0"/>
              <a:t>() (or part of it) into Class B!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Move Method/Field, Extract Method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Exception: Visitor/</a:t>
            </a:r>
            <a:r>
              <a:rPr lang="en-US" dirty="0" err="1" smtClean="0"/>
              <a:t>iterator</a:t>
            </a:r>
            <a:r>
              <a:rPr lang="en-US" dirty="0" smtClean="0"/>
              <a:t>/strategy design pattern where the whole point is to decouple the data from the algorithm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alphaModFix amt="27000"/>
          </a:blip>
          <a:stretch>
            <a:fillRect/>
          </a:stretch>
        </p:blipFill>
        <p:spPr>
          <a:xfrm>
            <a:off x="0" y="1143000"/>
            <a:ext cx="7239000" cy="5717674"/>
          </a:xfrm>
          <a:prstGeom prst="rect">
            <a:avLst/>
          </a:prstGeom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Observations on Bad </a:t>
            </a:r>
            <a:r>
              <a:rPr lang="en-US" dirty="0"/>
              <a:t>Code Smells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1816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dirty="0" smtClean="0"/>
              <a:t>Done with an </a:t>
            </a:r>
            <a:r>
              <a:rPr lang="en-US" dirty="0"/>
              <a:t>object-oriented </a:t>
            </a:r>
            <a:r>
              <a:rPr lang="en-US" dirty="0" smtClean="0"/>
              <a:t>design</a:t>
            </a:r>
          </a:p>
          <a:p>
            <a:pPr lvl="1" eaLnBrk="1" hangingPunct="1"/>
            <a:r>
              <a:rPr lang="en-US" dirty="0"/>
              <a:t>If</a:t>
            </a:r>
            <a:r>
              <a:rPr lang="en-US" dirty="0" smtClean="0"/>
              <a:t> design </a:t>
            </a:r>
            <a:r>
              <a:rPr lang="en-US" dirty="0"/>
              <a:t>is procedural, </a:t>
            </a:r>
            <a:r>
              <a:rPr lang="en-US" dirty="0" smtClean="0"/>
              <a:t>you have to look for analogous problems, like things that don’t belong together…</a:t>
            </a:r>
          </a:p>
          <a:p>
            <a:pPr lvl="1" eaLnBrk="1" hangingPunct="1"/>
            <a:r>
              <a:rPr lang="en-US" dirty="0" smtClean="0"/>
              <a:t>As we go through this material, if your system isn’t OO, try to picture those analogies.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A </a:t>
            </a:r>
            <a:r>
              <a:rPr lang="en-US" dirty="0"/>
              <a:t>characteristic of a design that is a strong indicator it has poor structure, and should be </a:t>
            </a:r>
            <a:r>
              <a:rPr lang="en-US" dirty="0" err="1" smtClean="0"/>
              <a:t>refactored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/>
              <a:t>Code smells are rules of thumb</a:t>
            </a:r>
            <a:endParaRPr lang="en-US" dirty="0" smtClean="0"/>
          </a:p>
          <a:p>
            <a:pPr lvl="1" eaLnBrk="1" hangingPunct="1"/>
            <a:r>
              <a:rPr lang="en-US" dirty="0" smtClean="0"/>
              <a:t>Not </a:t>
            </a:r>
            <a:r>
              <a:rPr lang="en-US" dirty="0"/>
              <a:t>always straightforward that a bad smell must lead to a </a:t>
            </a:r>
            <a:r>
              <a:rPr lang="en-US" dirty="0" smtClean="0"/>
              <a:t>refactoring – must use judgment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Clumps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534400" cy="3962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Situation:</a:t>
            </a:r>
            <a:r>
              <a:rPr lang="en-US" dirty="0" smtClean="0"/>
              <a:t> You see a set of variables that seem to “hang out” together</a:t>
            </a:r>
          </a:p>
          <a:p>
            <a:pPr lvl="1"/>
            <a:r>
              <a:rPr lang="en-US" dirty="0" smtClean="0"/>
              <a:t>e.g., passed as parameters, changed/accessed at the same time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>
                <a:solidFill>
                  <a:srgbClr val="008000"/>
                </a:solidFill>
              </a:rPr>
              <a:t>Solution(s</a:t>
            </a:r>
            <a:r>
              <a:rPr lang="en-US" dirty="0" smtClean="0">
                <a:solidFill>
                  <a:srgbClr val="008000"/>
                </a:solidFill>
              </a:rPr>
              <a:t>):</a:t>
            </a:r>
            <a:endParaRPr lang="en-US" dirty="0" smtClean="0"/>
          </a:p>
          <a:p>
            <a:pPr lvl="1"/>
            <a:r>
              <a:rPr lang="en-US" dirty="0" smtClean="0"/>
              <a:t>Find clumps that appear as fields and turn them into objects  (</a:t>
            </a:r>
            <a:r>
              <a:rPr lang="en-US" i="1" dirty="0" smtClean="0"/>
              <a:t>Extract Class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Slim down method signatures (Intro. </a:t>
            </a:r>
            <a:r>
              <a:rPr lang="en-US" dirty="0" err="1" smtClean="0"/>
              <a:t>Param</a:t>
            </a:r>
            <a:r>
              <a:rPr lang="en-US" dirty="0" smtClean="0"/>
              <a:t>. Object or Preserve Whole Object)</a:t>
            </a:r>
          </a:p>
          <a:p>
            <a:pPr lvl="1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219200"/>
            <a:ext cx="8305800" cy="12192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lvl="2" algn="l">
              <a:lnSpc>
                <a:spcPct val="90000"/>
              </a:lnSpc>
              <a:spcBef>
                <a:spcPct val="20000"/>
              </a:spcBef>
            </a:pPr>
            <a:r>
              <a:rPr lang="en-CA" sz="1600" b="1" dirty="0">
                <a:latin typeface="Courier New" charset="0"/>
              </a:rPr>
              <a:t>void </a:t>
            </a:r>
            <a:r>
              <a:rPr lang="en-CA" sz="1600" b="1" dirty="0" err="1">
                <a:latin typeface="Courier New" charset="0"/>
              </a:rPr>
              <a:t>Scene::</a:t>
            </a:r>
            <a:r>
              <a:rPr lang="en-CA" sz="1600" b="1" dirty="0" err="1">
                <a:solidFill>
                  <a:srgbClr val="33CC33"/>
                </a:solidFill>
                <a:latin typeface="Courier New" charset="0"/>
              </a:rPr>
              <a:t>set</a:t>
            </a:r>
            <a:r>
              <a:rPr lang="en-CA" sz="1600" b="1" dirty="0" err="1">
                <a:latin typeface="Courier New" charset="0"/>
              </a:rPr>
              <a:t>Title</a:t>
            </a:r>
            <a:r>
              <a:rPr lang="en-CA" sz="1600" b="1" dirty="0">
                <a:latin typeface="Courier New" charset="0"/>
              </a:rPr>
              <a:t> (string </a:t>
            </a:r>
            <a:r>
              <a:rPr lang="en-CA" sz="1600" b="1" dirty="0" err="1">
                <a:solidFill>
                  <a:srgbClr val="FF0000"/>
                </a:solidFill>
                <a:latin typeface="Courier New" charset="0"/>
              </a:rPr>
              <a:t>titleText</a:t>
            </a:r>
            <a:r>
              <a:rPr lang="en-CA" sz="1600" b="1" dirty="0">
                <a:latin typeface="Courier New" charset="0"/>
              </a:rPr>
              <a:t>,</a:t>
            </a:r>
            <a:r>
              <a:rPr lang="en-CA" sz="1600" b="1" dirty="0" smtClean="0">
                <a:latin typeface="Courier New" charset="0"/>
              </a:rPr>
              <a:t> </a:t>
            </a:r>
            <a:r>
              <a:rPr lang="en-CA" sz="1600" b="1" dirty="0" err="1" smtClean="0">
                <a:latin typeface="Courier New" charset="0"/>
              </a:rPr>
              <a:t>int</a:t>
            </a:r>
            <a:r>
              <a:rPr lang="en-CA" sz="1600" b="1" dirty="0" smtClean="0">
                <a:latin typeface="Courier New" charset="0"/>
              </a:rPr>
              <a:t> </a:t>
            </a:r>
            <a:r>
              <a:rPr lang="en-CA" sz="1600" b="1" dirty="0" err="1">
                <a:solidFill>
                  <a:srgbClr val="FF0000"/>
                </a:solidFill>
                <a:latin typeface="Courier New" charset="0"/>
              </a:rPr>
              <a:t>titleX</a:t>
            </a:r>
            <a:r>
              <a:rPr lang="en-CA" sz="1600" b="1" dirty="0">
                <a:latin typeface="Courier New" charset="0"/>
              </a:rPr>
              <a:t>, </a:t>
            </a:r>
            <a:r>
              <a:rPr lang="en-CA" sz="1600" b="1" dirty="0" err="1">
                <a:latin typeface="Courier New" charset="0"/>
              </a:rPr>
              <a:t>int</a:t>
            </a:r>
            <a:r>
              <a:rPr lang="en-CA" sz="1600" b="1" dirty="0">
                <a:latin typeface="Courier New" charset="0"/>
              </a:rPr>
              <a:t> </a:t>
            </a:r>
            <a:r>
              <a:rPr lang="en-CA" sz="1600" b="1" dirty="0" err="1">
                <a:solidFill>
                  <a:srgbClr val="FF0000"/>
                </a:solidFill>
                <a:latin typeface="Courier New" charset="0"/>
              </a:rPr>
              <a:t>titleY</a:t>
            </a:r>
            <a:r>
              <a:rPr lang="en-CA" sz="1600" b="1" dirty="0">
                <a:latin typeface="Courier New" charset="0"/>
              </a:rPr>
              <a:t>, </a:t>
            </a:r>
          </a:p>
          <a:p>
            <a:pPr marL="0" lvl="2" algn="l">
              <a:lnSpc>
                <a:spcPct val="90000"/>
              </a:lnSpc>
              <a:spcBef>
                <a:spcPct val="20000"/>
              </a:spcBef>
            </a:pPr>
            <a:r>
              <a:rPr lang="en-CA" sz="1600" b="1" dirty="0">
                <a:latin typeface="Courier New" charset="0"/>
              </a:rPr>
              <a:t>	Colour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charset="0"/>
              </a:rPr>
              <a:t>titleColor</a:t>
            </a:r>
            <a:r>
              <a:rPr lang="en-CA" sz="1600" b="1" dirty="0">
                <a:latin typeface="Courier New" charset="0"/>
              </a:rPr>
              <a:t>){…</a:t>
            </a:r>
            <a:r>
              <a:rPr lang="en-CA" sz="1600" b="1" dirty="0" smtClean="0">
                <a:latin typeface="Courier New" charset="0"/>
              </a:rPr>
              <a:t>}</a:t>
            </a:r>
          </a:p>
          <a:p>
            <a:pPr marL="0" lvl="2" algn="l">
              <a:lnSpc>
                <a:spcPct val="90000"/>
              </a:lnSpc>
              <a:spcBef>
                <a:spcPct val="20000"/>
              </a:spcBef>
            </a:pPr>
            <a:r>
              <a:rPr lang="en-CA" sz="1600" b="1" dirty="0">
                <a:latin typeface="Courier New" charset="0"/>
              </a:rPr>
              <a:t>void </a:t>
            </a:r>
            <a:r>
              <a:rPr lang="en-CA" sz="1600" b="1" dirty="0" err="1">
                <a:latin typeface="Courier New" charset="0"/>
              </a:rPr>
              <a:t>Scene::</a:t>
            </a:r>
            <a:r>
              <a:rPr lang="en-CA" sz="1600" b="1" dirty="0" err="1">
                <a:solidFill>
                  <a:srgbClr val="33CC33"/>
                </a:solidFill>
                <a:latin typeface="Courier New" charset="0"/>
              </a:rPr>
              <a:t>get</a:t>
            </a:r>
            <a:r>
              <a:rPr lang="en-CA" sz="1600" b="1" dirty="0" err="1">
                <a:latin typeface="Courier New" charset="0"/>
              </a:rPr>
              <a:t>Title</a:t>
            </a:r>
            <a:r>
              <a:rPr lang="en-CA" sz="1600" b="1" dirty="0">
                <a:latin typeface="Courier New" charset="0"/>
              </a:rPr>
              <a:t> (string&amp; </a:t>
            </a:r>
            <a:r>
              <a:rPr lang="en-CA" sz="1600" b="1" dirty="0" err="1">
                <a:solidFill>
                  <a:srgbClr val="FF0000"/>
                </a:solidFill>
                <a:latin typeface="Courier New" charset="0"/>
              </a:rPr>
              <a:t>titleText</a:t>
            </a:r>
            <a:r>
              <a:rPr lang="en-CA" sz="1600" b="1" dirty="0">
                <a:latin typeface="Courier New" charset="0"/>
              </a:rPr>
              <a:t>,</a:t>
            </a:r>
            <a:r>
              <a:rPr lang="en-CA" sz="1600" b="1" dirty="0" smtClean="0">
                <a:latin typeface="Courier New" charset="0"/>
              </a:rPr>
              <a:t> </a:t>
            </a:r>
            <a:r>
              <a:rPr lang="en-CA" sz="1600" b="1" dirty="0" err="1" smtClean="0">
                <a:latin typeface="Courier New" charset="0"/>
              </a:rPr>
              <a:t>int</a:t>
            </a:r>
            <a:r>
              <a:rPr lang="en-CA" sz="1600" b="1" dirty="0">
                <a:latin typeface="Courier New" charset="0"/>
              </a:rPr>
              <a:t>&amp; </a:t>
            </a:r>
            <a:r>
              <a:rPr lang="en-CA" sz="1600" b="1" dirty="0" err="1">
                <a:solidFill>
                  <a:srgbClr val="FF0000"/>
                </a:solidFill>
                <a:latin typeface="Courier New" charset="0"/>
              </a:rPr>
              <a:t>titleX</a:t>
            </a:r>
            <a:r>
              <a:rPr lang="en-CA" sz="1600" b="1" dirty="0">
                <a:latin typeface="Courier New" charset="0"/>
              </a:rPr>
              <a:t>, </a:t>
            </a:r>
            <a:r>
              <a:rPr lang="en-CA" sz="1600" b="1" dirty="0" err="1">
                <a:latin typeface="Courier New" charset="0"/>
              </a:rPr>
              <a:t>int</a:t>
            </a:r>
            <a:r>
              <a:rPr lang="en-CA" sz="1600" b="1" dirty="0">
                <a:latin typeface="Courier New" charset="0"/>
              </a:rPr>
              <a:t>&amp; </a:t>
            </a:r>
            <a:r>
              <a:rPr lang="en-CA" sz="1600" b="1" dirty="0" err="1">
                <a:solidFill>
                  <a:srgbClr val="FF0000"/>
                </a:solidFill>
                <a:latin typeface="Courier New" charset="0"/>
              </a:rPr>
              <a:t>titleY</a:t>
            </a:r>
            <a:r>
              <a:rPr lang="en-CA" sz="1600" b="1" dirty="0">
                <a:latin typeface="Courier New" charset="0"/>
              </a:rPr>
              <a:t>, </a:t>
            </a:r>
          </a:p>
          <a:p>
            <a:pPr marL="0" lvl="2" algn="l">
              <a:lnSpc>
                <a:spcPct val="90000"/>
              </a:lnSpc>
              <a:spcBef>
                <a:spcPct val="20000"/>
              </a:spcBef>
            </a:pPr>
            <a:r>
              <a:rPr lang="en-CA" sz="1600" b="1" dirty="0">
                <a:latin typeface="Courier New" charset="0"/>
              </a:rPr>
              <a:t>	Colour&amp;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charset="0"/>
              </a:rPr>
              <a:t>titleColor</a:t>
            </a:r>
            <a:r>
              <a:rPr lang="en-CA" sz="1600" b="1" dirty="0">
                <a:latin typeface="Courier New" charset="0"/>
              </a:rPr>
              <a:t>){…}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Primitive Obsession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1816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Situation:</a:t>
            </a:r>
            <a:r>
              <a:rPr lang="en-US" dirty="0" smtClean="0"/>
              <a:t> All object subparts are instances of primitive types (</a:t>
            </a:r>
            <a:r>
              <a:rPr lang="en-US" dirty="0" err="1" smtClean="0"/>
              <a:t>int</a:t>
            </a:r>
            <a:r>
              <a:rPr lang="en-US" dirty="0" smtClean="0"/>
              <a:t>, string, </a:t>
            </a:r>
            <a:r>
              <a:rPr lang="en-US" dirty="0" err="1" smtClean="0"/>
              <a:t>bool</a:t>
            </a:r>
            <a:r>
              <a:rPr lang="en-US" dirty="0" smtClean="0"/>
              <a:t>, …)</a:t>
            </a:r>
          </a:p>
          <a:p>
            <a:pPr lvl="1"/>
            <a:r>
              <a:rPr lang="en-US" dirty="0" smtClean="0"/>
              <a:t>e.g., dates, currency, tel.#, ISBN, special string values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endParaRPr lang="en-US" dirty="0" smtClean="0"/>
          </a:p>
          <a:p>
            <a:pPr lvl="1"/>
            <a:r>
              <a:rPr lang="en-US" dirty="0" smtClean="0"/>
              <a:t>Create some “small classes” that can validate and enforce the constraints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Replace Data Value with Object, Extract Class, Introduce Parameter Object</a:t>
            </a:r>
            <a:r>
              <a:rPr lang="en-US" dirty="0" smtClean="0"/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Switch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763000" cy="51816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Situation:</a:t>
            </a:r>
            <a:r>
              <a:rPr lang="en-US" dirty="0" smtClean="0"/>
              <a:t> Switch statements indicate misused polymorphism and encapsulation, and results in duplicates of switch statements across code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endParaRPr lang="en-US" dirty="0" smtClean="0"/>
          </a:p>
          <a:p>
            <a:pPr lvl="1"/>
            <a:r>
              <a:rPr lang="en-US" dirty="0" smtClean="0"/>
              <a:t>Eliminate switches with redesigns using polymorphic methods </a:t>
            </a:r>
            <a:br>
              <a:rPr lang="en-US" dirty="0" smtClean="0"/>
            </a:br>
            <a:r>
              <a:rPr lang="en-US" dirty="0" smtClean="0"/>
              <a:t>(Replace conditional with polymorphism, replace type code with subclasses)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Lazy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181600"/>
          </a:xfrm>
        </p:spPr>
        <p:txBody>
          <a:bodyPr/>
          <a:lstStyle/>
          <a:p>
            <a:pPr marL="342900" lvl="1" indent="-342900">
              <a:buFont typeface="Wingdings" charset="2"/>
              <a:buChar char="v"/>
            </a:pPr>
            <a:r>
              <a:rPr lang="en-US" sz="2800" dirty="0" smtClean="0">
                <a:solidFill>
                  <a:srgbClr val="800000"/>
                </a:solidFill>
              </a:rPr>
              <a:t>Situation:</a:t>
            </a:r>
            <a:r>
              <a:rPr lang="en-US" sz="2800" dirty="0" smtClean="0"/>
              <a:t> Classes that don’t do much that’s different from other classes (distinct lack of diversity)</a:t>
            </a:r>
          </a:p>
          <a:p>
            <a:pPr lvl="1"/>
            <a:r>
              <a:rPr lang="en-US" dirty="0" smtClean="0"/>
              <a:t>Lazy classes are often results of ambitious design or refactoring that gutted a class of useful behavior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endParaRPr lang="en-US" dirty="0" smtClean="0"/>
          </a:p>
          <a:p>
            <a:pPr lvl="1"/>
            <a:r>
              <a:rPr lang="en-US" dirty="0" smtClean="0"/>
              <a:t>When several sibling classes don’t exhibit polymorphic behavioral differences, consider just collapsing them back into the parent and add some parameters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Collapse Hierarchy, Inline Class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these “smells”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you’re working on your system, you find a section of code that looks –</a:t>
            </a:r>
          </a:p>
          <a:p>
            <a:pPr lvl="1"/>
            <a:r>
              <a:rPr lang="en-US" dirty="0" smtClean="0"/>
              <a:t>Unnecessarily messy, or </a:t>
            </a:r>
          </a:p>
          <a:p>
            <a:pPr lvl="1"/>
            <a:r>
              <a:rPr lang="en-US" dirty="0" smtClean="0"/>
              <a:t>Coupled too much to something else, or</a:t>
            </a:r>
          </a:p>
          <a:p>
            <a:pPr lvl="1"/>
            <a:r>
              <a:rPr lang="en-US" dirty="0" smtClean="0"/>
              <a:t>Otherwise hard to work with or extend.</a:t>
            </a:r>
          </a:p>
          <a:p>
            <a:pPr lvl="1"/>
            <a:r>
              <a:rPr lang="en-US" dirty="0" smtClean="0"/>
              <a:t>Then you try to sniff out the “smell” it has.</a:t>
            </a:r>
          </a:p>
          <a:p>
            <a:r>
              <a:rPr lang="en-US" dirty="0" smtClean="0"/>
              <a:t>“Wholesale refactoring” –</a:t>
            </a:r>
          </a:p>
          <a:p>
            <a:pPr lvl="1"/>
            <a:r>
              <a:rPr lang="en-US" dirty="0" smtClean="0"/>
              <a:t>You look through a system for bad smells to fix.</a:t>
            </a:r>
          </a:p>
          <a:p>
            <a:pPr lvl="1"/>
            <a:r>
              <a:rPr lang="en-US" dirty="0" smtClean="0"/>
              <a:t>Try going through yours, one smell at a time!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6096000"/>
            <a:ext cx="2787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Where to start today!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657600" y="5867400"/>
            <a:ext cx="717257" cy="459433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527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smell examples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438400"/>
            <a:ext cx="4038600" cy="3687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extern </a:t>
            </a:r>
            <a:r>
              <a:rPr lang="en-US" dirty="0" err="1"/>
              <a:t>int</a:t>
            </a:r>
            <a:r>
              <a:rPr lang="en-US" dirty="0"/>
              <a:t> array1[];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extern </a:t>
            </a:r>
            <a:r>
              <a:rPr lang="en-US" dirty="0" err="1"/>
              <a:t>int</a:t>
            </a:r>
            <a:r>
              <a:rPr lang="en-US" dirty="0"/>
              <a:t> array2[];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sum1 = 0;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sum2 = 0;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average1 = 0;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average2 = 0; 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2408237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(</a:t>
            </a:r>
            <a:r>
              <a:rPr lang="en-US" dirty="0" err="1"/>
              <a:t>int</a:t>
            </a:r>
            <a:r>
              <a:rPr lang="en-US" dirty="0"/>
              <a:t> i = 0; i &lt; 4; i++) { </a:t>
            </a:r>
          </a:p>
          <a:p>
            <a:pPr marL="0" indent="0">
              <a:buNone/>
            </a:pPr>
            <a:r>
              <a:rPr lang="en-US" dirty="0"/>
              <a:t>	sum1 += array1[i];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average1 = sum1/4; </a:t>
            </a:r>
          </a:p>
          <a:p>
            <a:pPr marL="0" indent="0">
              <a:buNone/>
            </a:pPr>
            <a:r>
              <a:rPr lang="en-US" dirty="0"/>
              <a:t>for (</a:t>
            </a:r>
            <a:r>
              <a:rPr lang="en-US" dirty="0" err="1"/>
              <a:t>int</a:t>
            </a:r>
            <a:r>
              <a:rPr lang="en-US" dirty="0"/>
              <a:t> i = 0; i &lt; 4; i++) { </a:t>
            </a:r>
          </a:p>
          <a:p>
            <a:pPr marL="0" indent="0">
              <a:buNone/>
            </a:pPr>
            <a:r>
              <a:rPr lang="en-US" dirty="0"/>
              <a:t>	sum2 += array2[i];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average2 = sum2/4;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341437"/>
            <a:ext cx="8077200" cy="1706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Consider the following </a:t>
            </a:r>
            <a:r>
              <a:rPr lang="en-US" dirty="0" smtClean="0">
                <a:hlinkClick r:id="rId3" tooltip="Snippet (programming)"/>
              </a:rPr>
              <a:t>code snippet</a:t>
            </a:r>
            <a:r>
              <a:rPr lang="en-US" dirty="0" smtClean="0"/>
              <a:t> for calculating the </a:t>
            </a:r>
            <a:r>
              <a:rPr lang="en-US" dirty="0" smtClean="0">
                <a:hlinkClick r:id="rId4" tooltip="Average"/>
              </a:rPr>
              <a:t>average</a:t>
            </a:r>
            <a:r>
              <a:rPr lang="en-US" dirty="0" smtClean="0"/>
              <a:t> of an </a:t>
            </a:r>
            <a:r>
              <a:rPr lang="en-US" dirty="0" smtClean="0">
                <a:hlinkClick r:id="rId5" tooltip="Array data structure"/>
              </a:rPr>
              <a:t>array</a:t>
            </a:r>
            <a:r>
              <a:rPr lang="en-US" dirty="0" smtClean="0"/>
              <a:t> of </a:t>
            </a:r>
            <a:r>
              <a:rPr lang="en-US" dirty="0" smtClean="0">
                <a:hlinkClick r:id="rId6" tooltip="Integer"/>
              </a:rPr>
              <a:t>integers</a:t>
            </a:r>
            <a:r>
              <a:rPr lang="en-US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06644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smell examples </a:t>
            </a:r>
            <a:r>
              <a:rPr lang="en-US" dirty="0" smtClean="0"/>
              <a:t>– 1, </a:t>
            </a:r>
            <a:r>
              <a:rPr lang="en-US" dirty="0" err="1" smtClean="0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The two loops can be rewritten as the single function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endParaRPr lang="en-US" sz="2800" dirty="0" smtClean="0"/>
          </a:p>
          <a:p>
            <a:pPr marL="400050" lvl="1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calcAverage</a:t>
            </a:r>
            <a:r>
              <a:rPr lang="en-US" dirty="0"/>
              <a:t> (</a:t>
            </a:r>
            <a:r>
              <a:rPr lang="en-US" dirty="0" err="1"/>
              <a:t>int</a:t>
            </a:r>
            <a:r>
              <a:rPr lang="en-US" dirty="0"/>
              <a:t>* Array_of_4) {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sum = 0;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 smtClean="0"/>
              <a:t>for 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i = 0; i &lt; 4; i++) {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 smtClean="0"/>
              <a:t>	sum </a:t>
            </a:r>
            <a:r>
              <a:rPr lang="en-US" dirty="0"/>
              <a:t>+= Array_of_4[i];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 smtClean="0"/>
              <a:t>	} 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 smtClean="0"/>
              <a:t>return </a:t>
            </a:r>
            <a:r>
              <a:rPr lang="en-US" dirty="0"/>
              <a:t>sum/4;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182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smell examples – 1, </a:t>
            </a:r>
            <a:r>
              <a:rPr lang="en-US" dirty="0" err="1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Using the above function will give source code that has no loop duplication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extern </a:t>
            </a:r>
            <a:r>
              <a:rPr lang="en-US" sz="2800" dirty="0" err="1"/>
              <a:t>int</a:t>
            </a:r>
            <a:r>
              <a:rPr lang="en-US" sz="2800" dirty="0"/>
              <a:t> array1[];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extern </a:t>
            </a:r>
            <a:r>
              <a:rPr lang="en-US" sz="2800" dirty="0" err="1"/>
              <a:t>int</a:t>
            </a:r>
            <a:r>
              <a:rPr lang="en-US" sz="2800" dirty="0"/>
              <a:t> array2[];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/>
              <a:t>average1 = </a:t>
            </a:r>
            <a:r>
              <a:rPr lang="en-US" sz="2800" dirty="0" err="1"/>
              <a:t>calcAverage</a:t>
            </a:r>
            <a:r>
              <a:rPr lang="en-US" sz="2800" dirty="0"/>
              <a:t>(array1);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/>
              <a:t>average2 = </a:t>
            </a:r>
            <a:r>
              <a:rPr lang="en-US" sz="2800" dirty="0" err="1"/>
              <a:t>calcAverage</a:t>
            </a:r>
            <a:r>
              <a:rPr lang="en-US" sz="2800" dirty="0"/>
              <a:t>(array2);</a:t>
            </a:r>
          </a:p>
        </p:txBody>
      </p:sp>
    </p:spTree>
    <p:extLst>
      <p:ext uri="{BB962C8B-B14F-4D97-AF65-F5344CB8AC3E}">
        <p14:creationId xmlns:p14="http://schemas.microsoft.com/office/powerpoint/2010/main" val="115887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Bad smell examples –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437"/>
            <a:ext cx="8229600" cy="4525963"/>
          </a:xfrm>
        </p:spPr>
        <p:txBody>
          <a:bodyPr>
            <a:noAutofit/>
          </a:bodyPr>
          <a:lstStyle/>
          <a:p>
            <a:r>
              <a:rPr lang="en-US" sz="1600" dirty="0" smtClean="0"/>
              <a:t>Unix “</a:t>
            </a:r>
            <a:r>
              <a:rPr lang="en-US" sz="1600" dirty="0" err="1" smtClean="0"/>
              <a:t>cp</a:t>
            </a:r>
            <a:r>
              <a:rPr lang="en-US" sz="1600" dirty="0" smtClean="0"/>
              <a:t>” command?  Parameters include:</a:t>
            </a:r>
          </a:p>
          <a:p>
            <a:endParaRPr lang="en-US" sz="1300" dirty="0" smtClean="0"/>
          </a:p>
          <a:p>
            <a:pPr marL="0" indent="0">
              <a:buNone/>
            </a:pPr>
            <a:r>
              <a:rPr lang="en-US" sz="1300" dirty="0"/>
              <a:t>-a, --archive same as -</a:t>
            </a:r>
            <a:r>
              <a:rPr lang="en-US" sz="1300" dirty="0" err="1"/>
              <a:t>dpR</a:t>
            </a:r>
            <a:r>
              <a:rPr lang="en-US" sz="1300" dirty="0"/>
              <a:t> --backup[=CONTROL] make a backup of each existing destination file </a:t>
            </a:r>
            <a:endParaRPr lang="en-US" sz="1300" dirty="0" smtClean="0"/>
          </a:p>
          <a:p>
            <a:pPr marL="0" indent="0">
              <a:buNone/>
            </a:pPr>
            <a:r>
              <a:rPr lang="en-US" sz="1300" dirty="0" smtClean="0"/>
              <a:t>-</a:t>
            </a:r>
            <a:r>
              <a:rPr lang="en-US" sz="1300" dirty="0"/>
              <a:t>b like --backup but does not accept an argument </a:t>
            </a:r>
            <a:endParaRPr lang="en-US" sz="1300" dirty="0" smtClean="0"/>
          </a:p>
          <a:p>
            <a:pPr marL="0" indent="0">
              <a:buNone/>
            </a:pPr>
            <a:r>
              <a:rPr lang="en-US" sz="1300" dirty="0" smtClean="0"/>
              <a:t>-d</a:t>
            </a:r>
            <a:r>
              <a:rPr lang="en-US" sz="1300" dirty="0"/>
              <a:t>, --no-dereference never follow symbolic links </a:t>
            </a:r>
            <a:endParaRPr lang="en-US" sz="1300" dirty="0" smtClean="0"/>
          </a:p>
          <a:p>
            <a:pPr marL="0" indent="0">
              <a:buNone/>
            </a:pPr>
            <a:r>
              <a:rPr lang="en-US" sz="1300" dirty="0" smtClean="0"/>
              <a:t>-</a:t>
            </a:r>
            <a:r>
              <a:rPr lang="en-US" sz="1300" dirty="0"/>
              <a:t>f, --force if an existing destination file cannot be opened, remove it and try again </a:t>
            </a:r>
            <a:endParaRPr lang="en-US" sz="1300" dirty="0" smtClean="0"/>
          </a:p>
          <a:p>
            <a:pPr marL="0" indent="0">
              <a:buNone/>
            </a:pPr>
            <a:r>
              <a:rPr lang="en-US" sz="1300" dirty="0" smtClean="0"/>
              <a:t>-</a:t>
            </a:r>
            <a:r>
              <a:rPr lang="en-US" sz="1300" dirty="0"/>
              <a:t>i, --interactive prompt before overwrite </a:t>
            </a:r>
            <a:endParaRPr lang="en-US" sz="1300" dirty="0" smtClean="0"/>
          </a:p>
          <a:p>
            <a:pPr marL="0" indent="0">
              <a:buNone/>
            </a:pPr>
            <a:r>
              <a:rPr lang="en-US" sz="1300" dirty="0" smtClean="0"/>
              <a:t>-</a:t>
            </a:r>
            <a:r>
              <a:rPr lang="en-US" sz="1300" dirty="0"/>
              <a:t>H follow command-line symbolic links </a:t>
            </a:r>
            <a:endParaRPr lang="en-US" sz="1300" dirty="0" smtClean="0"/>
          </a:p>
          <a:p>
            <a:pPr marL="0" indent="0">
              <a:buNone/>
            </a:pPr>
            <a:r>
              <a:rPr lang="en-US" sz="1300" dirty="0" smtClean="0"/>
              <a:t>-</a:t>
            </a:r>
            <a:r>
              <a:rPr lang="en-US" sz="1300" dirty="0"/>
              <a:t>l, --link </a:t>
            </a:r>
            <a:r>
              <a:rPr lang="en-US" sz="1300" dirty="0" err="1"/>
              <a:t>link</a:t>
            </a:r>
            <a:r>
              <a:rPr lang="en-US" sz="1300" dirty="0"/>
              <a:t> files instead of copying </a:t>
            </a:r>
            <a:endParaRPr lang="en-US" sz="1300" dirty="0" smtClean="0"/>
          </a:p>
          <a:p>
            <a:pPr marL="0" indent="0">
              <a:buNone/>
            </a:pPr>
            <a:r>
              <a:rPr lang="en-US" sz="1300" dirty="0" smtClean="0"/>
              <a:t>-</a:t>
            </a:r>
            <a:r>
              <a:rPr lang="en-US" sz="1300" dirty="0"/>
              <a:t>L, --dereference always follow symbolic links </a:t>
            </a:r>
            <a:endParaRPr lang="en-US" sz="1300" dirty="0" smtClean="0"/>
          </a:p>
          <a:p>
            <a:pPr marL="0" indent="0">
              <a:buNone/>
            </a:pPr>
            <a:r>
              <a:rPr lang="en-US" sz="1300" dirty="0" smtClean="0"/>
              <a:t>-</a:t>
            </a:r>
            <a:r>
              <a:rPr lang="en-US" sz="1300" dirty="0"/>
              <a:t>p, --preserve </a:t>
            </a:r>
            <a:r>
              <a:rPr lang="en-US" sz="1300" dirty="0" err="1"/>
              <a:t>preserve</a:t>
            </a:r>
            <a:r>
              <a:rPr lang="en-US" sz="1300" dirty="0"/>
              <a:t> file attributes if possible --parents append source path to DIRECTORY </a:t>
            </a:r>
            <a:endParaRPr lang="en-US" sz="1300" dirty="0" smtClean="0"/>
          </a:p>
          <a:p>
            <a:pPr marL="0" indent="0">
              <a:buNone/>
            </a:pPr>
            <a:r>
              <a:rPr lang="en-US" sz="1300" dirty="0" smtClean="0"/>
              <a:t>-</a:t>
            </a:r>
            <a:r>
              <a:rPr lang="en-US" sz="1300" dirty="0"/>
              <a:t>P same as `--parents' for now; soon to change to `--no-dereference' to conform to POSIX </a:t>
            </a:r>
            <a:endParaRPr lang="en-US" sz="1300" dirty="0" smtClean="0"/>
          </a:p>
          <a:p>
            <a:pPr marL="0" indent="0">
              <a:buNone/>
            </a:pPr>
            <a:r>
              <a:rPr lang="en-US" sz="1300" dirty="0" smtClean="0"/>
              <a:t>-</a:t>
            </a:r>
            <a:r>
              <a:rPr lang="en-US" sz="1300" dirty="0"/>
              <a:t>r copy recursively, non-directories as files WARNING: use </a:t>
            </a:r>
            <a:endParaRPr lang="en-US" sz="1300" dirty="0" smtClean="0"/>
          </a:p>
          <a:p>
            <a:pPr marL="0" indent="0">
              <a:buNone/>
            </a:pPr>
            <a:r>
              <a:rPr lang="en-US" sz="1300" dirty="0" smtClean="0"/>
              <a:t>-</a:t>
            </a:r>
            <a:r>
              <a:rPr lang="en-US" sz="1300" dirty="0"/>
              <a:t>R instead when you might copy special files like FIFOs or /</a:t>
            </a:r>
            <a:r>
              <a:rPr lang="en-US" sz="1300" dirty="0" err="1"/>
              <a:t>dev</a:t>
            </a:r>
            <a:r>
              <a:rPr lang="en-US" sz="1300" dirty="0"/>
              <a:t>/zero --remove-destination remove each existing destination file before attempting to open it (contrast with --force) --sparse=WHEN control creation of sparse files -R, --recursive copy directories recursively --strip-trailing-slashes remove any trailing slashes from each SOURCE argument </a:t>
            </a:r>
            <a:endParaRPr lang="en-US" sz="1300" dirty="0" smtClean="0"/>
          </a:p>
          <a:p>
            <a:pPr marL="0" indent="0">
              <a:buNone/>
            </a:pPr>
            <a:r>
              <a:rPr lang="en-US" sz="1300" dirty="0" smtClean="0"/>
              <a:t>-</a:t>
            </a:r>
            <a:r>
              <a:rPr lang="en-US" sz="1300" dirty="0"/>
              <a:t>s, --symbolic-link make symbolic links instead of copying </a:t>
            </a:r>
            <a:endParaRPr lang="en-US" sz="1300" dirty="0" smtClean="0"/>
          </a:p>
          <a:p>
            <a:pPr marL="0" indent="0">
              <a:buNone/>
            </a:pPr>
            <a:r>
              <a:rPr lang="en-US" sz="1300" dirty="0" smtClean="0"/>
              <a:t>-</a:t>
            </a:r>
            <a:r>
              <a:rPr lang="en-US" sz="1300" dirty="0"/>
              <a:t>S, --suffix=SUFFIX override the usual backup suffix --target-directory=DIRECTORY move all SOURCE arguments into DIRECTORY </a:t>
            </a:r>
            <a:endParaRPr lang="en-US" sz="1300" dirty="0" smtClean="0"/>
          </a:p>
          <a:p>
            <a:pPr marL="0" indent="0">
              <a:buNone/>
            </a:pPr>
            <a:r>
              <a:rPr lang="en-US" sz="1300" dirty="0" smtClean="0"/>
              <a:t>-</a:t>
            </a:r>
            <a:r>
              <a:rPr lang="en-US" sz="1300" dirty="0"/>
              <a:t>u, --update copy only when the SOURCE file is newer than the destination file or when the destination file is missing </a:t>
            </a:r>
            <a:endParaRPr lang="en-US" sz="1300" dirty="0" smtClean="0"/>
          </a:p>
          <a:p>
            <a:pPr marL="0" indent="0">
              <a:buNone/>
            </a:pPr>
            <a:r>
              <a:rPr lang="en-US" sz="1300" dirty="0" smtClean="0"/>
              <a:t>-</a:t>
            </a:r>
            <a:r>
              <a:rPr lang="en-US" sz="1300" dirty="0"/>
              <a:t>v, --verbose explain what is being done </a:t>
            </a:r>
            <a:endParaRPr lang="en-US" sz="1300" dirty="0" smtClean="0"/>
          </a:p>
          <a:p>
            <a:pPr marL="0" indent="0">
              <a:buNone/>
            </a:pPr>
            <a:r>
              <a:rPr lang="en-US" sz="1300" dirty="0" smtClean="0"/>
              <a:t>-</a:t>
            </a:r>
            <a:r>
              <a:rPr lang="en-US" sz="1300" dirty="0"/>
              <a:t>x, --one-file-system stay on this file system --help display this help and exit --version output version information and exit</a:t>
            </a:r>
          </a:p>
        </p:txBody>
      </p:sp>
    </p:spTree>
    <p:extLst>
      <p:ext uri="{BB962C8B-B14F-4D97-AF65-F5344CB8AC3E}">
        <p14:creationId xmlns:p14="http://schemas.microsoft.com/office/powerpoint/2010/main" val="2862764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smell examples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r>
              <a:rPr lang="en-US" dirty="0" smtClean="0"/>
              <a:t>Switch and if statements:  How do these differ?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3048000"/>
            <a:ext cx="39624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dirty="0"/>
              <a:t>select on x {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case </a:t>
            </a:r>
            <a:r>
              <a:rPr lang="en-US" dirty="0"/>
              <a:t>'A' {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foo 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 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case </a:t>
            </a:r>
            <a:r>
              <a:rPr lang="en-US" dirty="0"/>
              <a:t>'B' {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bar 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 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dirty="0" smtClean="0"/>
              <a:t>} </a:t>
            </a:r>
            <a:r>
              <a:rPr lang="en-US" dirty="0"/>
              <a:t>// end case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24400" y="2971800"/>
            <a:ext cx="3581400" cy="3505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if something1 {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foo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} </a:t>
            </a:r>
          </a:p>
          <a:p>
            <a:pPr marL="0" indent="0">
              <a:buNone/>
            </a:pPr>
            <a:r>
              <a:rPr lang="en-US" sz="2800" dirty="0" smtClean="0"/>
              <a:t>if </a:t>
            </a:r>
            <a:r>
              <a:rPr lang="en-US" sz="2800" dirty="0"/>
              <a:t>something2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{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bar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}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2519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27000"/>
          </a:blip>
          <a:stretch>
            <a:fillRect/>
          </a:stretch>
        </p:blipFill>
        <p:spPr>
          <a:xfrm>
            <a:off x="0" y="1143000"/>
            <a:ext cx="7239000" cy="57176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Refactoring Related to Bad Smells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Fowler’s book has –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22 Bad Smells</a:t>
            </a:r>
          </a:p>
          <a:p>
            <a:pPr lvl="1"/>
            <a:r>
              <a:rPr lang="en-US" dirty="0" smtClean="0"/>
              <a:t>Situations to look out for</a:t>
            </a:r>
          </a:p>
          <a:p>
            <a:pPr lvl="1"/>
            <a:r>
              <a:rPr lang="en-US" dirty="0" smtClean="0"/>
              <a:t>“anti-patterns”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72 </a:t>
            </a:r>
            <a:r>
              <a:rPr lang="en-US" dirty="0" err="1" smtClean="0"/>
              <a:t>Refactorings</a:t>
            </a:r>
            <a:endParaRPr lang="en-US" dirty="0" smtClean="0"/>
          </a:p>
          <a:p>
            <a:pPr lvl="1"/>
            <a:r>
              <a:rPr lang="en-US" dirty="0" smtClean="0"/>
              <a:t>What to do when you find them</a:t>
            </a:r>
          </a:p>
          <a:p>
            <a:pPr lvl="1"/>
            <a:r>
              <a:rPr lang="en-US" dirty="0" smtClean="0"/>
              <a:t>Often have design implications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alphaModFix amt="27000"/>
          </a:blip>
          <a:stretch>
            <a:fillRect/>
          </a:stretch>
        </p:blipFill>
        <p:spPr>
          <a:xfrm>
            <a:off x="0" y="1143000"/>
            <a:ext cx="7239000" cy="5717674"/>
          </a:xfrm>
          <a:prstGeom prst="rect">
            <a:avLst/>
          </a:prstGeom>
        </p:spPr>
      </p:pic>
      <p:sp>
        <p:nvSpPr>
          <p:cNvPr id="8376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533400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Refactoring Indicators</a:t>
            </a:r>
            <a:r>
              <a:rPr lang="en-US" sz="3600" dirty="0" smtClean="0"/>
              <a:t>:  Bad </a:t>
            </a:r>
            <a:r>
              <a:rPr lang="en-US" sz="3600" dirty="0"/>
              <a:t>Smells in Code</a:t>
            </a:r>
          </a:p>
        </p:txBody>
      </p:sp>
      <p:sp>
        <p:nvSpPr>
          <p:cNvPr id="837635" name="Rectangle 1027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4114800" cy="5257800"/>
          </a:xfrm>
          <a:noFill/>
          <a:ln/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sz="2800" b="1" dirty="0"/>
              <a:t>Duplicated Code</a:t>
            </a:r>
          </a:p>
          <a:p>
            <a:pPr>
              <a:spcBef>
                <a:spcPct val="0"/>
              </a:spcBef>
            </a:pPr>
            <a:r>
              <a:rPr lang="en-US" sz="2800" b="1" dirty="0"/>
              <a:t>Long Method</a:t>
            </a:r>
          </a:p>
          <a:p>
            <a:pPr>
              <a:spcBef>
                <a:spcPct val="0"/>
              </a:spcBef>
            </a:pPr>
            <a:r>
              <a:rPr lang="en-US" sz="2800" b="1" dirty="0"/>
              <a:t>Large Class</a:t>
            </a:r>
          </a:p>
          <a:p>
            <a:pPr>
              <a:spcBef>
                <a:spcPct val="0"/>
              </a:spcBef>
            </a:pPr>
            <a:r>
              <a:rPr lang="en-US" sz="2800" b="1" dirty="0"/>
              <a:t>Long Parameter List</a:t>
            </a:r>
          </a:p>
          <a:p>
            <a:pPr>
              <a:spcBef>
                <a:spcPct val="0"/>
              </a:spcBef>
            </a:pPr>
            <a:r>
              <a:rPr lang="en-US" sz="2800" b="1" dirty="0"/>
              <a:t>Divergent Change</a:t>
            </a:r>
          </a:p>
          <a:p>
            <a:pPr>
              <a:spcBef>
                <a:spcPct val="0"/>
              </a:spcBef>
            </a:pPr>
            <a:r>
              <a:rPr lang="en-US" sz="2800" b="1" dirty="0"/>
              <a:t>Shotgun Surgery</a:t>
            </a:r>
          </a:p>
          <a:p>
            <a:pPr>
              <a:spcBef>
                <a:spcPct val="0"/>
              </a:spcBef>
            </a:pPr>
            <a:r>
              <a:rPr lang="en-US" sz="2800" b="1" dirty="0"/>
              <a:t>Feature Envy</a:t>
            </a:r>
          </a:p>
          <a:p>
            <a:pPr>
              <a:spcBef>
                <a:spcPct val="0"/>
              </a:spcBef>
            </a:pPr>
            <a:r>
              <a:rPr lang="en-US" sz="2800" b="1" dirty="0"/>
              <a:t>Data Clumps</a:t>
            </a:r>
          </a:p>
          <a:p>
            <a:pPr>
              <a:spcBef>
                <a:spcPct val="0"/>
              </a:spcBef>
            </a:pPr>
            <a:r>
              <a:rPr lang="en-US" sz="2800" b="1" dirty="0"/>
              <a:t>Primitive Obsession</a:t>
            </a:r>
          </a:p>
          <a:p>
            <a:pPr>
              <a:spcBef>
                <a:spcPct val="0"/>
              </a:spcBef>
            </a:pPr>
            <a:r>
              <a:rPr lang="en-US" sz="2800" b="1" dirty="0"/>
              <a:t>Switch </a:t>
            </a:r>
            <a:r>
              <a:rPr lang="en-US" sz="2800" b="1" dirty="0" smtClean="0"/>
              <a:t>Statements</a:t>
            </a:r>
          </a:p>
          <a:p>
            <a:pPr>
              <a:spcBef>
                <a:spcPct val="0"/>
              </a:spcBef>
            </a:pPr>
            <a:r>
              <a:rPr lang="en-US" sz="2800" b="1" dirty="0" smtClean="0"/>
              <a:t>Lazy Class</a:t>
            </a:r>
          </a:p>
        </p:txBody>
      </p:sp>
      <p:sp>
        <p:nvSpPr>
          <p:cNvPr id="837636" name="Text Box 1028"/>
          <p:cNvSpPr txBox="1">
            <a:spLocks noChangeArrowheads="1"/>
          </p:cNvSpPr>
          <p:nvPr/>
        </p:nvSpPr>
        <p:spPr bwMode="auto">
          <a:xfrm>
            <a:off x="4648200" y="21336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" name="Rectangle 1027"/>
          <p:cNvSpPr txBox="1">
            <a:spLocks noChangeArrowheads="1"/>
          </p:cNvSpPr>
          <p:nvPr/>
        </p:nvSpPr>
        <p:spPr>
          <a:xfrm>
            <a:off x="4495800" y="1143000"/>
            <a:ext cx="4114800" cy="52578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800" b="1" dirty="0"/>
              <a:t>Parallel Interface  Hierarchies</a:t>
            </a:r>
          </a:p>
          <a:p>
            <a:pPr>
              <a:spcBef>
                <a:spcPct val="0"/>
              </a:spcBef>
            </a:pPr>
            <a:r>
              <a:rPr lang="en-US" sz="2800" b="1" dirty="0"/>
              <a:t>Speculative Generality</a:t>
            </a:r>
          </a:p>
          <a:p>
            <a:pPr>
              <a:spcBef>
                <a:spcPct val="0"/>
              </a:spcBef>
            </a:pPr>
            <a:r>
              <a:rPr lang="en-US" sz="2800" b="1" dirty="0"/>
              <a:t>Temporary Field</a:t>
            </a:r>
          </a:p>
          <a:p>
            <a:pPr>
              <a:spcBef>
                <a:spcPct val="0"/>
              </a:spcBef>
            </a:pPr>
            <a:r>
              <a:rPr lang="en-US" sz="2800" b="1" dirty="0"/>
              <a:t>Message Chains </a:t>
            </a:r>
          </a:p>
          <a:p>
            <a:pPr>
              <a:spcBef>
                <a:spcPct val="0"/>
              </a:spcBef>
            </a:pPr>
            <a:r>
              <a:rPr lang="en-US" sz="2800" b="1" dirty="0"/>
              <a:t>Middle Man</a:t>
            </a:r>
          </a:p>
          <a:p>
            <a:pPr>
              <a:spcBef>
                <a:spcPct val="0"/>
              </a:spcBef>
            </a:pPr>
            <a:r>
              <a:rPr lang="en-US" sz="2800" b="1" dirty="0"/>
              <a:t>Inappropriate Intimacy</a:t>
            </a:r>
          </a:p>
          <a:p>
            <a:pPr>
              <a:spcBef>
                <a:spcPct val="0"/>
              </a:spcBef>
            </a:pPr>
            <a:r>
              <a:rPr lang="en-US" sz="2800" b="1" dirty="0"/>
              <a:t>Incomplete Library Class</a:t>
            </a:r>
          </a:p>
          <a:p>
            <a:pPr>
              <a:spcBef>
                <a:spcPct val="0"/>
              </a:spcBef>
            </a:pPr>
            <a:r>
              <a:rPr lang="en-US" sz="2800" b="1" dirty="0"/>
              <a:t>Data Class</a:t>
            </a:r>
          </a:p>
          <a:p>
            <a:pPr>
              <a:spcBef>
                <a:spcPct val="0"/>
              </a:spcBef>
            </a:pPr>
            <a:r>
              <a:rPr lang="en-US" sz="2800" b="1" dirty="0"/>
              <a:t>Refused Bequest</a:t>
            </a:r>
          </a:p>
          <a:p>
            <a:pPr>
              <a:spcBef>
                <a:spcPct val="0"/>
              </a:spcBef>
            </a:pPr>
            <a:r>
              <a:rPr lang="en-US" sz="2800" b="1" dirty="0"/>
              <a:t>Alternative Classes w/ varied interfaces</a:t>
            </a:r>
          </a:p>
          <a:p>
            <a:pPr>
              <a:spcBef>
                <a:spcPct val="0"/>
              </a:spcBef>
            </a:pPr>
            <a:r>
              <a:rPr lang="en-US" sz="2800" b="1" dirty="0"/>
              <a:t>Comments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know these are “wrong”?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maintenance –</a:t>
            </a:r>
          </a:p>
          <a:p>
            <a:r>
              <a:rPr lang="en-US" dirty="0" smtClean="0"/>
              <a:t>They make it harder to read the code, “cold.”</a:t>
            </a:r>
          </a:p>
          <a:p>
            <a:r>
              <a:rPr lang="en-US" dirty="0" smtClean="0"/>
              <a:t>Almost any logic makes sense when you are writing it, in the heat of that focused effort.</a:t>
            </a:r>
          </a:p>
          <a:p>
            <a:r>
              <a:rPr lang="en-US" dirty="0" smtClean="0"/>
              <a:t>Rereading it, 5 years later, as a part of a change done, on a limited budget, is a whole different scenario.</a:t>
            </a:r>
          </a:p>
          <a:p>
            <a:r>
              <a:rPr lang="en-US" dirty="0" smtClean="0"/>
              <a:t>“Consistency” is a good smell, in general.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82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is a “good smell”?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Following coding standards, whatever your group uses.</a:t>
            </a:r>
          </a:p>
          <a:p>
            <a:r>
              <a:rPr lang="en-US" dirty="0" smtClean="0"/>
              <a:t>Making code that has “low coupling” –</a:t>
            </a:r>
          </a:p>
          <a:p>
            <a:pPr lvl="1"/>
            <a:r>
              <a:rPr lang="en-US" dirty="0" smtClean="0"/>
              <a:t>It only has to be changed in one place, for a fix or enhancement.</a:t>
            </a:r>
          </a:p>
          <a:p>
            <a:pPr lvl="1"/>
            <a:r>
              <a:rPr lang="en-US" dirty="0" smtClean="0"/>
              <a:t>It’s clear what the effects of a change are.</a:t>
            </a:r>
          </a:p>
          <a:p>
            <a:r>
              <a:rPr lang="en-US" dirty="0" smtClean="0"/>
              <a:t>The code does not get progressively more disorganized over time.</a:t>
            </a:r>
          </a:p>
          <a:p>
            <a:pPr lvl="1"/>
            <a:r>
              <a:rPr lang="en-US" dirty="0" smtClean="0"/>
              <a:t>That’s “entropy”!</a:t>
            </a:r>
          </a:p>
          <a:p>
            <a:pPr lvl="1"/>
            <a:r>
              <a:rPr lang="en-US" dirty="0" smtClean="0"/>
              <a:t>Requires refactoring to maintain the simplicity.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063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we’re trying to avoid…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think this short video tells it all!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286000"/>
            <a:ext cx="6019800" cy="34708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3295" y="5943600"/>
            <a:ext cx="7065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 to </a:t>
            </a:r>
            <a:r>
              <a:rPr lang="en-US" dirty="0">
                <a:hlinkClick r:id="rId3"/>
              </a:rPr>
              <a:t>https://www.youtube.com/watch?v=</a:t>
            </a:r>
            <a:r>
              <a:rPr lang="en-US" dirty="0" smtClean="0">
                <a:hlinkClick r:id="rId3"/>
              </a:rPr>
              <a:t>lytxafTXg6c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59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the math…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Suppose half of the cost of every system is maintenance.</a:t>
            </a:r>
          </a:p>
          <a:p>
            <a:r>
              <a:rPr lang="en-US" dirty="0" smtClean="0"/>
              <a:t>And half the cost of maintenance is “figuring out what to do,” versus doing it.</a:t>
            </a:r>
          </a:p>
          <a:p>
            <a:r>
              <a:rPr lang="en-US" dirty="0" smtClean="0"/>
              <a:t>And, by having highly readable code, we could cut that time in half.</a:t>
            </a:r>
          </a:p>
          <a:p>
            <a:r>
              <a:rPr lang="en-US" dirty="0" smtClean="0"/>
              <a:t>And maintaining the readable state cost us almost nothing, because of the accompanying construction benefits.</a:t>
            </a:r>
          </a:p>
          <a:p>
            <a:r>
              <a:rPr lang="en-US" dirty="0" smtClean="0"/>
              <a:t>Then we’ve saved 1/8</a:t>
            </a:r>
            <a:r>
              <a:rPr lang="en-US" baseline="30000" dirty="0" smtClean="0"/>
              <a:t>th</a:t>
            </a:r>
            <a:r>
              <a:rPr lang="en-US" dirty="0" smtClean="0"/>
              <a:t> of our development cost.</a:t>
            </a:r>
          </a:p>
          <a:p>
            <a:r>
              <a:rPr lang="en-US" dirty="0" smtClean="0"/>
              <a:t>But, it’s actually more, because it progresses over time.</a:t>
            </a:r>
          </a:p>
          <a:p>
            <a:pPr lvl="1"/>
            <a:r>
              <a:rPr lang="en-US" dirty="0" smtClean="0"/>
              <a:t>Lower “entropy.”  </a:t>
            </a:r>
          </a:p>
          <a:p>
            <a:endParaRPr lang="en-US" dirty="0" smtClean="0"/>
          </a:p>
          <a:p>
            <a:r>
              <a:rPr lang="en-US" dirty="0" smtClean="0"/>
              <a:t>Back to those “bad smells” 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823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Duplicated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8305800" cy="5486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#1 Bad Smell – happens all the time…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Situation 1:</a:t>
            </a:r>
            <a:r>
              <a:rPr lang="en-US" dirty="0" smtClean="0"/>
              <a:t> Same expression in two methods in </a:t>
            </a:r>
            <a:r>
              <a:rPr lang="en-US" u="sng" dirty="0" smtClean="0"/>
              <a:t>same class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Solution 1: </a:t>
            </a:r>
            <a:r>
              <a:rPr lang="en-US" dirty="0" smtClean="0"/>
              <a:t>Make it a </a:t>
            </a:r>
            <a:r>
              <a:rPr lang="en-US" dirty="0" smtClean="0">
                <a:latin typeface="Courier"/>
                <a:cs typeface="Courier"/>
              </a:rPr>
              <a:t>private</a:t>
            </a:r>
            <a:r>
              <a:rPr lang="en-US" dirty="0" smtClean="0"/>
              <a:t> ancillary routine and parameterize it </a:t>
            </a:r>
          </a:p>
          <a:p>
            <a:pPr lvl="1"/>
            <a:r>
              <a:rPr lang="en-US" dirty="0" smtClean="0"/>
              <a:t>Use </a:t>
            </a:r>
            <a:r>
              <a:rPr lang="en-US" i="1" dirty="0" smtClean="0"/>
              <a:t>Extract Method</a:t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dirty="0" smtClean="0">
                <a:solidFill>
                  <a:srgbClr val="800000"/>
                </a:solidFill>
              </a:rPr>
              <a:t>Situation 2:</a:t>
            </a:r>
            <a:r>
              <a:rPr lang="en-US" dirty="0" smtClean="0"/>
              <a:t> Same code in two </a:t>
            </a:r>
            <a:r>
              <a:rPr lang="en-US" u="sng" dirty="0" smtClean="0"/>
              <a:t>related classes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Solution 2: </a:t>
            </a:r>
            <a:r>
              <a:rPr lang="en-US" dirty="0" smtClean="0"/>
              <a:t>Push commonalities into closest mutual ancestor and parameterize</a:t>
            </a:r>
          </a:p>
          <a:p>
            <a:pPr lvl="1"/>
            <a:r>
              <a:rPr lang="en-US" dirty="0" smtClean="0"/>
              <a:t>Use </a:t>
            </a:r>
            <a:r>
              <a:rPr lang="en-US" i="1" dirty="0" smtClean="0"/>
              <a:t>Form Template Method </a:t>
            </a:r>
            <a:r>
              <a:rPr lang="en-US" dirty="0" smtClean="0"/>
              <a:t>for variation in subtasks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JTaG93IHNpZGViYXIgdG8gcGFydGljaXBhbnRz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SxmYWxzZSxmYWxzZSx0cnVlIi8+DQoJCTx1aWZvbnQgbmFtZT0iRk9OVF9QUkVTRU5URVJOQU1FIiB2YWx1ZT0iVmVyZGFuYSwxNSxmYWxzZSxmYWxzZSx0cnVlIi8+DQoJCTx1aWZvbnQgbmFtZT0iRk9OVF9QUkVTRU5URVJUSVRMRSIgdmFsdWU9IlZlcmRhbmEsMTEsdHJ1ZSxmYWxzZSx0cnVlIi8+DQoJCTx1aWZvbnQgbmFtZT0iRk9OVF9CSU9CVE4iIHZhbHVlPSJWZXJkYW5hLDk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+DQoJCTx1aXRleHQgbmFtZT0iVEFCX1NFQVJDSCIgdmFsdWU9IkNoZXJjaGUiLz4NCgkJPHVpdGV4dCBuYW1lPSJTTElERV9IRUFESU5HIiB2YWx1ZT0iVGl0cmUgZGUgbGEgZGlhcG9zaXRpdmUiLz4NCgkJPHVpdGV4dCBuYW1lPSJEVVJBVElPTl9IRUFESU5HIiB2YWx1ZT0iRHVyw6llIi8+DQoJCTx1aXRleHQgbmFtZT0iU0VBUkNIX0hFQURJTkciIHZhbHVlPSJDaGVyY2hlciBsZSB0ZXh0ZSA6Ii8+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k1vbnRyZXIgbCdlbmNhZHLDqSBhdXggcGFydGljaXBhbnRz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q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QmlvIDogJXAiLz4NCgkJPHVpdGV4dCBuYW1lPSJCSU9CVE5fVElUTEUiIHZhbHVlPSJCaW8iLz4NCgkJPHVpdGV4dCBuYW1lPSJESVZJREVSQlROX1RJVExFIiB2YWx1ZT0ifCIvPg0KCQk8dWl0ZXh0IG5hbWU9IkNPTlRBQ1RCVE5fVElUTEUiIHZhbHVlPSLjgYrllY/jgYTlkIjjgo/jgZsiLz4NCgkJPHVpdGV4dCBuYW1lPSJUQUJfT1VUTElORSIgdmFsdWU9IuOCouOCpuODiOODqeOCpOODsyIvPg0KCQk8dWl0ZXh0IG5hbWU9IlRBQl9USFVNQiIgdmFsdWU9Iuizm+WQpi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44OG44Kt44K544OI5qSc57S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+C5Yqg6ICF44Gr6KaL44Gb44KL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7Jew65297LKY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uywuOyXrOyekOyXkOqyjCDshLjroZwg66eJ64yAIOuztOydtOq4sCIvPg0KCTwvbGFuZ3VhZ2U+DQo8L2NvbmZpZ3VyYXRpb24+DQo="/>
  <p:tag name="MMPROD_UIDATA" val="&lt;database version=&quot;6.0&quot;&gt;&lt;object type=&quot;1&quot; unique_id=&quot;10001&quot;&gt;&lt;property id=&quot;20141&quot; value=&quot;CS5704-Week1-Introduction&quot;/&gt;&lt;property id=&quot;20142&quot; value=&quot;This file contains the introduction of the course and guidelines on how the course will be organized.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Breeze&quot;/&gt;&lt;property id=&quot;20192&quot; value=&quot;http://breeze.iddl.vt.edu&quot;/&gt;&lt;property id=&quot;20193&quot; value=&quot;0&quot;/&gt;&lt;property id=&quot;20224&quot; value=&quot;C:\Documents and Settings\Shawn Bohner\My Documents\CS5704\Fall2007\CS-5704-Week1&quot;/&gt;&lt;property id=&quot;20250&quot; value=&quot;0&quot;/&gt;&lt;property id=&quot;20251&quot; value=&quot;1&quot;/&gt;&lt;property id=&quot;20259&quot; value=&quot;0&quot;/&gt;&lt;object type=&quot;4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oftware Engineering&amp;#x0D;&amp;#x0A;CS5704: First Week&amp;quot;&quot;/&gt;&lt;property id=&quot;20303&quot; value=&quot;-1&quot;/&gt;&lt;property id=&quot;20307&quot; value=&quot;259&quot;/&gt;&lt;property id=&quot;20309&quot; value=&quot;-1&quot;/&gt;&lt;/object&gt;&lt;object type=&quot;3&quot; unique_id=&quot;10005&quot;&gt;&lt;property id=&quot;20148&quot; value=&quot;5&quot;/&gt;&lt;property id=&quot;20300&quot; value=&quot;Slide 2 - &amp;quot;Agenda&amp;quot;&quot;/&gt;&lt;property id=&quot;20303&quot; value=&quot;-1&quot;/&gt;&lt;property id=&quot;20307&quot; value=&quot;358&quot;/&gt;&lt;property id=&quot;20309&quot; value=&quot;-1&quot;/&gt;&lt;/object&gt;&lt;object type=&quot;3&quot; unique_id=&quot;10006&quot;&gt;&lt;property id=&quot;20148&quot; value=&quot;5&quot;/&gt;&lt;property id=&quot;20300&quot; value=&quot;Slide 3 - &amp;quot;Tentative Fall Semester Timeline&amp;quot;&quot;/&gt;&lt;property id=&quot;20303&quot; value=&quot;-1&quot;/&gt;&lt;property id=&quot;20307&quot; value=&quot;393&quot;/&gt;&lt;property id=&quot;20309&quot; value=&quot;-1&quot;/&gt;&lt;/object&gt;&lt;object type=&quot;3&quot; unique_id=&quot;10007&quot;&gt;&lt;property id=&quot;20148&quot; value=&quot;5&quot;/&gt;&lt;property id=&quot;20300&quot; value=&quot;Slide 4 - &amp;quot;Tentative Structure of CS5704&amp;quot;&quot;/&gt;&lt;property id=&quot;20303&quot; value=&quot;-1&quot;/&gt;&lt;property id=&quot;20307&quot; value=&quot;395&quot;/&gt;&lt;property id=&quot;20309&quot; value=&quot;-1&quot;/&gt;&lt;/object&gt;&lt;object type=&quot;3&quot; unique_id=&quot;10008&quot;&gt;&lt;property id=&quot;20148&quot; value=&quot;5&quot;/&gt;&lt;property id=&quot;20300&quot; value=&quot;Slide 5 - &amp;quot;Guidelines and Expectations&amp;quot;&quot;/&gt;&lt;property id=&quot;20303&quot; value=&quot;-1&quot;/&gt;&lt;property id=&quot;20307&quot; value=&quot;414&quot;/&gt;&lt;property id=&quot;20309&quot; value=&quot;-1&quot;/&gt;&lt;/object&gt;&lt;object type=&quot;3&quot; unique_id=&quot;10009&quot;&gt;&lt;property id=&quot;20148&quot; value=&quot;5&quot;/&gt;&lt;property id=&quot;20300&quot; value=&quot;Slide 6 - &amp;quot;Grading and Evaluation&amp;quot;&quot;/&gt;&lt;property id=&quot;20303&quot; value=&quot;-1&quot;/&gt;&lt;property id=&quot;20307&quot; value=&quot;415&quot;/&gt;&lt;property id=&quot;20309&quot; value=&quot;-1&quot;/&gt;&lt;/object&gt;&lt;object type=&quot;3&quot; unique_id=&quot;10010&quot;&gt;&lt;property id=&quot;20148&quot; value=&quot;5&quot;/&gt;&lt;property id=&quot;20300&quot; value=&quot;Slide 7 - &amp;quot;Late Work&amp;quot;&quot;/&gt;&lt;property id=&quot;20303&quot; value=&quot;-1&quot;/&gt;&lt;property id=&quot;20307&quot; value=&quot;416&quot;/&gt;&lt;property id=&quot;20309&quot; value=&quot;-1&quot;/&gt;&lt;/object&gt;&lt;object type=&quot;3&quot; unique_id=&quot;10011&quot;&gt;&lt;property id=&quot;20148&quot; value=&quot;5&quot;/&gt;&lt;property id=&quot;20300&quot; value=&quot;Slide 8 - &amp;quot;Chapter 1 : Software and Software Engineering&amp;quot;&quot;/&gt;&lt;property id=&quot;20303&quot; value=&quot;-1&quot;/&gt;&lt;property id=&quot;20307&quot; value=&quot;362&quot;/&gt;&lt;property id=&quot;20309&quot; value=&quot;-1&quot;/&gt;&lt;/object&gt;&lt;object type=&quot;3&quot; unique_id=&quot;10012&quot;&gt;&lt;property id=&quot;20148&quot; value=&quot;5&quot;/&gt;&lt;property id=&quot;20300&quot; value=&quot;Slide 9 - &amp;quot;What is Software?&amp;quot;&quot;/&gt;&lt;property id=&quot;20303&quot; value=&quot;-1&quot;/&gt;&lt;property id=&quot;20307&quot; value=&quot;378&quot;/&gt;&lt;property id=&quot;20309&quot; value=&quot;-1&quot;/&gt;&lt;/object&gt;&lt;object type=&quot;3&quot; unique_id=&quot;10013&quot;&gt;&lt;property id=&quot;20148&quot; value=&quot;5&quot;/&gt;&lt;property id=&quot;20300&quot; value=&quot;Slide 10 - &amp;quot;So, What is Software?&amp;quot;&quot;/&gt;&lt;property id=&quot;20303&quot; value=&quot;-1&quot;/&gt;&lt;property id=&quot;20307&quot; value=&quot;337&quot;/&gt;&lt;property id=&quot;20309&quot; value=&quot;-1&quot;/&gt;&lt;/object&gt;&lt;object type=&quot;3&quot; unique_id=&quot;10014&quot;&gt;&lt;property id=&quot;20148&quot; value=&quot;5&quot;/&gt;&lt;property id=&quot;20300&quot; value=&quot;Slide 11 - &amp;quot;Software Doesn’t Wear Out&amp;quot;&quot;/&gt;&lt;property id=&quot;20303&quot; value=&quot;-1&quot;/&gt;&lt;property id=&quot;20307&quot; value=&quot;342&quot;/&gt;&lt;property id=&quot;20309&quot; value=&quot;-1&quot;/&gt;&lt;/object&gt;&lt;object type=&quot;3&quot; unique_id=&quot;10015&quot;&gt;&lt;property id=&quot;20148&quot; value=&quot;5&quot;/&gt;&lt;property id=&quot;20300&quot; value=&quot;Slide 12 - &amp;quot;Software Design Degradation&amp;quot;&quot;/&gt;&lt;property id=&quot;20303&quot; value=&quot;-1&quot;/&gt;&lt;property id=&quot;20307&quot; value=&quot;380&quot;/&gt;&lt;property id=&quot;20309&quot; value=&quot;-1&quot;/&gt;&lt;/object&gt;&lt;object type=&quot;3&quot; unique_id=&quot;10016&quot;&gt;&lt;property id=&quot;20148&quot; value=&quot;5&quot;/&gt;&lt;property id=&quot;20300&quot; value=&quot;Slide 13 - &amp;quot;Information Lose Due to Relentless Change&amp;quot;&quot;/&gt;&lt;property id=&quot;20303&quot; value=&quot;-1&quot;/&gt;&lt;property id=&quot;20307&quot; value=&quot;381&quot;/&gt;&lt;property id=&quot;20309&quot; value=&quot;-1&quot;/&gt;&lt;/object&gt;&lt;object type=&quot;3&quot; unique_id=&quot;10017&quot;&gt;&lt;property id=&quot;20148&quot; value=&quot;5&quot;/&gt;&lt;property id=&quot;20300&quot; value=&quot;Slide 14 - &amp;quot;Wear versus Deterioration&amp;quot;&quot;/&gt;&lt;property id=&quot;20303&quot; value=&quot;-1&quot;/&gt;&lt;property id=&quot;20307&quot; value=&quot;333&quot;/&gt;&lt;property id=&quot;20309&quot; value=&quot;-1&quot;/&gt;&lt;/object&gt;&lt;object type=&quot;3&quot; unique_id=&quot;10018&quot;&gt;&lt;property id=&quot;20148&quot; value=&quot;5&quot;/&gt;&lt;property id=&quot;20300&quot; value=&quot;Slide 15 - &amp;quot;The Cost of Change&amp;quot;&quot;/&gt;&lt;property id=&quot;20303&quot; value=&quot;-1&quot;/&gt;&lt;property id=&quot;20307&quot; value=&quot;334&quot;/&gt;&lt;property id=&quot;20309&quot; value=&quot;-1&quot;/&gt;&lt;/object&gt;&lt;object type=&quot;3&quot; unique_id=&quot;10019&quot;&gt;&lt;property id=&quot;20148&quot; value=&quot;5&quot;/&gt;&lt;property id=&quot;20300&quot; value=&quot;Slide 16 - &amp;quot;Software is Complex&amp;quot;&quot;/&gt;&lt;property id=&quot;20303&quot; value=&quot;-1&quot;/&gt;&lt;property id=&quot;20307&quot; value=&quot;394&quot;/&gt;&lt;property id=&quot;20309&quot; value=&quot;-1&quot;/&gt;&lt;/object&gt;&lt;object type=&quot;3&quot; unique_id=&quot;10020&quot;&gt;&lt;property id=&quot;20148&quot; value=&quot;5&quot;/&gt;&lt;property id=&quot;20300&quot; value=&quot;Slide 17 - &amp;quot;Software “Schizophrenia”&amp;quot;&quot;/&gt;&lt;property id=&quot;20303&quot; value=&quot;-1&quot;/&gt;&lt;property id=&quot;20307&quot; value=&quot;384&quot;/&gt;&lt;property id=&quot;20309&quot; value=&quot;-1&quot;/&gt;&lt;/object&gt;&lt;object type=&quot;3&quot; unique_id=&quot;10021&quot;&gt;&lt;property id=&quot;20148&quot; value=&quot;5&quot;/&gt;&lt;property id=&quot;20300&quot; value=&quot;Slide 18 - &amp;quot;Software—New Categories&amp;quot;&quot;/&gt;&lt;property id=&quot;20303&quot; value=&quot;-1&quot;/&gt;&lt;property id=&quot;20307&quot; value=&quot;396&quot;/&gt;&lt;property id=&quot;20309&quot; value=&quot;-1&quot;/&gt;&lt;/object&gt;&lt;object type=&quot;3&quot; unique_id=&quot;10022&quot;&gt;&lt;property id=&quot;20148&quot; value=&quot;5&quot;/&gt;&lt;property id=&quot;20300&quot; value=&quot;Slide 19 - &amp;quot;Software Evolution&amp;quot;&quot;/&gt;&lt;property id=&quot;20303&quot; value=&quot;-1&quot;/&gt;&lt;property id=&quot;20307&quot; value=&quot;398&quot;/&gt;&lt;property id=&quot;20309&quot; value=&quot;-1&quot;/&gt;&lt;/object&gt;&lt;object type=&quot;3&quot; unique_id=&quot;10023&quot;&gt;&lt;property id=&quot;20148&quot; value=&quot;5&quot;/&gt;&lt;property id=&quot;20300&quot; value=&quot;Slide 20 - &amp;quot;Software Evolution (continued)&amp;quot;&quot;/&gt;&lt;property id=&quot;20303&quot; value=&quot;-1&quot;/&gt;&lt;property id=&quot;20307&quot; value=&quot;418&quot;/&gt;&lt;property id=&quot;20309&quot; value=&quot;-1&quot;/&gt;&lt;/object&gt;&lt;object type=&quot;3&quot; unique_id=&quot;10024&quot;&gt;&lt;property id=&quot;20148&quot; value=&quot;5&quot;/&gt;&lt;property id=&quot;20300&quot; value=&quot;Slide 21 - &amp;quot;Chapter 2: Process—A Generic View&amp;quot;&quot;/&gt;&lt;property id=&quot;20303&quot; value=&quot;-1&quot;/&gt;&lt;property id=&quot;20307&quot; value=&quot;372&quot;/&gt;&lt;property id=&quot;20309&quot; value=&quot;-1&quot;/&gt;&lt;/object&gt;&lt;object type=&quot;3&quot; unique_id=&quot;10025&quot;&gt;&lt;property id=&quot;20148&quot; value=&quot;5&quot;/&gt;&lt;property id=&quot;20300&quot; value=&quot;Slide 22 - &amp;quot;Software Still Stuck in Construction&amp;quot;&quot;/&gt;&lt;property id=&quot;20303&quot; value=&quot;-1&quot;/&gt;&lt;property id=&quot;20307&quot; value=&quot;386&quot;/&gt;&lt;property id=&quot;20309&quot; value=&quot;-1&quot;/&gt;&lt;/object&gt;&lt;object type=&quot;3&quot; unique_id=&quot;10026&quot;&gt;&lt;property id=&quot;20148&quot; value=&quot;5&quot;/&gt;&lt;property id=&quot;20300&quot; value=&quot;Slide 23 - &amp;quot;A Layered Technology&amp;quot;&quot;/&gt;&lt;property id=&quot;20303&quot; value=&quot;-1&quot;/&gt;&lt;property id=&quot;20307&quot; value=&quot;346&quot;/&gt;&lt;property id=&quot;20309&quot; value=&quot;-1&quot;/&gt;&lt;/object&gt;&lt;object type=&quot;3&quot; unique_id=&quot;10027&quot;&gt;&lt;property id=&quot;20148&quot; value=&quot;5&quot;/&gt;&lt;property id=&quot;20300&quot; value=&quot;Slide 24 - &amp;quot;Umbrella Activities &amp;#x0D;&amp;#x0A;(AKA Cross-Life-Cycle Activities)&amp;quot;&quot;/&gt;&lt;property id=&quot;20303&quot; value=&quot;-1&quot;/&gt;&lt;property id=&quot;20307&quot; value=&quot;348&quot;/&gt;&lt;property id=&quot;20309&quot; value=&quot;-1&quot;/&gt;&lt;/object&gt;&lt;object type=&quot;3&quot; unique_id=&quot;10028&quot;&gt;&lt;property id=&quot;20148&quot; value=&quot;5&quot;/&gt;&lt;property id=&quot;20300&quot; value=&quot;Slide 25 - &amp;quot;SEI’s Software Process &amp;#x0D;&amp;#x0A;Capability Maturity Model&amp;quot;&quot;/&gt;&lt;property id=&quot;20303&quot; value=&quot;-1&quot;/&gt;&lt;property id=&quot;20307&quot; value=&quot;374&quot;/&gt;&lt;property id=&quot;20309&quot; value=&quot;-1&quot;/&gt;&lt;/object&gt;&lt;object type=&quot;3&quot; unique_id=&quot;10029&quot;&gt;&lt;property id=&quot;20148&quot; value=&quot;5&quot;/&gt;&lt;property id=&quot;20300&quot; value=&quot;Slide 26 - &amp;quot;Summary of the SEI/CMM Levels&amp;quot;&quot;/&gt;&lt;property id=&quot;20303&quot; value=&quot;-1&quot;/&gt;&lt;property id=&quot;20307&quot; value=&quot;375&quot;/&gt;&lt;property id=&quot;20309&quot; value=&quot;-1&quot;/&gt;&lt;/object&gt;&lt;object type=&quot;3&quot; unique_id=&quot;10030&quot;&gt;&lt;property id=&quot;20148&quot; value=&quot;5&quot;/&gt;&lt;property id=&quot;20300&quot; value=&quot;Slide 27 - &amp;quot;Process Improvement Maturity Levels&amp;quot;&quot;/&gt;&lt;property id=&quot;20303&quot; value=&quot;-1&quot;/&gt;&lt;property id=&quot;20307&quot; value=&quot;390&quot;/&gt;&lt;property id=&quot;20309&quot; value=&quot;-1&quot;/&gt;&lt;/object&gt;&lt;object type=&quot;3&quot; unique_id=&quot;10031&quot;&gt;&lt;property id=&quot;20148&quot; value=&quot;5&quot;/&gt;&lt;property id=&quot;20300&quot; value=&quot;Slide 28 - &amp;quot;More Traction at Upper levels...&amp;quot;&quot;/&gt;&lt;property id=&quot;20303&quot; value=&quot;-1&quot;/&gt;&lt;property id=&quot;20307&quot; value=&quot;391&quot;/&gt;&lt;property id=&quot;20309&quot; value=&quot;-1&quot;/&gt;&lt;/object&gt;&lt;object type=&quot;3&quot; unique_id=&quot;10032&quot;&gt;&lt;property id=&quot;20148&quot; value=&quot;5&quot;/&gt;&lt;property id=&quot;20300&quot; value=&quot;Slide 29 - &amp;quot;The Process Model: Adaptability&amp;quot;&quot;/&gt;&lt;property id=&quot;20303&quot; value=&quot;-1&quot;/&gt;&lt;property id=&quot;20307&quot; value=&quot;400&quot;/&gt;&lt;property id=&quot;20309&quot; value=&quot;-1&quot;/&gt;&lt;/object&gt;&lt;object type=&quot;3&quot; unique_id=&quot;10033&quot;&gt;&lt;property id=&quot;20148&quot; value=&quot;5&quot;/&gt;&lt;property id=&quot;20300&quot; value=&quot;Slide 30 - &amp;quot;The CMMI&amp;quot;&quot;/&gt;&lt;property id=&quot;20303&quot; value=&quot;-1&quot;/&gt;&lt;property id=&quot;20307&quot; value=&quot;401&quot;/&gt;&lt;property id=&quot;20309&quot; value=&quot;-1&quot;/&gt;&lt;/object&gt;&lt;object type=&quot;3&quot; unique_id=&quot;10034&quot;&gt;&lt;property id=&quot;20148&quot; value=&quot;5&quot;/&gt;&lt;property id=&quot;20300&quot; value=&quot;Slide 31 - &amp;quot;Process Patterns&amp;quot;&quot;/&gt;&lt;property id=&quot;20303&quot; value=&quot;-1&quot;/&gt;&lt;property id=&quot;20307&quot; value=&quot;402&quot;/&gt;&lt;property id=&quot;20309&quot; value=&quot;-1&quot;/&gt;&lt;/object&gt;&lt;object type=&quot;3&quot; unique_id=&quot;10035&quot;&gt;&lt;property id=&quot;20148&quot; value=&quot;5&quot;/&gt;&lt;property id=&quot;20300&quot; value=&quot;Slide 32 - &amp;quot;Process Assessment&amp;quot;&quot;/&gt;&lt;property id=&quot;20303&quot; value=&quot;-1&quot;/&gt;&lt;property id=&quot;20307&quot; value=&quot;403&quot;/&gt;&lt;property id=&quot;20309&quot; value=&quot;-1&quot;/&gt;&lt;/object&gt;&lt;object type=&quot;3&quot; unique_id=&quot;10036&quot;&gt;&lt;property id=&quot;20148&quot; value=&quot;5&quot;/&gt;&lt;property id=&quot;20300&quot; value=&quot;Slide 33 - &amp;quot;Assessment and Improvement&amp;quot;&quot;/&gt;&lt;property id=&quot;20303&quot; value=&quot;-1&quot;/&gt;&lt;property id=&quot;20307&quot; value=&quot;404&quot;/&gt;&lt;property id=&quot;20309&quot; value=&quot;-1&quot;/&gt;&lt;/object&gt;&lt;object type=&quot;3&quot; unique_id=&quot;10037&quot;&gt;&lt;property id=&quot;20148&quot; value=&quot;5&quot;/&gt;&lt;property id=&quot;20300&quot; value=&quot;Slide 34 - &amp;quot;Personal Software Process (PSP)&amp;quot;&quot;/&gt;&lt;property id=&quot;20303&quot; value=&quot;-1&quot;/&gt;&lt;property id=&quot;20307&quot; value=&quot;405&quot;/&gt;&lt;property id=&quot;20309&quot; value=&quot;-1&quot;/&gt;&lt;/object&gt;&lt;object type=&quot;3&quot; unique_id=&quot;10038&quot;&gt;&lt;property id=&quot;20148&quot; value=&quot;5&quot;/&gt;&lt;property id=&quot;20300&quot; value=&quot;Slide 35 - &amp;quot;Team Software Process (TSP)&amp;quot;&quot;/&gt;&lt;property id=&quot;20303&quot; value=&quot;-1&quot;/&gt;&lt;property id=&quot;20307&quot; value=&quot;406&quot;/&gt;&lt;property id=&quot;20309&quot; value=&quot;-1&quot;/&gt;&lt;/object&gt;&lt;object type=&quot;3&quot; unique_id=&quot;10039&quot;&gt;&lt;property id=&quot;20148&quot; value=&quot;5&quot;/&gt;&lt;property id=&quot;20300&quot; value=&quot;Slide 36 - &amp;quot;Chapter 3: Prescriptive Process Models&amp;quot;&quot;/&gt;&lt;property id=&quot;20303&quot; value=&quot;-1&quot;/&gt;&lt;property id=&quot;20307&quot; value=&quot;417&quot;/&gt;&lt;property id=&quot;20309&quot; value=&quot;-1&quot;/&gt;&lt;/object&gt;&lt;object type=&quot;3&quot; unique_id=&quot;10040&quot;&gt;&lt;property id=&quot;20148&quot; value=&quot;5&quot;/&gt;&lt;property id=&quot;20300&quot; value=&quot;Slide 37 - &amp;quot;Prescriptive Models&amp;quot;&quot;/&gt;&lt;property id=&quot;20303&quot; value=&quot;-1&quot;/&gt;&lt;property id=&quot;20307&quot; value=&quot;407&quot;/&gt;&lt;property id=&quot;20309&quot; value=&quot;-1&quot;/&gt;&lt;/object&gt;&lt;object type=&quot;3&quot; unique_id=&quot;10041&quot;&gt;&lt;property id=&quot;20148&quot; value=&quot;5&quot;/&gt;&lt;property id=&quot;20300&quot; value=&quot;Slide 38 - &amp;quot;The Linear Model&amp;quot;&quot;/&gt;&lt;property id=&quot;20303&quot; value=&quot;-1&quot;/&gt;&lt;property id=&quot;20307&quot; value=&quot;352&quot;/&gt;&lt;property id=&quot;20309&quot; value=&quot;-1&quot;/&gt;&lt;/object&gt;&lt;object type=&quot;3&quot; unique_id=&quot;10042&quot;&gt;&lt;property id=&quot;20148&quot; value=&quot;5&quot;/&gt;&lt;property id=&quot;20300&quot; value=&quot;Slide 39 - &amp;quot;Rational Unified Process&amp;quot;&quot;/&gt;&lt;property id=&quot;20303&quot; value=&quot;-1&quot;/&gt;&lt;property id=&quot;20307&quot; value=&quot;413&quot;/&gt;&lt;property id=&quot;20309&quot; value=&quot;-1&quot;/&gt;&lt;/object&gt;&lt;object type=&quot;3&quot; unique_id=&quot;10043&quot;&gt;&lt;property id=&quot;20148&quot; value=&quot;5&quot;/&gt;&lt;property id=&quot;20300&quot; value=&quot;Slide 40 - &amp;quot;Iterative Models&amp;quot;&quot;/&gt;&lt;property id=&quot;20303&quot; value=&quot;-1&quot;/&gt;&lt;property id=&quot;20307&quot; value=&quot;411&quot;/&gt;&lt;property id=&quot;20309&quot; value=&quot;-1&quot;/&gt;&lt;/object&gt;&lt;object type=&quot;3&quot; unique_id=&quot;10044&quot;&gt;&lt;property id=&quot;20148&quot; value=&quot;5&quot;/&gt;&lt;property id=&quot;20300&quot; value=&quot;Slide 41 - &amp;quot;The Incremental Model&amp;quot;&quot;/&gt;&lt;property id=&quot;20303&quot; value=&quot;-1&quot;/&gt;&lt;property id=&quot;20307&quot; value=&quot;412&quot;/&gt;&lt;property id=&quot;20309&quot; value=&quot;-1&quot;/&gt;&lt;/object&gt;&lt;object type=&quot;3&quot; unique_id=&quot;10045&quot;&gt;&lt;property id=&quot;20148&quot; value=&quot;5&quot;/&gt;&lt;property id=&quot;20300&quot; value=&quot;Slide 42 - &amp;quot;Iterative and Incremental Models&amp;quot;&quot;/&gt;&lt;property id=&quot;20303&quot; value=&quot;-1&quot;/&gt;&lt;property id=&quot;20307&quot; value=&quot;353&quot;/&gt;&lt;property id=&quot;20309&quot; value=&quot;-1&quot;/&gt;&lt;/object&gt;&lt;object type=&quot;3&quot; unique_id=&quot;10046&quot;&gt;&lt;property id=&quot;20148&quot; value=&quot;5&quot;/&gt;&lt;property id=&quot;20300&quot; value=&quot;Slide 43 - &amp;quot;Evolutionary Models: The Spiral&amp;quot;&quot;/&gt;&lt;property id=&quot;20303&quot; value=&quot;-1&quot;/&gt;&lt;property id=&quot;20307&quot; value=&quot;408&quot;/&gt;&lt;property id=&quot;20309&quot; value=&quot;-1&quot;/&gt;&lt;/object&gt;&lt;object type=&quot;3&quot; unique_id=&quot;10047&quot;&gt;&lt;property id=&quot;20148&quot; value=&quot;5&quot;/&gt;&lt;property id=&quot;20300&quot; value=&quot;Slide 44 - &amp;quot;Evolutionary Models: Concurrent&amp;quot;&quot;/&gt;&lt;property id=&quot;20303&quot; value=&quot;-1&quot;/&gt;&lt;property id=&quot;20307&quot; value=&quot;409&quot;/&gt;&lt;property id=&quot;20309&quot; value=&quot;-1&quot;/&gt;&lt;/object&gt;&lt;object type=&quot;3&quot; unique_id=&quot;10048&quot;&gt;&lt;property id=&quot;20148&quot; value=&quot;5&quot;/&gt;&lt;property id=&quot;20300&quot; value=&quot;Slide 45 - &amp;quot;Still Other Process Models&amp;quot;&quot;/&gt;&lt;property id=&quot;20303&quot; value=&quot;-1&quot;/&gt;&lt;property id=&quot;20307&quot; value=&quot;410&quot;/&gt;&lt;property id=&quot;20309&quot; value=&quot;-1&quot;/&gt;&lt;/object&gt;&lt;object type=&quot;3&quot; unique_id=&quot;10049&quot;&gt;&lt;property id=&quot;20148&quot; value=&quot;5&quot;/&gt;&lt;property id=&quot;20300&quot; value=&quot;Slide 46 - &amp;quot;Homework Assignment for 8/29/07&amp;quot;&quot;/&gt;&lt;property id=&quot;20303&quot; value=&quot;-1&quot;/&gt;&lt;property id=&quot;20307&quot; value=&quot;377&quot;/&gt;&lt;property id=&quot;20309&quot; value=&quot;-1&quot;/&gt;&lt;/object&gt;&lt;/object&gt;&lt;object type=&quot;8&quot; unique_id=&quot;10050&quot;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2137399327,C:\Documents and Settings\Shawn Bohner\My Documents\CS5704\Fall2007\CS5704-Week1\CS5704-Week1.pp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8270</TotalTime>
  <Words>2462</Words>
  <Application>Microsoft Macintosh PowerPoint</Application>
  <PresentationFormat>On-screen Show (4:3)</PresentationFormat>
  <Paragraphs>333</Paragraphs>
  <Slides>29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Software Maintenance and Evolution CSSE 575: Session 1, Part 3 Bad Smells in Code - 1</vt:lpstr>
      <vt:lpstr>Observations on Bad Code Smells</vt:lpstr>
      <vt:lpstr>Refactoring Related to Bad Smells</vt:lpstr>
      <vt:lpstr>Refactoring Indicators:  Bad Smells in Code</vt:lpstr>
      <vt:lpstr>How do you know these are “wrong”?</vt:lpstr>
      <vt:lpstr>What else is a “good smell”?</vt:lpstr>
      <vt:lpstr>What we’re trying to avoid…</vt:lpstr>
      <vt:lpstr>Doing the math…</vt:lpstr>
      <vt:lpstr>Duplicated Code</vt:lpstr>
      <vt:lpstr>Duplicated Code (continued)</vt:lpstr>
      <vt:lpstr>Why is Duplicated Code # 1?</vt:lpstr>
      <vt:lpstr>Long Method</vt:lpstr>
      <vt:lpstr>Long Method in Java -- Example</vt:lpstr>
      <vt:lpstr>Large Class</vt:lpstr>
      <vt:lpstr>Long Parameter List</vt:lpstr>
      <vt:lpstr>Example</vt:lpstr>
      <vt:lpstr>Divergent Change</vt:lpstr>
      <vt:lpstr>Shotgun Surgery</vt:lpstr>
      <vt:lpstr>Feature Envy</vt:lpstr>
      <vt:lpstr>Data Clumps</vt:lpstr>
      <vt:lpstr>Primitive Obsession</vt:lpstr>
      <vt:lpstr>Switch Statements</vt:lpstr>
      <vt:lpstr>Lazy Class</vt:lpstr>
      <vt:lpstr>How to use these “smells”</vt:lpstr>
      <vt:lpstr>Bad smell examples - 1</vt:lpstr>
      <vt:lpstr>Bad smell examples – 1, cntd</vt:lpstr>
      <vt:lpstr>Bad smell examples – 1, cntd</vt:lpstr>
      <vt:lpstr>Bad smell examples – 2</vt:lpstr>
      <vt:lpstr>Bad smell examples - 3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and Evolution CS5704: First Class</dc:title>
  <dc:creator>Shawn Bohner</dc:creator>
  <cp:lastModifiedBy>Steve Chenoweth</cp:lastModifiedBy>
  <cp:revision>57</cp:revision>
  <cp:lastPrinted>2010-03-22T14:42:29Z</cp:lastPrinted>
  <dcterms:created xsi:type="dcterms:W3CDTF">2010-03-22T02:00:56Z</dcterms:created>
  <dcterms:modified xsi:type="dcterms:W3CDTF">2016-06-02T10:10:33Z</dcterms:modified>
</cp:coreProperties>
</file>