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sldIdLst>
    <p:sldId id="256" r:id="rId2"/>
    <p:sldId id="266" r:id="rId3"/>
    <p:sldId id="269" r:id="rId4"/>
    <p:sldId id="267" r:id="rId5"/>
    <p:sldId id="275" r:id="rId6"/>
    <p:sldId id="276" r:id="rId7"/>
    <p:sldId id="277" r:id="rId8"/>
    <p:sldId id="278" r:id="rId9"/>
    <p:sldId id="285" r:id="rId10"/>
    <p:sldId id="268" r:id="rId11"/>
    <p:sldId id="279" r:id="rId12"/>
    <p:sldId id="280" r:id="rId13"/>
    <p:sldId id="286" r:id="rId14"/>
    <p:sldId id="287" r:id="rId15"/>
    <p:sldId id="289" r:id="rId16"/>
    <p:sldId id="288" r:id="rId17"/>
    <p:sldId id="290" r:id="rId18"/>
    <p:sldId id="272" r:id="rId19"/>
    <p:sldId id="273" r:id="rId20"/>
    <p:sldId id="274" r:id="rId21"/>
    <p:sldId id="281" r:id="rId22"/>
    <p:sldId id="282" r:id="rId23"/>
    <p:sldId id="283" r:id="rId24"/>
    <p:sldId id="284" r:id="rId25"/>
    <p:sldId id="271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D8F85-C0F9-974D-9483-AD8496125F67}" type="datetimeFigureOut">
              <a:rPr lang="en-US" smtClean="0"/>
              <a:t>4/9/15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6D865-C0AC-7047-9DAB-B2F6C825D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bsnyderblog.blogspot.com</a:t>
            </a:r>
            <a:r>
              <a:rPr lang="en-US" dirty="0" smtClean="0"/>
              <a:t>/2014/09/installing-postgresql-94-beta2-on-mac.html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86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p 92</a:t>
            </a:r>
          </a:p>
          <a:p>
            <a:r>
              <a:rPr lang="en-US" dirty="0" smtClean="0"/>
              <a:t>Examples from http://</a:t>
            </a:r>
            <a:r>
              <a:rPr lang="en-US" dirty="0" err="1" smtClean="0"/>
              <a:t>postgresguide.com</a:t>
            </a:r>
            <a:r>
              <a:rPr lang="en-US" dirty="0" smtClean="0"/>
              <a:t>/sexy/</a:t>
            </a:r>
            <a:r>
              <a:rPr lang="en-US" dirty="0" err="1" smtClean="0"/>
              <a:t>arrays.html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44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Pp</a:t>
            </a:r>
            <a:r>
              <a:rPr lang="en-US" dirty="0" smtClean="0"/>
              <a:t> 95 – 98</a:t>
            </a:r>
          </a:p>
          <a:p>
            <a:r>
              <a:rPr lang="en-US" dirty="0" smtClean="0"/>
              <a:t>See http://</a:t>
            </a:r>
            <a:r>
              <a:rPr lang="en-US" dirty="0" err="1" smtClean="0"/>
              <a:t>www.postgresql.org</a:t>
            </a:r>
            <a:r>
              <a:rPr lang="en-US" dirty="0" smtClean="0"/>
              <a:t>/docs/9.2/static/</a:t>
            </a:r>
            <a:r>
              <a:rPr lang="en-US" dirty="0" err="1" smtClean="0"/>
              <a:t>rangetypes.html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80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Pp</a:t>
            </a:r>
            <a:r>
              <a:rPr lang="en-US" dirty="0" smtClean="0"/>
              <a:t> 98-9</a:t>
            </a:r>
          </a:p>
          <a:p>
            <a:r>
              <a:rPr lang="en-US" dirty="0" smtClean="0"/>
              <a:t>See http://</a:t>
            </a:r>
            <a:r>
              <a:rPr lang="en-US" dirty="0" err="1" smtClean="0"/>
              <a:t>www.postgresql.org</a:t>
            </a:r>
            <a:r>
              <a:rPr lang="en-US" dirty="0" smtClean="0"/>
              <a:t>/docs/9.3/static/functions-</a:t>
            </a:r>
            <a:r>
              <a:rPr lang="en-US" dirty="0" err="1" smtClean="0"/>
              <a:t>json.html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1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 http://</a:t>
            </a:r>
            <a:r>
              <a:rPr lang="en-US" baseline="0" dirty="0" err="1" smtClean="0"/>
              <a:t>blog.endpoint.com</a:t>
            </a:r>
            <a:r>
              <a:rPr lang="en-US" baseline="0" dirty="0" smtClean="0"/>
              <a:t>/2012/01/protecting-auditing-</a:t>
            </a:r>
            <a:r>
              <a:rPr lang="en-US" baseline="0" dirty="0" err="1" smtClean="0"/>
              <a:t>postgresql</a:t>
            </a:r>
            <a:r>
              <a:rPr lang="en-US" baseline="0" dirty="0" smtClean="0"/>
              <a:t>-</a:t>
            </a:r>
            <a:r>
              <a:rPr lang="en-US" baseline="0" dirty="0" err="1" smtClean="0"/>
              <a:t>data.html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62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derived from http://</a:t>
            </a:r>
            <a:r>
              <a:rPr lang="en-US" dirty="0" err="1" smtClean="0"/>
              <a:t>www.dw.de</a:t>
            </a:r>
            <a:r>
              <a:rPr lang="en-US" dirty="0" smtClean="0"/>
              <a:t>/10-german-words-non-germans-cant-pronounce/a-18173048.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2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err="1" smtClean="0"/>
              <a:t>pp</a:t>
            </a:r>
            <a:r>
              <a:rPr lang="en-US" dirty="0" smtClean="0"/>
              <a:t> 36 and 115.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42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Artisan gin image from http://</a:t>
            </a:r>
            <a:r>
              <a:rPr lang="en-US" dirty="0" err="1" smtClean="0"/>
              <a:t>www.corsairartisan.com</a:t>
            </a:r>
            <a:r>
              <a:rPr lang="en-US" dirty="0" smtClean="0"/>
              <a:t>/</a:t>
            </a:r>
            <a:r>
              <a:rPr lang="en-US" dirty="0" err="1" smtClean="0"/>
              <a:t>gin.html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48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p 37.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09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postgresguide.com</a:t>
            </a:r>
            <a:r>
              <a:rPr lang="en-US" dirty="0" smtClean="0"/>
              <a:t>/sexy/</a:t>
            </a:r>
            <a:r>
              <a:rPr lang="en-US" dirty="0" err="1" smtClean="0"/>
              <a:t>hstore.html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97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www.postgresql.org</a:t>
            </a:r>
            <a:r>
              <a:rPr lang="en-US" dirty="0" smtClean="0"/>
              <a:t>/docs/9.1/static/</a:t>
            </a:r>
            <a:r>
              <a:rPr lang="en-US" dirty="0" err="1" smtClean="0"/>
              <a:t>pgtrgm.html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56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www.postgresql.org</a:t>
            </a:r>
            <a:r>
              <a:rPr lang="en-US" dirty="0" smtClean="0"/>
              <a:t>/docs/9.1/static/</a:t>
            </a:r>
            <a:r>
              <a:rPr lang="en-US" dirty="0" err="1" smtClean="0"/>
              <a:t>pgtrgm.html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5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C730CC5C-F93F-7147-B38D-26BFC2F50DA3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4/9/15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4/9/15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4/9/15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C730CC5C-F93F-7147-B38D-26BFC2F50DA3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730CC5C-F93F-7147-B38D-26BFC2F50DA3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772400" y="2416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85AC23-7E15-2C4C-B6B7-AA72FFD1C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sfca.edu/~galles/visualization/BTree.html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gresql.org/docs/8.3/static/textsearch-indexes.html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raigkerstiens.com/2013/07/03/hstore-vs-json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g-versus-ms.com" TargetMode="External"/><Relationship Id="rId3" Type="http://schemas.openxmlformats.org/officeDocument/2006/relationships/hyperlink" Target="http://www.reddit.com/r/programming/comments/2mhpwp/postgresql_vs_ms_sql_server_a_comparison_of_tw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utorialspoint.com/postgresql/postgresql_c_cpp.ht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postgresql.org/wiki/Psycopg2_Tutoria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520" y="3219372"/>
            <a:ext cx="7196328" cy="1470025"/>
          </a:xfrm>
        </p:spPr>
        <p:txBody>
          <a:bodyPr/>
          <a:lstStyle/>
          <a:p>
            <a:r>
              <a:rPr lang="en-US" dirty="0" err="1" smtClean="0"/>
              <a:t>PostgreSQL</a:t>
            </a:r>
            <a:r>
              <a:rPr lang="en-US" dirty="0" smtClean="0"/>
              <a:t>: </a:t>
            </a:r>
            <a:r>
              <a:rPr lang="en-US" dirty="0" err="1" smtClean="0"/>
              <a:t>Ch</a:t>
            </a:r>
            <a:r>
              <a:rPr lang="en-US" dirty="0" smtClean="0"/>
              <a:t> 1-5</a:t>
            </a:r>
            <a:br>
              <a:rPr lang="en-US" dirty="0" smtClean="0"/>
            </a:br>
            <a:r>
              <a:rPr lang="en-US" dirty="0" smtClean="0"/>
              <a:t>Learning to use 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CSSE 533</a:t>
            </a:r>
          </a:p>
          <a:p>
            <a:r>
              <a:rPr lang="en-US" dirty="0" smtClean="0"/>
              <a:t>Week 5, Spring, 2015</a:t>
            </a:r>
            <a:endParaRPr lang="en-US" dirty="0"/>
          </a:p>
        </p:txBody>
      </p:sp>
      <p:pic>
        <p:nvPicPr>
          <p:cNvPr id="7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802984" y="-18405"/>
            <a:ext cx="3359424" cy="55721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356" y="2415168"/>
            <a:ext cx="36576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9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2 – Database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Configuration Files</a:t>
            </a:r>
          </a:p>
          <a:p>
            <a:pPr lvl="1"/>
            <a:r>
              <a:rPr lang="en-US" b="1" dirty="0" err="1" smtClean="0"/>
              <a:t>postgresql.conf</a:t>
            </a:r>
            <a:endParaRPr lang="en-US" b="1" dirty="0" smtClean="0"/>
          </a:p>
          <a:p>
            <a:pPr lvl="1"/>
            <a:r>
              <a:rPr lang="en-US" b="1" dirty="0" err="1" smtClean="0"/>
              <a:t>pg_hba.conf</a:t>
            </a:r>
            <a:endParaRPr lang="en-US" b="1" dirty="0" smtClean="0"/>
          </a:p>
          <a:p>
            <a:pPr lvl="1"/>
            <a:r>
              <a:rPr lang="en-US" b="1" dirty="0" smtClean="0"/>
              <a:t>Reloading the configuration files</a:t>
            </a:r>
          </a:p>
          <a:p>
            <a:r>
              <a:rPr lang="en-US" b="1" dirty="0" smtClean="0"/>
              <a:t>Managing connections</a:t>
            </a:r>
          </a:p>
          <a:p>
            <a:r>
              <a:rPr lang="en-US" b="1" dirty="0" smtClean="0"/>
              <a:t>Roles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Database creation</a:t>
            </a:r>
          </a:p>
          <a:p>
            <a:r>
              <a:rPr lang="en-US" b="1" dirty="0"/>
              <a:t>Privileges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Extensions, p 36 </a:t>
            </a:r>
            <a:r>
              <a:rPr lang="en-US" b="1" dirty="0" smtClean="0">
                <a:solidFill>
                  <a:schemeClr val="accent3"/>
                </a:solidFill>
                <a:sym typeface="Wingdings"/>
              </a:rPr>
              <a:t></a:t>
            </a:r>
            <a:endParaRPr lang="en-US" b="1" dirty="0">
              <a:solidFill>
                <a:schemeClr val="accent3"/>
              </a:solidFill>
            </a:endParaRPr>
          </a:p>
          <a:p>
            <a:r>
              <a:rPr lang="en-US" b="1" dirty="0"/>
              <a:t>Backup and restore</a:t>
            </a:r>
          </a:p>
          <a:p>
            <a:pPr lvl="1"/>
            <a:r>
              <a:rPr lang="en-US" b="1" dirty="0"/>
              <a:t>Verboten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2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83500"/>
                </a:solidFill>
              </a:rPr>
              <a:t>Extensions – B-tree</a:t>
            </a:r>
            <a:endParaRPr lang="en-US" dirty="0">
              <a:solidFill>
                <a:srgbClr val="F835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5175" y="2544796"/>
            <a:ext cx="4182395" cy="4182035"/>
          </a:xfrm>
        </p:spPr>
        <p:txBody>
          <a:bodyPr>
            <a:normAutofit/>
          </a:bodyPr>
          <a:lstStyle/>
          <a:p>
            <a:r>
              <a:rPr lang="en-US" dirty="0" smtClean="0"/>
              <a:t>What’s a b-tree?</a:t>
            </a:r>
          </a:p>
          <a:p>
            <a:pPr lvl="1"/>
            <a:r>
              <a:rPr lang="en-US" i="1" dirty="0" smtClean="0"/>
              <a:t>Generalized</a:t>
            </a:r>
            <a:r>
              <a:rPr lang="en-US" dirty="0" smtClean="0"/>
              <a:t> binary trees – don’t often need balancing.</a:t>
            </a:r>
          </a:p>
          <a:p>
            <a:pPr lvl="1"/>
            <a:r>
              <a:rPr lang="en-US" dirty="0"/>
              <a:t>See </a:t>
            </a:r>
            <a:r>
              <a:rPr lang="en-US" dirty="0" smtClean="0"/>
              <a:t>Wikipedia, </a:t>
            </a:r>
            <a:r>
              <a:rPr lang="en-US" dirty="0"/>
              <a:t>or </a:t>
            </a:r>
            <a:r>
              <a:rPr lang="en-US" dirty="0">
                <a:hlinkClick r:id="rId3"/>
              </a:rPr>
              <a:t>https://www.cs.usfca.edu/~galles/visualization/</a:t>
            </a:r>
            <a:r>
              <a:rPr lang="en-US" dirty="0" smtClean="0">
                <a:hlinkClick r:id="rId3"/>
              </a:rPr>
              <a:t>BTree.html</a:t>
            </a:r>
            <a:r>
              <a:rPr lang="en-US" dirty="0" smtClean="0"/>
              <a:t> for this </a:t>
            </a:r>
            <a:r>
              <a:rPr lang="en-US" dirty="0" err="1" smtClean="0"/>
              <a:t>animatio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406" y="3876981"/>
            <a:ext cx="3755384" cy="2025754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765174" y="1910281"/>
            <a:ext cx="7612063" cy="990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btree_gist</a:t>
            </a:r>
            <a:r>
              <a:rPr lang="en-US" dirty="0" smtClean="0"/>
              <a:t> and </a:t>
            </a:r>
            <a:r>
              <a:rPr lang="en-US" dirty="0" err="1" smtClean="0"/>
              <a:t>btree_gin</a:t>
            </a:r>
            <a:r>
              <a:rPr lang="en-US" dirty="0" smtClean="0"/>
              <a:t> each add features.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7896" y="-5"/>
            <a:ext cx="178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Thursday topic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0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gist and gin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Especially helpful for full-text searches.</a:t>
            </a:r>
          </a:p>
          <a:p>
            <a:r>
              <a:rPr lang="en-US" dirty="0" smtClean="0"/>
              <a:t>Creating an index, is like:</a:t>
            </a:r>
          </a:p>
          <a:p>
            <a:pPr lvl="1"/>
            <a:r>
              <a:rPr lang="en-US" dirty="0"/>
              <a:t>CREATE INDEX </a:t>
            </a:r>
            <a:r>
              <a:rPr lang="en-US" b="1" i="1" dirty="0"/>
              <a:t>name</a:t>
            </a:r>
            <a:r>
              <a:rPr lang="en-US" dirty="0"/>
              <a:t> ON </a:t>
            </a:r>
            <a:r>
              <a:rPr lang="en-US" b="1" i="1" dirty="0"/>
              <a:t>table</a:t>
            </a:r>
            <a:r>
              <a:rPr lang="en-US" dirty="0"/>
              <a:t> USING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gist</a:t>
            </a:r>
            <a:r>
              <a:rPr lang="en-US" dirty="0"/>
              <a:t>(</a:t>
            </a:r>
            <a:r>
              <a:rPr lang="en-US" b="1" i="1" dirty="0"/>
              <a:t>column</a:t>
            </a:r>
            <a:r>
              <a:rPr lang="en-US" dirty="0"/>
              <a:t>);</a:t>
            </a:r>
            <a:endParaRPr lang="en-US" dirty="0" smtClean="0"/>
          </a:p>
          <a:p>
            <a:r>
              <a:rPr lang="en-US" dirty="0" smtClean="0"/>
              <a:t>The gist searches are “</a:t>
            </a:r>
            <a:r>
              <a:rPr lang="en-US" dirty="0" err="1" smtClean="0"/>
              <a:t>lossy</a:t>
            </a:r>
            <a:r>
              <a:rPr lang="en-US" dirty="0" smtClean="0"/>
              <a:t>” and the gin aren’t.</a:t>
            </a:r>
          </a:p>
          <a:p>
            <a:r>
              <a:rPr lang="en-US" dirty="0" smtClean="0"/>
              <a:t>See </a:t>
            </a:r>
            <a:r>
              <a:rPr lang="en-US" dirty="0">
                <a:hlinkClick r:id="rId3"/>
              </a:rPr>
              <a:t>http://www.postgresql.org/docs/8.3/static/textsearch-</a:t>
            </a:r>
            <a:r>
              <a:rPr lang="en-US" dirty="0" smtClean="0">
                <a:hlinkClick r:id="rId3"/>
              </a:rPr>
              <a:t>indexes.html</a:t>
            </a:r>
            <a:r>
              <a:rPr lang="en-US" dirty="0" smtClean="0"/>
              <a:t>,</a:t>
            </a:r>
          </a:p>
          <a:p>
            <a:endParaRPr lang="en-US" dirty="0"/>
          </a:p>
        </p:txBody>
      </p:sp>
      <p:pic>
        <p:nvPicPr>
          <p:cNvPr id="4" name="Picture 3" descr="g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75" y="1971618"/>
            <a:ext cx="2369432" cy="2369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7896" y="-5"/>
            <a:ext cx="178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Thursday topic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75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Extensions – fuzzy strings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hstore</a:t>
            </a:r>
            <a:r>
              <a:rPr lang="en-US" dirty="0" smtClean="0"/>
              <a:t> </a:t>
            </a:r>
            <a:r>
              <a:rPr lang="en-US" dirty="0" err="1" smtClean="0"/>
              <a:t>addes</a:t>
            </a:r>
            <a:r>
              <a:rPr lang="en-US" dirty="0" smtClean="0"/>
              <a:t> key-value pair storage and index support, for “</a:t>
            </a:r>
            <a:r>
              <a:rPr lang="en-US" dirty="0" err="1" smtClean="0"/>
              <a:t>pseudonormalized</a:t>
            </a:r>
            <a:r>
              <a:rPr lang="en-US" dirty="0" smtClean="0"/>
              <a:t>” data.  A medium between relational and </a:t>
            </a:r>
            <a:r>
              <a:rPr lang="en-US" dirty="0" err="1" smtClean="0"/>
              <a:t>NoSQL</a:t>
            </a:r>
            <a:r>
              <a:rPr lang="en-US" dirty="0" smtClean="0"/>
              <a:t> databases.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pg_trgm</a:t>
            </a:r>
            <a:r>
              <a:rPr lang="en-US" dirty="0" smtClean="0"/>
              <a:t> (trigram) is used with </a:t>
            </a:r>
            <a:r>
              <a:rPr lang="en-US" dirty="0" err="1" smtClean="0"/>
              <a:t>fuzzystrmatch</a:t>
            </a:r>
            <a:r>
              <a:rPr lang="en-US" dirty="0" smtClean="0"/>
              <a:t>, adding a new operator class for searches – 1LIKE and LIKE.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7896" y="-5"/>
            <a:ext cx="178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Thursday topic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51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hstore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table with </a:t>
            </a:r>
            <a:r>
              <a:rPr lang="en-US" dirty="0" err="1" smtClean="0"/>
              <a:t>hstore</a:t>
            </a:r>
            <a:r>
              <a:rPr lang="en-US" dirty="0" smtClean="0"/>
              <a:t>, then you can search on text within a larger field: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0735" y="3076857"/>
            <a:ext cx="30606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CREATE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TABLE</a:t>
            </a:r>
            <a:r>
              <a:rPr lang="en-US" dirty="0">
                <a:solidFill>
                  <a:schemeClr val="bg1"/>
                </a:solidFill>
              </a:rPr>
              <a:t> products (</a:t>
            </a:r>
          </a:p>
          <a:p>
            <a:r>
              <a:rPr lang="en-US" dirty="0">
                <a:solidFill>
                  <a:schemeClr val="bg1"/>
                </a:solidFill>
              </a:rPr>
              <a:t>  id serial </a:t>
            </a:r>
            <a:r>
              <a:rPr lang="en-US" b="1" dirty="0">
                <a:solidFill>
                  <a:schemeClr val="bg1"/>
                </a:solidFill>
              </a:rPr>
              <a:t>PRIMARY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</a:rPr>
              <a:t>  name </a:t>
            </a:r>
            <a:r>
              <a:rPr lang="en-US" dirty="0" err="1">
                <a:solidFill>
                  <a:schemeClr val="bg1"/>
                </a:solidFill>
              </a:rPr>
              <a:t>varchar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</a:rPr>
              <a:t>  attributes </a:t>
            </a:r>
            <a:r>
              <a:rPr lang="en-US" dirty="0" err="1">
                <a:solidFill>
                  <a:schemeClr val="bg1"/>
                </a:solidFill>
              </a:rPr>
              <a:t>hstore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6879" y="4708137"/>
            <a:ext cx="574064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INSERT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INTO</a:t>
            </a:r>
            <a:r>
              <a:rPr lang="en-US" dirty="0">
                <a:solidFill>
                  <a:srgbClr val="FFFFFF"/>
                </a:solidFill>
              </a:rPr>
              <a:t> products (name, attributes) </a:t>
            </a:r>
            <a:r>
              <a:rPr lang="en-US" b="1" dirty="0">
                <a:solidFill>
                  <a:srgbClr val="FFFFFF"/>
                </a:solidFill>
              </a:rPr>
              <a:t>VALUES</a:t>
            </a:r>
            <a:r>
              <a:rPr lang="en-US" dirty="0">
                <a:solidFill>
                  <a:srgbClr val="FFFFFF"/>
                </a:solidFill>
              </a:rPr>
              <a:t> (</a:t>
            </a:r>
          </a:p>
          <a:p>
            <a:r>
              <a:rPr lang="en-US" dirty="0">
                <a:solidFill>
                  <a:srgbClr val="FFFFFF"/>
                </a:solidFill>
              </a:rPr>
              <a:t> 'Geek Love: A Novel',</a:t>
            </a:r>
          </a:p>
          <a:p>
            <a:r>
              <a:rPr lang="en-US" dirty="0">
                <a:solidFill>
                  <a:srgbClr val="FFFFFF"/>
                </a:solidFill>
              </a:rPr>
              <a:t> 'author    =&gt; "Katherine Dunn",</a:t>
            </a:r>
          </a:p>
          <a:p>
            <a:r>
              <a:rPr lang="en-US" dirty="0">
                <a:solidFill>
                  <a:srgbClr val="FFFFFF"/>
                </a:solidFill>
              </a:rPr>
              <a:t>  pages     =&gt; 368,</a:t>
            </a:r>
          </a:p>
          <a:p>
            <a:r>
              <a:rPr lang="en-US" dirty="0">
                <a:solidFill>
                  <a:srgbClr val="FFFFFF"/>
                </a:solidFill>
              </a:rPr>
              <a:t>  category  =&gt; fiction'</a:t>
            </a:r>
          </a:p>
          <a:p>
            <a:r>
              <a:rPr lang="en-US" dirty="0">
                <a:solidFill>
                  <a:srgbClr val="FFFFFF"/>
                </a:solidFill>
              </a:rPr>
              <a:t> 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7896" y="-5"/>
            <a:ext cx="178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Thursday topic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1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hstore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JSON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hstore</a:t>
            </a:r>
            <a:r>
              <a:rPr lang="en-US" dirty="0" smtClean="0"/>
              <a:t> – 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only deals with text and </a:t>
            </a:r>
            <a:endParaRPr lang="en-US" dirty="0" smtClean="0"/>
          </a:p>
          <a:p>
            <a:pPr lvl="1"/>
            <a:r>
              <a:rPr lang="en-US" dirty="0" smtClean="0"/>
              <a:t>It’s </a:t>
            </a:r>
            <a:r>
              <a:rPr lang="en-US" dirty="0"/>
              <a:t>not a full document store meaning you can’t nest objects.</a:t>
            </a:r>
            <a:endParaRPr lang="en-US" dirty="0" smtClean="0"/>
          </a:p>
          <a:p>
            <a:r>
              <a:rPr lang="en-US" dirty="0" smtClean="0"/>
              <a:t>JSON - </a:t>
            </a:r>
            <a:r>
              <a:rPr lang="en-US" dirty="0"/>
              <a:t>As you insert JSON into </a:t>
            </a:r>
            <a:r>
              <a:rPr lang="en-US" dirty="0" err="1"/>
              <a:t>Postgres</a:t>
            </a:r>
            <a:r>
              <a:rPr lang="en-US" dirty="0"/>
              <a:t> it will automatically ensure its valid JSON and error if its well not.</a:t>
            </a:r>
            <a:endParaRPr lang="en-US" dirty="0" smtClean="0"/>
          </a:p>
          <a:p>
            <a:r>
              <a:rPr lang="en-US" dirty="0" smtClean="0"/>
              <a:t>See </a:t>
            </a:r>
            <a:r>
              <a:rPr lang="en-US" dirty="0">
                <a:hlinkClick r:id="rId2"/>
              </a:rPr>
              <a:t>http://www.craigkerstiens.com/2013/07/03/hstore-vs-json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7896" y="-5"/>
            <a:ext cx="178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Thursday topic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1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/>
              <a:t>pg_trgm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trigram is a group of three consecutive characters taken from a string. We can measure the similarity of two strings by counting the number of trigrams they share.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simple idea turns out to be very effective for measuring the similarity of words in many natural languages.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7896" y="-5"/>
            <a:ext cx="178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Thursday topic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1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 smtClean="0"/>
              <a:t>pg_trgm</a:t>
            </a:r>
            <a:r>
              <a:rPr lang="en-US" dirty="0" smtClean="0"/>
              <a:t>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</a:t>
            </a:r>
            <a:r>
              <a:rPr lang="en-US" dirty="0" smtClean="0"/>
              <a:t>query will </a:t>
            </a:r>
            <a:r>
              <a:rPr lang="en-US" dirty="0"/>
              <a:t>return all values in the text column that are sufficiently similar to </a:t>
            </a:r>
            <a:r>
              <a:rPr lang="en-US" i="1" dirty="0"/>
              <a:t>word</a:t>
            </a:r>
            <a:r>
              <a:rPr lang="en-US" dirty="0"/>
              <a:t>, sorted from best match to worst. The index will be used to make this a fast operation even over very large data </a:t>
            </a:r>
            <a:r>
              <a:rPr lang="en-US" dirty="0" smtClean="0"/>
              <a:t>sets: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9630" y="4060890"/>
            <a:ext cx="3967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SELECT t, similarity(t, '</a:t>
            </a:r>
            <a:r>
              <a:rPr lang="en-US" i="1" dirty="0">
                <a:solidFill>
                  <a:srgbClr val="FFFFFF"/>
                </a:solidFill>
              </a:rPr>
              <a:t>word</a:t>
            </a:r>
            <a:r>
              <a:rPr lang="en-US" dirty="0">
                <a:solidFill>
                  <a:srgbClr val="FFFFFF"/>
                </a:solidFill>
              </a:rPr>
              <a:t>') AS </a:t>
            </a:r>
            <a:r>
              <a:rPr lang="en-US" dirty="0" err="1">
                <a:solidFill>
                  <a:srgbClr val="FFFFFF"/>
                </a:solidFill>
              </a:rPr>
              <a:t>sml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  FROM </a:t>
            </a:r>
            <a:r>
              <a:rPr lang="en-US" dirty="0" err="1">
                <a:solidFill>
                  <a:srgbClr val="FFFFFF"/>
                </a:solidFill>
              </a:rPr>
              <a:t>test_trgm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  WHERE t % '</a:t>
            </a:r>
            <a:r>
              <a:rPr lang="en-US" i="1" dirty="0">
                <a:solidFill>
                  <a:srgbClr val="FFFFFF"/>
                </a:solidFill>
              </a:rPr>
              <a:t>word</a:t>
            </a:r>
            <a:r>
              <a:rPr lang="en-US" dirty="0">
                <a:solidFill>
                  <a:srgbClr val="FFFFFF"/>
                </a:solidFill>
              </a:rPr>
              <a:t>'</a:t>
            </a:r>
          </a:p>
          <a:p>
            <a:r>
              <a:rPr lang="en-US" dirty="0">
                <a:solidFill>
                  <a:srgbClr val="FFFFFF"/>
                </a:solidFill>
              </a:rPr>
              <a:t>  ORDER BY </a:t>
            </a:r>
            <a:r>
              <a:rPr lang="en-US" dirty="0" err="1">
                <a:solidFill>
                  <a:srgbClr val="FFFFFF"/>
                </a:solidFill>
              </a:rPr>
              <a:t>sml</a:t>
            </a:r>
            <a:r>
              <a:rPr lang="en-US" dirty="0">
                <a:solidFill>
                  <a:srgbClr val="FFFFFF"/>
                </a:solidFill>
              </a:rPr>
              <a:t> DESC, 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7896" y="-5"/>
            <a:ext cx="178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Thursday topic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86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Ch</a:t>
            </a:r>
            <a:r>
              <a:rPr lang="en-US" b="1" dirty="0"/>
              <a:t> 3 – </a:t>
            </a:r>
            <a:r>
              <a:rPr lang="en-US" b="1" dirty="0" err="1"/>
              <a:t>psql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This is the command-line utility.</a:t>
            </a:r>
          </a:p>
          <a:p>
            <a:r>
              <a:rPr lang="en-US" b="1" dirty="0" smtClean="0"/>
              <a:t>Environment variables</a:t>
            </a:r>
          </a:p>
          <a:p>
            <a:r>
              <a:rPr lang="en-US" b="1" dirty="0" smtClean="0"/>
              <a:t>Importing and exporting data</a:t>
            </a:r>
          </a:p>
          <a:p>
            <a:r>
              <a:rPr lang="en-US" b="1" dirty="0" smtClean="0"/>
              <a:t>Basic reporting  </a:t>
            </a:r>
          </a:p>
          <a:p>
            <a:r>
              <a:rPr lang="en-US" b="1" dirty="0" smtClean="0">
                <a:solidFill>
                  <a:srgbClr val="F83500"/>
                </a:solidFill>
              </a:rPr>
              <a:t>Ok – what can we try now?</a:t>
            </a:r>
            <a:endParaRPr lang="en-US" b="1" dirty="0">
              <a:solidFill>
                <a:srgbClr val="F83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4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b="1" dirty="0" err="1"/>
              <a:t>Ch</a:t>
            </a:r>
            <a:r>
              <a:rPr lang="en-US" b="1" dirty="0"/>
              <a:t> 4 – Using </a:t>
            </a:r>
            <a:r>
              <a:rPr lang="en-US" b="1" dirty="0" err="1" smtClean="0"/>
              <a:t>pgAdmin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Features</a:t>
            </a:r>
          </a:p>
          <a:p>
            <a:r>
              <a:rPr lang="en-US" b="1" dirty="0" smtClean="0"/>
              <a:t>Connecting to a server</a:t>
            </a:r>
          </a:p>
          <a:p>
            <a:r>
              <a:rPr lang="en-US" b="1" dirty="0" smtClean="0"/>
              <a:t>Navigating </a:t>
            </a:r>
            <a:r>
              <a:rPr lang="en-US" b="1" dirty="0" err="1" smtClean="0"/>
              <a:t>pgAdmin</a:t>
            </a:r>
            <a:endParaRPr lang="en-US" b="1" dirty="0" smtClean="0"/>
          </a:p>
          <a:p>
            <a:r>
              <a:rPr lang="en-US" b="1" dirty="0" smtClean="0"/>
              <a:t>Creating asserts and setting privileges</a:t>
            </a:r>
          </a:p>
          <a:p>
            <a:r>
              <a:rPr lang="en-US" b="1" dirty="0" smtClean="0"/>
              <a:t>Import and export</a:t>
            </a:r>
          </a:p>
          <a:p>
            <a:r>
              <a:rPr lang="en-US" b="1" dirty="0" smtClean="0"/>
              <a:t>Backup and restore</a:t>
            </a:r>
          </a:p>
          <a:p>
            <a:r>
              <a:rPr lang="en-US" b="1" dirty="0" err="1" smtClean="0"/>
              <a:t>pgScript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Graphical explain</a:t>
            </a:r>
          </a:p>
          <a:p>
            <a:r>
              <a:rPr lang="en-US" b="1" dirty="0" smtClean="0"/>
              <a:t>Job scheduling with </a:t>
            </a:r>
            <a:r>
              <a:rPr lang="en-US" b="1" dirty="0" err="1" smtClean="0"/>
              <a:t>pgAgent</a:t>
            </a:r>
            <a:endParaRPr lang="en-US" b="1" dirty="0" smtClean="0"/>
          </a:p>
          <a:p>
            <a:r>
              <a:rPr lang="en-US" b="1" dirty="0" smtClean="0">
                <a:solidFill>
                  <a:srgbClr val="F83500"/>
                </a:solidFill>
              </a:rPr>
              <a:t>Try installing and using on Thursday?</a:t>
            </a:r>
            <a:endParaRPr lang="en-US" b="1" dirty="0">
              <a:solidFill>
                <a:srgbClr val="F83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3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b="1" dirty="0" smtClean="0"/>
              <a:t>This week – </a:t>
            </a:r>
            <a:r>
              <a:rPr lang="en-US" sz="1800" b="1" dirty="0" err="1" smtClean="0"/>
              <a:t>Ch</a:t>
            </a:r>
            <a:r>
              <a:rPr lang="en-US" sz="1800" b="1" dirty="0" smtClean="0"/>
              <a:t> 1 – 5 – </a:t>
            </a:r>
            <a:br>
              <a:rPr lang="en-US" sz="1800" b="1" dirty="0" smtClean="0"/>
            </a:br>
            <a:r>
              <a:rPr lang="en-US" sz="1800" b="1" dirty="0" smtClean="0"/>
              <a:t>Learning to Use It</a:t>
            </a:r>
            <a:endParaRPr lang="en-US" sz="1800" b="1" dirty="0"/>
          </a:p>
          <a:p>
            <a:r>
              <a:rPr lang="en-US" sz="1800" b="1" dirty="0" smtClean="0"/>
              <a:t>Your goals and starting points?</a:t>
            </a:r>
          </a:p>
          <a:p>
            <a:r>
              <a:rPr lang="en-US" sz="1800" b="1" dirty="0" err="1" smtClean="0"/>
              <a:t>Ch</a:t>
            </a:r>
            <a:r>
              <a:rPr lang="en-US" sz="1800" b="1" dirty="0" smtClean="0"/>
              <a:t> 1 – The Basics</a:t>
            </a:r>
          </a:p>
          <a:p>
            <a:pPr lvl="1"/>
            <a:r>
              <a:rPr lang="en-US" sz="1600" b="1" dirty="0" smtClean="0">
                <a:solidFill>
                  <a:srgbClr val="F83500"/>
                </a:solidFill>
              </a:rPr>
              <a:t>Database Drivers</a:t>
            </a:r>
          </a:p>
          <a:p>
            <a:r>
              <a:rPr lang="en-US" sz="1800" b="1" dirty="0" err="1" smtClean="0"/>
              <a:t>Ch</a:t>
            </a:r>
            <a:r>
              <a:rPr lang="en-US" sz="1800" b="1" dirty="0" smtClean="0"/>
              <a:t> 2 – Database </a:t>
            </a:r>
            <a:r>
              <a:rPr lang="en-US" sz="1800" b="1" dirty="0" smtClean="0"/>
              <a:t>Administration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Extensions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800" b="1" dirty="0" err="1" smtClean="0"/>
              <a:t>Ch</a:t>
            </a:r>
            <a:r>
              <a:rPr lang="en-US" sz="1800" b="1" dirty="0" smtClean="0"/>
              <a:t> 3 – </a:t>
            </a:r>
            <a:r>
              <a:rPr lang="en-US" sz="1800" b="1" dirty="0" err="1" smtClean="0"/>
              <a:t>psql</a:t>
            </a:r>
            <a:endParaRPr lang="en-US" sz="1800" b="1" dirty="0" smtClean="0"/>
          </a:p>
          <a:p>
            <a:r>
              <a:rPr lang="en-US" sz="1800" b="1" dirty="0" err="1" smtClean="0"/>
              <a:t>Ch</a:t>
            </a:r>
            <a:r>
              <a:rPr lang="en-US" sz="1800" b="1" dirty="0" smtClean="0"/>
              <a:t> 4 – Using </a:t>
            </a:r>
            <a:r>
              <a:rPr lang="en-US" sz="1800" b="1" dirty="0" err="1" smtClean="0"/>
              <a:t>pgAdmin</a:t>
            </a:r>
            <a:endParaRPr lang="en-US" sz="1800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9637" y="3552183"/>
            <a:ext cx="3657600" cy="2828040"/>
          </a:xfrm>
        </p:spPr>
        <p:txBody>
          <a:bodyPr>
            <a:normAutofit/>
          </a:bodyPr>
          <a:lstStyle/>
          <a:p>
            <a:r>
              <a:rPr lang="en-US" sz="1800" b="1" dirty="0" err="1"/>
              <a:t>Ch</a:t>
            </a:r>
            <a:r>
              <a:rPr lang="en-US" sz="1800" b="1" dirty="0"/>
              <a:t> 5 – Data </a:t>
            </a:r>
            <a:r>
              <a:rPr lang="en-US" sz="1800" b="1" dirty="0" smtClean="0"/>
              <a:t>Types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Arrays, Range types, JSON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800" b="1" dirty="0"/>
              <a:t>Ref – Colorado State </a:t>
            </a:r>
            <a:r>
              <a:rPr lang="en-US" sz="1800" b="1" dirty="0" err="1"/>
              <a:t>pdf</a:t>
            </a:r>
            <a:r>
              <a:rPr lang="en-US" sz="1800" b="1" dirty="0"/>
              <a:t> – on Moodle</a:t>
            </a:r>
          </a:p>
          <a:p>
            <a:r>
              <a:rPr lang="en-US" sz="1800" b="1" dirty="0"/>
              <a:t>Comparison of </a:t>
            </a:r>
            <a:r>
              <a:rPr lang="en-US" sz="1800" b="1" dirty="0" err="1"/>
              <a:t>PostgreSQL</a:t>
            </a:r>
            <a:r>
              <a:rPr lang="en-US" sz="1800" b="1" dirty="0"/>
              <a:t> with MS SQL Server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378" y="778524"/>
            <a:ext cx="2613520" cy="2697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1176" y="2256058"/>
            <a:ext cx="2055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Elephant says, Thursday topics are in red…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6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Ch</a:t>
            </a:r>
            <a:r>
              <a:rPr lang="en-US" b="1" dirty="0"/>
              <a:t> 5 – Data </a:t>
            </a:r>
            <a:r>
              <a:rPr lang="en-US" b="1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Numerics</a:t>
            </a:r>
            <a:endParaRPr lang="en-US" b="1" dirty="0" smtClean="0"/>
          </a:p>
          <a:p>
            <a:pPr lvl="1"/>
            <a:r>
              <a:rPr lang="en-US" b="1" dirty="0" smtClean="0"/>
              <a:t>Serials</a:t>
            </a:r>
          </a:p>
          <a:p>
            <a:pPr lvl="1"/>
            <a:r>
              <a:rPr lang="en-US" b="1" dirty="0" smtClean="0"/>
              <a:t>Generate series function</a:t>
            </a:r>
          </a:p>
          <a:p>
            <a:r>
              <a:rPr lang="en-US" b="1" dirty="0" smtClean="0"/>
              <a:t>Characters and strings</a:t>
            </a:r>
          </a:p>
          <a:p>
            <a:pPr lvl="1"/>
            <a:r>
              <a:rPr lang="en-US" b="1" dirty="0" smtClean="0"/>
              <a:t>String functions</a:t>
            </a:r>
          </a:p>
          <a:p>
            <a:pPr lvl="1"/>
            <a:r>
              <a:rPr lang="en-US" b="1" dirty="0" smtClean="0"/>
              <a:t>Splitting strings into arrays, tables, or substrings</a:t>
            </a:r>
          </a:p>
          <a:p>
            <a:pPr lvl="1"/>
            <a:r>
              <a:rPr lang="en-US" b="1" dirty="0" smtClean="0"/>
              <a:t>Regular expressions and pattern matching</a:t>
            </a:r>
          </a:p>
          <a:p>
            <a:r>
              <a:rPr lang="en-US" b="1" dirty="0" err="1" smtClean="0"/>
              <a:t>Temporals</a:t>
            </a:r>
            <a:endParaRPr lang="en-US" b="1" dirty="0" smtClean="0"/>
          </a:p>
          <a:p>
            <a:r>
              <a:rPr lang="en-US" b="1" dirty="0"/>
              <a:t>Time zones</a:t>
            </a:r>
          </a:p>
          <a:p>
            <a:pPr lvl="1"/>
            <a:r>
              <a:rPr lang="en-US" b="1" dirty="0"/>
              <a:t>What they are and are not</a:t>
            </a:r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Datetime</a:t>
            </a:r>
            <a:r>
              <a:rPr lang="en-US" b="1" dirty="0" smtClean="0"/>
              <a:t> operators and functions</a:t>
            </a:r>
          </a:p>
          <a:p>
            <a:r>
              <a:rPr lang="en-US" b="1" dirty="0" smtClean="0">
                <a:solidFill>
                  <a:srgbClr val="F83500"/>
                </a:solidFill>
              </a:rPr>
              <a:t>Arrays </a:t>
            </a:r>
            <a:r>
              <a:rPr lang="en-US" b="1" dirty="0" smtClean="0">
                <a:solidFill>
                  <a:srgbClr val="F83500"/>
                </a:solidFill>
                <a:sym typeface="Wingdings"/>
              </a:rPr>
              <a:t></a:t>
            </a:r>
            <a:endParaRPr lang="en-US" b="1" dirty="0" smtClean="0">
              <a:solidFill>
                <a:srgbClr val="F83500"/>
              </a:solidFill>
            </a:endParaRPr>
          </a:p>
          <a:p>
            <a:r>
              <a:rPr lang="en-US" b="1" dirty="0" smtClean="0">
                <a:solidFill>
                  <a:schemeClr val="accent3"/>
                </a:solidFill>
              </a:rPr>
              <a:t>Range types </a:t>
            </a:r>
            <a:r>
              <a:rPr lang="en-US" b="1" dirty="0" smtClean="0">
                <a:solidFill>
                  <a:schemeClr val="accent3"/>
                </a:solidFill>
                <a:sym typeface="Wingdings"/>
              </a:rPr>
              <a:t> after Arrays</a:t>
            </a:r>
            <a:endParaRPr lang="en-US" b="1" dirty="0" smtClean="0">
              <a:solidFill>
                <a:schemeClr val="accent3"/>
              </a:solidFill>
            </a:endParaRPr>
          </a:p>
          <a:p>
            <a:r>
              <a:rPr lang="en-US" b="1" dirty="0" smtClean="0">
                <a:solidFill>
                  <a:srgbClr val="F83500"/>
                </a:solidFill>
              </a:rPr>
              <a:t>JSON </a:t>
            </a:r>
            <a:r>
              <a:rPr lang="en-US" b="1" dirty="0" smtClean="0">
                <a:solidFill>
                  <a:srgbClr val="F83500"/>
                </a:solidFill>
                <a:sym typeface="Wingdings"/>
              </a:rPr>
              <a:t> after that</a:t>
            </a:r>
            <a:endParaRPr lang="en-US" b="1" dirty="0" smtClean="0">
              <a:solidFill>
                <a:srgbClr val="F83500"/>
              </a:solidFill>
            </a:endParaRPr>
          </a:p>
          <a:p>
            <a:r>
              <a:rPr lang="en-US" b="1" dirty="0" smtClean="0"/>
              <a:t>XML</a:t>
            </a:r>
          </a:p>
          <a:p>
            <a:r>
              <a:rPr lang="en-US" b="1" dirty="0" smtClean="0"/>
              <a:t>Custom and composite data types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What looks promising for your project?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3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83500"/>
                </a:solidFill>
              </a:rPr>
              <a:t>Arrays</a:t>
            </a:r>
            <a:endParaRPr lang="en-US" dirty="0">
              <a:solidFill>
                <a:srgbClr val="F835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</a:t>
            </a:r>
            <a:r>
              <a:rPr lang="en-US" dirty="0" err="1" smtClean="0"/>
              <a:t>PostgreSQL</a:t>
            </a:r>
            <a:r>
              <a:rPr lang="en-US" dirty="0" smtClean="0"/>
              <a:t> data type has a companion array type.</a:t>
            </a:r>
          </a:p>
          <a:p>
            <a:r>
              <a:rPr lang="en-US" dirty="0" smtClean="0"/>
              <a:t>E.g., character has a character array type character[].</a:t>
            </a:r>
          </a:p>
          <a:p>
            <a:r>
              <a:rPr lang="en-US" dirty="0" smtClean="0"/>
              <a:t>Example usage with a table: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8849" y="4379259"/>
            <a:ext cx="30962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CREATE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TABLE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rock_band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(</a:t>
            </a:r>
          </a:p>
          <a:p>
            <a:r>
              <a:rPr lang="en-US" dirty="0">
                <a:solidFill>
                  <a:srgbClr val="FFFFFF"/>
                </a:solidFill>
              </a:rPr>
              <a:t>   name text,</a:t>
            </a:r>
          </a:p>
          <a:p>
            <a:r>
              <a:rPr lang="en-US" dirty="0">
                <a:solidFill>
                  <a:srgbClr val="FFFFFF"/>
                </a:solidFill>
              </a:rPr>
              <a:t>   members text[]</a:t>
            </a:r>
          </a:p>
          <a:p>
            <a:r>
              <a:rPr lang="en-US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5924" y="4398219"/>
            <a:ext cx="39047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INSERT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INTO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rock_band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VALUES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('Led Zeppelin',</a:t>
            </a:r>
          </a:p>
          <a:p>
            <a:r>
              <a:rPr lang="en-US" dirty="0">
                <a:solidFill>
                  <a:srgbClr val="FFFFFF"/>
                </a:solidFill>
              </a:rPr>
              <a:t>'{"Page", "Plant", "Jones", "Bonham"}'</a:t>
            </a:r>
          </a:p>
          <a:p>
            <a:r>
              <a:rPr lang="en-US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7896" y="-5"/>
            <a:ext cx="178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Thursday topic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84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then access, etc. via indexing: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4516" y="2843672"/>
            <a:ext cx="40642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postgres</a:t>
            </a:r>
            <a:r>
              <a:rPr lang="en-US" dirty="0">
                <a:solidFill>
                  <a:srgbClr val="FFFFFF"/>
                </a:solidFill>
              </a:rPr>
              <a:t>=# select members[1:2] from </a:t>
            </a:r>
            <a:r>
              <a:rPr lang="en-US" dirty="0" err="1">
                <a:solidFill>
                  <a:srgbClr val="FFFFFF"/>
                </a:solidFill>
              </a:rPr>
              <a:t>rock_band</a:t>
            </a:r>
            <a:r>
              <a:rPr lang="en-US" dirty="0">
                <a:solidFill>
                  <a:srgbClr val="FFFFFF"/>
                </a:solidFill>
              </a:rPr>
              <a:t>;</a:t>
            </a:r>
          </a:p>
          <a:p>
            <a:r>
              <a:rPr lang="en-US" dirty="0">
                <a:solidFill>
                  <a:srgbClr val="FFFFFF"/>
                </a:solidFill>
              </a:rPr>
              <a:t>      members</a:t>
            </a:r>
          </a:p>
          <a:p>
            <a:r>
              <a:rPr lang="en-US" dirty="0">
                <a:solidFill>
                  <a:srgbClr val="FFFFFF"/>
                </a:solidFill>
              </a:rPr>
              <a:t>-------------------</a:t>
            </a:r>
          </a:p>
          <a:p>
            <a:r>
              <a:rPr lang="en-US" dirty="0">
                <a:solidFill>
                  <a:srgbClr val="FFFFFF"/>
                </a:solidFill>
              </a:rPr>
              <a:t> {</a:t>
            </a:r>
            <a:r>
              <a:rPr lang="en-US" dirty="0" err="1">
                <a:solidFill>
                  <a:srgbClr val="FFFFFF"/>
                </a:solidFill>
              </a:rPr>
              <a:t>Page,Plant</a:t>
            </a:r>
            <a:r>
              <a:rPr lang="en-US" dirty="0">
                <a:solidFill>
                  <a:srgbClr val="FFFFFF"/>
                </a:solidFill>
              </a:rPr>
              <a:t>}</a:t>
            </a:r>
          </a:p>
          <a:p>
            <a:r>
              <a:rPr lang="en-US" dirty="0">
                <a:solidFill>
                  <a:srgbClr val="FFFFFF"/>
                </a:solidFill>
              </a:rPr>
              <a:t> {</a:t>
            </a:r>
            <a:r>
              <a:rPr lang="en-US" dirty="0" err="1">
                <a:solidFill>
                  <a:srgbClr val="FFFFFF"/>
                </a:solidFill>
              </a:rPr>
              <a:t>Barrett,Gilmour</a:t>
            </a:r>
            <a:r>
              <a:rPr lang="en-US" dirty="0">
                <a:solidFill>
                  <a:srgbClr val="FFFFFF"/>
                </a:solidFill>
              </a:rPr>
              <a:t>}</a:t>
            </a:r>
          </a:p>
          <a:p>
            <a:r>
              <a:rPr lang="pl-PL" dirty="0">
                <a:solidFill>
                  <a:srgbClr val="FFFFFF"/>
                </a:solidFill>
              </a:rPr>
              <a:t>(2 </a:t>
            </a:r>
            <a:r>
              <a:rPr lang="pl-PL" dirty="0" err="1">
                <a:solidFill>
                  <a:srgbClr val="FFFFFF"/>
                </a:solidFill>
              </a:rPr>
              <a:t>rows</a:t>
            </a:r>
            <a:r>
              <a:rPr lang="pl-PL" dirty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1057" y="2875791"/>
            <a:ext cx="37035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postgres</a:t>
            </a:r>
            <a:r>
              <a:rPr lang="en-US" dirty="0">
                <a:solidFill>
                  <a:srgbClr val="FFFFFF"/>
                </a:solidFill>
              </a:rPr>
              <a:t>=# </a:t>
            </a:r>
            <a:r>
              <a:rPr lang="en-US" b="1" dirty="0">
                <a:solidFill>
                  <a:srgbClr val="FFFFFF"/>
                </a:solidFill>
              </a:rPr>
              <a:t>select</a:t>
            </a:r>
            <a:r>
              <a:rPr lang="en-US" dirty="0">
                <a:solidFill>
                  <a:srgbClr val="FFFFFF"/>
                </a:solidFill>
              </a:rPr>
              <a:t> name </a:t>
            </a:r>
            <a:r>
              <a:rPr lang="en-US" b="1" dirty="0">
                <a:solidFill>
                  <a:srgbClr val="FFFFFF"/>
                </a:solidFill>
              </a:rPr>
              <a:t>from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rock_band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where</a:t>
            </a:r>
            <a:r>
              <a:rPr lang="en-US" dirty="0">
                <a:solidFill>
                  <a:srgbClr val="FFFFFF"/>
                </a:solidFill>
              </a:rPr>
              <a:t> 'Mason' = </a:t>
            </a:r>
            <a:r>
              <a:rPr lang="en-US" b="1" dirty="0">
                <a:solidFill>
                  <a:srgbClr val="FFFFFF"/>
                </a:solidFill>
              </a:rPr>
              <a:t>ANY</a:t>
            </a:r>
            <a:r>
              <a:rPr lang="en-US" dirty="0">
                <a:solidFill>
                  <a:srgbClr val="FFFFFF"/>
                </a:solidFill>
              </a:rPr>
              <a:t>(members);</a:t>
            </a:r>
          </a:p>
          <a:p>
            <a:r>
              <a:rPr lang="en-US" dirty="0">
                <a:solidFill>
                  <a:srgbClr val="FFFFFF"/>
                </a:solidFill>
              </a:rPr>
              <a:t>    name</a:t>
            </a:r>
          </a:p>
          <a:p>
            <a:r>
              <a:rPr lang="en-US" i="1" dirty="0">
                <a:solidFill>
                  <a:srgbClr val="FFFFFF"/>
                </a:solidFill>
              </a:rPr>
              <a:t>------------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 Pink Floyd</a:t>
            </a:r>
          </a:p>
          <a:p>
            <a:r>
              <a:rPr lang="pl-PL" dirty="0">
                <a:solidFill>
                  <a:srgbClr val="FFFFFF"/>
                </a:solidFill>
              </a:rPr>
              <a:t>(1 </a:t>
            </a:r>
            <a:r>
              <a:rPr lang="pl-PL" b="1" dirty="0" err="1">
                <a:solidFill>
                  <a:srgbClr val="FFFFFF"/>
                </a:solidFill>
              </a:rPr>
              <a:t>row</a:t>
            </a:r>
            <a:r>
              <a:rPr lang="pl-PL" dirty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7896" y="-5"/>
            <a:ext cx="178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Thursday topic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98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83500"/>
                </a:solidFill>
              </a:rPr>
              <a:t>Range types and operators</a:t>
            </a:r>
            <a:endParaRPr lang="en-US" dirty="0">
              <a:solidFill>
                <a:srgbClr val="F83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employee FROM employment WHERE period @&gt; CURRENT_DATE  GROUP BY employee;</a:t>
            </a:r>
          </a:p>
          <a:p>
            <a:r>
              <a:rPr lang="ro-RO" dirty="0"/>
              <a:t>SELECT numrange(11.1, 22.2) &amp;&amp; numrange(20.0, 30.0);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7896" y="-5"/>
            <a:ext cx="178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Thursday topic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3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83500"/>
                </a:solidFill>
              </a:rPr>
              <a:t>JSON</a:t>
            </a:r>
            <a:endParaRPr lang="en-US" dirty="0">
              <a:solidFill>
                <a:srgbClr val="F83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extract, edit, and cast to JSON.</a:t>
            </a:r>
          </a:p>
          <a:p>
            <a:r>
              <a:rPr lang="en-US" dirty="0" err="1"/>
              <a:t>row_to_json</a:t>
            </a:r>
            <a:r>
              <a:rPr lang="en-US" dirty="0"/>
              <a:t>(row(1,'foo')</a:t>
            </a:r>
            <a:r>
              <a:rPr lang="en-US" dirty="0" smtClean="0"/>
              <a:t>)  </a:t>
            </a:r>
            <a:r>
              <a:rPr lang="en-US" i="1" dirty="0" smtClean="0"/>
              <a:t>gives the result</a:t>
            </a:r>
          </a:p>
          <a:p>
            <a:pPr marL="349250" lvl="1" indent="0">
              <a:buNone/>
            </a:pPr>
            <a:r>
              <a:rPr lang="nl-NL" dirty="0"/>
              <a:t>{"f1":1,"f2":"foo"</a:t>
            </a:r>
            <a:r>
              <a:rPr lang="nl-NL" dirty="0" smtClean="0"/>
              <a:t>}</a:t>
            </a:r>
          </a:p>
          <a:p>
            <a:r>
              <a:rPr lang="en-US" dirty="0"/>
              <a:t>select * from </a:t>
            </a:r>
            <a:r>
              <a:rPr lang="en-US" dirty="0" err="1"/>
              <a:t>json_each</a:t>
            </a:r>
            <a:r>
              <a:rPr lang="en-US" dirty="0"/>
              <a:t>('{"</a:t>
            </a:r>
            <a:r>
              <a:rPr lang="en-US" dirty="0" err="1"/>
              <a:t>a":"foo</a:t>
            </a:r>
            <a:r>
              <a:rPr lang="en-US" dirty="0"/>
              <a:t>", "</a:t>
            </a:r>
            <a:r>
              <a:rPr lang="en-US" dirty="0" err="1"/>
              <a:t>b":"bar</a:t>
            </a:r>
            <a:r>
              <a:rPr lang="en-US" dirty="0"/>
              <a:t>"}'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i="1" dirty="0"/>
              <a:t>gives the result</a:t>
            </a:r>
          </a:p>
          <a:p>
            <a:pPr marL="342900" lvl="1" indent="0">
              <a:buNone/>
            </a:pPr>
            <a:r>
              <a:rPr lang="en-US" dirty="0"/>
              <a:t>key | value</a:t>
            </a:r>
          </a:p>
          <a:p>
            <a:pPr marL="342900" lvl="1" indent="0">
              <a:buNone/>
            </a:pPr>
            <a:r>
              <a:rPr lang="en-US" dirty="0"/>
              <a:t>-----+-------</a:t>
            </a:r>
          </a:p>
          <a:p>
            <a:pPr marL="342900" lvl="1" indent="0">
              <a:buNone/>
            </a:pPr>
            <a:r>
              <a:rPr lang="nl-NL" dirty="0"/>
              <a:t> a   | "</a:t>
            </a:r>
            <a:r>
              <a:rPr lang="nl-NL" dirty="0" err="1"/>
              <a:t>foo</a:t>
            </a:r>
            <a:r>
              <a:rPr lang="nl-NL" dirty="0"/>
              <a:t>"</a:t>
            </a:r>
          </a:p>
          <a:p>
            <a:pPr marL="342900" lvl="1" indent="0">
              <a:buNone/>
            </a:pPr>
            <a:r>
              <a:rPr lang="nl-NL" dirty="0"/>
              <a:t> b   | "bar"</a:t>
            </a:r>
          </a:p>
          <a:p>
            <a:pPr marL="342900" lvl="1" indent="0">
              <a:buNone/>
            </a:pPr>
            <a:r>
              <a:rPr lang="nl-NL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7896" y="-5"/>
            <a:ext cx="178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Thursday topic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9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41" y="401754"/>
            <a:ext cx="7612063" cy="1417638"/>
          </a:xfrm>
        </p:spPr>
        <p:txBody>
          <a:bodyPr/>
          <a:lstStyle/>
          <a:p>
            <a:r>
              <a:rPr lang="en-US" b="1" dirty="0"/>
              <a:t>Ref – Colorado State </a:t>
            </a:r>
            <a:r>
              <a:rPr lang="en-US" b="1" dirty="0" err="1"/>
              <a:t>pdf</a:t>
            </a:r>
            <a:r>
              <a:rPr lang="en-US" b="1" dirty="0"/>
              <a:t> – on Moodle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just peruse what someone else’s intro to </a:t>
            </a:r>
            <a:r>
              <a:rPr lang="en-US" dirty="0" err="1" smtClean="0"/>
              <a:t>PostgreSQL</a:t>
            </a:r>
            <a:r>
              <a:rPr lang="en-US" dirty="0" smtClean="0"/>
              <a:t> looks like…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77" y="288006"/>
            <a:ext cx="7612063" cy="1417638"/>
          </a:xfrm>
        </p:spPr>
        <p:txBody>
          <a:bodyPr/>
          <a:lstStyle/>
          <a:p>
            <a:r>
              <a:rPr lang="en-US" sz="4400" b="1" dirty="0"/>
              <a:t>Comparison of </a:t>
            </a:r>
            <a:r>
              <a:rPr lang="en-US" sz="4400" b="1" dirty="0" err="1"/>
              <a:t>PostgreSQL</a:t>
            </a:r>
            <a:r>
              <a:rPr lang="en-US" sz="4400" b="1" dirty="0"/>
              <a:t> with MS SQL Server</a:t>
            </a:r>
            <a:br>
              <a:rPr lang="en-US" sz="4400" b="1" dirty="0"/>
            </a:b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See, for example,</a:t>
            </a:r>
          </a:p>
          <a:p>
            <a:r>
              <a:rPr lang="en-US" dirty="0">
                <a:hlinkClick r:id="rId2"/>
              </a:rPr>
              <a:t>http://www.pg-versus-</a:t>
            </a:r>
            <a:r>
              <a:rPr lang="en-US" dirty="0" smtClean="0">
                <a:hlinkClick r:id="rId2"/>
              </a:rPr>
              <a:t>ms.com</a:t>
            </a:r>
            <a:endParaRPr lang="en-US" dirty="0" smtClean="0"/>
          </a:p>
          <a:p>
            <a:pPr lvl="1"/>
            <a:r>
              <a:rPr lang="en-US" dirty="0" smtClean="0"/>
              <a:t>A comparison from the point of view of a data analyst</a:t>
            </a:r>
          </a:p>
          <a:p>
            <a:r>
              <a:rPr lang="en-US" dirty="0">
                <a:hlinkClick r:id="rId3"/>
              </a:rPr>
              <a:t>http://www.reddit.com/r/programming/comments/2mhpwp/postgresql_vs_ms_sql_server_a_comparison_of_two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err="1" smtClean="0"/>
              <a:t>Reddit</a:t>
            </a:r>
            <a:r>
              <a:rPr lang="en-US" dirty="0" smtClean="0"/>
              <a:t> reviews!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0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goals and starting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Experience with relational DBMS’s</a:t>
            </a:r>
          </a:p>
          <a:p>
            <a:r>
              <a:rPr lang="en-US" dirty="0" smtClean="0">
                <a:solidFill>
                  <a:srgbClr val="F83500"/>
                </a:solidFill>
              </a:rPr>
              <a:t>Project goals</a:t>
            </a:r>
          </a:p>
          <a:p>
            <a:r>
              <a:rPr lang="en-US" dirty="0" smtClean="0"/>
              <a:t>Areas of emphasis</a:t>
            </a:r>
          </a:p>
          <a:p>
            <a:r>
              <a:rPr lang="en-US" dirty="0" smtClean="0"/>
              <a:t>See suggested assignments with </a:t>
            </a:r>
            <a:r>
              <a:rPr lang="en-US" dirty="0" err="1" smtClean="0"/>
              <a:t>Ch</a:t>
            </a:r>
            <a:r>
              <a:rPr lang="en-US" dirty="0" smtClean="0"/>
              <a:t> 3 / 4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0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 – 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b="1" dirty="0" smtClean="0"/>
              <a:t>How to pronounce it – Bet you’ll hear different ways!</a:t>
            </a:r>
          </a:p>
          <a:p>
            <a:r>
              <a:rPr lang="en-US" sz="1800" b="1" dirty="0" smtClean="0"/>
              <a:t>Where to get </a:t>
            </a:r>
            <a:r>
              <a:rPr lang="en-US" sz="1800" b="1" dirty="0" err="1" smtClean="0"/>
              <a:t>PostgreSQL</a:t>
            </a:r>
            <a:endParaRPr lang="en-US" sz="1800" b="1" dirty="0" smtClean="0"/>
          </a:p>
          <a:p>
            <a:r>
              <a:rPr lang="en-US" sz="1800" b="1" dirty="0" smtClean="0"/>
              <a:t>Admin tools</a:t>
            </a:r>
          </a:p>
          <a:p>
            <a:pPr lvl="1"/>
            <a:r>
              <a:rPr lang="en-US" b="1" dirty="0" err="1" smtClean="0"/>
              <a:t>psql</a:t>
            </a:r>
            <a:endParaRPr lang="en-US" b="1" dirty="0" smtClean="0"/>
          </a:p>
          <a:p>
            <a:pPr lvl="1"/>
            <a:r>
              <a:rPr lang="en-US" b="1" dirty="0" err="1" smtClean="0"/>
              <a:t>pgAdmin</a:t>
            </a:r>
            <a:endParaRPr lang="en-US" b="1" dirty="0" smtClean="0"/>
          </a:p>
          <a:p>
            <a:pPr lvl="1"/>
            <a:r>
              <a:rPr lang="en-US" b="1" dirty="0" err="1" smtClean="0"/>
              <a:t>phpPgAdmin</a:t>
            </a:r>
            <a:endParaRPr lang="en-US" b="1" dirty="0" smtClean="0"/>
          </a:p>
          <a:p>
            <a:pPr lvl="1"/>
            <a:r>
              <a:rPr lang="en-US" b="1" dirty="0" err="1" smtClean="0"/>
              <a:t>Adminer</a:t>
            </a:r>
            <a:endParaRPr lang="en-US" b="1" dirty="0" smtClean="0"/>
          </a:p>
          <a:p>
            <a:r>
              <a:rPr lang="en-US" sz="1800" b="1" dirty="0" err="1" smtClean="0"/>
              <a:t>PostgreSQL</a:t>
            </a:r>
            <a:r>
              <a:rPr lang="en-US" sz="1800" b="1" dirty="0" smtClean="0"/>
              <a:t> database objects</a:t>
            </a:r>
          </a:p>
          <a:p>
            <a:r>
              <a:rPr lang="en-US" sz="1800" b="1" dirty="0"/>
              <a:t>What’s new in the latest versions</a:t>
            </a:r>
          </a:p>
          <a:p>
            <a:endParaRPr lang="en-US" sz="1800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9637" y="4757432"/>
            <a:ext cx="3657600" cy="1376314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F83500"/>
                </a:solidFill>
              </a:rPr>
              <a:t>Database drivers, p 14 </a:t>
            </a:r>
            <a:r>
              <a:rPr lang="en-US" sz="1800" b="1" dirty="0" smtClean="0">
                <a:solidFill>
                  <a:srgbClr val="F83500"/>
                </a:solidFill>
                <a:sym typeface="Wingdings"/>
              </a:rPr>
              <a:t></a:t>
            </a:r>
            <a:endParaRPr lang="en-US" sz="1800" b="1" dirty="0">
              <a:solidFill>
                <a:srgbClr val="F83500"/>
              </a:solidFill>
            </a:endParaRPr>
          </a:p>
          <a:p>
            <a:r>
              <a:rPr lang="en-US" sz="1800" b="1" dirty="0"/>
              <a:t>Where to get </a:t>
            </a:r>
            <a:r>
              <a:rPr lang="en-US" sz="1800" b="1" dirty="0" smtClean="0"/>
              <a:t>help</a:t>
            </a:r>
            <a:endParaRPr lang="en-US" sz="1800" b="1" dirty="0"/>
          </a:p>
          <a:p>
            <a:r>
              <a:rPr lang="en-US" sz="1800" b="1" dirty="0"/>
              <a:t>Notable forks</a:t>
            </a:r>
          </a:p>
          <a:p>
            <a:endParaRPr lang="en-US" sz="1800" b="1" dirty="0"/>
          </a:p>
        </p:txBody>
      </p:sp>
      <p:pic>
        <p:nvPicPr>
          <p:cNvPr id="4" name="Picture 3" descr="PostgresSQL pronunci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02" y="1983313"/>
            <a:ext cx="4453547" cy="25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83500"/>
                </a:solidFill>
              </a:rPr>
              <a:t>Database Drivers – C++</a:t>
            </a:r>
            <a:endParaRPr lang="en-US" dirty="0">
              <a:solidFill>
                <a:srgbClr val="F835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uses the </a:t>
            </a:r>
            <a:r>
              <a:rPr lang="en-US" b="1" dirty="0" err="1" smtClean="0"/>
              <a:t>libpqxx</a:t>
            </a:r>
            <a:r>
              <a:rPr lang="en-US" dirty="0"/>
              <a:t> </a:t>
            </a:r>
            <a:r>
              <a:rPr lang="en-US" dirty="0" smtClean="0"/>
              <a:t>library.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http://www.tutorialspoint.com/postgresql/</a:t>
            </a:r>
            <a:r>
              <a:rPr lang="en-US" dirty="0" smtClean="0">
                <a:hlinkClick r:id="rId2"/>
              </a:rPr>
              <a:t>postgresql_c_cpp.htm</a:t>
            </a:r>
            <a:endParaRPr lang="en-US" dirty="0" smtClean="0"/>
          </a:p>
          <a:p>
            <a:pPr lvl="1"/>
            <a:r>
              <a:rPr lang="en-US" dirty="0" smtClean="0"/>
              <a:t>Lots of examples like, on the next page, how to do an INSERT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47896" y="-5"/>
            <a:ext cx="178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Thursday topic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9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Driver - Insert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7643" y="1838910"/>
            <a:ext cx="8211616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>
                <a:solidFill>
                  <a:schemeClr val="bg1"/>
                </a:solidFill>
              </a:rPr>
              <a:t>* Create SQL statement */</a:t>
            </a:r>
          </a:p>
          <a:p>
            <a:r>
              <a:rPr lang="en-US" dirty="0">
                <a:solidFill>
                  <a:schemeClr val="bg1"/>
                </a:solidFill>
              </a:rPr>
              <a:t>      </a:t>
            </a:r>
            <a:r>
              <a:rPr lang="en-US" dirty="0" err="1">
                <a:solidFill>
                  <a:schemeClr val="bg1"/>
                </a:solidFill>
              </a:rPr>
              <a:t>sql</a:t>
            </a:r>
            <a:r>
              <a:rPr lang="en-US" dirty="0">
                <a:solidFill>
                  <a:schemeClr val="bg1"/>
                </a:solidFill>
              </a:rPr>
              <a:t> = "INSERT INTO COMPANY (ID,NAME,AGE,ADDRESS,SALARY) "  \</a:t>
            </a:r>
          </a:p>
          <a:p>
            <a:r>
              <a:rPr lang="tr-TR" dirty="0">
                <a:solidFill>
                  <a:schemeClr val="bg1"/>
                </a:solidFill>
              </a:rPr>
              <a:t>      "VALUES (1, 'Paul', 32, 'California', 20000.00 ); " \</a:t>
            </a:r>
          </a:p>
          <a:p>
            <a:r>
              <a:rPr lang="tr-TR" dirty="0">
                <a:solidFill>
                  <a:schemeClr val="bg1"/>
                </a:solidFill>
              </a:rPr>
              <a:t>      "INSERT INTO COMPANY (ID,NAME,AGE,ADDRESS,SALARY) "  \</a:t>
            </a:r>
          </a:p>
          <a:p>
            <a:r>
              <a:rPr lang="fr-FR" dirty="0">
                <a:solidFill>
                  <a:schemeClr val="bg1"/>
                </a:solidFill>
              </a:rPr>
              <a:t>      "VALUES (2, 'Allen', 25, 'Texas', 15000.00 ); "     \</a:t>
            </a:r>
          </a:p>
          <a:p>
            <a:r>
              <a:rPr lang="fr-FR" dirty="0">
                <a:solidFill>
                  <a:schemeClr val="bg1"/>
                </a:solidFill>
              </a:rPr>
              <a:t>      "INSERT INTO COMPANY (ID,NAME,AGE,ADDRESS,SALARY)" \</a:t>
            </a:r>
          </a:p>
          <a:p>
            <a:r>
              <a:rPr lang="en-US" dirty="0">
                <a:solidFill>
                  <a:schemeClr val="bg1"/>
                </a:solidFill>
              </a:rPr>
              <a:t>      "VALUES (3, 'Teddy', 23, 'Norway', 20000.00 );" \</a:t>
            </a:r>
          </a:p>
          <a:p>
            <a:r>
              <a:rPr lang="en-US" dirty="0">
                <a:solidFill>
                  <a:schemeClr val="bg1"/>
                </a:solidFill>
              </a:rPr>
              <a:t>      "INSERT INTO COMPANY (ID,NAME,AGE,ADDRESS,SALARY)" \</a:t>
            </a:r>
          </a:p>
          <a:p>
            <a:r>
              <a:rPr lang="tr-TR" dirty="0">
                <a:solidFill>
                  <a:schemeClr val="bg1"/>
                </a:solidFill>
              </a:rPr>
              <a:t>      "VALUES (4, 'Mark', 25, '</a:t>
            </a:r>
            <a:r>
              <a:rPr lang="tr-TR" dirty="0" err="1">
                <a:solidFill>
                  <a:schemeClr val="bg1"/>
                </a:solidFill>
              </a:rPr>
              <a:t>Rich-Mond</a:t>
            </a:r>
            <a:r>
              <a:rPr lang="tr-TR" dirty="0">
                <a:solidFill>
                  <a:schemeClr val="bg1"/>
                </a:solidFill>
              </a:rPr>
              <a:t> ', 65000.00 );";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      /* </a:t>
            </a:r>
            <a:r>
              <a:rPr lang="tr-TR" dirty="0" err="1">
                <a:solidFill>
                  <a:schemeClr val="bg1"/>
                </a:solidFill>
              </a:rPr>
              <a:t>Create</a:t>
            </a:r>
            <a:r>
              <a:rPr lang="tr-TR" dirty="0">
                <a:solidFill>
                  <a:schemeClr val="bg1"/>
                </a:solidFill>
              </a:rPr>
              <a:t> a </a:t>
            </a:r>
            <a:r>
              <a:rPr lang="tr-TR" dirty="0" err="1">
                <a:solidFill>
                  <a:schemeClr val="bg1"/>
                </a:solidFill>
              </a:rPr>
              <a:t>transactional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object</a:t>
            </a:r>
            <a:r>
              <a:rPr lang="tr-TR" dirty="0">
                <a:solidFill>
                  <a:schemeClr val="bg1"/>
                </a:solidFill>
              </a:rPr>
              <a:t>. */</a:t>
            </a:r>
          </a:p>
          <a:p>
            <a:r>
              <a:rPr lang="en-US" dirty="0">
                <a:solidFill>
                  <a:schemeClr val="bg1"/>
                </a:solidFill>
              </a:rPr>
              <a:t>      work W(C);</a:t>
            </a:r>
          </a:p>
          <a:p>
            <a:r>
              <a:rPr lang="en-US" dirty="0">
                <a:solidFill>
                  <a:schemeClr val="bg1"/>
                </a:solidFill>
              </a:rPr>
              <a:t>      </a:t>
            </a:r>
          </a:p>
          <a:p>
            <a:r>
              <a:rPr lang="pt-BR" dirty="0">
                <a:solidFill>
                  <a:schemeClr val="bg1"/>
                </a:solidFill>
              </a:rPr>
              <a:t>      /* Execute SQL query */</a:t>
            </a:r>
          </a:p>
          <a:p>
            <a:r>
              <a:rPr lang="fr-FR" dirty="0">
                <a:solidFill>
                  <a:schemeClr val="bg1"/>
                </a:solidFill>
              </a:rPr>
              <a:t>      </a:t>
            </a:r>
            <a:r>
              <a:rPr lang="fr-FR" dirty="0" err="1">
                <a:solidFill>
                  <a:schemeClr val="bg1"/>
                </a:solidFill>
              </a:rPr>
              <a:t>W.exec</a:t>
            </a:r>
            <a:r>
              <a:rPr lang="fr-FR" dirty="0">
                <a:solidFill>
                  <a:schemeClr val="bg1"/>
                </a:solidFill>
              </a:rPr>
              <a:t>( </a:t>
            </a:r>
            <a:r>
              <a:rPr lang="fr-FR" dirty="0" err="1">
                <a:solidFill>
                  <a:schemeClr val="bg1"/>
                </a:solidFill>
              </a:rPr>
              <a:t>sql</a:t>
            </a:r>
            <a:r>
              <a:rPr lang="fr-FR" dirty="0">
                <a:solidFill>
                  <a:schemeClr val="bg1"/>
                </a:solidFill>
              </a:rPr>
              <a:t> );</a:t>
            </a:r>
          </a:p>
          <a:p>
            <a:r>
              <a:rPr lang="fr-FR" dirty="0">
                <a:solidFill>
                  <a:schemeClr val="bg1"/>
                </a:solidFill>
              </a:rPr>
              <a:t>      </a:t>
            </a:r>
            <a:r>
              <a:rPr lang="fr-FR" dirty="0" err="1">
                <a:solidFill>
                  <a:schemeClr val="bg1"/>
                </a:solidFill>
              </a:rPr>
              <a:t>W.commit</a:t>
            </a:r>
            <a:r>
              <a:rPr lang="fr-FR" dirty="0">
                <a:solidFill>
                  <a:schemeClr val="bg1"/>
                </a:solidFill>
              </a:rPr>
              <a:t>();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7896" y="-5"/>
            <a:ext cx="178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Thursday topic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0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Database drivers - Python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Library – currently between </a:t>
            </a:r>
            <a:r>
              <a:rPr lang="en-US" dirty="0" err="1" smtClean="0"/>
              <a:t>psychopg</a:t>
            </a:r>
            <a:r>
              <a:rPr lang="en-US" dirty="0" smtClean="0"/>
              <a:t> and psycopg2.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://wiki.postgresql.org/wiki/</a:t>
            </a:r>
            <a:r>
              <a:rPr lang="en-US" dirty="0" smtClean="0">
                <a:hlinkClick r:id="rId2"/>
              </a:rPr>
              <a:t>Psycopg2_Tutorial</a:t>
            </a:r>
            <a:endParaRPr lang="en-US" dirty="0" smtClean="0"/>
          </a:p>
          <a:p>
            <a:pPr lvl="1"/>
            <a:r>
              <a:rPr lang="en-US" dirty="0" smtClean="0"/>
              <a:t>Example – see next page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7896" y="-5"/>
            <a:ext cx="178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Thursday topic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0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31" y="79468"/>
            <a:ext cx="8378826" cy="1417638"/>
          </a:xfrm>
        </p:spPr>
        <p:txBody>
          <a:bodyPr/>
          <a:lstStyle/>
          <a:p>
            <a:r>
              <a:rPr lang="en-US" dirty="0" smtClean="0"/>
              <a:t>Python driver – read as array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4241" y="2199110"/>
            <a:ext cx="735580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# If we are accessing the rows via column name instead of position we </a:t>
            </a:r>
          </a:p>
          <a:p>
            <a:r>
              <a:rPr lang="en-US" dirty="0">
                <a:solidFill>
                  <a:schemeClr val="bg1"/>
                </a:solidFill>
              </a:rPr>
              <a:t># need to add the arguments to </a:t>
            </a:r>
            <a:r>
              <a:rPr lang="en-US" dirty="0" err="1">
                <a:solidFill>
                  <a:schemeClr val="bg1"/>
                </a:solidFill>
              </a:rPr>
              <a:t>conn.cursor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cur = </a:t>
            </a:r>
            <a:r>
              <a:rPr lang="en-US" dirty="0" err="1">
                <a:solidFill>
                  <a:schemeClr val="bg1"/>
                </a:solidFill>
              </a:rPr>
              <a:t>conn.cursor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cursor_factory</a:t>
            </a:r>
            <a:r>
              <a:rPr lang="en-US" dirty="0">
                <a:solidFill>
                  <a:schemeClr val="bg1"/>
                </a:solidFill>
              </a:rPr>
              <a:t>=psycopg2.extras.DictCursor)</a:t>
            </a:r>
          </a:p>
          <a:p>
            <a:r>
              <a:rPr lang="en-US" dirty="0">
                <a:solidFill>
                  <a:schemeClr val="bg1"/>
                </a:solidFill>
              </a:rPr>
              <a:t>try:</a:t>
            </a:r>
          </a:p>
          <a:p>
            <a:r>
              <a:rPr lang="en-US" dirty="0">
                <a:solidFill>
                  <a:schemeClr val="bg1"/>
                </a:solidFill>
              </a:rPr>
              <a:t>    </a:t>
            </a:r>
            <a:r>
              <a:rPr lang="en-US" dirty="0" err="1">
                <a:solidFill>
                  <a:schemeClr val="bg1"/>
                </a:solidFill>
              </a:rPr>
              <a:t>cur.execute</a:t>
            </a:r>
            <a:r>
              <a:rPr lang="en-US" dirty="0">
                <a:solidFill>
                  <a:schemeClr val="bg1"/>
                </a:solidFill>
              </a:rPr>
              <a:t>("""SELECT * from bar""")</a:t>
            </a:r>
          </a:p>
          <a:p>
            <a:r>
              <a:rPr lang="en-US" dirty="0">
                <a:solidFill>
                  <a:schemeClr val="bg1"/>
                </a:solidFill>
              </a:rPr>
              <a:t>except:</a:t>
            </a:r>
          </a:p>
          <a:p>
            <a:r>
              <a:rPr lang="en-US" dirty="0">
                <a:solidFill>
                  <a:schemeClr val="bg1"/>
                </a:solidFill>
              </a:rPr>
              <a:t>    print "I can't SELECT from bar"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#</a:t>
            </a:r>
          </a:p>
          <a:p>
            <a:r>
              <a:rPr lang="en-US" dirty="0">
                <a:solidFill>
                  <a:schemeClr val="bg1"/>
                </a:solidFill>
              </a:rPr>
              <a:t># Note that below we are accessing the row via the column name.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rows = </a:t>
            </a:r>
            <a:r>
              <a:rPr lang="en-US" dirty="0" err="1">
                <a:solidFill>
                  <a:schemeClr val="bg1"/>
                </a:solidFill>
              </a:rPr>
              <a:t>cur.fetchall</a:t>
            </a:r>
            <a:r>
              <a:rPr lang="en-US" dirty="0">
                <a:solidFill>
                  <a:schemeClr val="bg1"/>
                </a:solidFill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</a:rPr>
              <a:t>for row in rows:</a:t>
            </a:r>
          </a:p>
          <a:p>
            <a:r>
              <a:rPr lang="nl-NL" dirty="0">
                <a:solidFill>
                  <a:schemeClr val="bg1"/>
                </a:solidFill>
              </a:rPr>
              <a:t>    print "   ", </a:t>
            </a:r>
            <a:r>
              <a:rPr lang="nl-NL" dirty="0" err="1">
                <a:solidFill>
                  <a:schemeClr val="bg1"/>
                </a:solidFill>
              </a:rPr>
              <a:t>row</a:t>
            </a:r>
            <a:r>
              <a:rPr lang="nl-NL" dirty="0">
                <a:solidFill>
                  <a:schemeClr val="bg1"/>
                </a:solidFill>
              </a:rPr>
              <a:t>['</a:t>
            </a:r>
            <a:r>
              <a:rPr lang="nl-NL" dirty="0" err="1">
                <a:solidFill>
                  <a:schemeClr val="bg1"/>
                </a:solidFill>
              </a:rPr>
              <a:t>notes</a:t>
            </a:r>
            <a:r>
              <a:rPr lang="nl-NL" dirty="0">
                <a:solidFill>
                  <a:schemeClr val="bg1"/>
                </a:solidFill>
              </a:rPr>
              <a:t>'][1]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7896" y="-5"/>
            <a:ext cx="178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Thursday topic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9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83500"/>
                </a:solidFill>
              </a:rPr>
              <a:t>Drivers - Java</a:t>
            </a:r>
            <a:endParaRPr lang="en-US" dirty="0">
              <a:solidFill>
                <a:srgbClr val="F83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if!</a:t>
            </a:r>
          </a:p>
          <a:p>
            <a:r>
              <a:rPr lang="en-US" dirty="0" smtClean="0"/>
              <a:t>See the Colorado State </a:t>
            </a:r>
            <a:r>
              <a:rPr lang="en-US" dirty="0" err="1" smtClean="0"/>
              <a:t>pdf</a:t>
            </a:r>
            <a:r>
              <a:rPr lang="en-US" dirty="0" smtClean="0"/>
              <a:t> on Moodle, starting on slide 28!</a:t>
            </a:r>
          </a:p>
          <a:p>
            <a:r>
              <a:rPr lang="en-US" dirty="0" smtClean="0"/>
              <a:t>Uses JDBC</a:t>
            </a:r>
          </a:p>
          <a:p>
            <a:r>
              <a:rPr lang="en-US" dirty="0" smtClean="0"/>
              <a:t>But – they recommend Apache DBCP for “real world applications.”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7896" y="-5"/>
            <a:ext cx="178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Thursday topic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0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1694</TotalTime>
  <Words>1711</Words>
  <Application>Microsoft Macintosh PowerPoint</Application>
  <PresentationFormat>On-screen Show (4:3)</PresentationFormat>
  <Paragraphs>262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Habitat</vt:lpstr>
      <vt:lpstr>PostgreSQL: Ch 1-5 Learning to use it</vt:lpstr>
      <vt:lpstr>Overview</vt:lpstr>
      <vt:lpstr>Your goals and starting points</vt:lpstr>
      <vt:lpstr>Ch 1 – The Basics</vt:lpstr>
      <vt:lpstr>Database Drivers – C++</vt:lpstr>
      <vt:lpstr>C++ Driver - Insert</vt:lpstr>
      <vt:lpstr>Database drivers - Python</vt:lpstr>
      <vt:lpstr>Python driver – read as array</vt:lpstr>
      <vt:lpstr>Drivers - Java</vt:lpstr>
      <vt:lpstr>Ch 2 – Database Administration</vt:lpstr>
      <vt:lpstr>Extensions – B-tree</vt:lpstr>
      <vt:lpstr>What do gist and gin do?</vt:lpstr>
      <vt:lpstr>Extensions – fuzzy strings</vt:lpstr>
      <vt:lpstr>Using hstore</vt:lpstr>
      <vt:lpstr>hstore vs JSON</vt:lpstr>
      <vt:lpstr>Using pg_trgm</vt:lpstr>
      <vt:lpstr>Using pg_trgm, cntd</vt:lpstr>
      <vt:lpstr>Ch 3 – psql</vt:lpstr>
      <vt:lpstr>Ch 4 – Using pgAdmin</vt:lpstr>
      <vt:lpstr>Ch 5 – Data Types</vt:lpstr>
      <vt:lpstr>Arrays</vt:lpstr>
      <vt:lpstr>Arrays, cntd</vt:lpstr>
      <vt:lpstr>Range types and operators</vt:lpstr>
      <vt:lpstr>JSON</vt:lpstr>
      <vt:lpstr>Ref – Colorado State pdf – on Moodle </vt:lpstr>
      <vt:lpstr>Comparison of PostgreSQL with MS SQL Server 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MongoDB: Ch 9-15 Replication and Sharding</dc:title>
  <dc:creator>Steve Chenoweth</dc:creator>
  <cp:lastModifiedBy>Steve Chenoweth</cp:lastModifiedBy>
  <cp:revision>101</cp:revision>
  <dcterms:created xsi:type="dcterms:W3CDTF">2015-03-24T20:02:00Z</dcterms:created>
  <dcterms:modified xsi:type="dcterms:W3CDTF">2015-04-09T12:02:32Z</dcterms:modified>
</cp:coreProperties>
</file>