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67" r:id="rId4"/>
    <p:sldId id="278" r:id="rId5"/>
    <p:sldId id="276" r:id="rId6"/>
    <p:sldId id="277" r:id="rId7"/>
    <p:sldId id="268" r:id="rId8"/>
    <p:sldId id="269" r:id="rId9"/>
    <p:sldId id="270" r:id="rId10"/>
    <p:sldId id="271" r:id="rId11"/>
    <p:sldId id="272" r:id="rId12"/>
    <p:sldId id="273" r:id="rId13"/>
    <p:sldId id="279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8F85-C0F9-974D-9483-AD8496125F67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D865-C0AC-7047-9DAB-B2F6C825D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Disk diagram from 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File:Spinning-disk.svg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smtClean="0"/>
              <a:t>from http://</a:t>
            </a:r>
            <a:r>
              <a:rPr lang="en-US" baseline="0" dirty="0" err="1" smtClean="0"/>
              <a:t>backreaction.blogspot.com</a:t>
            </a:r>
            <a:r>
              <a:rPr lang="en-US" baseline="0" dirty="0" smtClean="0"/>
              <a:t>/2007_09_01_archive.html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MMS example from http://</a:t>
            </a:r>
            <a:r>
              <a:rPr lang="en-US" dirty="0" err="1" smtClean="0"/>
              <a:t>blog.mongodb.org</a:t>
            </a:r>
            <a:r>
              <a:rPr lang="en-US" dirty="0" smtClean="0"/>
              <a:t>/post/61759094055/visualizing-performance-issues-with-mms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D865-C0AC-7047-9DAB-B2F6C825D8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30CC5C-F93F-7147-B38D-26BFC2F50DA3}" type="datetimeFigureOut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685AC23-7E15-2C4C-B6B7-AA72FFD1CF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772400" y="2416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85AC23-7E15-2C4C-B6B7-AA72FFD1C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TNAsrWzOI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TNAsrWzOI" TargetMode="External"/><Relationship Id="rId4" Type="http://schemas.openxmlformats.org/officeDocument/2006/relationships/hyperlink" Target="http://2013.nosql-matters.org/bcn/wp-content/uploads/2013/12/storage-talk-mongodb.pdf" TargetMode="External"/><Relationship Id="rId5" Type="http://schemas.openxmlformats.org/officeDocument/2006/relationships/hyperlink" Target="http://docs.mongodb.org/manual/search/?query=architectu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MongoDB: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16-23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CSSE 533</a:t>
            </a:r>
          </a:p>
          <a:p>
            <a:r>
              <a:rPr lang="en-US" dirty="0" smtClean="0"/>
              <a:t>Week </a:t>
            </a:r>
            <a:r>
              <a:rPr lang="en-US" dirty="0" smtClean="0"/>
              <a:t>4, </a:t>
            </a:r>
            <a:r>
              <a:rPr lang="en-US" dirty="0" smtClean="0"/>
              <a:t>Spring, 2015</a:t>
            </a:r>
            <a:endParaRPr lang="en-US" dirty="0"/>
          </a:p>
        </p:txBody>
      </p:sp>
      <p:pic>
        <p:nvPicPr>
          <p:cNvPr id="5" name="Picture 4" descr="mongodb-gui-too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75" y="4145344"/>
            <a:ext cx="2011289" cy="2357055"/>
          </a:xfrm>
          <a:prstGeom prst="rect">
            <a:avLst/>
          </a:prstGeom>
        </p:spPr>
      </p:pic>
      <p:pic>
        <p:nvPicPr>
          <p:cNvPr id="7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802984" y="-18405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99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19 – Durability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Meaning:  The guarantee that an operation that is committed will survive permanently.</a:t>
            </a:r>
          </a:p>
          <a:p>
            <a:r>
              <a:rPr lang="en-US" dirty="0" smtClean="0"/>
              <a:t>How </a:t>
            </a:r>
            <a:r>
              <a:rPr lang="en-US" dirty="0" err="1" smtClean="0"/>
              <a:t>MongoDB</a:t>
            </a:r>
            <a:r>
              <a:rPr lang="en-US" dirty="0" smtClean="0"/>
              <a:t> does it – p 323:</a:t>
            </a:r>
          </a:p>
          <a:p>
            <a:pPr lvl="1"/>
            <a:r>
              <a:rPr lang="en-US" dirty="0" smtClean="0"/>
              <a:t>Journal contains disk location and bytes changed.</a:t>
            </a:r>
          </a:p>
          <a:p>
            <a:pPr lvl="1"/>
            <a:r>
              <a:rPr lang="en-US" dirty="0" smtClean="0"/>
              <a:t>Data files are flushed to disk every 60 seconds.</a:t>
            </a:r>
          </a:p>
          <a:p>
            <a:pPr lvl="1"/>
            <a:r>
              <a:rPr lang="en-US" dirty="0" smtClean="0"/>
              <a:t>After a crash, </a:t>
            </a:r>
            <a:r>
              <a:rPr lang="en-US" dirty="0" err="1" smtClean="0"/>
              <a:t>MongoDB</a:t>
            </a:r>
            <a:r>
              <a:rPr lang="en-US" dirty="0" smtClean="0"/>
              <a:t> replays journal files on startup.</a:t>
            </a:r>
          </a:p>
          <a:p>
            <a:pPr lvl="1"/>
            <a:r>
              <a:rPr lang="en-US" dirty="0" smtClean="0"/>
              <a:t>To test this, run kill -9  (!)</a:t>
            </a:r>
          </a:p>
          <a:p>
            <a:pPr lvl="1"/>
            <a:r>
              <a:rPr lang="en-US" dirty="0" err="1" smtClean="0"/>
              <a:t>MongoDB</a:t>
            </a:r>
            <a:r>
              <a:rPr lang="en-US" dirty="0" smtClean="0"/>
              <a:t> writes to the journal every 100 </a:t>
            </a:r>
            <a:r>
              <a:rPr lang="en-US" dirty="0" err="1" smtClean="0"/>
              <a:t>ms</a:t>
            </a:r>
            <a:r>
              <a:rPr lang="en-US" dirty="0" smtClean="0"/>
              <a:t>, committing writes in batches.</a:t>
            </a:r>
          </a:p>
          <a:p>
            <a:r>
              <a:rPr lang="en-US" dirty="0" smtClean="0"/>
              <a:t>How to configure your app and server – </a:t>
            </a:r>
            <a:r>
              <a:rPr lang="en-US" dirty="0" err="1" smtClean="0"/>
              <a:t>pp</a:t>
            </a:r>
            <a:r>
              <a:rPr lang="en-US" dirty="0" smtClean="0"/>
              <a:t> 324-5</a:t>
            </a:r>
          </a:p>
          <a:p>
            <a:r>
              <a:rPr lang="en-US" dirty="0" smtClean="0"/>
              <a:t>The implications of not journaling! – p 325</a:t>
            </a:r>
          </a:p>
          <a:p>
            <a:r>
              <a:rPr lang="en-US" dirty="0" smtClean="0"/>
              <a:t>What </a:t>
            </a:r>
            <a:r>
              <a:rPr lang="en-US" dirty="0" err="1" smtClean="0"/>
              <a:t>MongoDB</a:t>
            </a:r>
            <a:r>
              <a:rPr lang="en-US" dirty="0" smtClean="0"/>
              <a:t> does not guarantee – p 327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20 – Starting and stopping </a:t>
            </a:r>
            <a:r>
              <a:rPr lang="en-US" dirty="0" err="1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Commonly used options – p 333</a:t>
            </a:r>
          </a:p>
          <a:p>
            <a:r>
              <a:rPr lang="en-US" dirty="0" smtClean="0"/>
              <a:t>Starting up and shutting down </a:t>
            </a:r>
            <a:r>
              <a:rPr lang="en-US" dirty="0" err="1" smtClean="0"/>
              <a:t>MongoDB</a:t>
            </a:r>
            <a:r>
              <a:rPr lang="en-US" dirty="0" smtClean="0"/>
              <a:t> – </a:t>
            </a:r>
            <a:r>
              <a:rPr lang="en-US" dirty="0" err="1" smtClean="0"/>
              <a:t>pp</a:t>
            </a:r>
            <a:r>
              <a:rPr lang="en-US" dirty="0" smtClean="0"/>
              <a:t> 333-7</a:t>
            </a:r>
          </a:p>
          <a:p>
            <a:r>
              <a:rPr lang="en-US" dirty="0" smtClean="0"/>
              <a:t>Security-related options – p 337</a:t>
            </a:r>
          </a:p>
          <a:p>
            <a:pPr lvl="1"/>
            <a:r>
              <a:rPr lang="en-US" dirty="0" err="1" smtClean="0"/>
              <a:t>MongoDB</a:t>
            </a:r>
            <a:r>
              <a:rPr lang="en-US" dirty="0" smtClean="0"/>
              <a:t> should only be reachable on internal network addresses.</a:t>
            </a:r>
          </a:p>
          <a:p>
            <a:pPr lvl="1"/>
            <a:r>
              <a:rPr lang="en-US" dirty="0" smtClean="0"/>
              <a:t>Shutting down back doors, etc.</a:t>
            </a:r>
          </a:p>
          <a:p>
            <a:r>
              <a:rPr lang="en-US" dirty="0" smtClean="0"/>
              <a:t>Logging considerations – p 338</a:t>
            </a:r>
          </a:p>
          <a:p>
            <a:pPr lvl="1"/>
            <a:r>
              <a:rPr lang="en-US" dirty="0" smtClean="0"/>
              <a:t>Can direct to places other than </a:t>
            </a:r>
            <a:r>
              <a:rPr lang="en-US" dirty="0" err="1" smtClean="0"/>
              <a:t>stdout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45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21 – Monitoring </a:t>
            </a:r>
            <a:r>
              <a:rPr lang="en-US" dirty="0" err="1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Alert you if something goes wrong / be able to go get the info to analyze.</a:t>
            </a:r>
          </a:p>
          <a:p>
            <a:r>
              <a:rPr lang="en-US" dirty="0" smtClean="0"/>
              <a:t>How to track </a:t>
            </a:r>
            <a:r>
              <a:rPr lang="en-US" dirty="0" err="1" smtClean="0"/>
              <a:t>MongoDB’s</a:t>
            </a:r>
            <a:r>
              <a:rPr lang="en-US" dirty="0" smtClean="0"/>
              <a:t> memory usage – p 341</a:t>
            </a:r>
          </a:p>
          <a:p>
            <a:pPr lvl="1"/>
            <a:r>
              <a:rPr lang="en-US" dirty="0" smtClean="0"/>
              <a:t>Like all DB’s, </a:t>
            </a:r>
            <a:r>
              <a:rPr lang="en-US" dirty="0" err="1" smtClean="0"/>
              <a:t>MongoDB</a:t>
            </a:r>
            <a:r>
              <a:rPr lang="en-US" dirty="0" smtClean="0"/>
              <a:t> is a memory hog. </a:t>
            </a:r>
          </a:p>
          <a:p>
            <a:pPr lvl="1"/>
            <a:r>
              <a:rPr lang="en-US" dirty="0" err="1" smtClean="0"/>
              <a:t>MongoDB</a:t>
            </a:r>
            <a:r>
              <a:rPr lang="en-US" dirty="0" smtClean="0"/>
              <a:t> Management Service (MMS) graphs – p 343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r>
              <a:rPr lang="en-US" dirty="0" smtClean="0"/>
              <a:t>How to track application performance metrics</a:t>
            </a:r>
          </a:p>
          <a:p>
            <a:pPr lvl="1"/>
            <a:r>
              <a:rPr lang="en-US" dirty="0" smtClean="0"/>
              <a:t>Memory usage – p 342</a:t>
            </a:r>
          </a:p>
          <a:p>
            <a:pPr lvl="1"/>
            <a:r>
              <a:rPr lang="en-US" dirty="0" smtClean="0"/>
              <a:t>Page faults – p 343</a:t>
            </a:r>
          </a:p>
          <a:p>
            <a:pPr lvl="1"/>
            <a:r>
              <a:rPr lang="en-US" dirty="0" smtClean="0"/>
              <a:t>And many more!</a:t>
            </a:r>
          </a:p>
          <a:p>
            <a:r>
              <a:rPr lang="en-US" dirty="0" smtClean="0"/>
              <a:t>How to diagnose replication issues p 353</a:t>
            </a:r>
          </a:p>
        </p:txBody>
      </p:sp>
    </p:spTree>
    <p:extLst>
      <p:ext uri="{BB962C8B-B14F-4D97-AF65-F5344CB8AC3E}">
        <p14:creationId xmlns:p14="http://schemas.microsoft.com/office/powerpoint/2010/main" val="125945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MMS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different levels of memory usage by </a:t>
            </a:r>
            <a:r>
              <a:rPr lang="en-US" dirty="0" err="1" smtClean="0"/>
              <a:t>MongoDB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9750"/>
            <a:ext cx="9144000" cy="37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8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22 – Making 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Single-server backups – p 357</a:t>
            </a:r>
          </a:p>
          <a:p>
            <a:pPr lvl="1"/>
            <a:r>
              <a:rPr lang="en-US" dirty="0" err="1" smtClean="0"/>
              <a:t>db.fsynchLock</a:t>
            </a:r>
            <a:r>
              <a:rPr lang="en-US" dirty="0" smtClean="0"/>
              <a:t> to keep a restorable version while copying. – p 358</a:t>
            </a:r>
          </a:p>
          <a:p>
            <a:r>
              <a:rPr lang="en-US" dirty="0" smtClean="0"/>
              <a:t>Special considerations for replica sets – p 361</a:t>
            </a:r>
          </a:p>
          <a:p>
            <a:pPr lvl="1"/>
            <a:r>
              <a:rPr lang="en-US" dirty="0" smtClean="0"/>
              <a:t>Take backups from a secondary.</a:t>
            </a:r>
          </a:p>
          <a:p>
            <a:pPr lvl="1"/>
            <a:r>
              <a:rPr lang="en-US" dirty="0" smtClean="0"/>
              <a:t>Restoring looks messy!</a:t>
            </a:r>
          </a:p>
          <a:p>
            <a:r>
              <a:rPr lang="en-US" dirty="0" smtClean="0"/>
              <a:t>Special considerations for sharded clusters – p 362</a:t>
            </a:r>
          </a:p>
          <a:p>
            <a:pPr lvl="1"/>
            <a:r>
              <a:rPr lang="en-US" dirty="0" smtClean="0"/>
              <a:t>You can’t get a “snapshot” of the entire cluster at one time.</a:t>
            </a:r>
          </a:p>
          <a:p>
            <a:pPr lvl="1"/>
            <a:r>
              <a:rPr lang="en-US" dirty="0" smtClean="0"/>
              <a:t>But, maybe you’ll never have to restore it all at once?</a:t>
            </a:r>
          </a:p>
          <a:p>
            <a:r>
              <a:rPr lang="en-US" dirty="0" smtClean="0"/>
              <a:t>Incremental backups – p 363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23 – Deploying </a:t>
            </a:r>
            <a:r>
              <a:rPr lang="en-US" dirty="0" err="1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Hardware &amp; architecture – </a:t>
            </a:r>
          </a:p>
          <a:p>
            <a:pPr lvl="1"/>
            <a:r>
              <a:rPr lang="en-US" dirty="0" smtClean="0"/>
              <a:t>Optimize for data safety and fast access.</a:t>
            </a:r>
          </a:p>
          <a:p>
            <a:pPr lvl="1"/>
            <a:r>
              <a:rPr lang="en-US" dirty="0" smtClean="0"/>
              <a:t>For example, can plan to put parts of the DB on RAM, SSD, and spinning disk.</a:t>
            </a:r>
          </a:p>
          <a:p>
            <a:pPr lvl="1"/>
            <a:r>
              <a:rPr lang="en-US" dirty="0" smtClean="0"/>
              <a:t>Advantages of SSD – p 366</a:t>
            </a:r>
          </a:p>
          <a:p>
            <a:pPr lvl="1"/>
            <a:r>
              <a:rPr lang="en-US" dirty="0" smtClean="0"/>
              <a:t>RAID configurations – p 369</a:t>
            </a:r>
          </a:p>
          <a:p>
            <a:pPr lvl="1"/>
            <a:r>
              <a:rPr lang="en-US" dirty="0" smtClean="0"/>
              <a:t>Buy memory </a:t>
            </a:r>
            <a:r>
              <a:rPr lang="en-US" dirty="0" err="1" smtClean="0"/>
              <a:t>vs</a:t>
            </a:r>
            <a:r>
              <a:rPr lang="en-US" dirty="0" smtClean="0"/>
              <a:t> CPU speed – p 370</a:t>
            </a:r>
          </a:p>
          <a:p>
            <a:pPr lvl="1"/>
            <a:r>
              <a:rPr lang="en-US" dirty="0" smtClean="0"/>
              <a:t>Use 64-bit Linux – p 370</a:t>
            </a:r>
          </a:p>
          <a:p>
            <a:pPr lvl="1"/>
            <a:r>
              <a:rPr lang="en-US" dirty="0" err="1" smtClean="0"/>
              <a:t>Filesystem</a:t>
            </a:r>
            <a:r>
              <a:rPr lang="en-US" dirty="0" smtClean="0"/>
              <a:t> – ext4 or XFS – p 371</a:t>
            </a:r>
          </a:p>
          <a:p>
            <a:pPr lvl="1"/>
            <a:r>
              <a:rPr lang="en-US" dirty="0" smtClean="0"/>
              <a:t>Virtualization issues – p 372</a:t>
            </a:r>
          </a:p>
          <a:p>
            <a:r>
              <a:rPr lang="en-US" dirty="0" smtClean="0"/>
              <a:t>Configuring system settings – p 374</a:t>
            </a:r>
          </a:p>
          <a:p>
            <a:r>
              <a:rPr lang="en-US" dirty="0" smtClean="0"/>
              <a:t>Network configuring – p 382</a:t>
            </a:r>
          </a:p>
          <a:p>
            <a:r>
              <a:rPr lang="en-US" dirty="0" smtClean="0"/>
              <a:t>System housekeeping – p 383</a:t>
            </a:r>
          </a:p>
          <a:p>
            <a:r>
              <a:rPr lang="en-US" dirty="0" smtClean="0"/>
              <a:t>See also Installing </a:t>
            </a:r>
            <a:r>
              <a:rPr lang="en-US" dirty="0" err="1" smtClean="0"/>
              <a:t>MongoDB</a:t>
            </a:r>
            <a:r>
              <a:rPr lang="en-US" dirty="0" smtClean="0"/>
              <a:t> – Appendix A, p 385</a:t>
            </a:r>
          </a:p>
          <a:p>
            <a:pPr lvl="1"/>
            <a:endParaRPr lang="en-US" dirty="0"/>
          </a:p>
        </p:txBody>
      </p:sp>
      <p:pic>
        <p:nvPicPr>
          <p:cNvPr id="4" name="Picture 3" descr="220px-Spinning-disk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19" y="2934218"/>
            <a:ext cx="2794000" cy="185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9575" y="4836570"/>
            <a:ext cx="15016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classic disk:</a:t>
            </a:r>
          </a:p>
          <a:p>
            <a:r>
              <a:rPr lang="en-US" sz="1400" dirty="0" smtClean="0"/>
              <a:t>R for reason?</a:t>
            </a:r>
          </a:p>
          <a:p>
            <a:r>
              <a:rPr lang="en-US" sz="1400" dirty="0" smtClean="0"/>
              <a:t>W for worry?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257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week </a:t>
            </a:r>
            <a:r>
              <a:rPr lang="en-US" dirty="0" smtClean="0"/>
              <a:t>–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 smtClean="0"/>
              <a:t>16 </a:t>
            </a:r>
            <a:r>
              <a:rPr lang="en-US" dirty="0" smtClean="0"/>
              <a:t>– </a:t>
            </a:r>
            <a:r>
              <a:rPr lang="en-US" dirty="0" smtClean="0"/>
              <a:t>23</a:t>
            </a:r>
            <a:endParaRPr lang="en-US" dirty="0" smtClean="0"/>
          </a:p>
          <a:p>
            <a:r>
              <a:rPr lang="en-US" dirty="0" smtClean="0"/>
              <a:t>Admin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Internals – See </a:t>
            </a:r>
            <a:r>
              <a:rPr lang="en-US" dirty="0" err="1" smtClean="0"/>
              <a:t>MongoDB</a:t>
            </a:r>
            <a:r>
              <a:rPr lang="en-US" dirty="0"/>
              <a:t> lecture at </a:t>
            </a:r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bLTNAsrWzOI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Sharding</a:t>
            </a:r>
            <a:r>
              <a:rPr lang="en-US" dirty="0" smtClean="0"/>
              <a:t> admin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16 – </a:t>
            </a:r>
            <a:r>
              <a:rPr lang="en-US" dirty="0" err="1" smtClean="0"/>
              <a:t>Sharding</a:t>
            </a:r>
            <a:r>
              <a:rPr lang="en-US" dirty="0" smtClean="0"/>
              <a:t> administration</a:t>
            </a:r>
          </a:p>
          <a:p>
            <a:r>
              <a:rPr lang="en-US" dirty="0" smtClean="0"/>
              <a:t>Application admin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17 – Seeing what your application is doing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18 – Data administration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19 – Durability</a:t>
            </a:r>
          </a:p>
          <a:p>
            <a:r>
              <a:rPr lang="en-US" dirty="0" smtClean="0"/>
              <a:t>Server admin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20 – Starting and stopping </a:t>
            </a:r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21 – Monitoring </a:t>
            </a:r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22 – Making backups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23 – Deploying </a:t>
            </a:r>
            <a:r>
              <a:rPr lang="en-US" dirty="0" err="1" smtClean="0"/>
              <a:t>MongoDB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117597ft_w4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89" y="638318"/>
            <a:ext cx="2565019" cy="19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8479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MongoDB</a:t>
            </a:r>
            <a:r>
              <a:rPr lang="en-US" dirty="0"/>
              <a:t> lecture at </a:t>
            </a:r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bLTNAsrWzOI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His </a:t>
            </a:r>
            <a:r>
              <a:rPr lang="en-US" dirty="0"/>
              <a:t>slides are at </a:t>
            </a:r>
            <a:r>
              <a:rPr lang="en-US" dirty="0">
                <a:hlinkClick r:id="rId4"/>
              </a:rPr>
              <a:t>http://2013.nosql-matters.org/bcn/wp-content/uploads/2013/12/storage-talk-</a:t>
            </a:r>
            <a:r>
              <a:rPr lang="en-US" dirty="0" smtClean="0">
                <a:hlinkClick r:id="rId4"/>
              </a:rPr>
              <a:t>mongodb.pdf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Some highlights 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More info available at the </a:t>
            </a:r>
            <a:r>
              <a:rPr lang="en-US" dirty="0" err="1" smtClean="0">
                <a:sym typeface="Wingdings"/>
              </a:rPr>
              <a:t>MongoDB</a:t>
            </a:r>
            <a:r>
              <a:rPr lang="en-US" dirty="0" smtClean="0">
                <a:sym typeface="Wingdings"/>
              </a:rPr>
              <a:t> site.  </a:t>
            </a:r>
            <a:r>
              <a:rPr lang="en-US" dirty="0">
                <a:sym typeface="Wingdings"/>
              </a:rPr>
              <a:t>E.g., </a:t>
            </a:r>
            <a:r>
              <a:rPr lang="en-US" dirty="0">
                <a:sym typeface="Wingdings"/>
                <a:hlinkClick r:id="rId5"/>
              </a:rPr>
              <a:t>http://docs.mongodb.org/manual/search/?query=</a:t>
            </a:r>
            <a:r>
              <a:rPr lang="en-US" dirty="0" smtClean="0">
                <a:sym typeface="Wingdings"/>
                <a:hlinkClick r:id="rId5"/>
              </a:rPr>
              <a:t>architecture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>
                <a:sym typeface="Wingdings"/>
              </a:rPr>
              <a:t>See also Appendix B – p 389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tips from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MongoDB</a:t>
            </a:r>
            <a:r>
              <a:rPr lang="en-US" dirty="0"/>
              <a:t>, like: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expect things to get swapped in and out of RAM, leading to “Why you should never have two databases on the same machine.”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9" y="2914754"/>
            <a:ext cx="6296424" cy="35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8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data can be lost!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4" y="2175105"/>
            <a:ext cx="6934545" cy="39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data can get fragmented: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3" y="2161596"/>
            <a:ext cx="7269261" cy="40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4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16 – </a:t>
            </a:r>
            <a:r>
              <a:rPr lang="en-US" dirty="0" err="1"/>
              <a:t>Sharding</a:t>
            </a:r>
            <a:r>
              <a:rPr lang="en-US" dirty="0"/>
              <a:t>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Sharded clusters are difficult to administer!</a:t>
            </a:r>
          </a:p>
          <a:p>
            <a:r>
              <a:rPr lang="en-US" dirty="0" smtClean="0"/>
              <a:t>Typical tasks:</a:t>
            </a:r>
          </a:p>
          <a:p>
            <a:pPr lvl="1"/>
            <a:r>
              <a:rPr lang="en-US" dirty="0" smtClean="0"/>
              <a:t>Inspecting the state – what’s doing what</a:t>
            </a:r>
          </a:p>
          <a:p>
            <a:pPr lvl="1"/>
            <a:r>
              <a:rPr lang="en-US" dirty="0" smtClean="0"/>
              <a:t>How to add, remove, and change members</a:t>
            </a:r>
          </a:p>
          <a:p>
            <a:pPr lvl="1"/>
            <a:r>
              <a:rPr lang="en-US" dirty="0" smtClean="0"/>
              <a:t>Administering data movement</a:t>
            </a:r>
          </a:p>
          <a:p>
            <a:r>
              <a:rPr lang="en-US" dirty="0" smtClean="0"/>
              <a:t>If we did the “one minute setup” then we could:</a:t>
            </a:r>
          </a:p>
          <a:p>
            <a:pPr lvl="1"/>
            <a:r>
              <a:rPr lang="en-US" dirty="0" smtClean="0"/>
              <a:t>Get a summary with </a:t>
            </a:r>
            <a:r>
              <a:rPr lang="en-US" dirty="0" err="1" smtClean="0"/>
              <a:t>sh.status</a:t>
            </a:r>
            <a:r>
              <a:rPr lang="en-US" dirty="0" smtClean="0"/>
              <a:t> – p 275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config</a:t>
            </a:r>
            <a:r>
              <a:rPr lang="en-US" dirty="0" smtClean="0"/>
              <a:t> information from the </a:t>
            </a:r>
            <a:r>
              <a:rPr lang="en-US" dirty="0" err="1" smtClean="0"/>
              <a:t>config</a:t>
            </a:r>
            <a:r>
              <a:rPr lang="en-US" dirty="0" smtClean="0"/>
              <a:t> database – p 277</a:t>
            </a:r>
          </a:p>
          <a:p>
            <a:pPr lvl="1"/>
            <a:r>
              <a:rPr lang="en-US" dirty="0" smtClean="0"/>
              <a:t>Look at sharded collections, chunks, and </a:t>
            </a:r>
            <a:r>
              <a:rPr lang="en-US" dirty="0" err="1" smtClean="0"/>
              <a:t>changelog</a:t>
            </a:r>
            <a:r>
              <a:rPr lang="en-US" dirty="0" smtClean="0"/>
              <a:t> – </a:t>
            </a:r>
            <a:r>
              <a:rPr lang="en-US" dirty="0" err="1" smtClean="0"/>
              <a:t>pp</a:t>
            </a:r>
            <a:r>
              <a:rPr lang="en-US" dirty="0" smtClean="0"/>
              <a:t> 278-9</a:t>
            </a:r>
          </a:p>
          <a:p>
            <a:r>
              <a:rPr lang="en-US" dirty="0" smtClean="0"/>
              <a:t>Tracking network connections &amp; limiting the number of connections – </a:t>
            </a:r>
            <a:r>
              <a:rPr lang="en-US" dirty="0" err="1" smtClean="0"/>
              <a:t>pp</a:t>
            </a:r>
            <a:r>
              <a:rPr lang="en-US" dirty="0" smtClean="0"/>
              <a:t> 283-4</a:t>
            </a:r>
          </a:p>
          <a:p>
            <a:pPr lvl="1"/>
            <a:r>
              <a:rPr lang="en-US" dirty="0" smtClean="0"/>
              <a:t>Not all that helpful!</a:t>
            </a:r>
          </a:p>
          <a:p>
            <a:r>
              <a:rPr lang="en-US" dirty="0" smtClean="0"/>
              <a:t>Server admin – </a:t>
            </a:r>
            <a:r>
              <a:rPr lang="en-US" dirty="0" err="1" smtClean="0"/>
              <a:t>pp</a:t>
            </a:r>
            <a:r>
              <a:rPr lang="en-US" dirty="0" smtClean="0"/>
              <a:t> 285+</a:t>
            </a:r>
          </a:p>
          <a:p>
            <a:pPr lvl="1"/>
            <a:r>
              <a:rPr lang="en-US" dirty="0" smtClean="0"/>
              <a:t>Jumbo chunks – p 292 – </a:t>
            </a:r>
            <a:r>
              <a:rPr lang="en-US" dirty="0" err="1" smtClean="0"/>
              <a:t>unsplittable</a:t>
            </a:r>
            <a:r>
              <a:rPr lang="en-US" dirty="0" smtClean="0"/>
              <a:t> and unmovable!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Ch</a:t>
            </a:r>
            <a:r>
              <a:rPr lang="en-US" sz="3200" dirty="0"/>
              <a:t> 17 – Seeing what your application is doing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find slow operations and kill them</a:t>
            </a:r>
          </a:p>
          <a:p>
            <a:r>
              <a:rPr lang="en-US" dirty="0" smtClean="0"/>
              <a:t>Getting and interpreting statistics</a:t>
            </a:r>
          </a:p>
          <a:p>
            <a:r>
              <a:rPr lang="en-US" dirty="0" smtClean="0"/>
              <a:t>Using command-line tools</a:t>
            </a:r>
          </a:p>
          <a:p>
            <a:r>
              <a:rPr lang="en-US" dirty="0" smtClean="0"/>
              <a:t>Seeing current operations – </a:t>
            </a:r>
            <a:r>
              <a:rPr lang="en-US" dirty="0" err="1" smtClean="0"/>
              <a:t>db.currentOp</a:t>
            </a:r>
            <a:r>
              <a:rPr lang="en-US" dirty="0" smtClean="0"/>
              <a:t> – p 299</a:t>
            </a:r>
          </a:p>
          <a:p>
            <a:pPr lvl="1"/>
            <a:r>
              <a:rPr lang="en-US" dirty="0" smtClean="0"/>
              <a:t>Can filter to find slow operations</a:t>
            </a:r>
          </a:p>
          <a:p>
            <a:pPr lvl="1"/>
            <a:r>
              <a:rPr lang="en-US" dirty="0" smtClean="0"/>
              <a:t>App servers running “old and buggy versions”?</a:t>
            </a:r>
          </a:p>
          <a:p>
            <a:pPr lvl="1"/>
            <a:r>
              <a:rPr lang="en-US" dirty="0" smtClean="0"/>
              <a:t>A few operations are supposed to run long! – p 302</a:t>
            </a:r>
          </a:p>
          <a:p>
            <a:r>
              <a:rPr lang="en-US" dirty="0" smtClean="0"/>
              <a:t>System profiler can be used similarly – p 302</a:t>
            </a:r>
          </a:p>
          <a:p>
            <a:r>
              <a:rPr lang="en-US" dirty="0" smtClean="0"/>
              <a:t>Disk space provisioning – p 305</a:t>
            </a:r>
          </a:p>
          <a:p>
            <a:r>
              <a:rPr lang="en-US" dirty="0" err="1" smtClean="0"/>
              <a:t>mongotop</a:t>
            </a:r>
            <a:r>
              <a:rPr lang="en-US" dirty="0" smtClean="0"/>
              <a:t> and </a:t>
            </a:r>
            <a:r>
              <a:rPr lang="en-US" dirty="0" err="1" smtClean="0"/>
              <a:t>mongostat</a:t>
            </a:r>
            <a:r>
              <a:rPr lang="en-US" dirty="0" smtClean="0"/>
              <a:t> – p 307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18 – Data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Non-daily tasks for an admin, like:</a:t>
            </a:r>
          </a:p>
          <a:p>
            <a:pPr lvl="1"/>
            <a:r>
              <a:rPr lang="en-US" dirty="0" smtClean="0"/>
              <a:t>Setting up authentication and user accounts – p 311</a:t>
            </a:r>
          </a:p>
          <a:p>
            <a:pPr lvl="2"/>
            <a:r>
              <a:rPr lang="en-US" dirty="0" smtClean="0"/>
              <a:t>How it works – p 314</a:t>
            </a:r>
          </a:p>
          <a:p>
            <a:pPr lvl="1"/>
            <a:r>
              <a:rPr lang="en-US" dirty="0" smtClean="0"/>
              <a:t>Creating indexes on a running system – p 315</a:t>
            </a:r>
          </a:p>
          <a:p>
            <a:pPr lvl="2"/>
            <a:r>
              <a:rPr lang="en-US" dirty="0" smtClean="0"/>
              <a:t>Unix “Out-of-memory” killer can kill a </a:t>
            </a:r>
            <a:r>
              <a:rPr lang="en-US" dirty="0" err="1" smtClean="0"/>
              <a:t>MongoDB</a:t>
            </a:r>
            <a:r>
              <a:rPr lang="en-US" dirty="0" smtClean="0"/>
              <a:t> index creation – p 317</a:t>
            </a:r>
            <a:endParaRPr lang="en-US" dirty="0" smtClean="0"/>
          </a:p>
          <a:p>
            <a:pPr lvl="1"/>
            <a:r>
              <a:rPr lang="en-US" dirty="0" smtClean="0"/>
              <a:t>“Preheating” a new server to allow it to come online quickly – p 317</a:t>
            </a:r>
          </a:p>
          <a:p>
            <a:pPr lvl="2"/>
            <a:r>
              <a:rPr lang="en-US" dirty="0" smtClean="0"/>
              <a:t>Use Unix </a:t>
            </a:r>
            <a:r>
              <a:rPr lang="en-US" dirty="0" err="1" smtClean="0"/>
              <a:t>dd</a:t>
            </a:r>
            <a:r>
              <a:rPr lang="en-US" dirty="0" smtClean="0"/>
              <a:t> to load a </a:t>
            </a:r>
            <a:r>
              <a:rPr lang="en-US" dirty="0" err="1" smtClean="0"/>
              <a:t>db</a:t>
            </a:r>
            <a:r>
              <a:rPr lang="en-US" dirty="0" smtClean="0"/>
              <a:t> into RAM before starting </a:t>
            </a:r>
            <a:r>
              <a:rPr lang="en-US" dirty="0" err="1" smtClean="0"/>
              <a:t>mongod</a:t>
            </a:r>
            <a:r>
              <a:rPr lang="en-US" dirty="0" smtClean="0"/>
              <a:t>. – p 317</a:t>
            </a:r>
          </a:p>
          <a:p>
            <a:pPr lvl="1"/>
            <a:r>
              <a:rPr lang="en-US" dirty="0" smtClean="0"/>
              <a:t>Defragmenting data files – p 320</a:t>
            </a:r>
          </a:p>
          <a:p>
            <a:pPr lvl="2"/>
            <a:r>
              <a:rPr lang="en-US" dirty="0" smtClean="0"/>
              <a:t>Can use the “compact” command – very resource-intensive. P 320</a:t>
            </a:r>
            <a:endParaRPr lang="en-US" dirty="0" smtClean="0"/>
          </a:p>
          <a:p>
            <a:pPr lvl="1"/>
            <a:r>
              <a:rPr lang="en-US" dirty="0" err="1" smtClean="0"/>
              <a:t>Preallocating</a:t>
            </a:r>
            <a:r>
              <a:rPr lang="en-US" dirty="0" smtClean="0"/>
              <a:t> new data files manually – p 322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9455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483</TotalTime>
  <Words>1134</Words>
  <Application>Microsoft Macintosh PowerPoint</Application>
  <PresentationFormat>On-screen Show (4:3)</PresentationFormat>
  <Paragraphs>150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MongoDB: Ch 16-23 Admin</vt:lpstr>
      <vt:lpstr>Overview</vt:lpstr>
      <vt:lpstr>Internals</vt:lpstr>
      <vt:lpstr>Lots of tips from Mr MongoDB, like:</vt:lpstr>
      <vt:lpstr>Or,</vt:lpstr>
      <vt:lpstr>Or,</vt:lpstr>
      <vt:lpstr>Ch 16 – Sharding administration</vt:lpstr>
      <vt:lpstr>Ch 17 – Seeing what your application is doing</vt:lpstr>
      <vt:lpstr>Ch 18 – Data administration</vt:lpstr>
      <vt:lpstr>Ch 19 – Durability</vt:lpstr>
      <vt:lpstr>Ch 20 – Starting and stopping MongoDB</vt:lpstr>
      <vt:lpstr>Ch 21 – Monitoring MongoDB</vt:lpstr>
      <vt:lpstr>MMS graphs</vt:lpstr>
      <vt:lpstr>Ch 22 – Making backups</vt:lpstr>
      <vt:lpstr>Ch 23 – Deploying MongoDB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MongoDB: Ch 9-15 Replication and Sharding</dc:title>
  <dc:creator>Steve Chenoweth</dc:creator>
  <cp:lastModifiedBy>Steve Chenoweth</cp:lastModifiedBy>
  <cp:revision>68</cp:revision>
  <dcterms:created xsi:type="dcterms:W3CDTF">2015-03-24T20:02:00Z</dcterms:created>
  <dcterms:modified xsi:type="dcterms:W3CDTF">2015-03-31T15:07:25Z</dcterms:modified>
</cp:coreProperties>
</file>