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6" r:id="rId15"/>
    <p:sldId id="269" r:id="rId16"/>
    <p:sldId id="277" r:id="rId17"/>
    <p:sldId id="278" r:id="rId18"/>
    <p:sldId id="279" r:id="rId19"/>
    <p:sldId id="280" r:id="rId20"/>
    <p:sldId id="270" r:id="rId21"/>
    <p:sldId id="281" r:id="rId22"/>
    <p:sldId id="271" r:id="rId23"/>
    <p:sldId id="272" r:id="rId24"/>
    <p:sldId id="282" r:id="rId25"/>
    <p:sldId id="283" r:id="rId26"/>
    <p:sldId id="284" r:id="rId27"/>
    <p:sldId id="285" r:id="rId28"/>
    <p:sldId id="273" r:id="rId29"/>
    <p:sldId id="286" r:id="rId30"/>
    <p:sldId id="287" r:id="rId31"/>
    <p:sldId id="274" r:id="rId32"/>
    <p:sldId id="288" r:id="rId33"/>
    <p:sldId id="289" r:id="rId34"/>
    <p:sldId id="290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8F85-C0F9-974D-9483-AD8496125F67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D865-C0AC-7047-9DAB-B2F6C825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Chevy Volt</a:t>
            </a:r>
            <a:r>
              <a:rPr lang="en-US" baseline="0" dirty="0" smtClean="0"/>
              <a:t> image from http://</a:t>
            </a:r>
            <a:r>
              <a:rPr lang="en-US" baseline="0" dirty="0" err="1" smtClean="0"/>
              <a:t>www.chevrolet.com</a:t>
            </a:r>
            <a:r>
              <a:rPr lang="en-US" baseline="0" dirty="0" smtClean="0"/>
              <a:t>/volt-electric-</a:t>
            </a:r>
            <a:r>
              <a:rPr lang="en-US" baseline="0" dirty="0" err="1" smtClean="0"/>
              <a:t>car.html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skyscrapercenter.com</a:t>
            </a:r>
            <a:r>
              <a:rPr lang="en-US" dirty="0" smtClean="0"/>
              <a:t>/building/the-shard/451.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docs.mongodb.org</a:t>
            </a:r>
            <a:r>
              <a:rPr lang="en-US" dirty="0" smtClean="0"/>
              <a:t>/manual/core/sharding-shard-key/.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Firehose</a:t>
            </a:r>
            <a:r>
              <a:rPr lang="en-US" dirty="0" smtClean="0"/>
              <a:t> image from http://</a:t>
            </a:r>
            <a:r>
              <a:rPr lang="en-US" dirty="0" err="1" smtClean="0"/>
              <a:t>www.ucciaconf.org</a:t>
            </a:r>
            <a:r>
              <a:rPr lang="en-US" dirty="0" smtClean="0"/>
              <a:t>/4257/drinking-from-a-</a:t>
            </a:r>
            <a:r>
              <a:rPr lang="en-US" dirty="0" err="1" smtClean="0"/>
              <a:t>firehose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6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Apache’s version of the word count problem, in Java, – see https://</a:t>
            </a:r>
            <a:r>
              <a:rPr lang="en-US" dirty="0" err="1" smtClean="0"/>
              <a:t>hadoop.apache.org</a:t>
            </a:r>
            <a:r>
              <a:rPr lang="en-US" dirty="0" smtClean="0"/>
              <a:t>/docs/r1.2.1/mapred_tutorial.html#Example%3A+WordCount+v2.0.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2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</a:t>
            </a:r>
            <a:r>
              <a:rPr lang="en-US" i="1" dirty="0" smtClean="0"/>
              <a:t>Mining of Massive Datasets</a:t>
            </a:r>
            <a:r>
              <a:rPr lang="en-US" dirty="0" smtClean="0"/>
              <a:t>, by Jure </a:t>
            </a:r>
            <a:r>
              <a:rPr lang="en-US" dirty="0" err="1" smtClean="0"/>
              <a:t>Leskovec</a:t>
            </a:r>
            <a:r>
              <a:rPr lang="en-US" dirty="0" smtClean="0"/>
              <a:t>,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 smtClean="0"/>
              <a:t>Rajaraman</a:t>
            </a:r>
            <a:r>
              <a:rPr lang="en-US" dirty="0" smtClean="0"/>
              <a:t>, and Jeffrey D. Ullman,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 </a:t>
            </a:r>
            <a:r>
              <a:rPr lang="en-US" i="1" dirty="0" smtClean="0"/>
              <a:t>Mining of Massive Datasets</a:t>
            </a:r>
            <a:r>
              <a:rPr lang="en-US" dirty="0" smtClean="0"/>
              <a:t>, by Jure </a:t>
            </a:r>
            <a:r>
              <a:rPr lang="en-US" dirty="0" err="1" smtClean="0"/>
              <a:t>Leskovec</a:t>
            </a:r>
            <a:r>
              <a:rPr lang="en-US" dirty="0" smtClean="0"/>
              <a:t>,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 smtClean="0"/>
              <a:t>Rajaraman</a:t>
            </a:r>
            <a:r>
              <a:rPr lang="en-US" dirty="0" smtClean="0"/>
              <a:t>, and Jeffrey D. Ullman, 2014.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8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www.bloomberg.com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/09/01/0130_career_stagnation/1.htm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www.tutorialspoint.com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mongodb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mongodb_replication.htm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www.infoq.com</a:t>
            </a:r>
            <a:r>
              <a:rPr lang="en-US" dirty="0" smtClean="0"/>
              <a:t>/articles/</a:t>
            </a:r>
            <a:r>
              <a:rPr lang="en-US" dirty="0" err="1" smtClean="0"/>
              <a:t>mongodb</a:t>
            </a:r>
            <a:r>
              <a:rPr lang="en-US" dirty="0" smtClean="0"/>
              <a:t>-deployment-monitoring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stackoverflow.com</a:t>
            </a:r>
            <a:r>
              <a:rPr lang="en-US" dirty="0" smtClean="0"/>
              <a:t>/questions/20785404/what-happens-if-a-failed-server-return-back-from-failover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http://facility9.com/2010/08/</a:t>
            </a:r>
            <a:r>
              <a:rPr lang="en-US" dirty="0" err="1" smtClean="0"/>
              <a:t>mongodb</a:t>
            </a:r>
            <a:r>
              <a:rPr lang="en-US" dirty="0" smtClean="0"/>
              <a:t>-now-with-sharding/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30CC5C-F93F-7147-B38D-26BFC2F50DA3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772400" y="2416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85AC23-7E15-2C4C-B6B7-AA72FFD1C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doop.apache.org/docs/current/hadoop-mapreduce-client/hadoop-mapreduce-client-core/MapReduceTutorial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MongoDB: </a:t>
            </a:r>
            <a:r>
              <a:rPr lang="en-US" dirty="0" err="1" smtClean="0"/>
              <a:t>Ch</a:t>
            </a:r>
            <a:r>
              <a:rPr lang="en-US" dirty="0" smtClean="0"/>
              <a:t> 9-15</a:t>
            </a:r>
            <a:br>
              <a:rPr lang="en-US" dirty="0" smtClean="0"/>
            </a:br>
            <a:r>
              <a:rPr lang="en-US" dirty="0" smtClean="0"/>
              <a:t>Replication and Sharding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CSSE 533</a:t>
            </a:r>
          </a:p>
          <a:p>
            <a:r>
              <a:rPr lang="en-US" dirty="0" smtClean="0"/>
              <a:t>Week 3, Spring, 2015</a:t>
            </a:r>
            <a:endParaRPr lang="en-US" dirty="0"/>
          </a:p>
        </p:txBody>
      </p:sp>
      <p:pic>
        <p:nvPicPr>
          <p:cNvPr id="4" name="Picture 3" descr="hadoop-eleph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94" y="4999683"/>
            <a:ext cx="2250831" cy="1609031"/>
          </a:xfrm>
          <a:prstGeom prst="rect">
            <a:avLst/>
          </a:prstGeom>
        </p:spPr>
      </p:pic>
      <p:pic>
        <p:nvPicPr>
          <p:cNvPr id="5" name="Picture 4" descr="mongodb-gui-too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75" y="4145344"/>
            <a:ext cx="2011289" cy="2357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878" y="5611450"/>
            <a:ext cx="148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order of </a:t>
            </a:r>
            <a:r>
              <a:rPr lang="en-US" dirty="0" err="1" smtClean="0"/>
              <a:t>Hadoop</a:t>
            </a:r>
            <a:endParaRPr lang="en-US" dirty="0"/>
          </a:p>
        </p:txBody>
      </p:sp>
      <p:pic>
        <p:nvPicPr>
          <p:cNvPr id="7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802984" y="-18405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99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– More info?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http://hadoop.apache.org/docs/current/hadoop-mapreduce-client/hadoop-mapreduce-client-core/</a:t>
            </a:r>
            <a:r>
              <a:rPr lang="en-US" dirty="0" smtClean="0">
                <a:hlinkClick r:id="rId2"/>
              </a:rPr>
              <a:t>MapReduceTutorial.html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– </a:t>
            </a:r>
            <a:r>
              <a:rPr lang="en-US" dirty="0" err="1" smtClean="0"/>
              <a:t>Ch</a:t>
            </a:r>
            <a:r>
              <a:rPr lang="en-US" dirty="0" smtClean="0"/>
              <a:t> 9 – 15</a:t>
            </a:r>
          </a:p>
          <a:p>
            <a:r>
              <a:rPr lang="en-US" dirty="0" smtClean="0"/>
              <a:t>Replication and Sharding</a:t>
            </a:r>
          </a:p>
          <a:p>
            <a:endParaRPr lang="en-US" dirty="0"/>
          </a:p>
          <a:p>
            <a:r>
              <a:rPr lang="en-US" dirty="0" err="1" smtClean="0"/>
              <a:t>Ch</a:t>
            </a:r>
            <a:r>
              <a:rPr lang="en-US" dirty="0" smtClean="0"/>
              <a:t> 9 – Replication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10 – Components of a Replica Set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11 – Connecting to a Replica Set from Your Application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12 – Administration</a:t>
            </a:r>
          </a:p>
          <a:p>
            <a:endParaRPr lang="en-US" dirty="0"/>
          </a:p>
          <a:p>
            <a:r>
              <a:rPr lang="en-US" dirty="0" err="1" smtClean="0"/>
              <a:t>Ch</a:t>
            </a:r>
            <a:r>
              <a:rPr lang="en-US" dirty="0" smtClean="0"/>
              <a:t> 13 – Introduction to Sharding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14 – Configuring Sharding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15 – Choosing a Shard Key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42" y="504479"/>
            <a:ext cx="3756758" cy="21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leaves, for next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rest of the MongoDB reading</a:t>
            </a:r>
          </a:p>
          <a:p>
            <a:r>
              <a:rPr lang="en-US" dirty="0" smtClean="0"/>
              <a:t>All about administration</a:t>
            </a:r>
          </a:p>
          <a:p>
            <a:r>
              <a:rPr lang="en-US" dirty="0" smtClean="0"/>
              <a:t>And, talking about what you’ll do with MongoDB in your project</a:t>
            </a:r>
          </a:p>
          <a:p>
            <a:r>
              <a:rPr lang="en-US" dirty="0" smtClean="0"/>
              <a:t>So, this part will be your discussion!</a:t>
            </a:r>
          </a:p>
          <a:p>
            <a:endParaRPr lang="en-US" dirty="0"/>
          </a:p>
          <a:p>
            <a:r>
              <a:rPr lang="en-US" dirty="0" smtClean="0"/>
              <a:t>Then on to </a:t>
            </a:r>
            <a:r>
              <a:rPr lang="en-US" dirty="0" err="1" smtClean="0"/>
              <a:t>PostgreSQL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9 –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Why would anyone not have a DB backup running?</a:t>
            </a:r>
          </a:p>
          <a:p>
            <a:pPr lvl="1"/>
            <a:r>
              <a:rPr lang="en-US" dirty="0" smtClean="0"/>
              <a:t>Replication keeps identical copies running.</a:t>
            </a:r>
          </a:p>
          <a:p>
            <a:r>
              <a:rPr lang="en-US" dirty="0" smtClean="0"/>
              <a:t>A one-minute test setup</a:t>
            </a:r>
          </a:p>
          <a:p>
            <a:pPr lvl="1"/>
            <a:r>
              <a:rPr lang="en-US" dirty="0" smtClean="0"/>
              <a:t>Can we try this?  P 170</a:t>
            </a:r>
            <a:endParaRPr lang="en-US" dirty="0"/>
          </a:p>
          <a:p>
            <a:r>
              <a:rPr lang="en-US" dirty="0" smtClean="0"/>
              <a:t>Configuring a replica set – p 174</a:t>
            </a:r>
          </a:p>
          <a:p>
            <a:pPr lvl="1"/>
            <a:r>
              <a:rPr lang="en-US" dirty="0" smtClean="0"/>
              <a:t>How to setup for real, across multiple machines.</a:t>
            </a:r>
          </a:p>
          <a:p>
            <a:pPr lvl="1"/>
            <a:r>
              <a:rPr lang="en-US" dirty="0" smtClean="0"/>
              <a:t>Replica set gets a name, then you describe what’s in it.</a:t>
            </a:r>
          </a:p>
          <a:p>
            <a:pPr lvl="1"/>
            <a:r>
              <a:rPr lang="en-US" dirty="0" smtClean="0"/>
              <a:t>The replicas start out empty – they’ll all clone the first member.</a:t>
            </a:r>
          </a:p>
          <a:p>
            <a:pPr lvl="1"/>
            <a:r>
              <a:rPr lang="en-US" dirty="0" smtClean="0"/>
              <a:t>Configuring / changing requires some downtime.</a:t>
            </a:r>
          </a:p>
          <a:p>
            <a:pPr lvl="1"/>
            <a:r>
              <a:rPr lang="en-US" dirty="0" smtClean="0"/>
              <a:t>There are “</a:t>
            </a:r>
            <a:r>
              <a:rPr lang="en-US" dirty="0" err="1" smtClean="0"/>
              <a:t>rs</a:t>
            </a:r>
            <a:r>
              <a:rPr lang="en-US" dirty="0" smtClean="0"/>
              <a:t> Helper Functions” – simplified MongoDB commands.</a:t>
            </a:r>
          </a:p>
          <a:p>
            <a:pPr lvl="1"/>
            <a:r>
              <a:rPr lang="en-US" dirty="0" smtClean="0"/>
              <a:t>Must know the underlying networking to set this up.</a:t>
            </a:r>
          </a:p>
          <a:p>
            <a:r>
              <a:rPr lang="en-US" dirty="0" smtClean="0"/>
              <a:t>Changing your replica set configuration</a:t>
            </a:r>
          </a:p>
          <a:p>
            <a:r>
              <a:rPr lang="en-US" dirty="0" smtClean="0"/>
              <a:t>Member configuration options</a:t>
            </a:r>
          </a:p>
          <a:p>
            <a:pPr lvl="1"/>
            <a:r>
              <a:rPr lang="en-US" dirty="0" smtClean="0"/>
              <a:t>Like “arbiters” – p 182</a:t>
            </a:r>
          </a:p>
          <a:p>
            <a:pPr lvl="1"/>
            <a:r>
              <a:rPr lang="en-US" dirty="0" smtClean="0"/>
              <a:t>Options like not building indexes on secondaries – p 185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replication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20" y="1932472"/>
            <a:ext cx="4681732" cy="382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0480" y="3570502"/>
            <a:ext cx="242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the “majority” here?  (See p 178)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7297" y="1969282"/>
            <a:ext cx="21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Clients normally talk to the Primary.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938" y="6055101"/>
            <a:ext cx="790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sense says to put some of these at a different data center!  (p 179)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412" y="3662501"/>
            <a:ext cx="237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Usually an odd number works best!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10 – Components of a Replica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Synching – p 187</a:t>
            </a:r>
          </a:p>
          <a:p>
            <a:pPr lvl="1"/>
            <a:r>
              <a:rPr lang="en-US" dirty="0" smtClean="0"/>
              <a:t>How they all work together.</a:t>
            </a:r>
          </a:p>
          <a:p>
            <a:pPr lvl="1"/>
            <a:r>
              <a:rPr lang="en-US" dirty="0" smtClean="0"/>
              <a:t>Main idea – copies of the data on multiple servers.</a:t>
            </a:r>
          </a:p>
          <a:p>
            <a:pPr lvl="1"/>
            <a:r>
              <a:rPr lang="en-US" dirty="0" smtClean="0"/>
              <a:t>MongoDB keeps an </a:t>
            </a:r>
            <a:r>
              <a:rPr lang="en-US" dirty="0" err="1" smtClean="0"/>
              <a:t>oplog</a:t>
            </a:r>
            <a:r>
              <a:rPr lang="en-US" dirty="0" smtClean="0"/>
              <a:t> containing every primary write.</a:t>
            </a:r>
          </a:p>
          <a:p>
            <a:pPr lvl="2"/>
            <a:r>
              <a:rPr lang="en-US" dirty="0" smtClean="0"/>
              <a:t>A capped collection on the primary,</a:t>
            </a:r>
          </a:p>
          <a:p>
            <a:pPr lvl="2"/>
            <a:r>
              <a:rPr lang="en-US" dirty="0" smtClean="0"/>
              <a:t>Secondaries query this collection to replicate.</a:t>
            </a:r>
          </a:p>
          <a:p>
            <a:pPr lvl="3"/>
            <a:r>
              <a:rPr lang="en-US" dirty="0" smtClean="0"/>
              <a:t>Each of them has its own </a:t>
            </a:r>
            <a:r>
              <a:rPr lang="en-US" dirty="0" err="1" smtClean="0"/>
              <a:t>oplog</a:t>
            </a:r>
            <a:r>
              <a:rPr lang="en-US" dirty="0" smtClean="0"/>
              <a:t>.  So they can be used as a synch source.</a:t>
            </a:r>
          </a:p>
        </p:txBody>
      </p:sp>
    </p:spTree>
    <p:extLst>
      <p:ext uri="{BB962C8B-B14F-4D97-AF65-F5344CB8AC3E}">
        <p14:creationId xmlns:p14="http://schemas.microsoft.com/office/powerpoint/2010/main" val="130047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replication is </a:t>
            </a:r>
            <a:r>
              <a:rPr lang="en-US" dirty="0" err="1" smtClean="0"/>
              <a:t>asynch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828800"/>
            <a:ext cx="6883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7292" y="5484560"/>
            <a:ext cx="249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“Eventually up-to-date”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0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twists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secondary goes down… (p 188)</a:t>
            </a:r>
          </a:p>
          <a:p>
            <a:pPr lvl="1"/>
            <a:r>
              <a:rPr lang="en-US" dirty="0" smtClean="0"/>
              <a:t>When it restarts, it will start synching from where it left off in its own </a:t>
            </a:r>
            <a:r>
              <a:rPr lang="en-US" dirty="0" err="1" smtClean="0"/>
              <a:t>oplog</a:t>
            </a:r>
            <a:r>
              <a:rPr lang="en-US" dirty="0" smtClean="0"/>
              <a:t>.  May replay operations already applied – ok.</a:t>
            </a:r>
          </a:p>
          <a:p>
            <a:pPr lvl="1"/>
            <a:r>
              <a:rPr lang="en-US" dirty="0" smtClean="0"/>
              <a:t>If it’s been down to long for this to work, it is “stale” and will attempt to make a full copy of the data from another member – initial synching.</a:t>
            </a:r>
          </a:p>
          <a:p>
            <a:pPr lvl="2"/>
            <a:r>
              <a:rPr lang="en-US" dirty="0" smtClean="0"/>
              <a:t>Can also restore from backup, manually.  (p 190)</a:t>
            </a:r>
          </a:p>
          <a:p>
            <a:pPr lvl="2"/>
            <a:r>
              <a:rPr lang="en-US" dirty="0" smtClean="0"/>
              <a:t>Recoveries can slow down operations.</a:t>
            </a:r>
          </a:p>
          <a:p>
            <a:pPr lvl="3"/>
            <a:r>
              <a:rPr lang="en-US" dirty="0" err="1" smtClean="0"/>
              <a:t>E,g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“working set” in memory gets kicked out.</a:t>
            </a:r>
          </a:p>
          <a:p>
            <a:pPr lvl="3"/>
            <a:r>
              <a:rPr lang="en-US" dirty="0" smtClean="0"/>
              <a:t>Need to rebuild indexes.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9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10,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Heartbeats – p 191</a:t>
            </a:r>
          </a:p>
          <a:p>
            <a:pPr lvl="1"/>
            <a:r>
              <a:rPr lang="en-US" dirty="0" smtClean="0"/>
              <a:t>Every two seconds, from every member to every other member.</a:t>
            </a:r>
          </a:p>
          <a:p>
            <a:pPr lvl="1"/>
            <a:r>
              <a:rPr lang="en-US" dirty="0" smtClean="0"/>
              <a:t>Lets primary know if it can reach a majority of the set.</a:t>
            </a:r>
          </a:p>
          <a:p>
            <a:pPr lvl="2"/>
            <a:r>
              <a:rPr lang="en-US" dirty="0" smtClean="0"/>
              <a:t>If not, it demotes itself!</a:t>
            </a:r>
          </a:p>
          <a:p>
            <a:pPr lvl="1"/>
            <a:r>
              <a:rPr lang="en-US" dirty="0" smtClean="0"/>
              <a:t>Members communicate their state.  (</a:t>
            </a:r>
            <a:r>
              <a:rPr lang="en-US" dirty="0" err="1" smtClean="0"/>
              <a:t>pp</a:t>
            </a:r>
            <a:r>
              <a:rPr lang="en-US" dirty="0" smtClean="0"/>
              <a:t> 191-2)</a:t>
            </a:r>
            <a:endParaRPr lang="en-US" dirty="0"/>
          </a:p>
          <a:p>
            <a:r>
              <a:rPr lang="en-US" dirty="0" smtClean="0"/>
              <a:t>Elections – p 192</a:t>
            </a:r>
          </a:p>
          <a:p>
            <a:pPr lvl="1"/>
            <a:r>
              <a:rPr lang="en-US" dirty="0" smtClean="0"/>
              <a:t>If a member can’t reach a primary, and is eligible to become a primary, it asks to become primary.</a:t>
            </a:r>
          </a:p>
          <a:p>
            <a:pPr lvl="1"/>
            <a:r>
              <a:rPr lang="en-US" dirty="0" smtClean="0"/>
              <a:t>Other members go through logic to decide if this is suitable.</a:t>
            </a:r>
            <a:endParaRPr lang="en-US" dirty="0"/>
          </a:p>
          <a:p>
            <a:r>
              <a:rPr lang="en-US" dirty="0" smtClean="0"/>
              <a:t>Rollbacks – p 193</a:t>
            </a:r>
          </a:p>
          <a:p>
            <a:pPr lvl="1"/>
            <a:r>
              <a:rPr lang="en-US" dirty="0" smtClean="0"/>
              <a:t>Typically needed because of network partitions.</a:t>
            </a:r>
          </a:p>
          <a:p>
            <a:pPr lvl="1"/>
            <a:r>
              <a:rPr lang="en-US" dirty="0" smtClean="0"/>
              <a:t>Primary gets disconnected after a write, before replication.</a:t>
            </a:r>
          </a:p>
          <a:p>
            <a:pPr lvl="1"/>
            <a:r>
              <a:rPr lang="en-US" dirty="0" smtClean="0"/>
              <a:t>Can result in conflicting </a:t>
            </a:r>
            <a:r>
              <a:rPr lang="en-US" dirty="0" err="1" smtClean="0"/>
              <a:t>oplogs</a:t>
            </a:r>
            <a:r>
              <a:rPr lang="en-US" dirty="0" smtClean="0"/>
              <a:t>.  Call the administrator!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1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Rollbacks,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116" y="1487190"/>
            <a:ext cx="507105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what, on a giant DB!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Hadoop</a:t>
            </a:r>
            <a:r>
              <a:rPr lang="en-US" dirty="0" smtClean="0"/>
              <a:t> – If you want to do queries across the whole thing, or a lot of it.  And something like </a:t>
            </a:r>
            <a:r>
              <a:rPr lang="en-US" dirty="0" err="1" smtClean="0"/>
              <a:t>MapReduce</a:t>
            </a:r>
            <a:r>
              <a:rPr lang="en-US" dirty="0" smtClean="0"/>
              <a:t> would work:</a:t>
            </a:r>
          </a:p>
          <a:p>
            <a:pPr lvl="1"/>
            <a:r>
              <a:rPr lang="en-US" dirty="0" smtClean="0"/>
              <a:t>E.g., “Who are the best 1000 Chevy </a:t>
            </a:r>
            <a:br>
              <a:rPr lang="en-US" dirty="0" smtClean="0"/>
            </a:br>
            <a:r>
              <a:rPr lang="en-US" dirty="0" smtClean="0"/>
              <a:t>owners in the United States to pitch </a:t>
            </a:r>
            <a:br>
              <a:rPr lang="en-US" dirty="0" smtClean="0"/>
            </a:br>
            <a:r>
              <a:rPr lang="en-US" dirty="0" smtClean="0"/>
              <a:t>this expensive Chevy Volt ad </a:t>
            </a:r>
            <a:br>
              <a:rPr lang="en-US" dirty="0" smtClean="0"/>
            </a:br>
            <a:r>
              <a:rPr lang="en-US" dirty="0" smtClean="0"/>
              <a:t>campaign to?”</a:t>
            </a:r>
          </a:p>
          <a:p>
            <a:r>
              <a:rPr lang="en-US" b="1" dirty="0" smtClean="0"/>
              <a:t>Replication</a:t>
            </a:r>
            <a:r>
              <a:rPr lang="en-US" dirty="0" smtClean="0"/>
              <a:t> – If you care about keeping the data!  Or, your DB needs high availability.</a:t>
            </a:r>
          </a:p>
          <a:p>
            <a:r>
              <a:rPr lang="en-US" b="1" dirty="0" smtClean="0"/>
              <a:t>Sharding</a:t>
            </a:r>
            <a:r>
              <a:rPr lang="en-US" dirty="0" smtClean="0"/>
              <a:t> – If either: </a:t>
            </a:r>
          </a:p>
          <a:p>
            <a:pPr lvl="1"/>
            <a:r>
              <a:rPr lang="en-US" dirty="0" smtClean="0"/>
              <a:t>You have little queries flying at the DB fast enough that one server couldn’t handle them, or</a:t>
            </a:r>
          </a:p>
          <a:p>
            <a:pPr lvl="1"/>
            <a:r>
              <a:rPr lang="en-US" dirty="0" smtClean="0"/>
              <a:t>The thing’s so big it wouldn’t all fit on one server.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79" y="2490500"/>
            <a:ext cx="3204419" cy="15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7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11 – Connecting to a Replica Set from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Client-to-replica-set connection behavior – p 199</a:t>
            </a:r>
          </a:p>
          <a:p>
            <a:pPr lvl="1"/>
            <a:r>
              <a:rPr lang="en-US" dirty="0" smtClean="0"/>
              <a:t>Client libraries connect to primary, route all traffic there.</a:t>
            </a:r>
          </a:p>
          <a:p>
            <a:pPr lvl="1"/>
            <a:r>
              <a:rPr lang="en-US" dirty="0" smtClean="0"/>
              <a:t>Looks like you’re talking to a standalone server.</a:t>
            </a:r>
          </a:p>
          <a:p>
            <a:pPr lvl="2"/>
            <a:r>
              <a:rPr lang="en-US" dirty="0" smtClean="0"/>
              <a:t>The hot standbys are programmatically invisible.</a:t>
            </a:r>
          </a:p>
          <a:p>
            <a:pPr lvl="2"/>
            <a:r>
              <a:rPr lang="en-US" dirty="0" smtClean="0"/>
              <a:t>When your driver connects, it discovers “seeds” to the secondaries.</a:t>
            </a:r>
          </a:p>
          <a:p>
            <a:pPr lvl="3"/>
            <a:r>
              <a:rPr lang="en-US" dirty="0" smtClean="0"/>
              <a:t>When the primary goes down, driver finds the new primary.</a:t>
            </a:r>
          </a:p>
          <a:p>
            <a:pPr lvl="3"/>
            <a:r>
              <a:rPr lang="en-US" dirty="0" smtClean="0"/>
              <a:t>May be a detectable lull when you can’t write.</a:t>
            </a:r>
          </a:p>
          <a:p>
            <a:pPr lvl="4"/>
            <a:r>
              <a:rPr lang="en-US" dirty="0" smtClean="0"/>
              <a:t>Driver won’t do any reads or writes then.</a:t>
            </a:r>
          </a:p>
          <a:p>
            <a:pPr lvl="4"/>
            <a:r>
              <a:rPr lang="en-US" dirty="0" smtClean="0"/>
              <a:t>You can optionally find secondaries to do reads.</a:t>
            </a:r>
          </a:p>
          <a:p>
            <a:pPr lvl="4"/>
            <a:r>
              <a:rPr lang="en-US" dirty="0" smtClean="0"/>
              <a:t>You may not know if read succeeded on primary before it went down.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047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11, </a:t>
            </a:r>
            <a:r>
              <a:rPr lang="en-US" dirty="0" err="1" smtClean="0"/>
              <a:t>cntd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Waiting for replication on </a:t>
            </a:r>
            <a:r>
              <a:rPr lang="en-US" dirty="0" smtClean="0"/>
              <a:t>writes – p 200</a:t>
            </a:r>
          </a:p>
          <a:p>
            <a:pPr lvl="1"/>
            <a:r>
              <a:rPr lang="en-US" dirty="0" smtClean="0"/>
              <a:t>This helps ensure that a write was successful, but takes time.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getLastError</a:t>
            </a:r>
            <a:r>
              <a:rPr lang="en-US" dirty="0" smtClean="0"/>
              <a:t> to check this.</a:t>
            </a:r>
          </a:p>
          <a:p>
            <a:pPr lvl="1"/>
            <a:r>
              <a:rPr lang="en-US" dirty="0" smtClean="0"/>
              <a:t>What can go wrong? – p 201</a:t>
            </a:r>
          </a:p>
          <a:p>
            <a:pPr lvl="2"/>
            <a:r>
              <a:rPr lang="en-US" dirty="0" smtClean="0"/>
              <a:t>You check that the write was successful on the primary, but it crashes before secondaries replicate the write.</a:t>
            </a:r>
          </a:p>
          <a:p>
            <a:pPr lvl="2"/>
            <a:r>
              <a:rPr lang="en-US" dirty="0" smtClean="0"/>
              <a:t>Your app thinks it can access the write – but not!</a:t>
            </a:r>
            <a:endParaRPr lang="en-US" dirty="0"/>
          </a:p>
          <a:p>
            <a:r>
              <a:rPr lang="en-US" dirty="0"/>
              <a:t>Custom replication </a:t>
            </a:r>
            <a:r>
              <a:rPr lang="en-US" dirty="0" smtClean="0"/>
              <a:t>guarantees – p 202</a:t>
            </a:r>
          </a:p>
          <a:p>
            <a:pPr lvl="1"/>
            <a:r>
              <a:rPr lang="en-US" dirty="0" smtClean="0"/>
              <a:t>You can do things like “wait for one server per data center to write.”</a:t>
            </a:r>
            <a:endParaRPr lang="en-US" dirty="0"/>
          </a:p>
          <a:p>
            <a:r>
              <a:rPr lang="en-US" dirty="0"/>
              <a:t>Sending reads to </a:t>
            </a:r>
            <a:r>
              <a:rPr lang="en-US" dirty="0" smtClean="0"/>
              <a:t>secondaries – p 205</a:t>
            </a:r>
          </a:p>
          <a:p>
            <a:pPr lvl="1"/>
            <a:r>
              <a:rPr lang="en-US" dirty="0" smtClean="0"/>
              <a:t>Generally a bad idea!</a:t>
            </a:r>
          </a:p>
          <a:p>
            <a:pPr lvl="1"/>
            <a:r>
              <a:rPr lang="en-US" dirty="0" smtClean="0"/>
              <a:t>You can get inconsistent reads.</a:t>
            </a:r>
          </a:p>
          <a:p>
            <a:pPr lvl="1"/>
            <a:r>
              <a:rPr lang="en-US" dirty="0" smtClean="0"/>
              <a:t>But it does let you distribute the load and have low-latency reads.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18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12 – </a:t>
            </a:r>
            <a:r>
              <a:rPr lang="en-US" dirty="0" smtClean="0"/>
              <a:t>Administration (for replication)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rest of “Administration” is next week!</a:t>
            </a:r>
          </a:p>
          <a:p>
            <a:r>
              <a:rPr lang="en-US" dirty="0" smtClean="0"/>
              <a:t>Starting members in standalone mode – p 209</a:t>
            </a:r>
          </a:p>
          <a:p>
            <a:pPr lvl="1"/>
            <a:r>
              <a:rPr lang="en-US" dirty="0" smtClean="0"/>
              <a:t>Restarting - Lets you do many maintenance tasks.</a:t>
            </a:r>
          </a:p>
          <a:p>
            <a:r>
              <a:rPr lang="en-US" dirty="0" smtClean="0"/>
              <a:t>Replica set configuration – p 210</a:t>
            </a:r>
          </a:p>
          <a:p>
            <a:pPr lvl="1"/>
            <a:r>
              <a:rPr lang="en-US" dirty="0" smtClean="0"/>
              <a:t>Kept in </a:t>
            </a:r>
            <a:r>
              <a:rPr lang="en-US" dirty="0" err="1" smtClean="0"/>
              <a:t>local.system.replset</a:t>
            </a:r>
            <a:r>
              <a:rPr lang="en-US" dirty="0" smtClean="0"/>
              <a:t> collection.</a:t>
            </a:r>
          </a:p>
          <a:p>
            <a:pPr lvl="2"/>
            <a:r>
              <a:rPr lang="en-US" dirty="0" smtClean="0"/>
              <a:t>Be careful how you change this set!</a:t>
            </a:r>
          </a:p>
          <a:p>
            <a:pPr lvl="1"/>
            <a:r>
              <a:rPr lang="en-US" dirty="0" smtClean="0"/>
              <a:t>Can create a replica set using </a:t>
            </a:r>
            <a:r>
              <a:rPr lang="en-US" dirty="0" err="1" smtClean="0"/>
              <a:t>rs.initiate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change set members.</a:t>
            </a:r>
          </a:p>
          <a:p>
            <a:pPr lvl="1"/>
            <a:r>
              <a:rPr lang="en-US" dirty="0" smtClean="0"/>
              <a:t>Can make “larger sets” than usually allowed.  Why? (p 211)</a:t>
            </a:r>
          </a:p>
          <a:p>
            <a:r>
              <a:rPr lang="en-US" dirty="0" smtClean="0"/>
              <a:t>Monitoring replication – p 214</a:t>
            </a:r>
          </a:p>
          <a:p>
            <a:pPr lvl="1"/>
            <a:r>
              <a:rPr lang="en-US" dirty="0" smtClean="0"/>
              <a:t>Look at the logs.</a:t>
            </a:r>
          </a:p>
          <a:p>
            <a:pPr lvl="1"/>
            <a:r>
              <a:rPr lang="en-US" dirty="0" smtClean="0"/>
              <a:t>Visualize the replication graph.</a:t>
            </a:r>
          </a:p>
          <a:p>
            <a:pPr lvl="1"/>
            <a:r>
              <a:rPr lang="en-US" dirty="0" smtClean="0"/>
              <a:t>Track lag.</a:t>
            </a:r>
          </a:p>
          <a:p>
            <a:r>
              <a:rPr lang="en-US" dirty="0" smtClean="0"/>
              <a:t>Master-slave – p 225</a:t>
            </a:r>
          </a:p>
          <a:p>
            <a:pPr lvl="1"/>
            <a:r>
              <a:rPr lang="en-US" dirty="0" smtClean="0"/>
              <a:t>The predecessor to </a:t>
            </a:r>
            <a:r>
              <a:rPr lang="en-US" dirty="0" err="1" smtClean="0"/>
              <a:t>MongoDB’s</a:t>
            </a:r>
            <a:r>
              <a:rPr lang="en-US" dirty="0" smtClean="0"/>
              <a:t> replication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13 – Introduction to Sharding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– p 231</a:t>
            </a:r>
          </a:p>
          <a:p>
            <a:pPr lvl="1"/>
            <a:r>
              <a:rPr lang="en-US" dirty="0" smtClean="0"/>
              <a:t>Splits data across multiple machines – partitioning.</a:t>
            </a:r>
          </a:p>
          <a:p>
            <a:pPr lvl="1"/>
            <a:r>
              <a:rPr lang="en-US" dirty="0" smtClean="0"/>
              <a:t>Can store more data / handle more load.</a:t>
            </a:r>
          </a:p>
          <a:p>
            <a:pPr lvl="1"/>
            <a:r>
              <a:rPr lang="en-US" dirty="0" smtClean="0"/>
              <a:t>Automatic alternative to having to program this!</a:t>
            </a:r>
          </a:p>
          <a:p>
            <a:pPr lvl="1"/>
            <a:r>
              <a:rPr lang="en-US" dirty="0" err="1" smtClean="0"/>
              <a:t>MongoDB’s</a:t>
            </a:r>
            <a:r>
              <a:rPr lang="en-US" dirty="0" smtClean="0"/>
              <a:t> built-in system abstracts the architecture and simplifies the admin.</a:t>
            </a:r>
          </a:p>
          <a:p>
            <a:pPr lvl="2"/>
            <a:r>
              <a:rPr lang="en-US" dirty="0" smtClean="0"/>
              <a:t>But, it’s still messy!</a:t>
            </a:r>
          </a:p>
          <a:p>
            <a:r>
              <a:rPr lang="en-US" dirty="0" smtClean="0"/>
              <a:t>Understanding the components of a cluster – p 232</a:t>
            </a:r>
          </a:p>
          <a:p>
            <a:pPr lvl="1"/>
            <a:r>
              <a:rPr lang="en-US" dirty="0" smtClean="0"/>
              <a:t>Don’t confuse with replication!</a:t>
            </a:r>
          </a:p>
          <a:p>
            <a:r>
              <a:rPr lang="en-US" dirty="0" smtClean="0"/>
              <a:t>A one-minute test setup – p 232</a:t>
            </a:r>
          </a:p>
          <a:p>
            <a:pPr lvl="1"/>
            <a:r>
              <a:rPr lang="en-US" dirty="0" smtClean="0"/>
              <a:t>We should try this!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Typically used </a:t>
            </a:r>
            <a:r>
              <a:rPr lang="en-US" i="1" dirty="0" smtClean="0"/>
              <a:t>along with</a:t>
            </a:r>
            <a:r>
              <a:rPr lang="en-US" dirty="0" smtClean="0"/>
              <a:t> replication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878655"/>
            <a:ext cx="72644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9691" y="5337321"/>
            <a:ext cx="193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We’ll get to these other pieces.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“primary shard”?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the entire replica set composing a shard.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 a single server that can take writes.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829" y="2760683"/>
            <a:ext cx="5598971" cy="3716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28" y="3478462"/>
            <a:ext cx="244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Modern “Shard” – a 1009 </a:t>
            </a:r>
            <a:r>
              <a:rPr lang="en-US" dirty="0" err="1" smtClean="0"/>
              <a:t>ft</a:t>
            </a:r>
            <a:r>
              <a:rPr lang="en-US" dirty="0" smtClean="0"/>
              <a:t> skyscraper in London!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6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13,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splits are based on a “shared key” – a field or two used to breakup the data.</a:t>
            </a:r>
          </a:p>
          <a:p>
            <a:pPr lvl="1"/>
            <a:r>
              <a:rPr lang="en-US" dirty="0" smtClean="0"/>
              <a:t>Like “username”.</a:t>
            </a:r>
          </a:p>
          <a:p>
            <a:pPr lvl="1"/>
            <a:r>
              <a:rPr lang="en-US" dirty="0" smtClean="0"/>
              <a:t>Must be indexed. (p 235)</a:t>
            </a:r>
          </a:p>
          <a:p>
            <a:pPr lvl="1"/>
            <a:r>
              <a:rPr lang="en-US" dirty="0" smtClean="0"/>
              <a:t>MongoDB divides the data into “chunks” based on this key.</a:t>
            </a:r>
          </a:p>
          <a:p>
            <a:pPr lvl="2"/>
            <a:r>
              <a:rPr lang="en-US" dirty="0" smtClean="0"/>
              <a:t>Each chunk is for a range of the keys.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850480"/>
            <a:ext cx="8890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13,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chunks are then evenly distributed across “shards.”  (The separate servers being used.)</a:t>
            </a:r>
          </a:p>
          <a:p>
            <a:r>
              <a:rPr lang="en-US" dirty="0" smtClean="0"/>
              <a:t>Client-side queries work normally.  Routing done by “mongos”.</a:t>
            </a:r>
          </a:p>
          <a:p>
            <a:r>
              <a:rPr lang="en-US" dirty="0" smtClean="0"/>
              <a:t>Can use “explain” to see what really happens. (p 237)</a:t>
            </a:r>
          </a:p>
          <a:p>
            <a:r>
              <a:rPr lang="en-US" dirty="0" smtClean="0"/>
              <a:t>You can still do big operations on </a:t>
            </a:r>
            <a:r>
              <a:rPr lang="en-US" dirty="0" err="1" smtClean="0"/>
              <a:t>sharded</a:t>
            </a:r>
            <a:r>
              <a:rPr lang="en-US" dirty="0" smtClean="0"/>
              <a:t> datasets.  E.g., mongos does sorting with a merge-sort across the shards.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74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14 – Configuring Sharding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to shard – p 241.</a:t>
            </a:r>
          </a:p>
          <a:p>
            <a:pPr lvl="1"/>
            <a:r>
              <a:rPr lang="en-US" dirty="0" smtClean="0"/>
              <a:t>Increase available RAM.</a:t>
            </a:r>
          </a:p>
          <a:p>
            <a:pPr lvl="1"/>
            <a:r>
              <a:rPr lang="en-US" dirty="0" smtClean="0"/>
              <a:t>Increase available disk space.</a:t>
            </a:r>
          </a:p>
          <a:p>
            <a:pPr lvl="1"/>
            <a:r>
              <a:rPr lang="en-US" dirty="0" smtClean="0"/>
              <a:t>Reduce load on a server.</a:t>
            </a:r>
          </a:p>
          <a:p>
            <a:pPr lvl="1"/>
            <a:r>
              <a:rPr lang="en-US" dirty="0" smtClean="0"/>
              <a:t>Read or write data with greater throughput than a single </a:t>
            </a:r>
            <a:r>
              <a:rPr lang="en-US" dirty="0" err="1" smtClean="0"/>
              <a:t>mongod</a:t>
            </a:r>
            <a:r>
              <a:rPr lang="en-US" dirty="0" smtClean="0"/>
              <a:t> can handle.</a:t>
            </a:r>
          </a:p>
          <a:p>
            <a:r>
              <a:rPr lang="en-US" dirty="0" smtClean="0"/>
              <a:t>Monitor to decide when sharding becomes necessary.</a:t>
            </a:r>
          </a:p>
          <a:p>
            <a:r>
              <a:rPr lang="en-US" dirty="0" smtClean="0"/>
              <a:t>Starting </a:t>
            </a:r>
            <a:r>
              <a:rPr lang="en-US" dirty="0"/>
              <a:t>the </a:t>
            </a:r>
            <a:r>
              <a:rPr lang="en-US" dirty="0" smtClean="0"/>
              <a:t>servers – p 242</a:t>
            </a:r>
          </a:p>
          <a:p>
            <a:pPr lvl="1"/>
            <a:r>
              <a:rPr lang="en-US" dirty="0" smtClean="0"/>
              <a:t>Need to start up all the processes required.</a:t>
            </a:r>
          </a:p>
          <a:p>
            <a:pPr lvl="1"/>
            <a:r>
              <a:rPr lang="en-US" dirty="0" smtClean="0"/>
              <a:t>Need to set up the mongos and the shards.</a:t>
            </a:r>
          </a:p>
          <a:p>
            <a:pPr lvl="1"/>
            <a:r>
              <a:rPr lang="en-US" dirty="0" smtClean="0"/>
              <a:t>Need to set up “</a:t>
            </a:r>
            <a:r>
              <a:rPr lang="en-US" dirty="0" err="1" smtClean="0"/>
              <a:t>config</a:t>
            </a:r>
            <a:r>
              <a:rPr lang="en-US" dirty="0" smtClean="0"/>
              <a:t> servers.”  Usually 3!  (See p 243.)</a:t>
            </a:r>
          </a:p>
          <a:p>
            <a:pPr lvl="2"/>
            <a:r>
              <a:rPr lang="en-US" dirty="0" smtClean="0"/>
              <a:t>These are “the brains of your cluster.”  Used by mongos. “Table of contents.”</a:t>
            </a:r>
          </a:p>
          <a:p>
            <a:pPr lvl="2"/>
            <a:r>
              <a:rPr lang="en-US" dirty="0" smtClean="0"/>
              <a:t>Set up first. Started first.</a:t>
            </a:r>
          </a:p>
          <a:p>
            <a:pPr lvl="2"/>
            <a:r>
              <a:rPr lang="en-US" dirty="0" smtClean="0"/>
              <a:t>Each on a separate machine, geographically distributed.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0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14,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mongos process</a:t>
            </a:r>
          </a:p>
          <a:p>
            <a:pPr lvl="1"/>
            <a:r>
              <a:rPr lang="en-US" dirty="0" smtClean="0"/>
              <a:t>Application uses it to connect to.</a:t>
            </a:r>
          </a:p>
          <a:p>
            <a:pPr lvl="1"/>
            <a:r>
              <a:rPr lang="en-US" dirty="0" smtClean="0"/>
              <a:t>Needs to know where the </a:t>
            </a:r>
            <a:r>
              <a:rPr lang="en-US" dirty="0" err="1" smtClean="0"/>
              <a:t>config</a:t>
            </a:r>
            <a:r>
              <a:rPr lang="en-US" dirty="0" smtClean="0"/>
              <a:t> servers are.  Precisely! (p 244)</a:t>
            </a:r>
          </a:p>
          <a:p>
            <a:pPr lvl="1"/>
            <a:r>
              <a:rPr lang="en-US" dirty="0" smtClean="0"/>
              <a:t>Typically one mongos process per application server.</a:t>
            </a:r>
          </a:p>
          <a:p>
            <a:r>
              <a:rPr lang="en-US" dirty="0" smtClean="0"/>
              <a:t>Can add shards after mongos is running.</a:t>
            </a:r>
          </a:p>
          <a:p>
            <a:pPr lvl="1"/>
            <a:r>
              <a:rPr lang="en-US" dirty="0" smtClean="0"/>
              <a:t>Existing shard replica set </a:t>
            </a:r>
            <a:r>
              <a:rPr lang="en-US" dirty="0" err="1" smtClean="0"/>
              <a:t>vs</a:t>
            </a:r>
            <a:r>
              <a:rPr lang="en-US" dirty="0" smtClean="0"/>
              <a:t> starting from scratch.  (p 244)</a:t>
            </a:r>
          </a:p>
          <a:p>
            <a:pPr lvl="1"/>
            <a:r>
              <a:rPr lang="en-US" dirty="0" smtClean="0"/>
              <a:t>Clients make requests from mongos, </a:t>
            </a:r>
            <a:r>
              <a:rPr lang="en-US" dirty="0" err="1" smtClean="0"/>
              <a:t>vs</a:t>
            </a:r>
            <a:r>
              <a:rPr lang="en-US" dirty="0" smtClean="0"/>
              <a:t> contacting the replica sets directly.</a:t>
            </a:r>
          </a:p>
          <a:p>
            <a:r>
              <a:rPr lang="en-US" dirty="0" smtClean="0"/>
              <a:t>Can add more shards as needed.</a:t>
            </a:r>
          </a:p>
          <a:p>
            <a:r>
              <a:rPr lang="en-US" dirty="0" smtClean="0"/>
              <a:t>MongoDB needs to be told how to distribute the data.</a:t>
            </a:r>
          </a:p>
          <a:p>
            <a:pPr lvl="1"/>
            <a:r>
              <a:rPr lang="en-US" dirty="0" smtClean="0"/>
              <a:t>Need to tell both the database and the collection to do this – p 245.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5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Data Science Book chapter, on Moodle.</a:t>
            </a:r>
          </a:p>
          <a:p>
            <a:r>
              <a:rPr lang="en-US" dirty="0" smtClean="0"/>
              <a:t>Typical </a:t>
            </a:r>
            <a:r>
              <a:rPr lang="en-US" dirty="0" err="1" smtClean="0"/>
              <a:t>Hadoop</a:t>
            </a:r>
            <a:r>
              <a:rPr lang="en-US" dirty="0" smtClean="0"/>
              <a:t> problem:</a:t>
            </a:r>
          </a:p>
          <a:p>
            <a:pPr lvl="1"/>
            <a:r>
              <a:rPr lang="en-US" dirty="0" smtClean="0"/>
              <a:t>Find the most frequent words in a (giant) list.</a:t>
            </a:r>
          </a:p>
          <a:p>
            <a:pPr lvl="1"/>
            <a:r>
              <a:rPr lang="en-US" dirty="0" smtClean="0"/>
              <a:t>Suppose you had 10</a:t>
            </a:r>
            <a:r>
              <a:rPr lang="en-US" baseline="30000" dirty="0" smtClean="0"/>
              <a:t>9</a:t>
            </a:r>
            <a:r>
              <a:rPr lang="en-US" dirty="0" smtClean="0"/>
              <a:t> words… or more.</a:t>
            </a:r>
          </a:p>
          <a:p>
            <a:r>
              <a:rPr lang="en-US" dirty="0" smtClean="0"/>
              <a:t>What’s the limit on how big is doable?</a:t>
            </a:r>
          </a:p>
          <a:p>
            <a:pPr lvl="1"/>
            <a:r>
              <a:rPr lang="en-US" dirty="0" smtClean="0"/>
              <a:t>Computer memory?</a:t>
            </a:r>
          </a:p>
          <a:p>
            <a:pPr lvl="1"/>
            <a:r>
              <a:rPr lang="en-US" dirty="0" smtClean="0"/>
              <a:t>Channel speed?</a:t>
            </a:r>
          </a:p>
          <a:p>
            <a:pPr lvl="1"/>
            <a:r>
              <a:rPr lang="en-US" dirty="0" smtClean="0"/>
              <a:t>The need to consolidate results on one computer?</a:t>
            </a:r>
          </a:p>
          <a:p>
            <a:r>
              <a:rPr lang="en-US" dirty="0" smtClean="0"/>
              <a:t>When we get to ~1000 machines, some will fail.</a:t>
            </a:r>
          </a:p>
          <a:p>
            <a:pPr lvl="1"/>
            <a:r>
              <a:rPr lang="en-US" dirty="0" smtClean="0"/>
              <a:t>Need to start making copies, embed checksums, have a controller machine.</a:t>
            </a:r>
          </a:p>
          <a:p>
            <a:r>
              <a:rPr lang="en-US" dirty="0" smtClean="0"/>
              <a:t>Need a platform that abstracts away fault tolerance.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8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14,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MongoDB tracks cluster </a:t>
            </a:r>
            <a:r>
              <a:rPr lang="en-US" dirty="0" smtClean="0"/>
              <a:t>data – p 246</a:t>
            </a:r>
          </a:p>
          <a:p>
            <a:pPr lvl="1"/>
            <a:r>
              <a:rPr lang="en-US" dirty="0" smtClean="0"/>
              <a:t>Documents grouped into chunks.  Always on 1 shard.</a:t>
            </a:r>
          </a:p>
          <a:p>
            <a:pPr lvl="1"/>
            <a:r>
              <a:rPr lang="en-US" dirty="0" smtClean="0"/>
              <a:t>MongoDB keeps a table of chunks mapped to shards.  “</a:t>
            </a:r>
            <a:r>
              <a:rPr lang="en-US" dirty="0" err="1" smtClean="0"/>
              <a:t>config.chunks</a:t>
            </a:r>
            <a:r>
              <a:rPr lang="en-US" dirty="0" smtClean="0"/>
              <a:t>”. (see p 247)</a:t>
            </a:r>
          </a:p>
          <a:p>
            <a:pPr lvl="1"/>
            <a:r>
              <a:rPr lang="en-US" dirty="0" smtClean="0"/>
              <a:t>As writes occur, some chunks grow in size, etc.</a:t>
            </a:r>
          </a:p>
          <a:p>
            <a:pPr lvl="2"/>
            <a:r>
              <a:rPr lang="en-US" dirty="0" smtClean="0"/>
              <a:t>At a certain size, MongoDB splits a chunk.</a:t>
            </a:r>
          </a:p>
          <a:p>
            <a:pPr lvl="2"/>
            <a:r>
              <a:rPr lang="en-US" dirty="0" smtClean="0"/>
              <a:t>Chunks on a server are not really physically grouped on disk.</a:t>
            </a:r>
          </a:p>
          <a:p>
            <a:pPr lvl="1"/>
            <a:r>
              <a:rPr lang="en-US" dirty="0" smtClean="0"/>
              <a:t>A “split storm” occurs when mongos repeatedly attempts to split a chunk and can’t (often because a </a:t>
            </a:r>
            <a:r>
              <a:rPr lang="en-US" dirty="0" err="1" smtClean="0"/>
              <a:t>config</a:t>
            </a:r>
            <a:r>
              <a:rPr lang="en-US" dirty="0" smtClean="0"/>
              <a:t> server is down). (p 250)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balancer – p 253</a:t>
            </a:r>
          </a:p>
          <a:p>
            <a:pPr lvl="1"/>
            <a:r>
              <a:rPr lang="en-US" dirty="0" smtClean="0"/>
              <a:t>Migrates data.</a:t>
            </a:r>
          </a:p>
          <a:p>
            <a:pPr lvl="1"/>
            <a:r>
              <a:rPr lang="en-US" dirty="0" smtClean="0"/>
              <a:t>Checks for imbalances between shards.</a:t>
            </a:r>
          </a:p>
          <a:p>
            <a:pPr lvl="1"/>
            <a:r>
              <a:rPr lang="en-US" dirty="0" smtClean="0"/>
              <a:t>Each mongos plays the part of “the balancer” occasionally.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50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15 – Choosing a Shard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Taking stock of your usage – p 257</a:t>
            </a:r>
          </a:p>
          <a:p>
            <a:pPr lvl="1"/>
            <a:r>
              <a:rPr lang="en-US" dirty="0" smtClean="0"/>
              <a:t>Once you have more than a few shards, almost impossible to change the shard key!</a:t>
            </a:r>
          </a:p>
          <a:p>
            <a:pPr lvl="1"/>
            <a:r>
              <a:rPr lang="en-US" dirty="0" smtClean="0"/>
              <a:t>Need to understand workload, and how your application’s requests will be split-up.</a:t>
            </a:r>
          </a:p>
          <a:p>
            <a:pPr lvl="1"/>
            <a:r>
              <a:rPr lang="en-US" dirty="0" smtClean="0"/>
              <a:t>Work-out examples, like shown in the chapter.</a:t>
            </a:r>
          </a:p>
          <a:p>
            <a:pPr lvl="1"/>
            <a:r>
              <a:rPr lang="en-US" dirty="0" smtClean="0"/>
              <a:t>Basic considerations – p 258</a:t>
            </a:r>
          </a:p>
          <a:p>
            <a:pPr lvl="2"/>
            <a:r>
              <a:rPr lang="en-US" dirty="0" smtClean="0"/>
              <a:t>A 3-shard cluster has lots more flexibility than a 1000-shard cluster.</a:t>
            </a:r>
          </a:p>
          <a:p>
            <a:pPr lvl="2"/>
            <a:r>
              <a:rPr lang="en-US" dirty="0" smtClean="0"/>
              <a:t>If many shards, you can’t fire-off queries that can hit all shards.</a:t>
            </a:r>
          </a:p>
          <a:p>
            <a:pPr lvl="3"/>
            <a:r>
              <a:rPr lang="en-US" dirty="0" smtClean="0"/>
              <a:t>Thus, almost all queries must include the shard key.</a:t>
            </a:r>
          </a:p>
          <a:p>
            <a:pPr lvl="2"/>
            <a:r>
              <a:rPr lang="en-US" dirty="0" smtClean="0"/>
              <a:t>Why are you sharding?  To decrease read or write latency? </a:t>
            </a:r>
          </a:p>
          <a:p>
            <a:pPr lvl="3"/>
            <a:r>
              <a:rPr lang="en-US" dirty="0" smtClean="0"/>
              <a:t>To decrease write latency, you may need geographically closer or more powerful machines.</a:t>
            </a:r>
          </a:p>
          <a:p>
            <a:pPr lvl="3"/>
            <a:r>
              <a:rPr lang="en-US" dirty="0" smtClean="0"/>
              <a:t>To increase read or write throughput? (Capacity.)  Need requests evenly distributed for that.  (Parallelism.)</a:t>
            </a:r>
          </a:p>
          <a:p>
            <a:pPr lvl="3"/>
            <a:r>
              <a:rPr lang="en-US" dirty="0" smtClean="0"/>
              <a:t>To increase system resources? (Like more RAM per GB of data.)  If so, keep working set as small as possible.</a:t>
            </a:r>
          </a:p>
        </p:txBody>
      </p:sp>
    </p:spTree>
    <p:extLst>
      <p:ext uri="{BB962C8B-B14F-4D97-AF65-F5344CB8AC3E}">
        <p14:creationId xmlns:p14="http://schemas.microsoft.com/office/powerpoint/2010/main" val="1300470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15,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Picturing </a:t>
            </a:r>
            <a:r>
              <a:rPr lang="en-US" dirty="0" smtClean="0"/>
              <a:t>distributions – p 258</a:t>
            </a:r>
          </a:p>
          <a:p>
            <a:pPr lvl="1"/>
            <a:r>
              <a:rPr lang="en-US" dirty="0" smtClean="0"/>
              <a:t>Three basic distributions for splitting data.</a:t>
            </a:r>
          </a:p>
          <a:p>
            <a:pPr lvl="1"/>
            <a:r>
              <a:rPr lang="en-US" dirty="0" smtClean="0"/>
              <a:t>Ascending shard keys – something like “date” that increases steadily over time.</a:t>
            </a:r>
          </a:p>
          <a:p>
            <a:pPr lvl="2"/>
            <a:r>
              <a:rPr lang="en-US" dirty="0" smtClean="0"/>
              <a:t>All the growth will always be at the end, on the max chunk.</a:t>
            </a:r>
          </a:p>
          <a:p>
            <a:pPr lvl="1"/>
            <a:r>
              <a:rPr lang="en-US" dirty="0" smtClean="0"/>
              <a:t>Randomly distributed shard keys – like usernames, email addresses, hashes.</a:t>
            </a:r>
          </a:p>
          <a:p>
            <a:pPr lvl="2"/>
            <a:r>
              <a:rPr lang="en-US" dirty="0" smtClean="0"/>
              <a:t>Inserts will hit every chunk (and shard) fairly evenly.</a:t>
            </a:r>
          </a:p>
          <a:p>
            <a:pPr lvl="2"/>
            <a:r>
              <a:rPr lang="en-US" dirty="0" smtClean="0"/>
              <a:t>But, MongoDB isn’t efficient at randomly accessing data on disk.</a:t>
            </a:r>
          </a:p>
          <a:p>
            <a:pPr lvl="1"/>
            <a:r>
              <a:rPr lang="en-US" dirty="0" smtClean="0"/>
              <a:t>Location-based shard keys – like user’s IP, address, or some pseudo-location like “office.”</a:t>
            </a:r>
          </a:p>
          <a:p>
            <a:pPr lvl="2"/>
            <a:r>
              <a:rPr lang="en-US" dirty="0" smtClean="0"/>
              <a:t>MongoDB can shard to put data close to users and keep related data together.</a:t>
            </a:r>
          </a:p>
          <a:p>
            <a:pPr lvl="2"/>
            <a:r>
              <a:rPr lang="en-US" dirty="0" smtClean="0"/>
              <a:t>Hard to predict what growth patterns will occur!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8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15,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Shard key </a:t>
            </a:r>
            <a:r>
              <a:rPr lang="en-US" dirty="0" smtClean="0"/>
              <a:t>strategies – p 264</a:t>
            </a:r>
          </a:p>
          <a:p>
            <a:pPr lvl="1"/>
            <a:r>
              <a:rPr lang="en-US" dirty="0" smtClean="0"/>
              <a:t>To load as fast as possible – hashed </a:t>
            </a:r>
            <a:br>
              <a:rPr lang="en-US" dirty="0" smtClean="0"/>
            </a:br>
            <a:r>
              <a:rPr lang="en-US" dirty="0" smtClean="0"/>
              <a:t>shard keys</a:t>
            </a:r>
          </a:p>
          <a:p>
            <a:pPr lvl="2"/>
            <a:r>
              <a:rPr lang="en-US" dirty="0" smtClean="0"/>
              <a:t>Good choice for an ascending key </a:t>
            </a:r>
            <a:br>
              <a:rPr lang="en-US" dirty="0" smtClean="0"/>
            </a:br>
            <a:r>
              <a:rPr lang="en-US" dirty="0" smtClean="0"/>
              <a:t>used in a lot of write queries</a:t>
            </a:r>
          </a:p>
          <a:p>
            <a:pPr lvl="2"/>
            <a:r>
              <a:rPr lang="en-US" dirty="0" smtClean="0"/>
              <a:t>But of course you can never do a targeted </a:t>
            </a:r>
            <a:br>
              <a:rPr lang="en-US" dirty="0" smtClean="0"/>
            </a:br>
            <a:r>
              <a:rPr lang="en-US" dirty="0" smtClean="0"/>
              <a:t>range query!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firehose</a:t>
            </a:r>
            <a:r>
              <a:rPr lang="en-US" dirty="0" smtClean="0"/>
              <a:t> strategy – p 267</a:t>
            </a:r>
          </a:p>
          <a:p>
            <a:pPr lvl="2"/>
            <a:r>
              <a:rPr lang="en-US" dirty="0" smtClean="0"/>
              <a:t>Give more powerful servers more load.</a:t>
            </a:r>
          </a:p>
          <a:p>
            <a:pPr lvl="2"/>
            <a:r>
              <a:rPr lang="en-US" dirty="0" smtClean="0"/>
              <a:t>E.g., One of your servers has an SSD.</a:t>
            </a:r>
          </a:p>
          <a:p>
            <a:pPr lvl="3"/>
            <a:r>
              <a:rPr lang="en-US" dirty="0" smtClean="0"/>
              <a:t>Force all inserts to go to the SSD.</a:t>
            </a:r>
          </a:p>
          <a:p>
            <a:pPr lvl="3"/>
            <a:r>
              <a:rPr lang="en-US" dirty="0" smtClean="0"/>
              <a:t>Allow the balancer to move older chunks to other chards.</a:t>
            </a:r>
          </a:p>
          <a:p>
            <a:pPr lvl="1"/>
            <a:r>
              <a:rPr lang="en-US" dirty="0" smtClean="0"/>
              <a:t>Multi-hotspot – p 268</a:t>
            </a:r>
          </a:p>
          <a:p>
            <a:pPr lvl="2"/>
            <a:r>
              <a:rPr lang="en-US" dirty="0" smtClean="0"/>
              <a:t>Ideally writes are ascending within a shard, but randomly spread across shards.  How to do that!?</a:t>
            </a:r>
          </a:p>
          <a:p>
            <a:pPr lvl="3"/>
            <a:r>
              <a:rPr lang="en-US" dirty="0" smtClean="0"/>
              <a:t>Use a compound shard key.</a:t>
            </a:r>
          </a:p>
          <a:p>
            <a:pPr lvl="3"/>
            <a:r>
              <a:rPr lang="en-US" dirty="0" smtClean="0"/>
              <a:t>First value is a rough, random value with a low-</a:t>
            </a:r>
            <a:r>
              <a:rPr lang="en-US" dirty="0" err="1" smtClean="0"/>
              <a:t>ish</a:t>
            </a:r>
            <a:r>
              <a:rPr lang="en-US" dirty="0" smtClean="0"/>
              <a:t> cardinality. Try for one chunk per random value.</a:t>
            </a:r>
          </a:p>
          <a:p>
            <a:pPr lvl="3"/>
            <a:r>
              <a:rPr lang="en-US" dirty="0" smtClean="0"/>
              <a:t>Second part of the key is an ascending key.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14" y="1986149"/>
            <a:ext cx="3370395" cy="22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3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15,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Shard key rules and </a:t>
            </a:r>
            <a:r>
              <a:rPr lang="en-US" dirty="0" smtClean="0"/>
              <a:t>guidelines – p 271</a:t>
            </a:r>
          </a:p>
          <a:p>
            <a:pPr lvl="1"/>
            <a:r>
              <a:rPr lang="en-US" dirty="0" smtClean="0"/>
              <a:t>Pick shard keys like indexes – the concepts are similar.</a:t>
            </a:r>
          </a:p>
          <a:p>
            <a:pPr lvl="1"/>
            <a:r>
              <a:rPr lang="en-US" dirty="0" smtClean="0"/>
              <a:t>Shard keys can’t be arrays!</a:t>
            </a:r>
          </a:p>
          <a:p>
            <a:pPr lvl="1"/>
            <a:r>
              <a:rPr lang="en-US" dirty="0" smtClean="0"/>
              <a:t>Once inserted, a document’s shard key can’t be modified.</a:t>
            </a:r>
          </a:p>
          <a:p>
            <a:pPr lvl="1"/>
            <a:r>
              <a:rPr lang="en-US" dirty="0" smtClean="0"/>
              <a:t>Special types of index can’t be used for shard keys.</a:t>
            </a:r>
          </a:p>
          <a:p>
            <a:pPr lvl="1"/>
            <a:r>
              <a:rPr lang="en-US" dirty="0" smtClean="0"/>
              <a:t>Better choose a shard key that </a:t>
            </a:r>
            <a:r>
              <a:rPr lang="en-US" i="1" dirty="0" smtClean="0"/>
              <a:t>will</a:t>
            </a:r>
            <a:r>
              <a:rPr lang="en-US" dirty="0" smtClean="0"/>
              <a:t> vary!</a:t>
            </a:r>
          </a:p>
          <a:p>
            <a:pPr lvl="2"/>
            <a:r>
              <a:rPr lang="en-US" dirty="0" smtClean="0"/>
              <a:t>It performs better on high-cardinality fields.</a:t>
            </a:r>
            <a:endParaRPr lang="en-US" dirty="0"/>
          </a:p>
          <a:p>
            <a:r>
              <a:rPr lang="en-US" dirty="0"/>
              <a:t>Controlling data </a:t>
            </a:r>
            <a:r>
              <a:rPr lang="en-US" dirty="0" smtClean="0"/>
              <a:t>distribution – p 271</a:t>
            </a:r>
          </a:p>
          <a:p>
            <a:pPr lvl="1"/>
            <a:r>
              <a:rPr lang="en-US" dirty="0" smtClean="0"/>
              <a:t>There are options beyond automatic distribution!</a:t>
            </a:r>
          </a:p>
          <a:p>
            <a:pPr lvl="1"/>
            <a:r>
              <a:rPr lang="en-US" dirty="0" smtClean="0"/>
              <a:t>Like how to keep some low-value data off your best server.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64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want to use MongoDB for the recruiting-related documents?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7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two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Mapper</a:t>
            </a:r>
            <a:r>
              <a:rPr lang="en-US" dirty="0" smtClean="0"/>
              <a:t> – produces a (key, value) ordered pair.  Sorts these outputs via a “shuffle,” finding keys that match and piling them up.  These piles go to the reducer.</a:t>
            </a:r>
          </a:p>
          <a:p>
            <a:r>
              <a:rPr lang="en-US" b="1" dirty="0" smtClean="0"/>
              <a:t>Reducer</a:t>
            </a:r>
            <a:r>
              <a:rPr lang="en-US" dirty="0" smtClean="0"/>
              <a:t> – Processes the piles, outputting a (key, new value) pair.  New value is some aggregate of the old values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Reducer has 3 primary phases: shuffle, sort and reduce.</a:t>
            </a:r>
          </a:p>
          <a:p>
            <a:r>
              <a:rPr lang="en-US" dirty="0" smtClean="0"/>
              <a:t>Both functions typically include programmatic intervention – e.g., Java.</a:t>
            </a:r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 runs these functions on many machines that are local to the stored data you’re using.</a:t>
            </a:r>
          </a:p>
          <a:p>
            <a:r>
              <a:rPr lang="en-US" dirty="0" smtClean="0"/>
              <a:t>All the fault tolerance is automatic.</a:t>
            </a:r>
          </a:p>
          <a:p>
            <a:r>
              <a:rPr lang="en-US" dirty="0" smtClean="0"/>
              <a:t>E.g., In the word counting problem:</a:t>
            </a:r>
          </a:p>
          <a:p>
            <a:pPr lvl="1"/>
            <a:r>
              <a:rPr lang="en-US" dirty="0" smtClean="0"/>
              <a:t>Each occurrence of “red” </a:t>
            </a:r>
            <a:r>
              <a:rPr lang="en-US" dirty="0" smtClean="0">
                <a:sym typeface="Wingdings"/>
              </a:rPr>
              <a:t> (“red”, 1).</a:t>
            </a:r>
          </a:p>
          <a:p>
            <a:pPr lvl="1"/>
            <a:r>
              <a:rPr lang="en-US" dirty="0" smtClean="0">
                <a:sym typeface="Wingdings"/>
              </a:rPr>
              <a:t>Mapper gives stacks of (“red”, 1)’s.</a:t>
            </a:r>
          </a:p>
          <a:p>
            <a:pPr lvl="1"/>
            <a:r>
              <a:rPr lang="en-US" dirty="0" smtClean="0">
                <a:sym typeface="Wingdings"/>
              </a:rPr>
              <a:t>Reducer adds these up, giving values like (“red”, 2).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Pictorially…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82" y="1524000"/>
            <a:ext cx="6976499" cy="50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6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covers…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88" y="1551976"/>
            <a:ext cx="7034713" cy="51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9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Converting an algorithm into a series of </a:t>
            </a:r>
            <a:r>
              <a:rPr lang="en-US" dirty="0" err="1" smtClean="0"/>
              <a:t>MapReduce</a:t>
            </a:r>
            <a:r>
              <a:rPr lang="en-US" dirty="0" smtClean="0"/>
              <a:t> steps can be unintuitive.</a:t>
            </a:r>
          </a:p>
          <a:p>
            <a:r>
              <a:rPr lang="en-US" dirty="0" smtClean="0"/>
              <a:t>Distribution across servers needs to be uniform.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hashbucket</a:t>
            </a:r>
            <a:r>
              <a:rPr lang="en-US" dirty="0" smtClean="0"/>
              <a:t> heaps in the mappers.</a:t>
            </a:r>
          </a:p>
          <a:p>
            <a:pPr lvl="1"/>
            <a:r>
              <a:rPr lang="en-US" dirty="0" smtClean="0"/>
              <a:t>Tends to go wrong in the reduce step due to lots of values on one key.</a:t>
            </a:r>
          </a:p>
          <a:p>
            <a:r>
              <a:rPr lang="en-US" dirty="0" smtClean="0"/>
              <a:t>Data preparation and output writing take a long time.</a:t>
            </a:r>
          </a:p>
          <a:p>
            <a:r>
              <a:rPr lang="en-US" dirty="0" smtClean="0"/>
              <a:t>Need a distributed file system.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MapReduce</a:t>
            </a:r>
            <a:r>
              <a:rPr lang="en-US" dirty="0" smtClean="0"/>
              <a:t> just to get the data to this file system.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MapReduce</a:t>
            </a:r>
            <a:r>
              <a:rPr lang="en-US" dirty="0" smtClean="0"/>
              <a:t> is that: </a:t>
            </a:r>
          </a:p>
          <a:p>
            <a:pPr lvl="1"/>
            <a:r>
              <a:rPr lang="en-US" dirty="0" smtClean="0"/>
              <a:t>The data can be distributed among many computers and </a:t>
            </a:r>
          </a:p>
          <a:p>
            <a:pPr lvl="1"/>
            <a:r>
              <a:rPr lang="en-US" dirty="0" smtClean="0"/>
              <a:t>The algorithm can treat each of those computers separately.  (Without interactions between them.)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4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</a:t>
            </a:r>
            <a:r>
              <a:rPr lang="en-US" dirty="0" err="1" smtClean="0"/>
              <a:t>timestamped</a:t>
            </a:r>
            <a:r>
              <a:rPr lang="en-US" dirty="0" smtClean="0"/>
              <a:t> event data and logs of users’ actions on a website.</a:t>
            </a:r>
          </a:p>
          <a:p>
            <a:r>
              <a:rPr lang="en-US" dirty="0" smtClean="0"/>
              <a:t>For each user, data like: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/>
              <a:t>user_id</a:t>
            </a:r>
            <a:r>
              <a:rPr lang="en-US" dirty="0" smtClean="0"/>
              <a:t>, </a:t>
            </a:r>
            <a:r>
              <a:rPr lang="en-US" dirty="0" err="1" smtClean="0"/>
              <a:t>IP_address</a:t>
            </a:r>
            <a:r>
              <a:rPr lang="en-US" dirty="0" smtClean="0"/>
              <a:t>, </a:t>
            </a:r>
            <a:r>
              <a:rPr lang="en-US" dirty="0" err="1" smtClean="0"/>
              <a:t>zip_code</a:t>
            </a:r>
            <a:r>
              <a:rPr lang="en-US" dirty="0" smtClean="0"/>
              <a:t>, </a:t>
            </a:r>
            <a:r>
              <a:rPr lang="en-US" dirty="0" err="1" smtClean="0"/>
              <a:t>ad_they_saw</a:t>
            </a:r>
            <a:r>
              <a:rPr lang="en-US" dirty="0" smtClean="0"/>
              <a:t>, </a:t>
            </a:r>
            <a:r>
              <a:rPr lang="en-US" dirty="0" err="1" smtClean="0"/>
              <a:t>did_they_click</a:t>
            </a:r>
            <a:r>
              <a:rPr lang="en-US" dirty="0" smtClean="0"/>
              <a:t>}.</a:t>
            </a:r>
          </a:p>
          <a:p>
            <a:r>
              <a:rPr lang="en-US" dirty="0" smtClean="0"/>
              <a:t>Want to count </a:t>
            </a:r>
            <a:r>
              <a:rPr lang="en-US" dirty="0" err="1" smtClean="0"/>
              <a:t>howmany</a:t>
            </a:r>
            <a:r>
              <a:rPr lang="en-US" dirty="0" smtClean="0"/>
              <a:t> unique users saw ads from each zip code, and how many clicked at least once.</a:t>
            </a:r>
          </a:p>
          <a:p>
            <a:r>
              <a:rPr lang="en-US" dirty="0" smtClean="0"/>
              <a:t>Use {</a:t>
            </a:r>
            <a:r>
              <a:rPr lang="en-US" dirty="0" err="1" smtClean="0"/>
              <a:t>zip_code</a:t>
            </a:r>
            <a:r>
              <a:rPr lang="en-US" dirty="0" smtClean="0"/>
              <a:t>, user} as the key, and {clicks, impressions} as the value.</a:t>
            </a:r>
          </a:p>
          <a:p>
            <a:r>
              <a:rPr lang="en-US" dirty="0" smtClean="0"/>
              <a:t>Mapper output of these </a:t>
            </a:r>
            <a:r>
              <a:rPr lang="en-US" dirty="0" smtClean="0">
                <a:sym typeface="Wingdings"/>
              </a:rPr>
              <a:t> reducer that emits a table that, per user, per zip code, gives counts of clicks and impressions. New records in that look like:</a:t>
            </a:r>
          </a:p>
          <a:p>
            <a:pPr lvl="1"/>
            <a:r>
              <a:rPr lang="en-US" dirty="0" smtClean="0"/>
              <a:t>{user, </a:t>
            </a:r>
            <a:r>
              <a:rPr lang="en-US" dirty="0" err="1" smtClean="0"/>
              <a:t>zip_code</a:t>
            </a:r>
            <a:r>
              <a:rPr lang="en-US" dirty="0" smtClean="0"/>
              <a:t>, </a:t>
            </a:r>
            <a:r>
              <a:rPr lang="en-US" dirty="0" err="1" smtClean="0"/>
              <a:t>number_clicks</a:t>
            </a:r>
            <a:r>
              <a:rPr lang="en-US" dirty="0" smtClean="0"/>
              <a:t>, </a:t>
            </a:r>
            <a:r>
              <a:rPr lang="en-US" dirty="0" err="1" smtClean="0"/>
              <a:t>number_impressions</a:t>
            </a:r>
            <a:r>
              <a:rPr lang="en-US" dirty="0" smtClean="0"/>
              <a:t>}.  Then…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the number of unique users from each zip code, and how may clicked at least once, </a:t>
            </a:r>
          </a:p>
          <a:p>
            <a:pPr lvl="1"/>
            <a:r>
              <a:rPr lang="en-US" dirty="0" smtClean="0"/>
              <a:t>Do a second </a:t>
            </a:r>
            <a:r>
              <a:rPr lang="en-US" dirty="0" err="1" smtClean="0"/>
              <a:t>MapReduce</a:t>
            </a:r>
            <a:r>
              <a:rPr lang="en-US" dirty="0" smtClean="0"/>
              <a:t> job with </a:t>
            </a:r>
            <a:r>
              <a:rPr lang="en-US" dirty="0" err="1" smtClean="0"/>
              <a:t>zip_code</a:t>
            </a:r>
            <a:r>
              <a:rPr lang="en-US" dirty="0" smtClean="0"/>
              <a:t> as the key, and, for each user emits {1, </a:t>
            </a:r>
            <a:r>
              <a:rPr lang="en-US" dirty="0" err="1" smtClean="0"/>
              <a:t>ifelse</a:t>
            </a:r>
            <a:r>
              <a:rPr lang="en-US" dirty="0" smtClean="0"/>
              <a:t>(clicks&gt;0)}.</a:t>
            </a:r>
          </a:p>
          <a:p>
            <a:r>
              <a:rPr lang="en-US" dirty="0" smtClean="0"/>
              <a:t>So, two different </a:t>
            </a:r>
            <a:r>
              <a:rPr lang="en-US" dirty="0" err="1" smtClean="0"/>
              <a:t>MapReduce</a:t>
            </a:r>
            <a:r>
              <a:rPr lang="en-US" dirty="0" smtClean="0"/>
              <a:t> runs, one for each goal.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04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334</TotalTime>
  <Words>2939</Words>
  <Application>Microsoft Macintosh PowerPoint</Application>
  <PresentationFormat>On-screen Show (4:3)</PresentationFormat>
  <Paragraphs>318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MongoDB: Ch 9-15 Replication and Sharding</vt:lpstr>
      <vt:lpstr>When to use what, on a giant DB!</vt:lpstr>
      <vt:lpstr>Hadoop</vt:lpstr>
      <vt:lpstr>Write two functions</vt:lpstr>
      <vt:lpstr>Pictorially…</vt:lpstr>
      <vt:lpstr>Under the covers…</vt:lpstr>
      <vt:lpstr>Tricky parts</vt:lpstr>
      <vt:lpstr>Another example</vt:lpstr>
      <vt:lpstr>Another example, cntd</vt:lpstr>
      <vt:lpstr>Hadoop – More info?</vt:lpstr>
      <vt:lpstr>Back to MongoDB</vt:lpstr>
      <vt:lpstr>This leaves, for next week…</vt:lpstr>
      <vt:lpstr>Ch 9 – Replication</vt:lpstr>
      <vt:lpstr>Typical replication setup</vt:lpstr>
      <vt:lpstr>Ch 10 – Components of a Replica Set</vt:lpstr>
      <vt:lpstr>The replication is asynch…</vt:lpstr>
      <vt:lpstr>Little twists</vt:lpstr>
      <vt:lpstr>Ch 10, cntd</vt:lpstr>
      <vt:lpstr>Rollbacks, cntd</vt:lpstr>
      <vt:lpstr>Ch 11 – Connecting to a Replica Set from Your Application</vt:lpstr>
      <vt:lpstr>Ch 11, cntd.</vt:lpstr>
      <vt:lpstr>Ch 12 – Administration (for replication)</vt:lpstr>
      <vt:lpstr>Ch 13 – Introduction to Sharding</vt:lpstr>
      <vt:lpstr>Typically used along with replication</vt:lpstr>
      <vt:lpstr>What’s a “primary shard”?</vt:lpstr>
      <vt:lpstr>Ch 13, cntd</vt:lpstr>
      <vt:lpstr>Ch 13, cntd</vt:lpstr>
      <vt:lpstr>Ch 14 – Configuring Sharding</vt:lpstr>
      <vt:lpstr>Ch 14, cntd</vt:lpstr>
      <vt:lpstr>Ch 14, cntd</vt:lpstr>
      <vt:lpstr>Ch 15 – Choosing a Shard Key</vt:lpstr>
      <vt:lpstr>Ch 15, cntd</vt:lpstr>
      <vt:lpstr>Ch 15, cntd</vt:lpstr>
      <vt:lpstr>Ch 15, cntd</vt:lpstr>
      <vt:lpstr>Conclusions?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MongoDB: Ch 9-15 Replication and Sharding</dc:title>
  <dc:creator>Steve Chenoweth</dc:creator>
  <cp:lastModifiedBy>Steve Chenoweth</cp:lastModifiedBy>
  <cp:revision>49</cp:revision>
  <dcterms:created xsi:type="dcterms:W3CDTF">2015-03-24T20:02:00Z</dcterms:created>
  <dcterms:modified xsi:type="dcterms:W3CDTF">2015-03-25T15:41:11Z</dcterms:modified>
</cp:coreProperties>
</file>