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3818B-343F-8940-9532-10D37C72B65A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92BD0-FA93-7A42-B6DE-430C5E41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050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1EABE-D137-BC49-B813-6F855AE0487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D7F9F-2DA5-D34F-91FA-5C1638A21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00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Imagehttps</a:t>
            </a:r>
            <a:r>
              <a:rPr lang="en-US" dirty="0" smtClean="0"/>
              <a:t>://</a:t>
            </a:r>
            <a:r>
              <a:rPr lang="en-US" dirty="0" err="1" smtClean="0"/>
              <a:t>www.sdstate.edu</a:t>
            </a:r>
            <a:r>
              <a:rPr lang="en-US" dirty="0" smtClean="0"/>
              <a:t>/</a:t>
            </a:r>
            <a:r>
              <a:rPr lang="en-US" dirty="0" err="1" smtClean="0"/>
              <a:t>cee</a:t>
            </a:r>
            <a:r>
              <a:rPr lang="en-US" dirty="0" smtClean="0"/>
              <a:t>/development/project-management-</a:t>
            </a:r>
            <a:r>
              <a:rPr lang="en-US" dirty="0" err="1" smtClean="0"/>
              <a:t>training.cfm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7F9F-2DA5-D34F-91FA-5C1638A21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4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</a:t>
            </a:r>
            <a:r>
              <a:rPr lang="en-US" dirty="0" err="1" smtClean="0"/>
              <a:t>stackexchange.com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7F9F-2DA5-D34F-91FA-5C1638A21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2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</a:t>
            </a:r>
            <a:r>
              <a:rPr lang="en-US" dirty="0" err="1" smtClean="0"/>
              <a:t>sdtimes.com</a:t>
            </a:r>
            <a:r>
              <a:rPr lang="en-US" dirty="0" smtClean="0"/>
              <a:t>/idcs-top-10-technology-predictions-2015/</a:t>
            </a:r>
          </a:p>
          <a:p>
            <a:endParaRPr lang="en-US" dirty="0" smtClean="0"/>
          </a:p>
          <a:p>
            <a:r>
              <a:rPr lang="en-US" dirty="0" smtClean="0"/>
              <a:t>Gartner is at http://</a:t>
            </a:r>
            <a:r>
              <a:rPr lang="en-US" dirty="0" err="1" smtClean="0"/>
              <a:t>sdtimes.com</a:t>
            </a:r>
            <a:r>
              <a:rPr lang="en-US" dirty="0" smtClean="0"/>
              <a:t>/gartners-top-10-strategic-technology-trends-2015/.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7F9F-2DA5-D34F-91FA-5C1638A214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4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D9B9-B5C0-1B41-80D5-0B64A5579F8C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5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3CE0-4D25-9D4D-BE69-2CD1F44A62C7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514-A4E1-7146-979D-7B44A2A1A1C1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7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7534-F62A-7149-9EF0-37D80B1CFFD1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6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DCF1-5FA1-714F-98DC-5292BA34BDB8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3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EA87-1C38-7A48-8ABD-724203FF5702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3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B8D9-E8BB-F54B-BEB2-0279FAA71B87}" type="datetime1">
              <a:rPr lang="en-US" smtClean="0"/>
              <a:t>5/14/15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1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B6B-AEE6-3B4E-A0A7-9482AC4CDE4D}" type="datetime1">
              <a:rPr lang="en-US" smtClean="0"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6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C04C-8BE3-A547-929C-C2C8F22CAF53}" type="datetime1">
              <a:rPr lang="en-US" smtClean="0"/>
              <a:t>5/14/15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1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17C0-7223-2049-8EAF-35D353493B22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114-A077-834C-90E1-E8BF14E85481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2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224F5-D702-E24A-8274-C5E6F90B31E6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3F46-DBF7-B544-9EA6-FB5D65BD7E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DA3F46-DBF7-B544-9EA6-FB5D65BD7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5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0279"/>
            <a:ext cx="7772400" cy="1470025"/>
          </a:xfrm>
        </p:spPr>
        <p:txBody>
          <a:bodyPr/>
          <a:lstStyle/>
          <a:p>
            <a:r>
              <a:rPr lang="en-US" dirty="0" smtClean="0"/>
              <a:t>Project Thoughts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9032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CSSE533 – Week 10</a:t>
            </a:r>
          </a:p>
          <a:p>
            <a:r>
              <a:rPr lang="en-US" dirty="0" smtClean="0"/>
              <a:t>Topics for Thurs</a:t>
            </a:r>
            <a:endParaRPr lang="en-US" dirty="0"/>
          </a:p>
        </p:txBody>
      </p:sp>
      <p:pic>
        <p:nvPicPr>
          <p:cNvPr id="4" name="Picture 31" descr="rose4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 l="12895" t="22858"/>
          <a:stretch>
            <a:fillRect/>
          </a:stretch>
        </p:blipFill>
        <p:spPr bwMode="auto">
          <a:xfrm>
            <a:off x="5802984" y="6300787"/>
            <a:ext cx="3359424" cy="55721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747" y="257946"/>
            <a:ext cx="5679774" cy="268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3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 for fun, IDC’s 2015 </a:t>
            </a:r>
            <a:br>
              <a:rPr lang="en-US" dirty="0" smtClean="0"/>
            </a:br>
            <a:r>
              <a:rPr lang="en-US" dirty="0" smtClean="0"/>
              <a:t>technology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New technology will take over the market in information and communications technology.</a:t>
            </a:r>
          </a:p>
          <a:p>
            <a:pPr lvl="1"/>
            <a:r>
              <a:rPr lang="en-US" dirty="0" smtClean="0"/>
              <a:t>Nearly all growth focused on cloud-based solutions.</a:t>
            </a:r>
          </a:p>
          <a:p>
            <a:r>
              <a:rPr lang="en-US" dirty="0" smtClean="0"/>
              <a:t>Wireless data growth – 13%. Carriers will develop platform and API-based services to attract developers.</a:t>
            </a:r>
          </a:p>
          <a:p>
            <a:r>
              <a:rPr lang="en-US" dirty="0" err="1" smtClean="0"/>
              <a:t>Phablets</a:t>
            </a:r>
            <a:r>
              <a:rPr lang="en-US" dirty="0" smtClean="0"/>
              <a:t> will rise, </a:t>
            </a:r>
            <a:r>
              <a:rPr lang="en-US" dirty="0" err="1" smtClean="0"/>
              <a:t>wearables</a:t>
            </a:r>
            <a:r>
              <a:rPr lang="en-US" dirty="0" smtClean="0"/>
              <a:t> will underwhelm.</a:t>
            </a:r>
          </a:p>
          <a:p>
            <a:r>
              <a:rPr lang="en-US" dirty="0" smtClean="0"/>
              <a:t>Cloud services – new competitors for AWS.</a:t>
            </a:r>
          </a:p>
          <a:p>
            <a:r>
              <a:rPr lang="en-US" dirty="0" smtClean="0"/>
              <a:t>Big data and analytics – New Big Data supply chains.</a:t>
            </a:r>
          </a:p>
          <a:p>
            <a:r>
              <a:rPr lang="en-US" dirty="0" smtClean="0"/>
              <a:t>The Internet of Things – Causing 3</a:t>
            </a:r>
            <a:r>
              <a:rPr lang="en-US" baseline="30000" dirty="0" smtClean="0"/>
              <a:t>rd</a:t>
            </a:r>
            <a:r>
              <a:rPr lang="en-US" dirty="0" smtClean="0"/>
              <a:t> Platform growth.</a:t>
            </a:r>
          </a:p>
          <a:p>
            <a:r>
              <a:rPr lang="en-US" dirty="0" smtClean="0"/>
              <a:t>Cloud services = the new data center.</a:t>
            </a:r>
          </a:p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platform will become industry specialized.</a:t>
            </a:r>
          </a:p>
          <a:p>
            <a:r>
              <a:rPr lang="en-US" dirty="0" smtClean="0"/>
              <a:t>Security – new ID mechanisms.</a:t>
            </a:r>
          </a:p>
          <a:p>
            <a:r>
              <a:rPr lang="en-US" dirty="0" smtClean="0"/>
              <a:t>3D printing – traction in conventional document printing companies.</a:t>
            </a:r>
          </a:p>
          <a:p>
            <a:r>
              <a:rPr lang="en-US" dirty="0" smtClean="0"/>
              <a:t>Massive growth in China’s ICT market.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Gartner, in contrast, predicted different stuff!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3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– Skills for a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Skills being asked for in position descriptions</a:t>
            </a:r>
          </a:p>
          <a:p>
            <a:pPr lvl="1"/>
            <a:r>
              <a:rPr lang="en-US" dirty="0" smtClean="0"/>
              <a:t>E.g., Career Builder:</a:t>
            </a:r>
          </a:p>
          <a:p>
            <a:pPr lvl="2"/>
            <a:r>
              <a:rPr lang="en-US" dirty="0" smtClean="0"/>
              <a:t>Type in Software Designer, Indianapolis</a:t>
            </a:r>
          </a:p>
          <a:p>
            <a:pPr lvl="2"/>
            <a:r>
              <a:rPr lang="en-US" dirty="0" smtClean="0"/>
              <a:t>Get back:</a:t>
            </a:r>
          </a:p>
          <a:p>
            <a:pPr lvl="3"/>
            <a:r>
              <a:rPr lang="en-US" dirty="0" smtClean="0"/>
              <a:t>Engineering designer</a:t>
            </a:r>
          </a:p>
          <a:p>
            <a:pPr lvl="3"/>
            <a:r>
              <a:rPr lang="en-US" dirty="0" smtClean="0"/>
              <a:t>Assistant designer</a:t>
            </a:r>
          </a:p>
          <a:p>
            <a:pPr lvl="3"/>
            <a:r>
              <a:rPr lang="en-US" dirty="0" smtClean="0"/>
              <a:t>Graphic designer and email marketing specialist</a:t>
            </a:r>
          </a:p>
          <a:p>
            <a:pPr lvl="3"/>
            <a:r>
              <a:rPr lang="en-US" dirty="0" smtClean="0"/>
              <a:t>Technical documents designer</a:t>
            </a:r>
          </a:p>
          <a:p>
            <a:pPr lvl="3"/>
            <a:r>
              <a:rPr lang="en-US" dirty="0" smtClean="0"/>
              <a:t>Architect/architectural (CAD) designer</a:t>
            </a:r>
          </a:p>
          <a:p>
            <a:pPr lvl="3"/>
            <a:r>
              <a:rPr lang="en-US" dirty="0" smtClean="0"/>
              <a:t>R&amp;D Mechanical designer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Front-end web designer/developer (Web &amp; catalog)</a:t>
            </a:r>
          </a:p>
          <a:p>
            <a:pPr lvl="3"/>
            <a:r>
              <a:rPr lang="en-US" dirty="0" smtClean="0"/>
              <a:t>Electrical designer/engineer</a:t>
            </a:r>
          </a:p>
          <a:p>
            <a:pPr lvl="3"/>
            <a:r>
              <a:rPr lang="en-US" dirty="0" smtClean="0"/>
              <a:t>Wall panel designer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UX designer/web designer</a:t>
            </a:r>
          </a:p>
          <a:p>
            <a:pPr lvl="3"/>
            <a:r>
              <a:rPr lang="en-US" dirty="0" smtClean="0"/>
              <a:t>Senior planner/landscape architect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Software engineer</a:t>
            </a:r>
          </a:p>
          <a:p>
            <a:pPr lvl="3"/>
            <a:r>
              <a:rPr lang="en-US" dirty="0" smtClean="0"/>
              <a:t>Radar design engineer</a:t>
            </a:r>
          </a:p>
          <a:p>
            <a:pPr lvl="3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7145" y="3512090"/>
            <a:ext cx="1144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Hits in red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5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other jobs?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 in Technical support, Indianapolis, get:</a:t>
            </a:r>
          </a:p>
          <a:p>
            <a:pPr lvl="1"/>
            <a:r>
              <a:rPr lang="en-US" dirty="0" smtClean="0"/>
              <a:t>Work at home – technical &amp; sales support representative</a:t>
            </a:r>
          </a:p>
          <a:p>
            <a:pPr lvl="1"/>
            <a:r>
              <a:rPr lang="en-US" dirty="0" smtClean="0"/>
              <a:t>Technical support engineer</a:t>
            </a:r>
          </a:p>
          <a:p>
            <a:pPr lvl="1"/>
            <a:r>
              <a:rPr lang="en-US" dirty="0" smtClean="0"/>
              <a:t>Technical support</a:t>
            </a:r>
          </a:p>
          <a:p>
            <a:pPr lvl="1"/>
            <a:r>
              <a:rPr lang="en-US" dirty="0" smtClean="0"/>
              <a:t>Technical support specialist</a:t>
            </a:r>
          </a:p>
          <a:p>
            <a:pPr lvl="1"/>
            <a:r>
              <a:rPr lang="en-US" dirty="0" smtClean="0"/>
              <a:t>Technical support manager</a:t>
            </a:r>
          </a:p>
          <a:p>
            <a:pPr lvl="1"/>
            <a:r>
              <a:rPr lang="en-US" dirty="0" smtClean="0"/>
              <a:t>Entry level helpdesk – technical support</a:t>
            </a:r>
          </a:p>
          <a:p>
            <a:pPr lvl="1"/>
            <a:r>
              <a:rPr lang="en-US" dirty="0" smtClean="0"/>
              <a:t>Technical services specialist</a:t>
            </a:r>
          </a:p>
          <a:p>
            <a:pPr lvl="1"/>
            <a:r>
              <a:rPr lang="en-US" dirty="0" smtClean="0"/>
              <a:t>Technical support analyst – 2</a:t>
            </a:r>
          </a:p>
          <a:p>
            <a:pPr lvl="1"/>
            <a:r>
              <a:rPr lang="en-US" dirty="0" smtClean="0"/>
              <a:t>Technical analyst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7145" y="3512090"/>
            <a:ext cx="925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hits?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6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 the right people?</a:t>
            </a:r>
          </a:p>
          <a:p>
            <a:r>
              <a:rPr lang="en-US" dirty="0" smtClean="0"/>
              <a:t>Analyze existing people versus an outside “talent pool”?</a:t>
            </a:r>
          </a:p>
          <a:p>
            <a:r>
              <a:rPr lang="en-US" dirty="0" smtClean="0"/>
              <a:t>Discover how expensive people are with certain skills – compete for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3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areas of likely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talent pool is changing?</a:t>
            </a:r>
          </a:p>
          <a:p>
            <a:r>
              <a:rPr lang="en-US" dirty="0" smtClean="0"/>
              <a:t>Trends in technologies based on position descriptions on Career Builder?</a:t>
            </a:r>
          </a:p>
          <a:p>
            <a:r>
              <a:rPr lang="en-US" dirty="0" smtClean="0"/>
              <a:t>Technology trends at other companies?</a:t>
            </a:r>
          </a:p>
          <a:p>
            <a:pPr lvl="1"/>
            <a:r>
              <a:rPr lang="en-US" dirty="0" smtClean="0"/>
              <a:t>Or in general?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1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Career Builder predict </a:t>
            </a:r>
            <a:br>
              <a:rPr lang="en-US" dirty="0" smtClean="0"/>
            </a:br>
            <a:r>
              <a:rPr lang="en-US" dirty="0" smtClean="0"/>
              <a:t>technology trends?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had a Rose senior project explore that this school year.</a:t>
            </a:r>
          </a:p>
          <a:p>
            <a:r>
              <a:rPr lang="en-US" dirty="0" smtClean="0"/>
              <a:t>They tried job sites like Career Builder.  Found:</a:t>
            </a:r>
          </a:p>
          <a:p>
            <a:pPr lvl="1"/>
            <a:r>
              <a:rPr lang="en-US" dirty="0" smtClean="0"/>
              <a:t>Monster and Indeed had query limits</a:t>
            </a:r>
          </a:p>
          <a:p>
            <a:pPr lvl="1"/>
            <a:r>
              <a:rPr lang="en-US" dirty="0" smtClean="0"/>
              <a:t>And wanted a paid subscription for access – Monster was $ 5000.</a:t>
            </a:r>
          </a:p>
          <a:p>
            <a:r>
              <a:rPr lang="en-US" dirty="0" smtClean="0"/>
              <a:t>Also tried analyzing:</a:t>
            </a:r>
          </a:p>
          <a:p>
            <a:pPr lvl="1"/>
            <a:r>
              <a:rPr lang="en-US" dirty="0" smtClean="0"/>
              <a:t>Question sites (like Stack Overflow)</a:t>
            </a:r>
          </a:p>
          <a:p>
            <a:pPr lvl="1"/>
            <a:r>
              <a:rPr lang="en-US" dirty="0" smtClean="0"/>
              <a:t>Repository sites (What tools are they using?)</a:t>
            </a:r>
          </a:p>
          <a:p>
            <a:pPr lvl="1"/>
            <a:r>
              <a:rPr lang="en-US" dirty="0" smtClean="0"/>
              <a:t>Social media (What’s everyone talking about?)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4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senior project liked - </a:t>
            </a:r>
            <a:r>
              <a:rPr lang="en-US" dirty="0" err="1" smtClean="0"/>
              <a:t>StackExchange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058" y="1627070"/>
            <a:ext cx="6755209" cy="513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5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they ran into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problem of Monster and Indeed sending you to other people’s web sites, with widely differing formats.</a:t>
            </a:r>
          </a:p>
          <a:p>
            <a:pPr lvl="1"/>
            <a:r>
              <a:rPr lang="en-US" dirty="0" smtClean="0"/>
              <a:t>Non-scalable screen-scraping problem.</a:t>
            </a:r>
          </a:p>
          <a:p>
            <a:r>
              <a:rPr lang="en-US" dirty="0" smtClean="0"/>
              <a:t>How to analyze –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Ranking</a:t>
            </a:r>
          </a:p>
          <a:p>
            <a:pPr lvl="1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How to present results –</a:t>
            </a:r>
          </a:p>
          <a:p>
            <a:pPr lvl="1"/>
            <a:r>
              <a:rPr lang="en-US" dirty="0" smtClean="0"/>
              <a:t>Email a trend when you find one?</a:t>
            </a:r>
          </a:p>
          <a:p>
            <a:pPr lvl="1"/>
            <a:r>
              <a:rPr lang="en-US" dirty="0" smtClean="0"/>
              <a:t>Show graphical comparisons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Bar graph comparisons?</a:t>
            </a:r>
          </a:p>
          <a:p>
            <a:pPr lvl="2"/>
            <a:r>
              <a:rPr lang="en-US" dirty="0" smtClean="0"/>
              <a:t>Pie chart?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9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they had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 of sources.</a:t>
            </a:r>
          </a:p>
          <a:p>
            <a:r>
              <a:rPr lang="en-US" dirty="0" smtClean="0"/>
              <a:t>Amount of noise to sort out.</a:t>
            </a:r>
          </a:p>
          <a:p>
            <a:r>
              <a:rPr lang="en-US" dirty="0" smtClean="0"/>
              <a:t>How much of a “leading indicator” a type of site is.</a:t>
            </a:r>
          </a:p>
          <a:p>
            <a:pPr lvl="1"/>
            <a:r>
              <a:rPr lang="en-US" dirty="0" smtClean="0"/>
              <a:t>There are well-known considerations</a:t>
            </a:r>
          </a:p>
          <a:p>
            <a:pPr lvl="1"/>
            <a:r>
              <a:rPr lang="en-US" dirty="0" smtClean="0"/>
              <a:t>Relative strength of different trends</a:t>
            </a:r>
          </a:p>
          <a:p>
            <a:pPr lvl="1"/>
            <a:r>
              <a:rPr lang="en-US" dirty="0" smtClean="0"/>
              <a:t>Oscillation?</a:t>
            </a:r>
          </a:p>
          <a:p>
            <a:pPr lvl="1"/>
            <a:r>
              <a:rPr lang="en-US" dirty="0" smtClean="0"/>
              <a:t>Like the stock market?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6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614</Words>
  <Application>Microsoft Macintosh PowerPoint</Application>
  <PresentationFormat>On-screen Show (4:3)</PresentationFormat>
  <Paragraphs>97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Project Thoughts</vt:lpstr>
      <vt:lpstr>Goal – Skills for a job</vt:lpstr>
      <vt:lpstr>How about other jobs?</vt:lpstr>
      <vt:lpstr>What’s the goal?</vt:lpstr>
      <vt:lpstr>Associated areas of likely interest</vt:lpstr>
      <vt:lpstr>Can Career Builder predict  technology trends?</vt:lpstr>
      <vt:lpstr>What the senior project liked - StackExchange</vt:lpstr>
      <vt:lpstr>Other issues they ran into</vt:lpstr>
      <vt:lpstr>Decisions they had to make</vt:lpstr>
      <vt:lpstr>Just for fun, IDC’s 2015  technology predictions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PostgreSQL – Ch 6 - 10</dc:title>
  <dc:creator>Steve Chenoweth</dc:creator>
  <cp:lastModifiedBy>Steve Chenoweth</cp:lastModifiedBy>
  <cp:revision>70</cp:revision>
  <dcterms:created xsi:type="dcterms:W3CDTF">2015-04-14T07:43:59Z</dcterms:created>
  <dcterms:modified xsi:type="dcterms:W3CDTF">2015-05-14T22:09:17Z</dcterms:modified>
</cp:coreProperties>
</file>