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 snapToGrid="0" snapToObjects="1">
      <p:cViewPr varScale="1">
        <p:scale>
          <a:sx n="73" d="100"/>
          <a:sy n="73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8069-10B8-3B4E-87AD-5D84CA2703C1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D93CB-0830-B84B-B349-8F51951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http://statistical-</a:t>
            </a:r>
            <a:r>
              <a:rPr lang="en-US" dirty="0" err="1" smtClean="0"/>
              <a:t>research.com</a:t>
            </a:r>
            <a:r>
              <a:rPr lang="en-US" dirty="0" smtClean="0"/>
              <a:t>/spatial-clustering-with-equal-sizes/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277.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www.smh.com.au</a:t>
            </a:r>
            <a:r>
              <a:rPr lang="en-US" dirty="0" smtClean="0"/>
              <a:t>/small-business/managing/blogs/work-in-progress/the-end-of-the-line-for-whitecollar-jobs-20130207-2e1uv.html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A_Wrinkle_in_Time</a:t>
            </a:r>
            <a:endParaRPr lang="en-US" dirty="0" smtClean="0"/>
          </a:p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Tesseract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0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276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EAA-1541-8A42-A734-47AC03021D8D}" type="datetimeFigureOut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70808" y="6282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4D795-CB58-E148-A218-DEC28AB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30" y="4583416"/>
            <a:ext cx="539144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Clustering with k-means</a:t>
            </a:r>
            <a:br>
              <a:rPr lang="en-US" dirty="0" smtClean="0"/>
            </a:br>
            <a:r>
              <a:rPr lang="en-US" sz="4000" i="1" dirty="0" smtClean="0"/>
              <a:t>Lantz </a:t>
            </a:r>
            <a:r>
              <a:rPr lang="en-US" sz="4000" i="1" dirty="0" err="1" smtClean="0"/>
              <a:t>Ch</a:t>
            </a:r>
            <a:r>
              <a:rPr lang="en-US" sz="4000" i="1" dirty="0" smtClean="0"/>
              <a:t> 9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430" y="4327020"/>
            <a:ext cx="1545748" cy="1752600"/>
          </a:xfrm>
        </p:spPr>
        <p:txBody>
          <a:bodyPr/>
          <a:lstStyle/>
          <a:p>
            <a:r>
              <a:rPr lang="en-US" dirty="0" err="1" smtClean="0"/>
              <a:t>Wk</a:t>
            </a:r>
            <a:r>
              <a:rPr lang="en-US" dirty="0" smtClean="0"/>
              <a:t> 5, Part 1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560698" y="6042837"/>
            <a:ext cx="3359424" cy="557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2041" y="1426171"/>
            <a:ext cx="3359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A typical nasty clustering problem – How do you divide the continental US into geographical chunks of equally sized populations?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832" y="-148010"/>
            <a:ext cx="5560335" cy="39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distance to identify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initial cluster centers.</a:t>
            </a:r>
          </a:p>
          <a:p>
            <a:r>
              <a:rPr lang="en-US" dirty="0" smtClean="0"/>
              <a:t>How many?  User guesses a number.</a:t>
            </a:r>
          </a:p>
          <a:p>
            <a:r>
              <a:rPr lang="en-US" dirty="0" smtClean="0"/>
              <a:t>Then, how far are other points from these?</a:t>
            </a:r>
            <a:endParaRPr lang="en-US" dirty="0"/>
          </a:p>
        </p:txBody>
      </p:sp>
      <p:pic>
        <p:nvPicPr>
          <p:cNvPr id="4" name="Picture 3" descr="Lantz p 273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2" y="3444219"/>
            <a:ext cx="4159739" cy="3183295"/>
          </a:xfrm>
          <a:prstGeom prst="rect">
            <a:avLst/>
          </a:prstGeom>
        </p:spPr>
      </p:pic>
      <p:pic>
        <p:nvPicPr>
          <p:cNvPr id="5" name="Picture 4" descr="Lantz p 2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27" y="4105234"/>
            <a:ext cx="3749175" cy="11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leads to defining initial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our old friends, the convex polygons, etc.</a:t>
            </a:r>
          </a:p>
          <a:p>
            <a:r>
              <a:rPr lang="en-US" dirty="0" smtClean="0"/>
              <a:t>Slightly simpler, if few categories:</a:t>
            </a:r>
            <a:endParaRPr lang="en-US" dirty="0"/>
          </a:p>
        </p:txBody>
      </p:sp>
      <p:pic>
        <p:nvPicPr>
          <p:cNvPr id="4" name="Picture 3" descr="Lantz p 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2" y="3461613"/>
            <a:ext cx="4359635" cy="328766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87936" y="3009343"/>
            <a:ext cx="3851263" cy="3444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But, how do we know this division is optimal?</a:t>
            </a:r>
          </a:p>
          <a:p>
            <a:r>
              <a:rPr lang="en-US" dirty="0" smtClean="0"/>
              <a:t>We don’t!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6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initial cluster centers…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Calculate the “centroid” (central point) of each group.</a:t>
            </a:r>
          </a:p>
          <a:p>
            <a:r>
              <a:rPr lang="en-US" sz="2800" dirty="0" smtClean="0"/>
              <a:t>Then re-decide what other points are closest to each centroid.</a:t>
            </a:r>
            <a:endParaRPr lang="en-US" sz="2800" dirty="0"/>
          </a:p>
        </p:txBody>
      </p:sp>
      <p:pic>
        <p:nvPicPr>
          <p:cNvPr id="4" name="Picture 3" descr="Lantz p 275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" y="3583381"/>
            <a:ext cx="4008470" cy="3165899"/>
          </a:xfrm>
          <a:prstGeom prst="rect">
            <a:avLst/>
          </a:prstGeom>
        </p:spPr>
      </p:pic>
      <p:pic>
        <p:nvPicPr>
          <p:cNvPr id="5" name="Picture 4" descr="Lantz p 2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40" y="3826911"/>
            <a:ext cx="3777610" cy="28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cycles of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the centroids, then changing what’s closest to them, can be done several times.</a:t>
            </a:r>
            <a:endParaRPr lang="en-US" dirty="0"/>
          </a:p>
        </p:txBody>
      </p:sp>
      <p:pic>
        <p:nvPicPr>
          <p:cNvPr id="4" name="Picture 3" descr="Lantz p 2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82" y="3418397"/>
            <a:ext cx="3776811" cy="2968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7094" y="4574899"/>
            <a:ext cx="170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result?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42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– How many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more clusters </a:t>
            </a:r>
            <a:r>
              <a:rPr lang="en-US" sz="2800" dirty="0" smtClean="0">
                <a:sym typeface="Wingdings"/>
              </a:rPr>
              <a:t> more </a:t>
            </a:r>
            <a:r>
              <a:rPr lang="en-US" sz="2800" dirty="0" smtClean="0"/>
              <a:t>homogeneity in the features </a:t>
            </a:r>
          </a:p>
          <a:p>
            <a:r>
              <a:rPr lang="en-US" sz="2800" dirty="0" smtClean="0"/>
              <a:t>Which may be based partly on noise!</a:t>
            </a:r>
          </a:p>
          <a:p>
            <a:r>
              <a:rPr lang="en-US" sz="2800" dirty="0" smtClean="0"/>
              <a:t>Look for “knee bend” as a likely point to stop increasing the number.</a:t>
            </a:r>
            <a:endParaRPr lang="en-US" sz="2800" dirty="0"/>
          </a:p>
        </p:txBody>
      </p:sp>
      <p:pic>
        <p:nvPicPr>
          <p:cNvPr id="4" name="Picture 3" descr="Lantz p 2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6" y="4228591"/>
            <a:ext cx="6710109" cy="21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7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Lantz’s example – </a:t>
            </a:r>
            <a:br>
              <a:rPr lang="en-US" dirty="0" smtClean="0"/>
            </a:br>
            <a:r>
              <a:rPr lang="en-US" dirty="0" smtClean="0"/>
              <a:t>Teen market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str</a:t>
            </a:r>
            <a:r>
              <a:rPr lang="en-US" dirty="0"/>
              <a:t>(teens)</a:t>
            </a:r>
          </a:p>
          <a:p>
            <a:pPr marL="0" indent="0">
              <a:buNone/>
            </a:pPr>
            <a:r>
              <a:rPr lang="en-US" dirty="0"/>
              <a:t>'</a:t>
            </a:r>
            <a:r>
              <a:rPr lang="en-US" dirty="0" err="1"/>
              <a:t>data.frame</a:t>
            </a:r>
            <a:r>
              <a:rPr lang="en-US" dirty="0"/>
              <a:t>':	30000 obs. of  40 variables: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gradyear</a:t>
            </a:r>
            <a:r>
              <a:rPr lang="en-US" dirty="0"/>
              <a:t>    : </a:t>
            </a:r>
            <a:r>
              <a:rPr lang="en-US" dirty="0" err="1"/>
              <a:t>int</a:t>
            </a:r>
            <a:r>
              <a:rPr lang="en-US" dirty="0"/>
              <a:t>  2006 2006 2006 2006 2006 2006 2006 2006 2006 2006 ...</a:t>
            </a:r>
          </a:p>
          <a:p>
            <a:pPr marL="0" indent="0">
              <a:buNone/>
            </a:pPr>
            <a:r>
              <a:rPr lang="en-US" dirty="0"/>
              <a:t> $ gender      : Factor w/ 2 levels "F","M": 2 1 2 1 NA 1 1 2 1 1 ...</a:t>
            </a:r>
          </a:p>
          <a:p>
            <a:pPr marL="0" indent="0">
              <a:buNone/>
            </a:pPr>
            <a:r>
              <a:rPr lang="en-US" dirty="0"/>
              <a:t> $ age         : </a:t>
            </a:r>
            <a:r>
              <a:rPr lang="en-US" dirty="0" err="1"/>
              <a:t>num</a:t>
            </a:r>
            <a:r>
              <a:rPr lang="en-US" dirty="0"/>
              <a:t>  19 18.8 18.3 18.9 19 ...</a:t>
            </a:r>
          </a:p>
          <a:p>
            <a:pPr marL="0" indent="0">
              <a:buNone/>
            </a:pPr>
            <a:r>
              <a:rPr lang="en-US" dirty="0"/>
              <a:t> $ friends     : </a:t>
            </a:r>
            <a:r>
              <a:rPr lang="en-US" dirty="0" err="1"/>
              <a:t>int</a:t>
            </a:r>
            <a:r>
              <a:rPr lang="en-US" dirty="0"/>
              <a:t>  7 0 69 0 10 142 72 17 52 39 ...</a:t>
            </a:r>
          </a:p>
          <a:p>
            <a:pPr marL="0" indent="0">
              <a:buNone/>
            </a:pPr>
            <a:r>
              <a:rPr lang="en-US" dirty="0"/>
              <a:t> $ basketball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football    : </a:t>
            </a:r>
            <a:r>
              <a:rPr lang="en-US" dirty="0" err="1"/>
              <a:t>int</a:t>
            </a:r>
            <a:r>
              <a:rPr lang="en-US" dirty="0"/>
              <a:t>  0 1 1 0 0 0 0 0 0 0 ...</a:t>
            </a:r>
          </a:p>
          <a:p>
            <a:pPr marL="0" indent="0">
              <a:buNone/>
            </a:pPr>
            <a:r>
              <a:rPr lang="en-US" dirty="0"/>
              <a:t> $ soccer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softball    : </a:t>
            </a:r>
            <a:r>
              <a:rPr lang="en-US" dirty="0" err="1"/>
              <a:t>int</a:t>
            </a:r>
            <a:r>
              <a:rPr lang="en-US" dirty="0"/>
              <a:t>  0 0 0 0 0 0 0 1 0 0 ...</a:t>
            </a:r>
          </a:p>
          <a:p>
            <a:pPr marL="0" indent="0">
              <a:buNone/>
            </a:pPr>
            <a:r>
              <a:rPr lang="en-US" dirty="0"/>
              <a:t> $ volleyball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swimming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cheerleading: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baseball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tennis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sports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cute        : </a:t>
            </a:r>
            <a:r>
              <a:rPr lang="en-US" dirty="0" err="1"/>
              <a:t>int</a:t>
            </a:r>
            <a:r>
              <a:rPr lang="en-US" dirty="0"/>
              <a:t>  0 1 0 1 0 0 0 0 0 1 ...</a:t>
            </a:r>
          </a:p>
          <a:p>
            <a:pPr marL="0" indent="0">
              <a:buNone/>
            </a:pPr>
            <a:r>
              <a:rPr lang="en-US" dirty="0"/>
              <a:t> $ sex         : </a:t>
            </a:r>
            <a:r>
              <a:rPr lang="en-US" dirty="0" err="1"/>
              <a:t>int</a:t>
            </a:r>
            <a:r>
              <a:rPr lang="en-US" dirty="0"/>
              <a:t>  0 0 0 0 1 1 0 2 0 0 ...</a:t>
            </a:r>
          </a:p>
          <a:p>
            <a:pPr marL="0" indent="0">
              <a:buNone/>
            </a:pPr>
            <a:r>
              <a:rPr lang="en-US" dirty="0"/>
              <a:t> $ sexy        : </a:t>
            </a:r>
            <a:r>
              <a:rPr lang="en-US" dirty="0" err="1"/>
              <a:t>int</a:t>
            </a:r>
            <a:r>
              <a:rPr lang="en-US" dirty="0"/>
              <a:t>  0 0 0 0 0 0 0 1 0 0 ...</a:t>
            </a:r>
          </a:p>
          <a:p>
            <a:pPr marL="0" indent="0">
              <a:buNone/>
            </a:pPr>
            <a:r>
              <a:rPr lang="en-US" dirty="0"/>
              <a:t> $ hot         : </a:t>
            </a:r>
            <a:r>
              <a:rPr lang="en-US" dirty="0" err="1"/>
              <a:t>int</a:t>
            </a:r>
            <a:r>
              <a:rPr lang="en-US" dirty="0"/>
              <a:t>  0 0 0 0 0 0 0 0 0 1 ...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$ kissed      : </a:t>
            </a:r>
            <a:r>
              <a:rPr lang="en-US" dirty="0" err="1"/>
              <a:t>int</a:t>
            </a:r>
            <a:r>
              <a:rPr lang="en-US" dirty="0"/>
              <a:t>  0 0 0 0 5 0 0 0 0 0 ...</a:t>
            </a:r>
          </a:p>
          <a:p>
            <a:pPr marL="0" indent="0">
              <a:buNone/>
            </a:pPr>
            <a:r>
              <a:rPr lang="en-US" dirty="0"/>
              <a:t> $ dance       : </a:t>
            </a:r>
            <a:r>
              <a:rPr lang="en-US" dirty="0" err="1"/>
              <a:t>int</a:t>
            </a:r>
            <a:r>
              <a:rPr lang="en-US" dirty="0"/>
              <a:t>  1 0 0 0 1 0 0 0 0 0 ...</a:t>
            </a:r>
          </a:p>
          <a:p>
            <a:pPr marL="0" indent="0">
              <a:buNone/>
            </a:pPr>
            <a:r>
              <a:rPr lang="en-US" dirty="0"/>
              <a:t> $ band        : </a:t>
            </a:r>
            <a:r>
              <a:rPr lang="en-US" dirty="0" err="1"/>
              <a:t>int</a:t>
            </a:r>
            <a:r>
              <a:rPr lang="en-US" dirty="0"/>
              <a:t>  0 0 2 0 1 0 1 0 0 0 ...</a:t>
            </a:r>
          </a:p>
          <a:p>
            <a:pPr marL="0" indent="0">
              <a:buNone/>
            </a:pPr>
            <a:r>
              <a:rPr lang="en-US" dirty="0"/>
              <a:t> $ marching    : </a:t>
            </a:r>
            <a:r>
              <a:rPr lang="en-US" dirty="0" err="1"/>
              <a:t>int</a:t>
            </a:r>
            <a:r>
              <a:rPr lang="en-US" dirty="0"/>
              <a:t>  0 0 0 0 0 1 1 0 0 0 ...</a:t>
            </a:r>
          </a:p>
          <a:p>
            <a:pPr marL="0" indent="0">
              <a:buNone/>
            </a:pPr>
            <a:r>
              <a:rPr lang="en-US" dirty="0"/>
              <a:t> $ music       : </a:t>
            </a:r>
            <a:r>
              <a:rPr lang="en-US" dirty="0" err="1"/>
              <a:t>int</a:t>
            </a:r>
            <a:r>
              <a:rPr lang="en-US" dirty="0"/>
              <a:t>  0 2 1 0 3 2 0 1 0 1 ...</a:t>
            </a:r>
          </a:p>
          <a:p>
            <a:pPr marL="0" indent="0">
              <a:buNone/>
            </a:pPr>
            <a:r>
              <a:rPr lang="en-US" dirty="0"/>
              <a:t> $ rock        : </a:t>
            </a:r>
            <a:r>
              <a:rPr lang="en-US" dirty="0" err="1"/>
              <a:t>int</a:t>
            </a:r>
            <a:r>
              <a:rPr lang="en-US" dirty="0"/>
              <a:t>  0 2 0 1 0 0 0 1 0 1 ...</a:t>
            </a:r>
          </a:p>
          <a:p>
            <a:pPr marL="0" indent="0">
              <a:buNone/>
            </a:pPr>
            <a:r>
              <a:rPr lang="en-US" dirty="0"/>
              <a:t> $ god         : </a:t>
            </a:r>
            <a:r>
              <a:rPr lang="en-US" dirty="0" err="1"/>
              <a:t>int</a:t>
            </a:r>
            <a:r>
              <a:rPr lang="en-US" dirty="0"/>
              <a:t>  0 1 0 0 1 0 0 0 0 6 ...</a:t>
            </a:r>
          </a:p>
          <a:p>
            <a:pPr marL="0" indent="0">
              <a:buNone/>
            </a:pPr>
            <a:r>
              <a:rPr lang="en-US" dirty="0"/>
              <a:t> $ church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jesus</a:t>
            </a:r>
            <a:r>
              <a:rPr lang="en-US" dirty="0"/>
              <a:t>       : </a:t>
            </a:r>
            <a:r>
              <a:rPr lang="en-US" dirty="0" err="1"/>
              <a:t>int</a:t>
            </a:r>
            <a:r>
              <a:rPr lang="en-US" dirty="0"/>
              <a:t>  0 0 0 0 0 0 0 0 0 2 ...</a:t>
            </a:r>
          </a:p>
          <a:p>
            <a:pPr marL="0" indent="0">
              <a:buNone/>
            </a:pPr>
            <a:r>
              <a:rPr lang="en-US" dirty="0"/>
              <a:t> $ bible 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hair        : </a:t>
            </a:r>
            <a:r>
              <a:rPr lang="en-US" dirty="0" err="1"/>
              <a:t>int</a:t>
            </a:r>
            <a:r>
              <a:rPr lang="en-US" dirty="0"/>
              <a:t>  0 6 0 0 1 0 0 0 0 1 ...</a:t>
            </a:r>
          </a:p>
          <a:p>
            <a:pPr marL="0" indent="0">
              <a:buNone/>
            </a:pPr>
            <a:r>
              <a:rPr lang="en-US" dirty="0"/>
              <a:t> $ dress       : </a:t>
            </a:r>
            <a:r>
              <a:rPr lang="en-US" dirty="0" err="1"/>
              <a:t>int</a:t>
            </a:r>
            <a:r>
              <a:rPr lang="en-US" dirty="0"/>
              <a:t>  0 4 0 0 0 1 0 0 0 0 ...</a:t>
            </a:r>
          </a:p>
          <a:p>
            <a:pPr marL="0" indent="0">
              <a:buNone/>
            </a:pPr>
            <a:r>
              <a:rPr lang="en-US" dirty="0"/>
              <a:t> $ blonde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mall        : </a:t>
            </a:r>
            <a:r>
              <a:rPr lang="en-US" dirty="0" err="1"/>
              <a:t>int</a:t>
            </a:r>
            <a:r>
              <a:rPr lang="en-US" dirty="0"/>
              <a:t>  0 1 0 0 0 0 2 0 0 0 ...</a:t>
            </a:r>
          </a:p>
          <a:p>
            <a:pPr marL="0" indent="0">
              <a:buNone/>
            </a:pPr>
            <a:r>
              <a:rPr lang="en-US" dirty="0"/>
              <a:t> $ shopping    : </a:t>
            </a:r>
            <a:r>
              <a:rPr lang="en-US" dirty="0" err="1"/>
              <a:t>int</a:t>
            </a:r>
            <a:r>
              <a:rPr lang="en-US" dirty="0"/>
              <a:t>  0 0 0 0 2 1 0 0 0 1 ...</a:t>
            </a:r>
          </a:p>
          <a:p>
            <a:pPr marL="0" indent="0">
              <a:buNone/>
            </a:pPr>
            <a:r>
              <a:rPr lang="en-US" dirty="0"/>
              <a:t> $ clothes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hollister</a:t>
            </a:r>
            <a:r>
              <a:rPr lang="en-US" dirty="0"/>
              <a:t>   : </a:t>
            </a:r>
            <a:r>
              <a:rPr lang="en-US" dirty="0" err="1"/>
              <a:t>int</a:t>
            </a:r>
            <a:r>
              <a:rPr lang="en-US" dirty="0"/>
              <a:t>  0 0 0 0 0 0 2 0 0 0 ...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abercrombie</a:t>
            </a:r>
            <a:r>
              <a:rPr lang="en-US" dirty="0"/>
              <a:t>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die         : </a:t>
            </a:r>
            <a:r>
              <a:rPr lang="en-US" dirty="0" err="1"/>
              <a:t>int</a:t>
            </a:r>
            <a:r>
              <a:rPr lang="en-US" dirty="0"/>
              <a:t>  0 0 0 0 0 0 0 0 0 0 ...</a:t>
            </a:r>
          </a:p>
          <a:p>
            <a:pPr marL="0" indent="0">
              <a:buNone/>
            </a:pPr>
            <a:r>
              <a:rPr lang="en-US" dirty="0"/>
              <a:t> $ death       : </a:t>
            </a:r>
            <a:r>
              <a:rPr lang="en-US" dirty="0" err="1"/>
              <a:t>int</a:t>
            </a:r>
            <a:r>
              <a:rPr lang="en-US" dirty="0"/>
              <a:t>  0 0 1 0 0 0 0 0 0 0 ...</a:t>
            </a:r>
          </a:p>
          <a:p>
            <a:pPr marL="0" indent="0">
              <a:buNone/>
            </a:pPr>
            <a:r>
              <a:rPr lang="en-US" dirty="0"/>
              <a:t> $ drunk       : </a:t>
            </a:r>
            <a:r>
              <a:rPr lang="en-US" dirty="0" err="1"/>
              <a:t>int</a:t>
            </a:r>
            <a:r>
              <a:rPr lang="en-US" dirty="0"/>
              <a:t>  0 0 0 0 1 1 0 0 0 0 ...</a:t>
            </a:r>
          </a:p>
          <a:p>
            <a:pPr marL="0" indent="0">
              <a:buNone/>
            </a:pPr>
            <a:r>
              <a:rPr lang="en-US" dirty="0"/>
              <a:t> $ drugs       : </a:t>
            </a:r>
            <a:r>
              <a:rPr lang="en-US" dirty="0" err="1"/>
              <a:t>int</a:t>
            </a:r>
            <a:r>
              <a:rPr lang="en-US" dirty="0"/>
              <a:t>  0 0 0 0 1 0 0 0 0 0 ...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understand / fix “NA’s”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&gt; table</a:t>
            </a:r>
            <a:r>
              <a:rPr lang="en-US" sz="2800" dirty="0"/>
              <a:t>(</a:t>
            </a:r>
            <a:r>
              <a:rPr lang="en-US" sz="2800" dirty="0" err="1"/>
              <a:t>teens$gender</a:t>
            </a:r>
            <a:r>
              <a:rPr lang="en-US" sz="2800" dirty="0"/>
              <a:t>, </a:t>
            </a:r>
            <a:r>
              <a:rPr lang="en-US" sz="2800" dirty="0" err="1"/>
              <a:t>useNA</a:t>
            </a:r>
            <a:r>
              <a:rPr lang="en-US" sz="2800" dirty="0"/>
              <a:t> = "</a:t>
            </a:r>
            <a:r>
              <a:rPr lang="en-US" sz="2800" dirty="0" err="1" smtClean="0"/>
              <a:t>ifany</a:t>
            </a:r>
            <a:r>
              <a:rPr lang="en-US" sz="2800" dirty="0" smtClean="0"/>
              <a:t>”)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F     </a:t>
            </a:r>
            <a:r>
              <a:rPr lang="en-US" sz="2800" dirty="0" smtClean="0"/>
              <a:t>   M     &lt;</a:t>
            </a:r>
            <a:r>
              <a:rPr lang="en-US" sz="2800" dirty="0"/>
              <a:t>NA&gt; </a:t>
            </a:r>
          </a:p>
          <a:p>
            <a:pPr marL="0" indent="0">
              <a:buNone/>
            </a:pPr>
            <a:r>
              <a:rPr lang="en-US" sz="2800" dirty="0"/>
              <a:t>22054  5222  2724 </a:t>
            </a:r>
          </a:p>
          <a:p>
            <a:pPr marL="0" indent="0">
              <a:buNone/>
            </a:pPr>
            <a:r>
              <a:rPr lang="en-US" sz="2800" dirty="0"/>
              <a:t>&gt; summary(</a:t>
            </a:r>
            <a:r>
              <a:rPr lang="en-US" sz="2800" dirty="0" err="1"/>
              <a:t>teens$age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Min. 1st Qu.  Median    Mean 3rd Qu.    Max. </a:t>
            </a:r>
            <a:r>
              <a:rPr lang="en-US" sz="2800" dirty="0" smtClean="0"/>
              <a:t>    </a:t>
            </a:r>
            <a:r>
              <a:rPr lang="en-US" sz="2800" dirty="0"/>
              <a:t>NA's </a:t>
            </a:r>
          </a:p>
          <a:p>
            <a:pPr marL="0" indent="0">
              <a:buNone/>
            </a:pPr>
            <a:r>
              <a:rPr lang="en-US" sz="2800" dirty="0"/>
              <a:t>  3.086  16.310  17.290  17.990  18.260 106.900    5086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122365" y="2156987"/>
            <a:ext cx="1322129" cy="1026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7275" y="3666201"/>
            <a:ext cx="1322129" cy="1026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marketing we want </a:t>
            </a:r>
            <a:br>
              <a:rPr lang="en-US" dirty="0" smtClean="0"/>
            </a:br>
            <a:r>
              <a:rPr lang="en-US" dirty="0" smtClean="0"/>
              <a:t>“interest” clusters for these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interests &lt;- teens[5:40]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interests_z</a:t>
            </a:r>
            <a:r>
              <a:rPr lang="en-US" dirty="0"/>
              <a:t> &lt;- </a:t>
            </a:r>
            <a:r>
              <a:rPr lang="en-US" dirty="0" err="1"/>
              <a:t>as.data.frame</a:t>
            </a:r>
            <a:r>
              <a:rPr lang="en-US" dirty="0"/>
              <a:t>(</a:t>
            </a:r>
            <a:r>
              <a:rPr lang="en-US" dirty="0" err="1"/>
              <a:t>lapply</a:t>
            </a:r>
            <a:r>
              <a:rPr lang="en-US" dirty="0"/>
              <a:t>(interests, scale))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teen_clusters</a:t>
            </a:r>
            <a:r>
              <a:rPr lang="en-US" dirty="0"/>
              <a:t> &lt;- </a:t>
            </a:r>
            <a:r>
              <a:rPr lang="en-US" dirty="0" err="1"/>
              <a:t>kmeans</a:t>
            </a:r>
            <a:r>
              <a:rPr lang="en-US" dirty="0"/>
              <a:t>(</a:t>
            </a:r>
            <a:r>
              <a:rPr lang="en-US" dirty="0" err="1"/>
              <a:t>interests_z</a:t>
            </a:r>
            <a:r>
              <a:rPr lang="en-US" dirty="0"/>
              <a:t>, 5)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teen_clusters$size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[1]  1061  5008   720 22562   649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20178" y="4179355"/>
            <a:ext cx="1322129" cy="1026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5558" y="5340282"/>
            <a:ext cx="335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One cluster is lots bigger!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844" y="2731024"/>
            <a:ext cx="38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Put them on a uniform scale!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characterize these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their centroids. </a:t>
            </a:r>
          </a:p>
          <a:p>
            <a:r>
              <a:rPr lang="en-US" dirty="0" smtClean="0"/>
              <a:t>Where are the strong + and – values?</a:t>
            </a:r>
            <a:endParaRPr lang="en-US" dirty="0"/>
          </a:p>
        </p:txBody>
      </p:sp>
      <p:pic>
        <p:nvPicPr>
          <p:cNvPr id="4" name="Picture 3" descr="Lantz p 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48" y="2990447"/>
            <a:ext cx="5640008" cy="3135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7750" y="5427258"/>
            <a:ext cx="182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then provide the stereotypes!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0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these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 back and look at the data, given our new cluster knowledge:</a:t>
            </a:r>
          </a:p>
          <a:p>
            <a:pPr marL="0" indent="0">
              <a:buNone/>
            </a:pPr>
            <a:r>
              <a:rPr lang="en-US" dirty="0" smtClean="0"/>
              <a:t>&gt; teens</a:t>
            </a:r>
            <a:r>
              <a:rPr lang="en-US" dirty="0"/>
              <a:t>[1:5, c("cluster", "gender", "age", "friends")]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cluster </a:t>
            </a:r>
            <a:r>
              <a:rPr lang="en-US" dirty="0">
                <a:latin typeface="Courier New"/>
                <a:cs typeface="Courier New"/>
              </a:rPr>
              <a:t>gender  </a:t>
            </a:r>
            <a:r>
              <a:rPr lang="en-US" dirty="0" smtClean="0">
                <a:latin typeface="Courier New"/>
                <a:cs typeface="Courier New"/>
              </a:rPr>
              <a:t>age </a:t>
            </a:r>
            <a:r>
              <a:rPr lang="en-US" dirty="0">
                <a:latin typeface="Courier New"/>
                <a:cs typeface="Courier New"/>
              </a:rPr>
              <a:t>friends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1       4      M 18.982       7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2       2      F 18.801       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3       4      M 18.335      69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4       4      F 18.875       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5       1   &lt;NA&gt; 18.995     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7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warning – stereotypes!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supplying data to justify grouping people or things in ways you’re already set 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83" y="3128448"/>
            <a:ext cx="5325453" cy="29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data 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&gt; aggregate(data = teens, friends ~ cluster, mean)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cluster  </a:t>
            </a:r>
            <a:r>
              <a:rPr lang="en-US" dirty="0"/>
              <a:t>friends</a:t>
            </a:r>
          </a:p>
          <a:p>
            <a:pPr marL="0" indent="0">
              <a:buNone/>
            </a:pPr>
            <a:r>
              <a:rPr lang="en-US" dirty="0"/>
              <a:t>1       1 30.68143</a:t>
            </a:r>
          </a:p>
          <a:p>
            <a:pPr marL="0" indent="0">
              <a:buNone/>
            </a:pPr>
            <a:r>
              <a:rPr lang="en-US" dirty="0"/>
              <a:t>2       2 38.69269</a:t>
            </a:r>
          </a:p>
          <a:p>
            <a:pPr marL="0" indent="0">
              <a:buNone/>
            </a:pPr>
            <a:r>
              <a:rPr lang="en-US" dirty="0"/>
              <a:t>3       3 35.77917</a:t>
            </a:r>
          </a:p>
          <a:p>
            <a:pPr marL="0" indent="0">
              <a:buNone/>
            </a:pPr>
            <a:r>
              <a:rPr lang="en-US" dirty="0"/>
              <a:t>4       4 27.93932</a:t>
            </a:r>
          </a:p>
          <a:p>
            <a:pPr marL="0" indent="0">
              <a:buNone/>
            </a:pPr>
            <a:r>
              <a:rPr lang="en-US" dirty="0"/>
              <a:t>5       5 35.33128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0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E.g., race and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510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E.g., In his later life, Nobel prize winner William Shockley infamously used grouping to show statistically some racial groups had lower average IQ’s.</a:t>
            </a:r>
          </a:p>
          <a:p>
            <a:r>
              <a:rPr lang="en-US" dirty="0" smtClean="0"/>
              <a:t>But he ignored the fact that IQ also had geographical variations, for example.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302" y="2290151"/>
            <a:ext cx="254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 unsupervised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usually is exploratory.</a:t>
            </a:r>
          </a:p>
          <a:p>
            <a:pPr lvl="1"/>
            <a:r>
              <a:rPr lang="en-US" dirty="0" smtClean="0"/>
              <a:t>Like, what sales are associated with other sales.</a:t>
            </a:r>
          </a:p>
          <a:p>
            <a:r>
              <a:rPr lang="en-US" dirty="0" smtClean="0"/>
              <a:t>There is an end goal.</a:t>
            </a:r>
          </a:p>
          <a:p>
            <a:pPr lvl="1"/>
            <a:r>
              <a:rPr lang="en-US" dirty="0" smtClean="0"/>
              <a:t>Like, how can we reorganize product promotions to create more add-on sales.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3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Often, we want a simpler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natural groupings for a large number of features?</a:t>
            </a:r>
          </a:p>
          <a:p>
            <a:r>
              <a:rPr lang="en-US" dirty="0" smtClean="0"/>
              <a:t>We may not even have names for our groups, at the start.</a:t>
            </a:r>
          </a:p>
          <a:p>
            <a:pPr lvl="1"/>
            <a:r>
              <a:rPr lang="en-US" dirty="0" smtClean="0"/>
              <a:t>We figure these out as we go.</a:t>
            </a:r>
          </a:p>
          <a:p>
            <a:pPr lvl="1"/>
            <a:r>
              <a:rPr lang="en-US" dirty="0" smtClean="0"/>
              <a:t>Thinking of groups and possible actions for them – an interactive thought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2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creates new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invent concepts from it.</a:t>
            </a:r>
          </a:p>
          <a:p>
            <a:r>
              <a:rPr lang="en-US" dirty="0" smtClean="0"/>
              <a:t>The groups may, initially, be without names.</a:t>
            </a:r>
          </a:p>
          <a:p>
            <a:r>
              <a:rPr lang="en-US" dirty="0" smtClean="0"/>
              <a:t>Madeleine </a:t>
            </a:r>
            <a:r>
              <a:rPr lang="en-US" dirty="0" err="1" smtClean="0"/>
              <a:t>L’Engle</a:t>
            </a:r>
            <a:r>
              <a:rPr lang="en-US" dirty="0" smtClean="0"/>
              <a:t> would be horrified.</a:t>
            </a:r>
          </a:p>
          <a:p>
            <a:pPr lvl="1"/>
            <a:r>
              <a:rPr lang="en-US" dirty="0" smtClean="0"/>
              <a:t>Plot of “A Wrinkle in Time” was </a:t>
            </a:r>
            <a:br>
              <a:rPr lang="en-US" dirty="0" smtClean="0"/>
            </a:br>
            <a:r>
              <a:rPr lang="en-US" dirty="0" smtClean="0"/>
              <a:t>that “dark” things had no names – </a:t>
            </a:r>
            <a:br>
              <a:rPr lang="en-US" dirty="0" smtClean="0"/>
            </a:br>
            <a:r>
              <a:rPr lang="en-US" dirty="0" smtClean="0"/>
              <a:t>this needed to be fixed!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661" y="3638135"/>
            <a:ext cx="2612729" cy="2612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8615" y="5131542"/>
            <a:ext cx="365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Wait, wait – I dub thee a “</a:t>
            </a:r>
            <a:r>
              <a:rPr lang="en-US" dirty="0" err="1" smtClean="0"/>
              <a:t>tesseract</a:t>
            </a:r>
            <a:r>
              <a:rPr lang="en-US" dirty="0" smtClean="0"/>
              <a:t>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4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Lantz’s example – setting up networking at 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math people, and</a:t>
            </a:r>
          </a:p>
          <a:p>
            <a:r>
              <a:rPr lang="en-US" dirty="0" smtClean="0"/>
              <a:t>There are computer science people:</a:t>
            </a:r>
            <a:endParaRPr lang="en-US" dirty="0"/>
          </a:p>
        </p:txBody>
      </p:sp>
      <p:pic>
        <p:nvPicPr>
          <p:cNvPr id="4" name="Picture 3" descr="Lantz p 2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19" y="3081167"/>
            <a:ext cx="4207680" cy="32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machine learning cluster these for us, to help identify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supply the name tags, of course:</a:t>
            </a:r>
            <a:endParaRPr lang="en-US" dirty="0"/>
          </a:p>
        </p:txBody>
      </p:sp>
      <p:pic>
        <p:nvPicPr>
          <p:cNvPr id="4" name="Picture 3" descr="Lantz p 2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0" y="3111225"/>
            <a:ext cx="4134246" cy="31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k-means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2896"/>
              </p:ext>
            </p:extLst>
          </p:nvPr>
        </p:nvGraphicFramePr>
        <p:xfrm>
          <a:off x="457200" y="1600200"/>
          <a:ext cx="8229600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r>
                        <a:rPr lang="en-US" baseline="0" dirty="0" smtClean="0"/>
                        <a:t> simple principles for identifying clusters which can be explained in non-statistical terms.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is less sophisticated than more recent clustering algorithms.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 is highly</a:t>
                      </a:r>
                      <a:r>
                        <a:rPr lang="en-US" baseline="0" dirty="0" smtClean="0"/>
                        <a:t> flexible and can be adapted to address nearly all of its shortcomings with simple adjustments.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Because it uses an element of random chance, it is not guaranteed to find the optimal set of clusters.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 is fairly efficient and performs well at dividing the data into useful</a:t>
                      </a:r>
                      <a:r>
                        <a:rPr lang="en-US" baseline="0" dirty="0" smtClean="0"/>
                        <a:t> clusters.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a responsible guess as to how many clusters naturally exist in the data.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1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1338</Words>
  <Application>Microsoft Macintosh PowerPoint</Application>
  <PresentationFormat>On-screen Show (4:3)</PresentationFormat>
  <Paragraphs>159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Clustering with k-means Lantz Ch 9</vt:lpstr>
      <vt:lpstr>Early warning – stereotypes!</vt:lpstr>
      <vt:lpstr>E.g., race and intelligence</vt:lpstr>
      <vt:lpstr>Generally unsupervised</vt:lpstr>
      <vt:lpstr>Often, we want a simpler picture</vt:lpstr>
      <vt:lpstr>Clustering creates new data</vt:lpstr>
      <vt:lpstr>Lantz’s example – setting up networking at a conference</vt:lpstr>
      <vt:lpstr>Can machine learning cluster these for us, to help identify groups?</vt:lpstr>
      <vt:lpstr>The k-means algorithm</vt:lpstr>
      <vt:lpstr>Use distance to identify clusters</vt:lpstr>
      <vt:lpstr>This leads to defining initial boundaries</vt:lpstr>
      <vt:lpstr>Change the initial cluster centers…</vt:lpstr>
      <vt:lpstr>Additional cycles of updates</vt:lpstr>
      <vt:lpstr>But – How many clusters?</vt:lpstr>
      <vt:lpstr>Lantz’s example –  Teen market segments</vt:lpstr>
      <vt:lpstr>Need to understand / fix “NA’s”</vt:lpstr>
      <vt:lpstr>For marketing we want  “interest” clusters for these teens</vt:lpstr>
      <vt:lpstr>We can characterize these clusters</vt:lpstr>
      <vt:lpstr>Improving on these results?</vt:lpstr>
      <vt:lpstr>Aggregate data make sense?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Understanding Data</dc:title>
  <dc:creator>Steve Chenoweth</dc:creator>
  <cp:lastModifiedBy>Steve Chenoweth</cp:lastModifiedBy>
  <cp:revision>186</cp:revision>
  <dcterms:created xsi:type="dcterms:W3CDTF">2014-12-02T16:25:50Z</dcterms:created>
  <dcterms:modified xsi:type="dcterms:W3CDTF">2015-01-11T15:29:18Z</dcterms:modified>
</cp:coreProperties>
</file>