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1" autoAdjust="0"/>
  </p:normalViewPr>
  <p:slideViewPr>
    <p:cSldViewPr snapToGrid="0" snapToObjects="1">
      <p:cViewPr varScale="1">
        <p:scale>
          <a:sx n="69" d="100"/>
          <a:sy n="69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08069-10B8-3B4E-87AD-5D84CA2703C1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93CB-0830-B84B-B349-8F51951B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www.allanalytics.com</a:t>
            </a:r>
            <a:r>
              <a:rPr lang="en-US" dirty="0" smtClean="0"/>
              <a:t>/</a:t>
            </a:r>
            <a:r>
              <a:rPr lang="en-US" dirty="0" err="1" smtClean="0"/>
              <a:t>author.asp?section_id</a:t>
            </a:r>
            <a:r>
              <a:rPr lang="en-US" smtClean="0"/>
              <a:t>=2037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Cluster_analysis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8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and examples from http://</a:t>
            </a:r>
            <a:r>
              <a:rPr lang="en-US" dirty="0" err="1" smtClean="0"/>
              <a:t>www.ercim.eu</a:t>
            </a:r>
            <a:r>
              <a:rPr lang="en-US" dirty="0" smtClean="0"/>
              <a:t>/publication/</a:t>
            </a:r>
            <a:r>
              <a:rPr lang="en-US" dirty="0" err="1" smtClean="0"/>
              <a:t>Ercim_News</a:t>
            </a:r>
            <a:r>
              <a:rPr lang="en-US" dirty="0" smtClean="0"/>
              <a:t>/enw56/</a:t>
            </a:r>
            <a:r>
              <a:rPr lang="en-US" dirty="0" err="1" smtClean="0"/>
              <a:t>holst.html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246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3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259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8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6EAA-1541-8A42-A734-47AC03021D8D}" type="datetimeFigureOut">
              <a:rPr lang="en-US" smtClean="0"/>
              <a:t>12/26/14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70808" y="62826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A4D795-CB58-E148-A218-DEC28AB7F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530" y="4583416"/>
            <a:ext cx="473263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Basket Analysis and Association Rules</a:t>
            </a:r>
            <a:br>
              <a:rPr lang="en-US" dirty="0" smtClean="0"/>
            </a:br>
            <a:r>
              <a:rPr lang="en-US" sz="4000" i="1" dirty="0" smtClean="0"/>
              <a:t>Lantz </a:t>
            </a:r>
            <a:r>
              <a:rPr lang="en-US" sz="4000" i="1" dirty="0" err="1" smtClean="0"/>
              <a:t>Ch</a:t>
            </a:r>
            <a:r>
              <a:rPr lang="en-US" sz="4000" i="1" dirty="0" smtClean="0"/>
              <a:t> 8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0430" y="4327020"/>
            <a:ext cx="1545748" cy="1752600"/>
          </a:xfrm>
        </p:spPr>
        <p:txBody>
          <a:bodyPr/>
          <a:lstStyle/>
          <a:p>
            <a:r>
              <a:rPr lang="en-US" dirty="0" err="1" smtClean="0"/>
              <a:t>Wk</a:t>
            </a:r>
            <a:r>
              <a:rPr lang="en-US" dirty="0" smtClean="0"/>
              <a:t> 4, Part 2</a:t>
            </a:r>
            <a:endParaRPr lang="en-US" dirty="0"/>
          </a:p>
        </p:txBody>
      </p:sp>
      <p:pic>
        <p:nvPicPr>
          <p:cNvPr id="4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560698" y="6042837"/>
            <a:ext cx="3359424" cy="5572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83705" y="509413"/>
            <a:ext cx="20096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Left</a:t>
            </a:r>
            <a:r>
              <a:rPr lang="en-US" dirty="0" smtClean="0"/>
              <a:t> – The goal of computerized market basket analysis is to discover non-intuitive associations, the knowledge of which can improve profits.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530" y="452745"/>
            <a:ext cx="63500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Apriori</a:t>
            </a:r>
            <a:r>
              <a:rPr lang="en-US" dirty="0" smtClean="0"/>
              <a:t>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all the </a:t>
            </a:r>
            <a:r>
              <a:rPr lang="en-US" dirty="0" err="1" smtClean="0"/>
              <a:t>itemsets</a:t>
            </a:r>
            <a:r>
              <a:rPr lang="en-US" dirty="0" smtClean="0"/>
              <a:t> that meet a minimum Support threshold.</a:t>
            </a:r>
          </a:p>
          <a:p>
            <a:pPr lvl="1"/>
            <a:r>
              <a:rPr lang="en-US" dirty="0" smtClean="0"/>
              <a:t>In succeeding iterations, it combines </a:t>
            </a:r>
            <a:r>
              <a:rPr lang="en-US" dirty="0" err="1" smtClean="0"/>
              <a:t>itemsets</a:t>
            </a:r>
            <a:r>
              <a:rPr lang="en-US" dirty="0" smtClean="0"/>
              <a:t> that follow rules (like occurring together) with increasing levels of frequency.</a:t>
            </a:r>
          </a:p>
          <a:p>
            <a:r>
              <a:rPr lang="en-US" dirty="0" smtClean="0"/>
              <a:t>Create rules from these </a:t>
            </a:r>
            <a:r>
              <a:rPr lang="en-US" dirty="0" err="1" smtClean="0"/>
              <a:t>itemsets</a:t>
            </a:r>
            <a:r>
              <a:rPr lang="en-US" dirty="0" smtClean="0"/>
              <a:t> that meet a minimum Confidence threshold.</a:t>
            </a:r>
          </a:p>
          <a:p>
            <a:pPr lvl="1"/>
            <a:r>
              <a:rPr lang="en-US" dirty="0" smtClean="0"/>
              <a:t>At some point, it begins considering candidate rules like [A] </a:t>
            </a:r>
            <a:r>
              <a:rPr lang="en-US" dirty="0" smtClean="0">
                <a:sym typeface="Wingdings"/>
              </a:rPr>
              <a:t> [B], evaluated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the threshold.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4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Lantz’s example – </a:t>
            </a:r>
            <a:br>
              <a:rPr lang="en-US" dirty="0" smtClean="0"/>
            </a:br>
            <a:r>
              <a:rPr lang="en-US" dirty="0" smtClean="0"/>
              <a:t>Frequently purchased groceries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lists in </a:t>
            </a:r>
            <a:r>
              <a:rPr lang="en-US" i="1" dirty="0" err="1" smtClean="0"/>
              <a:t>grocery.csv</a:t>
            </a:r>
            <a:r>
              <a:rPr lang="en-US" dirty="0" smtClean="0"/>
              <a:t> are varying length grocery transactions, listing items bought.</a:t>
            </a:r>
          </a:p>
          <a:p>
            <a:r>
              <a:rPr lang="en-US" dirty="0" smtClean="0"/>
              <a:t>Need a sparse matrix to put these items into!</a:t>
            </a:r>
          </a:p>
          <a:p>
            <a:pPr lvl="1"/>
            <a:r>
              <a:rPr lang="en-US" dirty="0" smtClean="0"/>
              <a:t>A column in each transaction for every item that might possibly appear.</a:t>
            </a:r>
          </a:p>
          <a:p>
            <a:pPr lvl="1"/>
            <a:r>
              <a:rPr lang="en-US" dirty="0" smtClean="0"/>
              <a:t>Lantz’s data has 169 different items.</a:t>
            </a:r>
          </a:p>
          <a:p>
            <a:pPr lvl="1"/>
            <a:r>
              <a:rPr lang="en-US" dirty="0" smtClean="0"/>
              <a:t>A large </a:t>
            </a:r>
            <a:r>
              <a:rPr lang="en-US" dirty="0" err="1" smtClean="0"/>
              <a:t>Walmart</a:t>
            </a:r>
            <a:r>
              <a:rPr lang="en-US" dirty="0" smtClean="0"/>
              <a:t> typically has 1,000,000 items (though not that many different types of items).</a:t>
            </a:r>
          </a:p>
          <a:p>
            <a:pPr lvl="1"/>
            <a:r>
              <a:rPr lang="en-US" dirty="0" smtClean="0"/>
              <a:t>A sparse matrix is more memory 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0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&gt; library(</a:t>
            </a:r>
            <a:r>
              <a:rPr lang="en-US" dirty="0" err="1"/>
              <a:t>arules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&gt; groceries &lt;- </a:t>
            </a:r>
            <a:r>
              <a:rPr lang="en-US" dirty="0" err="1"/>
              <a:t>read.transactions</a:t>
            </a:r>
            <a:r>
              <a:rPr lang="en-US" dirty="0"/>
              <a:t>("/Users/</a:t>
            </a:r>
            <a:r>
              <a:rPr lang="en-US" dirty="0" err="1"/>
              <a:t>chenowet</a:t>
            </a:r>
            <a:r>
              <a:rPr lang="en-US" dirty="0"/>
              <a:t>/Documents/</a:t>
            </a:r>
            <a:r>
              <a:rPr lang="en-US" dirty="0" err="1"/>
              <a:t>Rstuff</a:t>
            </a:r>
            <a:r>
              <a:rPr lang="en-US" dirty="0"/>
              <a:t>/</a:t>
            </a:r>
            <a:r>
              <a:rPr lang="en-US" dirty="0" err="1"/>
              <a:t>groceries.csv</a:t>
            </a:r>
            <a:r>
              <a:rPr lang="en-US" dirty="0"/>
              <a:t>", </a:t>
            </a:r>
            <a:r>
              <a:rPr lang="en-US" dirty="0" err="1"/>
              <a:t>sep</a:t>
            </a:r>
            <a:r>
              <a:rPr lang="en-US" dirty="0"/>
              <a:t> = ",")</a:t>
            </a:r>
          </a:p>
          <a:p>
            <a:pPr marL="0" indent="0">
              <a:buNone/>
            </a:pPr>
            <a:r>
              <a:rPr lang="en-US" dirty="0"/>
              <a:t>&gt; summary(groceries)</a:t>
            </a:r>
          </a:p>
          <a:p>
            <a:pPr marL="0" indent="0">
              <a:buNone/>
            </a:pPr>
            <a:r>
              <a:rPr lang="en-US" dirty="0"/>
              <a:t>transactions as </a:t>
            </a:r>
            <a:r>
              <a:rPr lang="en-US" dirty="0" err="1"/>
              <a:t>itemMatrix</a:t>
            </a:r>
            <a:r>
              <a:rPr lang="en-US" dirty="0"/>
              <a:t> in sparse format with</a:t>
            </a:r>
          </a:p>
          <a:p>
            <a:pPr marL="0" indent="0">
              <a:buNone/>
            </a:pPr>
            <a:r>
              <a:rPr lang="en-US" dirty="0"/>
              <a:t> 9835 rows (elements/</a:t>
            </a:r>
            <a:r>
              <a:rPr lang="en-US" dirty="0" err="1"/>
              <a:t>itemsets</a:t>
            </a:r>
            <a:r>
              <a:rPr lang="en-US" dirty="0"/>
              <a:t>/transactions) and</a:t>
            </a:r>
          </a:p>
          <a:p>
            <a:pPr marL="0" indent="0">
              <a:buNone/>
            </a:pPr>
            <a:r>
              <a:rPr lang="en-US" dirty="0"/>
              <a:t> 169 columns (items) and a density of 0.02609146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most frequent items:</a:t>
            </a:r>
          </a:p>
          <a:p>
            <a:pPr marL="0" indent="0">
              <a:buNone/>
            </a:pPr>
            <a:r>
              <a:rPr lang="en-US" dirty="0"/>
              <a:t>      whole milk other vegetables       rolls/buns             soda           yogurt </a:t>
            </a:r>
          </a:p>
          <a:p>
            <a:pPr marL="0" indent="0">
              <a:buNone/>
            </a:pPr>
            <a:r>
              <a:rPr lang="en-US" dirty="0"/>
              <a:t>            2513             1903             1809             1715             1372 </a:t>
            </a:r>
          </a:p>
          <a:p>
            <a:pPr marL="0" indent="0">
              <a:buNone/>
            </a:pPr>
            <a:r>
              <a:rPr lang="en-US" dirty="0"/>
              <a:t>         (Other) </a:t>
            </a:r>
          </a:p>
          <a:p>
            <a:pPr marL="0" indent="0">
              <a:buNone/>
            </a:pPr>
            <a:r>
              <a:rPr lang="en-US" dirty="0"/>
              <a:t>           34055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element (</a:t>
            </a:r>
            <a:r>
              <a:rPr lang="en-US" dirty="0" err="1"/>
              <a:t>itemset</a:t>
            </a:r>
            <a:r>
              <a:rPr lang="en-US" dirty="0"/>
              <a:t>/transaction) length distribution:</a:t>
            </a:r>
          </a:p>
          <a:p>
            <a:pPr marL="0" indent="0">
              <a:buNone/>
            </a:pPr>
            <a:r>
              <a:rPr lang="en-US" dirty="0"/>
              <a:t>sizes</a:t>
            </a:r>
          </a:p>
          <a:p>
            <a:pPr marL="0" indent="0">
              <a:buNone/>
            </a:pPr>
            <a:r>
              <a:rPr lang="en-US" dirty="0"/>
              <a:t>   1    2    3    4    5    6    7    8    9   10   11   12   13   14   15   16   17 </a:t>
            </a:r>
          </a:p>
          <a:p>
            <a:pPr marL="0" indent="0">
              <a:buNone/>
            </a:pPr>
            <a:r>
              <a:rPr lang="en-US" dirty="0"/>
              <a:t>2159 1643 1299 1005  855  645  545  438  350  246  182  117   78   77   55   46   29 </a:t>
            </a:r>
          </a:p>
          <a:p>
            <a:pPr marL="0" indent="0">
              <a:buNone/>
            </a:pPr>
            <a:r>
              <a:rPr lang="en-US" dirty="0"/>
              <a:t>  18   19   20   21   22   23   24   26   27   28   29   32 </a:t>
            </a:r>
          </a:p>
          <a:p>
            <a:pPr marL="0" indent="0">
              <a:buNone/>
            </a:pPr>
            <a:r>
              <a:rPr lang="en-US" dirty="0"/>
              <a:t>  14   14    9   11    4    6    1    1    1    1    3    1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Min. 1st Qu.  Median    Mean 3rd Qu.    Max. </a:t>
            </a:r>
          </a:p>
          <a:p>
            <a:pPr marL="0" indent="0">
              <a:buNone/>
            </a:pPr>
            <a:r>
              <a:rPr lang="en-US" dirty="0"/>
              <a:t>  1.000   2.000   3.000   4.409   6.000  32.000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includes extended item information - examples:</a:t>
            </a:r>
          </a:p>
          <a:p>
            <a:pPr marL="0" indent="0">
              <a:buNone/>
            </a:pPr>
            <a:r>
              <a:rPr lang="en-US" dirty="0"/>
              <a:t>            labels</a:t>
            </a:r>
          </a:p>
          <a:p>
            <a:pPr marL="0" indent="0">
              <a:buNone/>
            </a:pPr>
            <a:r>
              <a:rPr lang="en-US" dirty="0"/>
              <a:t>1 abrasive cleaner</a:t>
            </a:r>
          </a:p>
          <a:p>
            <a:pPr marL="0" indent="0">
              <a:buNone/>
            </a:pPr>
            <a:r>
              <a:rPr lang="en-US" dirty="0"/>
              <a:t>2 </a:t>
            </a:r>
            <a:r>
              <a:rPr lang="en-US" dirty="0" err="1"/>
              <a:t>artif</a:t>
            </a:r>
            <a:r>
              <a:rPr lang="en-US" dirty="0"/>
              <a:t>. sweetener</a:t>
            </a:r>
          </a:p>
          <a:p>
            <a:pPr marL="0" indent="0">
              <a:buNone/>
            </a:pPr>
            <a:r>
              <a:rPr lang="en-US" dirty="0"/>
              <a:t>3   baby cosmetics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9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inspect support for each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itemFrequency</a:t>
            </a:r>
            <a:r>
              <a:rPr lang="en-US" dirty="0"/>
              <a:t>(groceries[, 1:3])</a:t>
            </a:r>
          </a:p>
          <a:p>
            <a:pPr marL="0" indent="0">
              <a:buNone/>
            </a:pPr>
            <a:r>
              <a:rPr lang="en-US" dirty="0"/>
              <a:t>abrasive cleaner </a:t>
            </a:r>
            <a:r>
              <a:rPr lang="en-US" dirty="0" err="1"/>
              <a:t>artif</a:t>
            </a:r>
            <a:r>
              <a:rPr lang="en-US" dirty="0"/>
              <a:t>. sweetener   baby cosmetics </a:t>
            </a:r>
          </a:p>
          <a:p>
            <a:pPr marL="0" indent="0">
              <a:buNone/>
            </a:pPr>
            <a:r>
              <a:rPr lang="en-US" dirty="0"/>
              <a:t>    0.0035587189     0.0032536858     0.0006100661 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itemFrequencyPlot</a:t>
            </a:r>
            <a:r>
              <a:rPr lang="en-US" dirty="0"/>
              <a:t>(groceries, support = 0.1)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itemFrequencyPlot</a:t>
            </a:r>
            <a:r>
              <a:rPr lang="en-US" dirty="0"/>
              <a:t>(groceries, </a:t>
            </a:r>
            <a:r>
              <a:rPr lang="en-US" dirty="0" err="1"/>
              <a:t>topN</a:t>
            </a:r>
            <a:r>
              <a:rPr lang="en-US" dirty="0"/>
              <a:t> = 20)</a:t>
            </a:r>
          </a:p>
          <a:p>
            <a:pPr marL="0" indent="0">
              <a:buNone/>
            </a:pPr>
            <a:r>
              <a:rPr lang="en-US" dirty="0"/>
              <a:t>&gt; image(groceries[1:5])</a:t>
            </a:r>
          </a:p>
          <a:p>
            <a:pPr marL="0" indent="0">
              <a:buNone/>
            </a:pPr>
            <a:r>
              <a:rPr lang="en-US" dirty="0"/>
              <a:t>&gt; image(sample(groceries,100))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7772" y="5631789"/>
            <a:ext cx="2616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 See next 3 slides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1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50" y="1196294"/>
            <a:ext cx="8769877" cy="44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4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8" y="2347460"/>
            <a:ext cx="8867885" cy="211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00"/>
            <a:ext cx="9144000" cy="55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51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 model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apriori</a:t>
            </a:r>
            <a:r>
              <a:rPr lang="en-US" dirty="0"/>
              <a:t>(groceries)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Parameter specification: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</a:t>
            </a:r>
            <a:r>
              <a:rPr lang="en-US" sz="2600" b="1" dirty="0">
                <a:latin typeface="Courier New"/>
                <a:cs typeface="Courier New"/>
              </a:rPr>
              <a:t>confidence </a:t>
            </a:r>
            <a:r>
              <a:rPr lang="en-US" sz="2600" b="1" dirty="0" err="1">
                <a:latin typeface="Courier New"/>
                <a:cs typeface="Courier New"/>
              </a:rPr>
              <a:t>minval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smax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arem</a:t>
            </a:r>
            <a:r>
              <a:rPr lang="en-US" sz="2600" b="1" dirty="0">
                <a:latin typeface="Courier New"/>
                <a:cs typeface="Courier New"/>
              </a:rPr>
              <a:t>  </a:t>
            </a:r>
            <a:r>
              <a:rPr lang="en-US" sz="2600" b="1" dirty="0" err="1">
                <a:latin typeface="Courier New"/>
                <a:cs typeface="Courier New"/>
              </a:rPr>
              <a:t>aval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originalSupport</a:t>
            </a:r>
            <a:r>
              <a:rPr lang="en-US" sz="2600" b="1" dirty="0">
                <a:latin typeface="Courier New"/>
                <a:cs typeface="Courier New"/>
              </a:rPr>
              <a:t> support </a:t>
            </a:r>
            <a:r>
              <a:rPr lang="en-US" sz="2600" b="1" dirty="0" err="1">
                <a:latin typeface="Courier New"/>
                <a:cs typeface="Courier New"/>
              </a:rPr>
              <a:t>minlen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maxlen</a:t>
            </a:r>
            <a:endParaRPr lang="en-US" sz="2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600" b="1" dirty="0">
                <a:latin typeface="Courier New"/>
                <a:cs typeface="Courier New"/>
              </a:rPr>
              <a:t>        0.8    0.1    1 none FALSE            TRUE     0.1      1     10</a:t>
            </a:r>
          </a:p>
          <a:p>
            <a:pPr marL="0" indent="0">
              <a:buNone/>
            </a:pPr>
            <a:r>
              <a:rPr lang="en-US" sz="2600" b="1" dirty="0">
                <a:latin typeface="Courier New"/>
                <a:cs typeface="Courier New"/>
              </a:rPr>
              <a:t> target   </a:t>
            </a:r>
            <a:r>
              <a:rPr lang="en-US" sz="2600" b="1" dirty="0" err="1">
                <a:latin typeface="Courier New"/>
                <a:cs typeface="Courier New"/>
              </a:rPr>
              <a:t>ext</a:t>
            </a:r>
            <a:endParaRPr lang="en-US" sz="2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600" b="1" dirty="0">
                <a:latin typeface="Courier New"/>
                <a:cs typeface="Courier New"/>
              </a:rPr>
              <a:t>  rules </a:t>
            </a:r>
            <a:r>
              <a:rPr lang="en-US" sz="2600" b="1" dirty="0" smtClean="0">
                <a:latin typeface="Courier New"/>
                <a:cs typeface="Courier New"/>
              </a:rPr>
              <a:t>FALSE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r>
              <a:rPr lang="en-US" sz="2600" b="1" dirty="0">
                <a:latin typeface="Courier New"/>
                <a:cs typeface="Courier New"/>
              </a:rPr>
              <a:t>set of 0 rules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77580" y="3920172"/>
            <a:ext cx="2135288" cy="533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1247" y="4783636"/>
            <a:ext cx="487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Using default confidence and support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5692182"/>
            <a:ext cx="2916539" cy="533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1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reasonable support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Lantz argues that you can reason about this.  E.g., if a pattern occurs in a grocery transaction twice a day, it may be interesting to us.</a:t>
            </a:r>
          </a:p>
          <a:p>
            <a:pPr lvl="1"/>
            <a:r>
              <a:rPr lang="en-US" dirty="0" smtClean="0"/>
              <a:t>The dataset represents 30 days of data.</a:t>
            </a:r>
          </a:p>
          <a:p>
            <a:pPr lvl="1"/>
            <a:r>
              <a:rPr lang="en-US" dirty="0" smtClean="0"/>
              <a:t>So, that would be 60 occurrences, out of the 9835 transactions represented.</a:t>
            </a:r>
          </a:p>
          <a:p>
            <a:pPr lvl="1"/>
            <a:r>
              <a:rPr lang="en-US" dirty="0" smtClean="0"/>
              <a:t>Or, 0.006 as a trial at the level of support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2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 reasonable confidence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Lantz discusses batteries as an example.</a:t>
            </a:r>
          </a:p>
          <a:p>
            <a:pPr lvl="1"/>
            <a:r>
              <a:rPr lang="en-US" dirty="0" smtClean="0"/>
              <a:t>Set this too high, you’ll only get the association with smoke detectors.</a:t>
            </a:r>
          </a:p>
          <a:p>
            <a:pPr lvl="1"/>
            <a:r>
              <a:rPr lang="en-US" dirty="0" smtClean="0"/>
              <a:t>Set this too low, you’ll get every chance thing someone buys commonly, like celery.</a:t>
            </a:r>
          </a:p>
          <a:p>
            <a:pPr lvl="1"/>
            <a:r>
              <a:rPr lang="en-US" dirty="0" smtClean="0"/>
              <a:t>Goal probably is to know “What to place next to the batteries.”</a:t>
            </a:r>
          </a:p>
          <a:p>
            <a:pPr lvl="1"/>
            <a:r>
              <a:rPr lang="en-US" dirty="0" smtClean="0"/>
              <a:t>He guesses, start with 0.25 here, and then lower it if you are getting only obvious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7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4672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Usually, you need to have some way of identifying the groups you might want to separate?</a:t>
            </a:r>
          </a:p>
          <a:p>
            <a:r>
              <a:rPr lang="en-US" dirty="0" smtClean="0"/>
              <a:t>Like the ID’s of the different products in a market basket analysis.</a:t>
            </a:r>
          </a:p>
          <a:p>
            <a:r>
              <a:rPr lang="en-US" dirty="0" smtClean="0"/>
              <a:t>If we don’t have the concepts to use, the separation problem is much trickier.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928" y="1364725"/>
            <a:ext cx="3340072" cy="3591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7690" y="4708775"/>
            <a:ext cx="2919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if you don’t have names for these 3 different groups of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4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training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&gt; </a:t>
            </a:r>
            <a:r>
              <a:rPr lang="en-US" sz="2400" dirty="0" err="1"/>
              <a:t>groceryrules</a:t>
            </a:r>
            <a:r>
              <a:rPr lang="en-US" sz="2400" dirty="0"/>
              <a:t> &lt;- </a:t>
            </a:r>
            <a:r>
              <a:rPr lang="en-US" sz="2400" dirty="0" err="1"/>
              <a:t>apriori</a:t>
            </a:r>
            <a:r>
              <a:rPr lang="en-US" sz="2400" dirty="0"/>
              <a:t>(groceries, parameter = list(support = 0.006, confidence = 0.25, </a:t>
            </a:r>
            <a:r>
              <a:rPr lang="en-US" sz="2400" dirty="0" err="1"/>
              <a:t>minlen</a:t>
            </a:r>
            <a:r>
              <a:rPr lang="en-US" sz="2400" dirty="0"/>
              <a:t> = 2))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Parameter specification: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confidence </a:t>
            </a:r>
            <a:r>
              <a:rPr lang="en-US" sz="2000" b="1" dirty="0" err="1">
                <a:latin typeface="Courier New"/>
                <a:cs typeface="Courier New"/>
              </a:rPr>
              <a:t>minval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smax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arem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en-US" sz="2000" b="1" dirty="0" err="1">
                <a:latin typeface="Courier New"/>
                <a:cs typeface="Courier New"/>
              </a:rPr>
              <a:t>aval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originalSupport</a:t>
            </a:r>
            <a:r>
              <a:rPr lang="en-US" sz="2000" b="1" dirty="0">
                <a:latin typeface="Courier New"/>
                <a:cs typeface="Courier New"/>
              </a:rPr>
              <a:t> support </a:t>
            </a:r>
            <a:r>
              <a:rPr lang="en-US" sz="2000" b="1" dirty="0" err="1">
                <a:latin typeface="Courier New"/>
                <a:cs typeface="Courier New"/>
              </a:rPr>
              <a:t>minlen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maxlen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 0.25    0.1    1 none FALSE            TRUE   0.006      2     10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target   </a:t>
            </a:r>
            <a:r>
              <a:rPr lang="en-US" sz="2000" b="1" dirty="0" err="1">
                <a:latin typeface="Courier New"/>
                <a:cs typeface="Courier New"/>
              </a:rPr>
              <a:t>ext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rules FALSE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 </a:t>
            </a:r>
            <a:r>
              <a:rPr lang="en-US" sz="2000" b="1" dirty="0" smtClean="0">
                <a:latin typeface="Courier New"/>
                <a:cs typeface="Courier New"/>
              </a:rPr>
              <a:t>…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set of 463 rules</a:t>
            </a:r>
          </a:p>
        </p:txBody>
      </p:sp>
      <p:sp>
        <p:nvSpPr>
          <p:cNvPr id="4" name="Oval 3"/>
          <p:cNvSpPr/>
          <p:nvPr/>
        </p:nvSpPr>
        <p:spPr>
          <a:xfrm>
            <a:off x="1675092" y="3828147"/>
            <a:ext cx="2135288" cy="533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8759" y="4691611"/>
            <a:ext cx="3750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 got something this time!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4712" y="5600157"/>
            <a:ext cx="2916539" cy="533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from the </a:t>
            </a:r>
            <a:r>
              <a:rPr lang="en-US" dirty="0" err="1" smtClean="0"/>
              <a:t>apriori</a:t>
            </a:r>
            <a:r>
              <a:rPr lang="en-US" dirty="0" smtClean="0"/>
              <a:t> 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rule length distribution (lhs + </a:t>
            </a:r>
            <a:r>
              <a:rPr lang="en-US" dirty="0" err="1">
                <a:latin typeface="Courier New"/>
                <a:cs typeface="Courier New"/>
              </a:rPr>
              <a:t>rhs</a:t>
            </a:r>
            <a:r>
              <a:rPr lang="en-US" dirty="0">
                <a:latin typeface="Courier New"/>
                <a:cs typeface="Courier New"/>
              </a:rPr>
              <a:t>):sizes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2   3   4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150 297  16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Min. 1st Qu.  Median    Mean 3rd Qu.    Max.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2.000   2.000   3.000   2.711   3.000   4.000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summary of quality measures: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support           confidence          lift     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Min.   :0.006101   Min.   :0.2500   </a:t>
            </a:r>
            <a:r>
              <a:rPr lang="en-US" dirty="0">
                <a:latin typeface="Courier New"/>
                <a:cs typeface="Courier New"/>
              </a:rPr>
              <a:t>Min.   :0.9932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1st Qu.:0.007117   1st Qu.:0.2971   1st Qu.:1.6229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Median :0.008744   Median :0.3554   Median :1.9332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Mean   :0.011539   Mean   :0.3786   Mean   :2.0351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3rd Qu.:0.012303   3rd Qu.:0.4495   3rd Qu.:2.3565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Max.   :0.074835   Max.   :0.6600   Max.   :3.9565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810" y="2006092"/>
            <a:ext cx="4698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Like, {peanut butter, jelly}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{bread} is length 3.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7050" y="5883105"/>
            <a:ext cx="431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Lift(X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Y) = confidence(X  Y) / support(Y)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6605" y="6258836"/>
            <a:ext cx="287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And, Lift(X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Y) = Lift(Y  X)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5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rules did we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&gt; inspect(</a:t>
            </a:r>
            <a:r>
              <a:rPr lang="en-US" sz="1400" b="1" dirty="0" err="1">
                <a:latin typeface="Courier New"/>
                <a:cs typeface="Courier New"/>
              </a:rPr>
              <a:t>groceryrules</a:t>
            </a:r>
            <a:r>
              <a:rPr lang="en-US" sz="1400" b="1" dirty="0">
                <a:latin typeface="Courier New"/>
                <a:cs typeface="Courier New"/>
              </a:rPr>
              <a:t>[1:3])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lhs                </a:t>
            </a:r>
            <a:r>
              <a:rPr lang="en-US" sz="1400" b="1" dirty="0" err="1">
                <a:latin typeface="Courier New"/>
                <a:cs typeface="Courier New"/>
              </a:rPr>
              <a:t>rhs</a:t>
            </a:r>
            <a:r>
              <a:rPr lang="en-US" sz="1400" b="1" dirty="0">
                <a:latin typeface="Courier New"/>
                <a:cs typeface="Courier New"/>
              </a:rPr>
              <a:t>                   support confidence     lift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1 {potted plants} =&gt; {whole milk}      0.006914082  0.4000000 1.565460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2 {pasta}         =&gt; {whole milk}      0.006100661  0.4054054 1.586614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3 {herbs}         =&gt; {root vegetables} 0.007015760  0.4312500 3.956477</a:t>
            </a:r>
          </a:p>
          <a:p>
            <a:pPr marL="0" indent="0">
              <a:buNone/>
            </a:pP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5100" y="1380828"/>
            <a:ext cx="329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Actionable? Trivial? Inexplicable?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94460" y="1750160"/>
            <a:ext cx="570640" cy="3663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47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35" y="1452960"/>
            <a:ext cx="850732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about sorting these rules, to make them easier to analyze?</a:t>
            </a:r>
          </a:p>
          <a:p>
            <a:pPr marL="0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&gt; </a:t>
            </a:r>
            <a:r>
              <a:rPr lang="en-US" sz="1400" b="1" dirty="0">
                <a:latin typeface="Courier New"/>
                <a:cs typeface="Courier New"/>
              </a:rPr>
              <a:t>inspect(sort(</a:t>
            </a:r>
            <a:r>
              <a:rPr lang="en-US" sz="1400" b="1" dirty="0" err="1">
                <a:latin typeface="Courier New"/>
                <a:cs typeface="Courier New"/>
              </a:rPr>
              <a:t>groceryrules</a:t>
            </a:r>
            <a:r>
              <a:rPr lang="en-US" sz="1400" b="1" dirty="0">
                <a:latin typeface="Courier New"/>
                <a:cs typeface="Courier New"/>
              </a:rPr>
              <a:t>, by = "lift") [1:5])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lhs                   </a:t>
            </a:r>
            <a:r>
              <a:rPr lang="en-US" sz="1400" b="1" dirty="0" err="1">
                <a:latin typeface="Courier New"/>
                <a:cs typeface="Courier New"/>
              </a:rPr>
              <a:t>rhs</a:t>
            </a:r>
            <a:r>
              <a:rPr lang="en-US" sz="1400" b="1" dirty="0">
                <a:latin typeface="Courier New"/>
                <a:cs typeface="Courier New"/>
              </a:rPr>
              <a:t>                      support confidence     lift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1 {herbs}            =&gt; {root vegetables}    0.007015760  0.4312500 3.956477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2 {berries}          =&gt; {whipped/sour cream} 0.009049314  0.2721713 3.796886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3 {other vegetables,                                                        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 tropical fruit,                                                          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 whole milk}       =&gt; {root vegetables}    0.007015760  0.4107143 3.768074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5100" y="2319483"/>
            <a:ext cx="186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More interesting?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94460" y="2688815"/>
            <a:ext cx="570640" cy="458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22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about taking subsets of the rules?</a:t>
            </a:r>
          </a:p>
          <a:p>
            <a:pPr marL="0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&gt; </a:t>
            </a:r>
            <a:r>
              <a:rPr lang="en-US" sz="1400" b="1" dirty="0" err="1" smtClean="0">
                <a:latin typeface="Courier New"/>
                <a:cs typeface="Courier New"/>
              </a:rPr>
              <a:t>berryrules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&lt;- subset(</a:t>
            </a:r>
            <a:r>
              <a:rPr lang="en-US" sz="1400" b="1" dirty="0" err="1">
                <a:latin typeface="Courier New"/>
                <a:cs typeface="Courier New"/>
              </a:rPr>
              <a:t>groceryrules</a:t>
            </a:r>
            <a:r>
              <a:rPr lang="en-US" sz="1400" b="1" dirty="0">
                <a:latin typeface="Courier New"/>
                <a:cs typeface="Courier New"/>
              </a:rPr>
              <a:t>, items %in% "berries")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&gt; inspect(</a:t>
            </a:r>
            <a:r>
              <a:rPr lang="en-US" sz="1400" b="1" dirty="0" err="1">
                <a:latin typeface="Courier New"/>
                <a:cs typeface="Courier New"/>
              </a:rPr>
              <a:t>berryrules</a:t>
            </a:r>
            <a:r>
              <a:rPr lang="en-US" sz="1400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lhs          </a:t>
            </a:r>
            <a:r>
              <a:rPr lang="en-US" sz="1400" b="1" dirty="0" err="1">
                <a:latin typeface="Courier New"/>
                <a:cs typeface="Courier New"/>
              </a:rPr>
              <a:t>rhs</a:t>
            </a:r>
            <a:r>
              <a:rPr lang="en-US" sz="1400" b="1" dirty="0">
                <a:latin typeface="Courier New"/>
                <a:cs typeface="Courier New"/>
              </a:rPr>
              <a:t>                      support confidence     lift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1 {berries} =&gt; {whipped/sour cream} 0.009049314  0.2721713 3.796886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2 {berries} =&gt; {yogurt}             0.010574479  0.3180428 2.279848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3 {berries} =&gt; {other vegetables}   0.010269446  0.3088685 1.596280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4 {berries} =&gt; {whole milk}         0.011794611  0.3547401 1.388328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28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save rules for future analysis,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&gt; write(</a:t>
            </a:r>
            <a:r>
              <a:rPr lang="en-US" sz="1600" b="1" dirty="0" err="1">
                <a:latin typeface="Courier New"/>
                <a:cs typeface="Courier New"/>
              </a:rPr>
              <a:t>groceryrules</a:t>
            </a:r>
            <a:r>
              <a:rPr lang="en-US" sz="1600" b="1" dirty="0">
                <a:latin typeface="Courier New"/>
                <a:cs typeface="Courier New"/>
              </a:rPr>
              <a:t>, file = "/Users/</a:t>
            </a:r>
            <a:r>
              <a:rPr lang="en-US" sz="1600" b="1" dirty="0" err="1">
                <a:latin typeface="Courier New"/>
                <a:cs typeface="Courier New"/>
              </a:rPr>
              <a:t>chenowet</a:t>
            </a:r>
            <a:r>
              <a:rPr lang="en-US" sz="1600" b="1" dirty="0">
                <a:latin typeface="Courier New"/>
                <a:cs typeface="Courier New"/>
              </a:rPr>
              <a:t>/Documents/</a:t>
            </a:r>
            <a:r>
              <a:rPr lang="en-US" sz="1600" b="1" dirty="0" err="1">
                <a:latin typeface="Courier New"/>
                <a:cs typeface="Courier New"/>
              </a:rPr>
              <a:t>Rstuff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groceryrules.csv</a:t>
            </a:r>
            <a:r>
              <a:rPr lang="en-US" sz="1600" b="1" dirty="0">
                <a:latin typeface="Courier New"/>
                <a:cs typeface="Courier New"/>
              </a:rPr>
              <a:t>", </a:t>
            </a:r>
            <a:r>
              <a:rPr lang="en-US" sz="1600" b="1" dirty="0" err="1">
                <a:latin typeface="Courier New"/>
                <a:cs typeface="Courier New"/>
              </a:rPr>
              <a:t>sep</a:t>
            </a:r>
            <a:r>
              <a:rPr lang="en-US" sz="1600" b="1" dirty="0">
                <a:latin typeface="Courier New"/>
                <a:cs typeface="Courier New"/>
              </a:rPr>
              <a:t> = ",", quote = TRUE, </a:t>
            </a:r>
            <a:r>
              <a:rPr lang="en-US" sz="1600" b="1" dirty="0" err="1">
                <a:latin typeface="Courier New"/>
                <a:cs typeface="Courier New"/>
              </a:rPr>
              <a:t>row.names</a:t>
            </a:r>
            <a:r>
              <a:rPr lang="en-US" sz="1600" b="1" dirty="0">
                <a:latin typeface="Courier New"/>
                <a:cs typeface="Courier New"/>
              </a:rPr>
              <a:t> = FALSE)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err="1">
                <a:latin typeface="Courier New"/>
                <a:cs typeface="Courier New"/>
              </a:rPr>
              <a:t>groceryrules_df</a:t>
            </a:r>
            <a:r>
              <a:rPr lang="en-US" sz="1600" b="1" dirty="0">
                <a:latin typeface="Courier New"/>
                <a:cs typeface="Courier New"/>
              </a:rPr>
              <a:t> &lt;- as(</a:t>
            </a:r>
            <a:r>
              <a:rPr lang="en-US" sz="1600" b="1" dirty="0" err="1">
                <a:latin typeface="Courier New"/>
                <a:cs typeface="Courier New"/>
              </a:rPr>
              <a:t>groceryrules</a:t>
            </a:r>
            <a:r>
              <a:rPr lang="en-US" sz="1600" b="1" dirty="0">
                <a:latin typeface="Courier New"/>
                <a:cs typeface="Courier New"/>
              </a:rPr>
              <a:t>, "</a:t>
            </a:r>
            <a:r>
              <a:rPr lang="en-US" sz="1600" b="1" dirty="0" err="1">
                <a:latin typeface="Courier New"/>
                <a:cs typeface="Courier New"/>
              </a:rPr>
              <a:t>data.frame</a:t>
            </a:r>
            <a:r>
              <a:rPr lang="en-US" sz="1600" b="1" dirty="0"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err="1">
                <a:latin typeface="Courier New"/>
                <a:cs typeface="Courier New"/>
              </a:rPr>
              <a:t>str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groceryrules_df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'</a:t>
            </a:r>
            <a:r>
              <a:rPr lang="en-US" sz="1600" b="1" dirty="0" err="1">
                <a:latin typeface="Courier New"/>
                <a:cs typeface="Courier New"/>
              </a:rPr>
              <a:t>data.frame</a:t>
            </a:r>
            <a:r>
              <a:rPr lang="en-US" sz="1600" b="1" dirty="0">
                <a:latin typeface="Courier New"/>
                <a:cs typeface="Courier New"/>
              </a:rPr>
              <a:t>':	463 obs. of  4 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$ rules     : Factor w/ 463 levels "{baking powder} =&gt; {other vegetables}",..: 340 302 207 206 208 341 402 21 139 140 ...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$ support   : </a:t>
            </a:r>
            <a:r>
              <a:rPr lang="en-US" sz="1600" b="1" dirty="0" err="1">
                <a:latin typeface="Courier New"/>
                <a:cs typeface="Courier New"/>
              </a:rPr>
              <a:t>num</a:t>
            </a:r>
            <a:r>
              <a:rPr lang="en-US" sz="1600" b="1" dirty="0">
                <a:latin typeface="Courier New"/>
                <a:cs typeface="Courier New"/>
              </a:rPr>
              <a:t>  0.00691 0.0061 0.00702 0.00773 0.00773 ...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$ confidence: </a:t>
            </a:r>
            <a:r>
              <a:rPr lang="en-US" sz="1600" b="1" dirty="0" err="1">
                <a:latin typeface="Courier New"/>
                <a:cs typeface="Courier New"/>
              </a:rPr>
              <a:t>num</a:t>
            </a:r>
            <a:r>
              <a:rPr lang="en-US" sz="1600" b="1" dirty="0">
                <a:latin typeface="Courier New"/>
                <a:cs typeface="Courier New"/>
              </a:rPr>
              <a:t>  0.4 0.405 0.431 0.475 0.475 ...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$ lift      : </a:t>
            </a:r>
            <a:r>
              <a:rPr lang="en-US" sz="1600" b="1" dirty="0" err="1">
                <a:latin typeface="Courier New"/>
                <a:cs typeface="Courier New"/>
              </a:rPr>
              <a:t>num</a:t>
            </a:r>
            <a:r>
              <a:rPr lang="en-US" sz="1600" b="1" dirty="0">
                <a:latin typeface="Courier New"/>
                <a:cs typeface="Courier New"/>
              </a:rPr>
              <a:t>  1.57 1.59 3.96 2.45 1.86 ...</a:t>
            </a:r>
          </a:p>
          <a:p>
            <a:pPr marL="0" indent="0">
              <a:buNone/>
            </a:pPr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03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grocery store is a good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Practical to know more about buying patterns.</a:t>
            </a:r>
          </a:p>
          <a:p>
            <a:r>
              <a:rPr lang="en-US" dirty="0" smtClean="0"/>
              <a:t>Easy to picture underlying rationale:</a:t>
            </a:r>
          </a:p>
          <a:p>
            <a:pPr marL="457200" lvl="1" indent="0">
              <a:buNone/>
            </a:pPr>
            <a:r>
              <a:rPr lang="en-US" dirty="0" smtClean="0"/>
              <a:t>{peanut butter, jelly}  </a:t>
            </a:r>
            <a:r>
              <a:rPr lang="en-US" dirty="0" smtClean="0">
                <a:sym typeface="Wingdings"/>
              </a:rPr>
              <a:t>  {bread}</a:t>
            </a:r>
          </a:p>
          <a:p>
            <a:pPr marL="514350" indent="-457200"/>
            <a:r>
              <a:rPr lang="en-US" dirty="0" smtClean="0">
                <a:sym typeface="Wingdings"/>
              </a:rPr>
              <a:t>Most often, searching for associations that will be used later for some purpose.</a:t>
            </a:r>
          </a:p>
          <a:p>
            <a:pPr marL="914400" lvl="1" indent="-457200"/>
            <a:r>
              <a:rPr lang="en-US" dirty="0" smtClean="0">
                <a:sym typeface="Wingdings"/>
              </a:rPr>
              <a:t>A fishing expedition.</a:t>
            </a:r>
          </a:p>
          <a:p>
            <a:pPr marL="914400" lvl="1" indent="-457200"/>
            <a:r>
              <a:rPr lang="en-US" dirty="0" smtClean="0">
                <a:sym typeface="Wingdings"/>
              </a:rPr>
              <a:t>Unsupervised learning.  (No dependent variable, </a:t>
            </a:r>
            <a:r>
              <a:rPr lang="en-US" i="1" dirty="0" smtClean="0">
                <a:sym typeface="Wingdings"/>
              </a:rPr>
              <a:t>per se</a:t>
            </a:r>
            <a:r>
              <a:rPr lang="en-US" dirty="0" smtClean="0">
                <a:sym typeface="Wingdings"/>
              </a:rPr>
              <a:t>.)</a:t>
            </a:r>
          </a:p>
          <a:p>
            <a:pPr marL="914400" lvl="1" indent="-457200"/>
            <a:r>
              <a:rPr lang="en-US" dirty="0" smtClean="0">
                <a:sym typeface="Wingdings"/>
              </a:rPr>
              <a:t>Humans eyeball the results for usefulness.</a:t>
            </a:r>
          </a:p>
        </p:txBody>
      </p:sp>
    </p:spTree>
    <p:extLst>
      <p:ext uri="{BB962C8B-B14F-4D97-AF65-F5344CB8AC3E}">
        <p14:creationId xmlns:p14="http://schemas.microsoft.com/office/powerpoint/2010/main" val="396289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Fraud detection</a:t>
            </a:r>
          </a:p>
          <a:p>
            <a:r>
              <a:rPr lang="en-US" dirty="0" smtClean="0"/>
              <a:t>Where are unusual relationships repeated?</a:t>
            </a:r>
          </a:p>
          <a:p>
            <a:pPr lvl="1"/>
            <a:r>
              <a:rPr lang="en-US" dirty="0" smtClean="0"/>
              <a:t>E.g., Store associate X has a lot more cash “voids” than average, and</a:t>
            </a:r>
          </a:p>
          <a:p>
            <a:pPr lvl="1"/>
            <a:r>
              <a:rPr lang="en-US" dirty="0" smtClean="0"/>
              <a:t>Supervisor Y approves a high percentage of these.</a:t>
            </a:r>
          </a:p>
          <a:p>
            <a:r>
              <a:rPr lang="en-US" dirty="0" smtClean="0"/>
              <a:t>Voided transactions are a known source of “opportunity crimes” by retail clerks.</a:t>
            </a:r>
          </a:p>
          <a:p>
            <a:pPr lvl="1"/>
            <a:r>
              <a:rPr lang="en-US" dirty="0" smtClean="0"/>
              <a:t>Because liquid assets are handed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5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“Intrusion detection” systems try to help the humans, who are monitoring a system, notice anomalies in the patterns:  E.g., </a:t>
            </a:r>
          </a:p>
          <a:p>
            <a:pPr lvl="1"/>
            <a:r>
              <a:rPr lang="en-US" sz="2400" dirty="0" smtClean="0"/>
              <a:t>Pay-per-view movie </a:t>
            </a:r>
            <a:br>
              <a:rPr lang="en-US" sz="2400" dirty="0" smtClean="0"/>
            </a:br>
            <a:r>
              <a:rPr lang="en-US" sz="2400" dirty="0" smtClean="0"/>
              <a:t>rentals.</a:t>
            </a:r>
          </a:p>
          <a:p>
            <a:pPr lvl="1"/>
            <a:r>
              <a:rPr lang="en-US" sz="2400" dirty="0" smtClean="0"/>
              <a:t>Network security</a:t>
            </a:r>
          </a:p>
          <a:p>
            <a:pPr lvl="1"/>
            <a:r>
              <a:rPr lang="en-US" sz="2400" dirty="0" smtClean="0"/>
              <a:t>Ship movements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19" y="3205163"/>
            <a:ext cx="4445000" cy="292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2932" y="6136326"/>
            <a:ext cx="3682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Analyst’s dilemma – Is this “normal”?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principle – </a:t>
            </a:r>
            <a:br>
              <a:rPr lang="en-US" dirty="0" smtClean="0"/>
            </a:br>
            <a:r>
              <a:rPr lang="en-US" dirty="0" smtClean="0"/>
              <a:t>ignore the unimportant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analyzing network performance, at AT&amp;T, we mostly had to rule-out most of the data that devices might report.</a:t>
            </a:r>
          </a:p>
          <a:p>
            <a:r>
              <a:rPr lang="en-US" dirty="0" smtClean="0"/>
              <a:t>Like, how many errors does a network device have to throw off, in a certain period of time, before we care?</a:t>
            </a:r>
          </a:p>
          <a:p>
            <a:pPr lvl="1"/>
            <a:r>
              <a:rPr lang="en-US" dirty="0" smtClean="0"/>
              <a:t>Probably a lot!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8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uses prior beliefs about the properties of common </a:t>
            </a:r>
            <a:r>
              <a:rPr lang="en-US" dirty="0" err="1" smtClean="0"/>
              <a:t>itemsets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 the analyst supplies logic and subject-matter experience to what they see.</a:t>
            </a:r>
          </a:p>
          <a:p>
            <a:r>
              <a:rPr lang="en-US" dirty="0" smtClean="0"/>
              <a:t>Subsets (e.g., associations) of data only deserve to be searched if the larger dataset is significant.</a:t>
            </a:r>
          </a:p>
          <a:p>
            <a:pPr lvl="1"/>
            <a:r>
              <a:rPr lang="en-US" dirty="0" smtClean="0"/>
              <a:t>[A, B] is only interesting to look at if [A] and [B] are both frequently occurring.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7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err="1" smtClean="0"/>
              <a:t>Apriori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774096"/>
              </p:ext>
            </p:extLst>
          </p:nvPr>
        </p:nvGraphicFramePr>
        <p:xfrm>
          <a:off x="457200" y="1600200"/>
          <a:ext cx="8229600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 ideally suited for working with very large amounts</a:t>
                      </a:r>
                      <a:r>
                        <a:rPr lang="en-US" baseline="0" dirty="0" smtClean="0"/>
                        <a:t> of transactional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very helpful for small datasets.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Results in rules that are easy to understand.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Takes effort to separate the insight from common sense.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Useful for “data mining” and discovering unexpected knowledge in databases.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draw spurious conclusions from random patterns.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0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rule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could come up with a huge number of proposed rules.</a:t>
            </a:r>
          </a:p>
          <a:p>
            <a:r>
              <a:rPr lang="en-US" dirty="0" smtClean="0"/>
              <a:t>Whether or not an </a:t>
            </a:r>
            <a:r>
              <a:rPr lang="en-US" dirty="0" err="1" smtClean="0"/>
              <a:t>itemset</a:t>
            </a:r>
            <a:r>
              <a:rPr lang="en-US" dirty="0" smtClean="0"/>
              <a:t> or rule is “interesting” is determined by:</a:t>
            </a:r>
          </a:p>
          <a:p>
            <a:pPr lvl="1"/>
            <a:r>
              <a:rPr lang="en-US" dirty="0" smtClean="0"/>
              <a:t>Support – How frequently it occurs.</a:t>
            </a:r>
          </a:p>
          <a:p>
            <a:pPr lvl="1"/>
            <a:r>
              <a:rPr lang="en-US" dirty="0" smtClean="0"/>
              <a:t>Confidence – Its predictive power or accuracy, like the Confidence that X leads to Y is the Support for X and Y occurring together, </a:t>
            </a:r>
            <a:r>
              <a:rPr lang="en-US" dirty="0" err="1" smtClean="0"/>
              <a:t>vs</a:t>
            </a:r>
            <a:r>
              <a:rPr lang="en-US" dirty="0" smtClean="0"/>
              <a:t> Support for just 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7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1465</Words>
  <Application>Microsoft Macintosh PowerPoint</Application>
  <PresentationFormat>On-screen Show (4:3)</PresentationFormat>
  <Paragraphs>204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Market Basket Analysis and Association Rules Lantz Ch 8</vt:lpstr>
      <vt:lpstr>How does it work?</vt:lpstr>
      <vt:lpstr>The grocery store is a good example</vt:lpstr>
      <vt:lpstr>Typical example</vt:lpstr>
      <vt:lpstr>Another example</vt:lpstr>
      <vt:lpstr>Basic principle –  ignore the unimportant</vt:lpstr>
      <vt:lpstr>The Apriori algorithm</vt:lpstr>
      <vt:lpstr>How to use Apriori</vt:lpstr>
      <vt:lpstr>Measuring rule interest</vt:lpstr>
      <vt:lpstr>What Apriori does</vt:lpstr>
      <vt:lpstr>Lantz’s example –  Frequently purchased groceries</vt:lpstr>
      <vt:lpstr>Preparing the data</vt:lpstr>
      <vt:lpstr>Can inspect support for each item</vt:lpstr>
      <vt:lpstr>PowerPoint Presentation</vt:lpstr>
      <vt:lpstr>PowerPoint Presentation</vt:lpstr>
      <vt:lpstr>PowerPoint Presentation</vt:lpstr>
      <vt:lpstr>Training a model on the data</vt:lpstr>
      <vt:lpstr>What’s a reasonable support level?</vt:lpstr>
      <vt:lpstr>What’s a reasonable confidence level?</vt:lpstr>
      <vt:lpstr>Revised training model</vt:lpstr>
      <vt:lpstr>More from the apriori call…</vt:lpstr>
      <vt:lpstr>And what rules did we get?</vt:lpstr>
      <vt:lpstr>Improving model performance</vt:lpstr>
      <vt:lpstr>Or,</vt:lpstr>
      <vt:lpstr>Can save rules for future analysis, etc.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and Understanding Data</dc:title>
  <dc:creator>Steve Chenoweth</dc:creator>
  <cp:lastModifiedBy>Steve Chenoweth</cp:lastModifiedBy>
  <cp:revision>155</cp:revision>
  <dcterms:created xsi:type="dcterms:W3CDTF">2014-12-02T16:25:50Z</dcterms:created>
  <dcterms:modified xsi:type="dcterms:W3CDTF">2014-12-26T15:35:19Z</dcterms:modified>
</cp:coreProperties>
</file>