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71" autoAdjust="0"/>
  </p:normalViewPr>
  <p:slideViewPr>
    <p:cSldViewPr snapToGrid="0" snapToObjects="1">
      <p:cViewPr varScale="1">
        <p:scale>
          <a:sx n="57" d="100"/>
          <a:sy n="57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8069-10B8-3B4E-87AD-5D84CA2703C1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D93CB-0830-B84B-B349-8F51951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onlinestatbook.com</a:t>
            </a:r>
            <a:r>
              <a:rPr lang="en-US" dirty="0" smtClean="0"/>
              <a:t>/2/regression/</a:t>
            </a:r>
            <a:r>
              <a:rPr lang="en-US" dirty="0" err="1" smtClean="0"/>
              <a:t>intro.html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slide show to see the bubbles and comments appear in order.</a:t>
            </a:r>
          </a:p>
          <a:p>
            <a:r>
              <a:rPr lang="en-US" dirty="0" smtClean="0"/>
              <a:t>Quote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Machine_learning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9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164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0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169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Space_Shuttle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8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188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6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pp</a:t>
            </a:r>
            <a:r>
              <a:rPr lang="en-US" dirty="0" smtClean="0"/>
              <a:t> 196-7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8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6EAA-1541-8A42-A734-47AC03021D8D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70808" y="62826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4D795-CB58-E148-A218-DEC28AB7F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30" y="4583416"/>
            <a:ext cx="473263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Forecasting numeric data with regression </a:t>
            </a:r>
            <a:r>
              <a:rPr lang="en-US" sz="4000" i="1" dirty="0" smtClean="0"/>
              <a:t>Lantz </a:t>
            </a:r>
            <a:r>
              <a:rPr lang="en-US" sz="4000" i="1" dirty="0" err="1" smtClean="0"/>
              <a:t>Ch</a:t>
            </a:r>
            <a:r>
              <a:rPr lang="en-US" sz="4000" i="1" dirty="0" smtClean="0"/>
              <a:t> 6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0430" y="4327020"/>
            <a:ext cx="1545748" cy="1752600"/>
          </a:xfrm>
        </p:spPr>
        <p:txBody>
          <a:bodyPr/>
          <a:lstStyle/>
          <a:p>
            <a:r>
              <a:rPr lang="en-US" dirty="0" err="1" smtClean="0"/>
              <a:t>Wk</a:t>
            </a:r>
            <a:r>
              <a:rPr lang="en-US" dirty="0" smtClean="0"/>
              <a:t> 3, Part 2</a:t>
            </a:r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560698" y="6042837"/>
            <a:ext cx="3359424" cy="5572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0698" y="1173870"/>
            <a:ext cx="3359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often is used to predict outcomes or make decisions, based on historical data, assuming that new results would follow the same pattern. (Plus some significant additional assumptions!)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66" y="493152"/>
            <a:ext cx="4965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Lantz’s function to return a matrix of betas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reg</a:t>
            </a:r>
            <a:r>
              <a:rPr lang="en-US" dirty="0"/>
              <a:t> &lt;- function(y, x) {</a:t>
            </a:r>
          </a:p>
          <a:p>
            <a:pPr marL="0" indent="0">
              <a:buNone/>
            </a:pPr>
            <a:r>
              <a:rPr lang="en-US" dirty="0"/>
              <a:t>+     x &lt;- </a:t>
            </a:r>
            <a:r>
              <a:rPr lang="en-US" dirty="0" err="1"/>
              <a:t>as.matrix</a:t>
            </a:r>
            <a:r>
              <a:rPr lang="en-US" dirty="0"/>
              <a:t>(x)</a:t>
            </a:r>
          </a:p>
          <a:p>
            <a:pPr marL="0" indent="0">
              <a:buNone/>
            </a:pPr>
            <a:r>
              <a:rPr lang="en-US" dirty="0"/>
              <a:t>+     x &lt;- </a:t>
            </a:r>
            <a:r>
              <a:rPr lang="en-US" dirty="0" err="1"/>
              <a:t>cbind</a:t>
            </a:r>
            <a:r>
              <a:rPr lang="en-US" dirty="0"/>
              <a:t>(Intercept = 1, x)</a:t>
            </a:r>
          </a:p>
          <a:p>
            <a:pPr marL="0" indent="0">
              <a:buNone/>
            </a:pPr>
            <a:r>
              <a:rPr lang="en-US" dirty="0"/>
              <a:t>+     solve(t(x) %*% x) %*% t(x) %*% y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smtClean="0"/>
              <a:t>}</a:t>
            </a:r>
          </a:p>
          <a:p>
            <a:r>
              <a:rPr lang="en-US" dirty="0" smtClean="0"/>
              <a:t>Where,</a:t>
            </a:r>
          </a:p>
          <a:p>
            <a:pPr lvl="1"/>
            <a:r>
              <a:rPr lang="en-US" dirty="0" smtClean="0"/>
              <a:t>Solve() takes the inverse of a matrix</a:t>
            </a:r>
          </a:p>
          <a:p>
            <a:pPr lvl="1"/>
            <a:r>
              <a:rPr lang="en-US" dirty="0" smtClean="0"/>
              <a:t>t() is used to transpose a matrix</a:t>
            </a:r>
          </a:p>
          <a:p>
            <a:pPr lvl="1"/>
            <a:r>
              <a:rPr lang="en-US" dirty="0" smtClean="0"/>
              <a:t>%*% multiplies two matrices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5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to the Shuttle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000" b="1" dirty="0" err="1">
                <a:latin typeface="Courier New"/>
                <a:cs typeface="Courier New"/>
              </a:rPr>
              <a:t>reg</a:t>
            </a:r>
            <a:r>
              <a:rPr lang="en-US" sz="2000" b="1" dirty="0">
                <a:latin typeface="Courier New"/>
                <a:cs typeface="Courier New"/>
              </a:rPr>
              <a:t>(y = </a:t>
            </a:r>
            <a:r>
              <a:rPr lang="en-US" sz="2000" b="1" dirty="0" err="1">
                <a:latin typeface="Courier New"/>
                <a:cs typeface="Courier New"/>
              </a:rPr>
              <a:t>launch$distress_ct</a:t>
            </a:r>
            <a:r>
              <a:rPr lang="en-US" sz="2000" b="1" dirty="0">
                <a:latin typeface="Courier New"/>
                <a:cs typeface="Courier New"/>
              </a:rPr>
              <a:t>, x = launch[3:5])[,1]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  Intercept  temperature     pressure    </a:t>
            </a:r>
            <a:r>
              <a:rPr lang="en-US" sz="2000" b="1" dirty="0" err="1">
                <a:latin typeface="Courier New"/>
                <a:cs typeface="Courier New"/>
              </a:rPr>
              <a:t>launch_id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3.814247216 -0.055068768  0.003428843 -0.016734090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659" y="3337826"/>
            <a:ext cx="1836685" cy="28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3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Lantz’s example – </a:t>
            </a:r>
            <a:br>
              <a:rPr lang="en-US" dirty="0" smtClean="0"/>
            </a:br>
            <a:r>
              <a:rPr lang="en-US" dirty="0" smtClean="0"/>
              <a:t>predicting medical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str</a:t>
            </a:r>
            <a:r>
              <a:rPr lang="en-US" dirty="0"/>
              <a:t>(insurance)</a:t>
            </a:r>
          </a:p>
          <a:p>
            <a:pPr marL="0" indent="0">
              <a:buNone/>
            </a:pPr>
            <a:r>
              <a:rPr lang="en-US" dirty="0"/>
              <a:t>'</a:t>
            </a:r>
            <a:r>
              <a:rPr lang="en-US" dirty="0" err="1"/>
              <a:t>data.frame</a:t>
            </a:r>
            <a:r>
              <a:rPr lang="en-US" dirty="0"/>
              <a:t>':	1338 obs. of  7 variables:</a:t>
            </a:r>
          </a:p>
          <a:p>
            <a:pPr marL="0" indent="0">
              <a:buNone/>
            </a:pPr>
            <a:r>
              <a:rPr lang="en-US" dirty="0"/>
              <a:t> $ age     : </a:t>
            </a:r>
            <a:r>
              <a:rPr lang="en-US" dirty="0" err="1"/>
              <a:t>int</a:t>
            </a:r>
            <a:r>
              <a:rPr lang="en-US" dirty="0"/>
              <a:t>  19 18 28 33 32 31 46 37 37 60 ...</a:t>
            </a:r>
          </a:p>
          <a:p>
            <a:pPr marL="0" indent="0">
              <a:buNone/>
            </a:pPr>
            <a:r>
              <a:rPr lang="en-US" dirty="0"/>
              <a:t> $ sex     : Factor w/ 2 levels "</a:t>
            </a:r>
            <a:r>
              <a:rPr lang="en-US" dirty="0" err="1"/>
              <a:t>female","male</a:t>
            </a:r>
            <a:r>
              <a:rPr lang="en-US" dirty="0"/>
              <a:t>": 1 2 2 2 2 1 1 1 2 1 ...</a:t>
            </a:r>
          </a:p>
          <a:p>
            <a:pPr marL="0" indent="0">
              <a:buNone/>
            </a:pPr>
            <a:r>
              <a:rPr lang="en-US" dirty="0"/>
              <a:t> $ </a:t>
            </a:r>
            <a:r>
              <a:rPr lang="en-US" dirty="0" err="1"/>
              <a:t>bmi</a:t>
            </a:r>
            <a:r>
              <a:rPr lang="en-US" dirty="0"/>
              <a:t>     : </a:t>
            </a:r>
            <a:r>
              <a:rPr lang="en-US" dirty="0" err="1"/>
              <a:t>num</a:t>
            </a:r>
            <a:r>
              <a:rPr lang="en-US" dirty="0"/>
              <a:t>  27.9 33.8 33 22.7 28.9 ...</a:t>
            </a:r>
          </a:p>
          <a:p>
            <a:pPr marL="0" indent="0">
              <a:buNone/>
            </a:pPr>
            <a:r>
              <a:rPr lang="en-US" dirty="0"/>
              <a:t> $ children: </a:t>
            </a:r>
            <a:r>
              <a:rPr lang="en-US" dirty="0" err="1"/>
              <a:t>int</a:t>
            </a:r>
            <a:r>
              <a:rPr lang="en-US" dirty="0"/>
              <a:t>  0 1 3 0 0 0 1 3 2 0 ...</a:t>
            </a:r>
          </a:p>
          <a:p>
            <a:pPr marL="0" indent="0">
              <a:buNone/>
            </a:pPr>
            <a:r>
              <a:rPr lang="en-US" dirty="0"/>
              <a:t> $ smoker  : Factor w/ 2 levels "</a:t>
            </a:r>
            <a:r>
              <a:rPr lang="en-US" dirty="0" err="1"/>
              <a:t>no","yes</a:t>
            </a:r>
            <a:r>
              <a:rPr lang="en-US" dirty="0"/>
              <a:t>": 2 1 1 1 1 1 1 1 1 1 ...</a:t>
            </a:r>
          </a:p>
          <a:p>
            <a:pPr marL="0" indent="0">
              <a:buNone/>
            </a:pPr>
            <a:r>
              <a:rPr lang="en-US" dirty="0"/>
              <a:t> $ region  : Factor w/ 4 levels "</a:t>
            </a:r>
            <a:r>
              <a:rPr lang="en-US" dirty="0" err="1"/>
              <a:t>northeast","northwest</a:t>
            </a:r>
            <a:r>
              <a:rPr lang="en-US" dirty="0"/>
              <a:t>",..: 4 3 3 2 2 3 3 2 1 2 ...</a:t>
            </a:r>
          </a:p>
          <a:p>
            <a:pPr marL="0" indent="0">
              <a:buNone/>
            </a:pPr>
            <a:r>
              <a:rPr lang="en-US" dirty="0"/>
              <a:t> $ charges : </a:t>
            </a:r>
            <a:r>
              <a:rPr lang="en-US" dirty="0" err="1"/>
              <a:t>num</a:t>
            </a:r>
            <a:r>
              <a:rPr lang="en-US" dirty="0"/>
              <a:t>  16885 1726 4449 21984 3867 ...</a:t>
            </a:r>
          </a:p>
        </p:txBody>
      </p:sp>
    </p:spTree>
    <p:extLst>
      <p:ext uri="{BB962C8B-B14F-4D97-AF65-F5344CB8AC3E}">
        <p14:creationId xmlns:p14="http://schemas.microsoft.com/office/powerpoint/2010/main" val="412201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" y="2878820"/>
            <a:ext cx="6007100" cy="3822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2 - Exploring the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&gt; table</a:t>
            </a:r>
            <a:r>
              <a:rPr lang="en-US" sz="2400" b="1" dirty="0">
                <a:latin typeface="Courier New"/>
                <a:cs typeface="Courier New"/>
              </a:rPr>
              <a:t>(</a:t>
            </a:r>
            <a:r>
              <a:rPr lang="en-US" sz="2400" b="1" dirty="0" err="1">
                <a:latin typeface="Courier New"/>
                <a:cs typeface="Courier New"/>
              </a:rPr>
              <a:t>insurance$region</a:t>
            </a:r>
            <a:r>
              <a:rPr lang="en-US" sz="24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northeast </a:t>
            </a:r>
            <a:r>
              <a:rPr lang="en-US" sz="2400" b="1" dirty="0">
                <a:latin typeface="Courier New"/>
                <a:cs typeface="Courier New"/>
              </a:rPr>
              <a:t>northwest southeast southwest </a:t>
            </a:r>
          </a:p>
          <a:p>
            <a:pPr marL="0" indent="0">
              <a:buNone/>
            </a:pPr>
            <a:r>
              <a:rPr lang="en-US" sz="2400" b="1" dirty="0">
                <a:latin typeface="Courier New"/>
                <a:cs typeface="Courier New"/>
              </a:rPr>
              <a:t>      324       325       364       325 </a:t>
            </a:r>
          </a:p>
        </p:txBody>
      </p:sp>
    </p:spTree>
    <p:extLst>
      <p:ext uri="{BB962C8B-B14F-4D97-AF65-F5344CB8AC3E}">
        <p14:creationId xmlns:p14="http://schemas.microsoft.com/office/powerpoint/2010/main" val="48116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&gt; </a:t>
            </a:r>
            <a:r>
              <a:rPr lang="en-US" sz="2000" b="1" dirty="0" err="1">
                <a:latin typeface="Courier New"/>
                <a:cs typeface="Courier New"/>
              </a:rPr>
              <a:t>cor</a:t>
            </a:r>
            <a:r>
              <a:rPr lang="en-US" sz="2000" b="1" dirty="0">
                <a:latin typeface="Courier New"/>
                <a:cs typeface="Courier New"/>
              </a:rPr>
              <a:t>(insurance[c("age", "</a:t>
            </a:r>
            <a:r>
              <a:rPr lang="en-US" sz="2000" b="1" dirty="0" err="1">
                <a:latin typeface="Courier New"/>
                <a:cs typeface="Courier New"/>
              </a:rPr>
              <a:t>bmi</a:t>
            </a:r>
            <a:r>
              <a:rPr lang="en-US" sz="2000" b="1" dirty="0">
                <a:latin typeface="Courier New"/>
                <a:cs typeface="Courier New"/>
              </a:rPr>
              <a:t>", "</a:t>
            </a:r>
            <a:r>
              <a:rPr lang="en-US" sz="2000" b="1" dirty="0" err="1">
                <a:latin typeface="Courier New"/>
                <a:cs typeface="Courier New"/>
              </a:rPr>
              <a:t>children","charges</a:t>
            </a:r>
            <a:r>
              <a:rPr lang="en-US" sz="2000" b="1" dirty="0">
                <a:latin typeface="Courier New"/>
                <a:cs typeface="Courier New"/>
              </a:rPr>
              <a:t>")])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              age       </a:t>
            </a:r>
            <a:r>
              <a:rPr lang="en-US" sz="2000" b="1" dirty="0" err="1">
                <a:latin typeface="Courier New"/>
                <a:cs typeface="Courier New"/>
              </a:rPr>
              <a:t>bmi</a:t>
            </a:r>
            <a:r>
              <a:rPr lang="en-US" sz="2000" b="1" dirty="0">
                <a:latin typeface="Courier New"/>
                <a:cs typeface="Courier New"/>
              </a:rPr>
              <a:t>   children    charges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age      1.0000000 0.1092719 0.04246900 0.29900819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bmi</a:t>
            </a:r>
            <a:r>
              <a:rPr lang="en-US" sz="2000" b="1" dirty="0">
                <a:latin typeface="Courier New"/>
                <a:cs typeface="Courier New"/>
              </a:rPr>
              <a:t>      0.1092719 1.0000000 0.01275890 0.19834097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children 0.0424690 0.0127589 1.00000000 0.06799823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charges  0.2990082 0.1983410 0.06799823 1.00000000</a:t>
            </a:r>
          </a:p>
        </p:txBody>
      </p:sp>
    </p:spTree>
    <p:extLst>
      <p:ext uri="{BB962C8B-B14F-4D97-AF65-F5344CB8AC3E}">
        <p14:creationId xmlns:p14="http://schemas.microsoft.com/office/powerpoint/2010/main" val="243545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7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&gt; pairs(insurance[c("age","</a:t>
            </a:r>
            <a:r>
              <a:rPr lang="en-US" sz="2400" dirty="0" err="1"/>
              <a:t>bmi</a:t>
            </a:r>
            <a:r>
              <a:rPr lang="en-US" sz="2400" dirty="0"/>
              <a:t>","children", "charges")])</a:t>
            </a:r>
          </a:p>
          <a:p>
            <a:pPr marL="0" indent="0">
              <a:buNone/>
            </a:pPr>
            <a:r>
              <a:rPr lang="en-US" sz="2400" dirty="0"/>
              <a:t>&gt; </a:t>
            </a:r>
            <a:r>
              <a:rPr lang="en-US" sz="2400" dirty="0" err="1"/>
              <a:t>pairs.panels</a:t>
            </a:r>
            <a:r>
              <a:rPr lang="en-US" sz="2400" dirty="0"/>
              <a:t>(insurance[c("age","</a:t>
            </a:r>
            <a:r>
              <a:rPr lang="en-US" sz="2400" dirty="0" err="1"/>
              <a:t>bmi</a:t>
            </a:r>
            <a:r>
              <a:rPr lang="en-US" sz="2400" dirty="0"/>
              <a:t>","children", "charges")])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4" y="3142089"/>
            <a:ext cx="4641578" cy="2927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39" y="3320365"/>
            <a:ext cx="4676065" cy="26234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670" y="5169964"/>
            <a:ext cx="1114255" cy="512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1730" y="3584212"/>
            <a:ext cx="1114255" cy="512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258" y="6083623"/>
            <a:ext cx="239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Same thing transposed.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73642" y="5169964"/>
            <a:ext cx="1114255" cy="512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1730" y="4096751"/>
            <a:ext cx="1114255" cy="512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89322" y="6414295"/>
            <a:ext cx="178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Look like clumps.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21003" y="3584212"/>
            <a:ext cx="935846" cy="51253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95147" y="5162788"/>
            <a:ext cx="935846" cy="51253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0354" y="2896969"/>
            <a:ext cx="136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Scatterplots: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65462" y="2893381"/>
            <a:ext cx="22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Enriched scatterplots: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00653" y="2772760"/>
            <a:ext cx="133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Correlations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9515" y="591813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Mean values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283541" y="5675327"/>
            <a:ext cx="155974" cy="242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04209" y="6248811"/>
            <a:ext cx="287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Distribution for this variable.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266644" y="5682503"/>
            <a:ext cx="22282" cy="566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95147" y="3142092"/>
            <a:ext cx="181830" cy="442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0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6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3 - Training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&gt; </a:t>
            </a:r>
            <a:r>
              <a:rPr lang="en-US" b="1" dirty="0" err="1">
                <a:latin typeface="Courier New"/>
                <a:cs typeface="Courier New"/>
              </a:rPr>
              <a:t>ins_model</a:t>
            </a:r>
            <a:r>
              <a:rPr lang="en-US" b="1" dirty="0">
                <a:latin typeface="Courier New"/>
                <a:cs typeface="Courier New"/>
              </a:rPr>
              <a:t> &lt;- lm(charges ~ age + children + </a:t>
            </a:r>
            <a:r>
              <a:rPr lang="en-US" b="1" dirty="0" err="1">
                <a:latin typeface="Courier New"/>
                <a:cs typeface="Courier New"/>
              </a:rPr>
              <a:t>bmi</a:t>
            </a:r>
            <a:r>
              <a:rPr lang="en-US" b="1" dirty="0">
                <a:latin typeface="Courier New"/>
                <a:cs typeface="Courier New"/>
              </a:rPr>
              <a:t> + sex + smoker + region, data = insurance)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&gt; </a:t>
            </a:r>
            <a:r>
              <a:rPr lang="en-US" b="1" dirty="0" err="1">
                <a:latin typeface="Courier New"/>
                <a:cs typeface="Courier New"/>
              </a:rPr>
              <a:t>ins_model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Call: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lm(formula = charges ~ age + children + </a:t>
            </a:r>
            <a:r>
              <a:rPr lang="en-US" b="1" dirty="0" err="1">
                <a:latin typeface="Courier New"/>
                <a:cs typeface="Courier New"/>
              </a:rPr>
              <a:t>bmi</a:t>
            </a:r>
            <a:r>
              <a:rPr lang="en-US" b="1" dirty="0">
                <a:latin typeface="Courier New"/>
                <a:cs typeface="Courier New"/>
              </a:rPr>
              <a:t> + sex + smoker +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region, data = insurance)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Coefficients: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(Intercept)              age         children              </a:t>
            </a:r>
            <a:r>
              <a:rPr lang="en-US" b="1" dirty="0" err="1">
                <a:latin typeface="Courier New"/>
                <a:cs typeface="Courier New"/>
              </a:rPr>
              <a:t>bmi</a:t>
            </a:r>
            <a:r>
              <a:rPr lang="en-US" b="1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-11938.5            256.9            475.5            339.2 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sexmale</a:t>
            </a:r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smokeryes</a:t>
            </a:r>
            <a:r>
              <a:rPr lang="en-US" b="1" dirty="0">
                <a:latin typeface="Courier New"/>
                <a:cs typeface="Courier New"/>
              </a:rPr>
              <a:t>  </a:t>
            </a:r>
            <a:r>
              <a:rPr lang="en-US" b="1" dirty="0" err="1">
                <a:latin typeface="Courier New"/>
                <a:cs typeface="Courier New"/>
              </a:rPr>
              <a:t>regionnorthwest</a:t>
            </a:r>
            <a:r>
              <a:rPr lang="en-US" b="1" dirty="0">
                <a:latin typeface="Courier New"/>
                <a:cs typeface="Courier New"/>
              </a:rPr>
              <a:t>  </a:t>
            </a:r>
            <a:r>
              <a:rPr lang="en-US" b="1" dirty="0" err="1">
                <a:latin typeface="Courier New"/>
                <a:cs typeface="Courier New"/>
              </a:rPr>
              <a:t>regionsoutheast</a:t>
            </a:r>
            <a:r>
              <a:rPr lang="en-US" b="1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-131.3          23848.5           -353.0          -1035.0  </a:t>
            </a:r>
          </a:p>
          <a:p>
            <a:pPr marL="0" indent="0">
              <a:buNone/>
            </a:pPr>
            <a:r>
              <a:rPr lang="en-US" b="1" dirty="0" err="1">
                <a:latin typeface="Courier New"/>
                <a:cs typeface="Courier New"/>
              </a:rPr>
              <a:t>regionsouthwest</a:t>
            </a:r>
            <a:r>
              <a:rPr lang="en-US" b="1" dirty="0">
                <a:latin typeface="Courier New"/>
                <a:cs typeface="Courier New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-960.1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8344" y="1969895"/>
            <a:ext cx="160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everything!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58771" y="1969895"/>
            <a:ext cx="609573" cy="211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2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070" y="274638"/>
            <a:ext cx="6830729" cy="1143000"/>
          </a:xfrm>
        </p:spPr>
        <p:txBody>
          <a:bodyPr/>
          <a:lstStyle/>
          <a:p>
            <a:r>
              <a:rPr lang="en-US" dirty="0" smtClean="0"/>
              <a:t>4 - Evaluate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2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&gt; summary(</a:t>
            </a:r>
            <a:r>
              <a:rPr lang="en-US" sz="1100" b="1" dirty="0" err="1">
                <a:latin typeface="Courier New"/>
                <a:cs typeface="Courier New"/>
              </a:rPr>
              <a:t>ins_model</a:t>
            </a:r>
            <a:r>
              <a:rPr lang="en-US" sz="11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Call: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lm(formula = charges ~ age + children + </a:t>
            </a:r>
            <a:r>
              <a:rPr lang="en-US" sz="1100" b="1" dirty="0" err="1">
                <a:latin typeface="Courier New"/>
                <a:cs typeface="Courier New"/>
              </a:rPr>
              <a:t>bmi</a:t>
            </a:r>
            <a:r>
              <a:rPr lang="en-US" sz="1100" b="1" dirty="0">
                <a:latin typeface="Courier New"/>
                <a:cs typeface="Courier New"/>
              </a:rPr>
              <a:t> + sex + smoker + 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    region, data = insurance)</a:t>
            </a:r>
          </a:p>
          <a:p>
            <a:pPr marL="0" indent="0">
              <a:buNone/>
            </a:pP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Residuals: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     Min       1Q   Median       3Q      Max 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-11304.9  -2848.1   -982.1   1393.9  29992.8 </a:t>
            </a:r>
          </a:p>
          <a:p>
            <a:pPr marL="0" indent="0">
              <a:buNone/>
            </a:pP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Coefficients: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                Estimate Std. Error t value </a:t>
            </a:r>
            <a:r>
              <a:rPr lang="en-US" sz="1100" b="1" dirty="0" err="1">
                <a:latin typeface="Courier New"/>
                <a:cs typeface="Courier New"/>
              </a:rPr>
              <a:t>Pr</a:t>
            </a:r>
            <a:r>
              <a:rPr lang="en-US" sz="1100" b="1" dirty="0">
                <a:latin typeface="Courier New"/>
                <a:cs typeface="Courier New"/>
              </a:rPr>
              <a:t>(&gt;|t|)    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(Intercept)     -11938.5      987.8 -12.086  &lt; 2e-16 ***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age                256.9       11.9  21.587  &lt; 2e-16 ***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children           475.5      137.8   3.451 0.000577 ***</a:t>
            </a:r>
          </a:p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bmi</a:t>
            </a:r>
            <a:r>
              <a:rPr lang="en-US" sz="1100" b="1" dirty="0">
                <a:latin typeface="Courier New"/>
                <a:cs typeface="Courier New"/>
              </a:rPr>
              <a:t>                339.2       28.6  11.860  &lt; 2e-16 ***</a:t>
            </a:r>
          </a:p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sexmale</a:t>
            </a:r>
            <a:r>
              <a:rPr lang="en-US" sz="1100" b="1" dirty="0">
                <a:latin typeface="Courier New"/>
                <a:cs typeface="Courier New"/>
              </a:rPr>
              <a:t>           -131.3      332.9  -0.394 0.693348    </a:t>
            </a:r>
          </a:p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smokeryes</a:t>
            </a:r>
            <a:r>
              <a:rPr lang="en-US" sz="1100" b="1" dirty="0">
                <a:latin typeface="Courier New"/>
                <a:cs typeface="Courier New"/>
              </a:rPr>
              <a:t>        23848.5      413.1  57.723  &lt; 2e-16 ***</a:t>
            </a:r>
          </a:p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regionnorthwest</a:t>
            </a:r>
            <a:r>
              <a:rPr lang="en-US" sz="1100" b="1" dirty="0">
                <a:latin typeface="Courier New"/>
                <a:cs typeface="Courier New"/>
              </a:rPr>
              <a:t>   -353.0      476.3  -0.741 0.458769    </a:t>
            </a:r>
          </a:p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regionsoutheast</a:t>
            </a:r>
            <a:r>
              <a:rPr lang="en-US" sz="1100" b="1" dirty="0">
                <a:latin typeface="Courier New"/>
                <a:cs typeface="Courier New"/>
              </a:rPr>
              <a:t>  -1035.0      478.7  -2.162 0.030782 *  </a:t>
            </a:r>
          </a:p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regionsouthwest</a:t>
            </a:r>
            <a:r>
              <a:rPr lang="en-US" sz="1100" b="1" dirty="0">
                <a:latin typeface="Courier New"/>
                <a:cs typeface="Courier New"/>
              </a:rPr>
              <a:t>   -960.0      477.9  -2.009 0.044765 *  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---</a:t>
            </a:r>
          </a:p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Signif</a:t>
            </a:r>
            <a:r>
              <a:rPr lang="en-US" sz="1100" b="1" dirty="0">
                <a:latin typeface="Courier New"/>
                <a:cs typeface="Courier New"/>
              </a:rPr>
              <a:t>. codes:  0 ‘***’ 0.001 ‘**’ 0.01 ‘*’ 0.05 ‘.’ 0.1 ‘ ’ 1</a:t>
            </a:r>
          </a:p>
          <a:p>
            <a:pPr marL="0" indent="0">
              <a:buNone/>
            </a:pP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Residual standard error: 6062 on 1329 degrees of freedom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Multiple R-squared:  0.7509,	Adjusted R-squared:  0.7494 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F-statistic: 500.8 on 8 and 1329 DF,  p-value: &lt; 2.2e-16</a:t>
            </a:r>
          </a:p>
          <a:p>
            <a:pPr marL="0" indent="0">
              <a:buNone/>
            </a:pPr>
            <a:endParaRPr lang="en-US" sz="1100" b="1" dirty="0">
              <a:latin typeface="Courier New"/>
              <a:cs typeface="Courier New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02506" y="2539699"/>
            <a:ext cx="911754" cy="504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7386" y="2496739"/>
            <a:ext cx="911754" cy="504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8868" y="2539699"/>
            <a:ext cx="367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Majority of values fell between these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2991" y="3430584"/>
            <a:ext cx="586128" cy="1958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1268" y="3522379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Significance of each coefficient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4984" y="5996962"/>
            <a:ext cx="252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much of variation is explained by the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8699" y="5996962"/>
            <a:ext cx="911754" cy="504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0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5 - Improve?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columns for age</a:t>
            </a:r>
            <a:r>
              <a:rPr lang="en-US" baseline="30000" dirty="0" smtClean="0"/>
              <a:t>2</a:t>
            </a:r>
            <a:r>
              <a:rPr lang="en-US" dirty="0" smtClean="0"/>
              <a:t> and for </a:t>
            </a:r>
            <a:r>
              <a:rPr lang="en-US" dirty="0" err="1" smtClean="0"/>
              <a:t>bmi</a:t>
            </a:r>
            <a:r>
              <a:rPr lang="en-US" dirty="0" smtClean="0"/>
              <a:t> &gt; 30, combine the latter with smoking status: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/>
              <a:t>insurance$age2 = insurance$age^2</a:t>
            </a:r>
          </a:p>
          <a:p>
            <a:pPr marL="0" indent="0">
              <a:buNone/>
            </a:pPr>
            <a:r>
              <a:rPr lang="en-US" dirty="0" smtClean="0"/>
              <a:t>&gt; insurance</a:t>
            </a:r>
            <a:r>
              <a:rPr lang="en-US" dirty="0"/>
              <a:t>$bmi30 &lt;- </a:t>
            </a:r>
            <a:r>
              <a:rPr lang="en-US" dirty="0" err="1"/>
              <a:t>ifelse</a:t>
            </a:r>
            <a:r>
              <a:rPr lang="en-US" dirty="0"/>
              <a:t>(</a:t>
            </a:r>
            <a:r>
              <a:rPr lang="en-US" dirty="0" err="1"/>
              <a:t>insurance$bmi</a:t>
            </a:r>
            <a:r>
              <a:rPr lang="en-US" dirty="0"/>
              <a:t> &gt;= 30, 1, 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&gt; ins_model2 &lt;- lm(charges ~ age + age2 + children + </a:t>
            </a:r>
            <a:r>
              <a:rPr lang="en-US" dirty="0" err="1"/>
              <a:t>bmi</a:t>
            </a:r>
            <a:r>
              <a:rPr lang="en-US" dirty="0"/>
              <a:t> + sex + bmi30*smoker + region, data = insurance)</a:t>
            </a:r>
          </a:p>
        </p:txBody>
      </p:sp>
      <p:sp>
        <p:nvSpPr>
          <p:cNvPr id="4" name="Oval 3"/>
          <p:cNvSpPr/>
          <p:nvPr/>
        </p:nvSpPr>
        <p:spPr>
          <a:xfrm>
            <a:off x="4119176" y="5063117"/>
            <a:ext cx="2572450" cy="586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59628" y="3633353"/>
            <a:ext cx="1722297" cy="586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3054" y="2607268"/>
            <a:ext cx="488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Logistic regression – create a logical variable!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37361" y="3007378"/>
            <a:ext cx="299978" cy="648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87952" y="5970175"/>
            <a:ext cx="539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Then “And” it with another one we’ve been using.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59643" y="5693770"/>
            <a:ext cx="22282" cy="320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85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Adapting decision trees (</a:t>
            </a:r>
            <a:r>
              <a:rPr lang="en-US" dirty="0" err="1" smtClean="0"/>
              <a:t>Ch</a:t>
            </a:r>
            <a:r>
              <a:rPr lang="en-US" dirty="0" smtClean="0"/>
              <a:t> 5) to also handle numeric prediction.</a:t>
            </a:r>
          </a:p>
          <a:p>
            <a:pPr lvl="1"/>
            <a:r>
              <a:rPr lang="en-US" dirty="0" smtClean="0"/>
              <a:t>Don’t use linear regression</a:t>
            </a:r>
          </a:p>
          <a:p>
            <a:pPr lvl="1"/>
            <a:r>
              <a:rPr lang="en-US" dirty="0" smtClean="0"/>
              <a:t>Make predictions based on average values at a leaf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6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a lot of math!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Estimating numeric relationships is important in every field of endeavor.</a:t>
            </a:r>
          </a:p>
          <a:p>
            <a:pPr lvl="1"/>
            <a:r>
              <a:rPr lang="en-US" dirty="0" smtClean="0"/>
              <a:t>Can forecast numeric outcomes.</a:t>
            </a:r>
          </a:p>
          <a:p>
            <a:pPr lvl="1"/>
            <a:r>
              <a:rPr lang="en-US" dirty="0" smtClean="0"/>
              <a:t>Can quantify the strength of a relationship.</a:t>
            </a:r>
          </a:p>
          <a:p>
            <a:r>
              <a:rPr lang="en-US" dirty="0" smtClean="0"/>
              <a:t>Specifies relationship of a dependent variable to one or more independent variables.</a:t>
            </a:r>
          </a:p>
          <a:p>
            <a:r>
              <a:rPr lang="en-US" dirty="0" smtClean="0"/>
              <a:t>Come up with a formula for the relationship, like:</a:t>
            </a:r>
          </a:p>
          <a:p>
            <a:pPr marL="457200" lvl="1" indent="0">
              <a:buNone/>
            </a:pPr>
            <a:r>
              <a:rPr lang="en-US" i="1" dirty="0" smtClean="0"/>
              <a:t>y = a + </a:t>
            </a:r>
            <a:r>
              <a:rPr lang="en-US" i="1" dirty="0" err="1" smtClean="0"/>
              <a:t>bx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Actually, </a:t>
            </a:r>
            <a:r>
              <a:rPr lang="en-US" dirty="0" smtClean="0"/>
              <a:t>E(</a:t>
            </a:r>
            <a:r>
              <a:rPr lang="en-US" i="1" dirty="0" smtClean="0"/>
              <a:t>Y</a:t>
            </a:r>
            <a:r>
              <a:rPr lang="en-US" dirty="0" smtClean="0"/>
              <a:t> |</a:t>
            </a:r>
            <a:r>
              <a:rPr lang="en-US" i="1" dirty="0" smtClean="0"/>
              <a:t> x</a:t>
            </a:r>
            <a:r>
              <a:rPr lang="en-US" dirty="0" smtClean="0"/>
              <a:t>) = α + β</a:t>
            </a:r>
            <a:r>
              <a:rPr lang="en-US" i="1" dirty="0" smtClean="0"/>
              <a:t>x, where </a:t>
            </a:r>
            <a:r>
              <a:rPr lang="en-US" dirty="0" smtClean="0"/>
              <a:t>E(</a:t>
            </a:r>
            <a:r>
              <a:rPr lang="en-US" i="1" dirty="0" smtClean="0"/>
              <a:t>Y </a:t>
            </a:r>
            <a:r>
              <a:rPr lang="en-US" dirty="0" smtClean="0"/>
              <a:t>|</a:t>
            </a:r>
            <a:r>
              <a:rPr lang="en-US" i="1" dirty="0" smtClean="0"/>
              <a:t> x</a:t>
            </a:r>
            <a:r>
              <a:rPr lang="en-US" dirty="0" smtClean="0"/>
              <a:t>)</a:t>
            </a:r>
            <a:r>
              <a:rPr lang="en-US" i="1" dirty="0" smtClean="0"/>
              <a:t> is the expected value of Y given x.</a:t>
            </a:r>
            <a:endParaRPr lang="en-US" i="1" dirty="0" smtClean="0"/>
          </a:p>
          <a:p>
            <a:r>
              <a:rPr lang="en-US" dirty="0" smtClean="0"/>
              <a:t>Can be used for hypothesis testing.</a:t>
            </a:r>
          </a:p>
          <a:p>
            <a:pPr lvl="1"/>
            <a:r>
              <a:rPr lang="en-US" dirty="0" smtClean="0"/>
              <a:t>Strength of the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4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build a regression model at each leaf.</a:t>
            </a:r>
          </a:p>
          <a:p>
            <a:pPr lvl="1"/>
            <a:r>
              <a:rPr lang="en-US" dirty="0" smtClean="0"/>
              <a:t>More difficult to understand.</a:t>
            </a:r>
          </a:p>
          <a:p>
            <a:pPr lvl="1"/>
            <a:r>
              <a:rPr lang="en-US" dirty="0" smtClean="0"/>
              <a:t>Can be more accurate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Compare regression models at a leaf.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2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both kinds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(Regression trees and Model trees)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3622802"/>
              </p:ext>
            </p:extLst>
          </p:nvPr>
        </p:nvGraphicFramePr>
        <p:xfrm>
          <a:off x="491094" y="1600200"/>
          <a:ext cx="8229600" cy="4119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Combines the strengths of decision</a:t>
                      </a:r>
                      <a:r>
                        <a:rPr lang="en-US" baseline="0" dirty="0" smtClean="0"/>
                        <a:t> trees with the ability to model numeric data.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as commonly used as linear regression.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Does automatic feature selection, which allows the approach</a:t>
                      </a:r>
                      <a:r>
                        <a:rPr lang="en-US" baseline="0" dirty="0" smtClean="0"/>
                        <a:t> to be used with a very large number of features.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a large amount of training data.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require the user to specify</a:t>
                      </a:r>
                      <a:r>
                        <a:rPr lang="en-US" baseline="0" dirty="0" smtClean="0"/>
                        <a:t> the model in advance.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 to determine the overall net effect of individual features on the outcome.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fit some types</a:t>
                      </a:r>
                      <a:r>
                        <a:rPr lang="en-US" baseline="0" dirty="0" smtClean="0"/>
                        <a:t> of data much better than linear regression.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be more difficult to interpret</a:t>
                      </a:r>
                      <a:r>
                        <a:rPr lang="en-US" baseline="0" dirty="0" smtClean="0"/>
                        <a:t> than a regression model.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Does</a:t>
                      </a:r>
                      <a:r>
                        <a:rPr lang="en-US" baseline="0" dirty="0" smtClean="0"/>
                        <a:t> not require knowledge of statistics to interpret the model.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04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 trees are built </a:t>
            </a:r>
            <a:br>
              <a:rPr lang="en-US" dirty="0" smtClean="0"/>
            </a:br>
            <a:r>
              <a:rPr lang="en-US" dirty="0" smtClean="0"/>
              <a:t>like </a:t>
            </a:r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at root node.</a:t>
            </a:r>
          </a:p>
          <a:p>
            <a:pPr lvl="1"/>
            <a:r>
              <a:rPr lang="en-US" dirty="0" smtClean="0"/>
              <a:t>Divide and conquer based on the feature that will result in the greatest increase in homogeneity after the split.</a:t>
            </a:r>
          </a:p>
          <a:p>
            <a:pPr lvl="2"/>
            <a:r>
              <a:rPr lang="en-US" dirty="0" smtClean="0"/>
              <a:t>Measured by entropy, like in </a:t>
            </a:r>
            <a:r>
              <a:rPr lang="en-US" dirty="0" err="1" smtClean="0"/>
              <a:t>Ch</a:t>
            </a:r>
            <a:r>
              <a:rPr lang="en-US" dirty="0" smtClean="0"/>
              <a:t> 5</a:t>
            </a:r>
          </a:p>
          <a:p>
            <a:pPr lvl="2"/>
            <a:r>
              <a:rPr lang="en-US" dirty="0" smtClean="0"/>
              <a:t>Standard splitting criterion is standard deviation reduction (SDR):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08" y="4993877"/>
            <a:ext cx="4737245" cy="12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 1989 – the table</a:t>
            </a:r>
          </a:p>
          <a:p>
            <a:pPr marL="0" indent="0">
              <a:buNone/>
            </a:pPr>
            <a:r>
              <a:rPr lang="fi-FI" dirty="0"/>
              <a:t>&gt; tee &lt;- c(1,1,1,2,2,3,4,5,5,6,6,7,7,7,7)</a:t>
            </a:r>
          </a:p>
          <a:p>
            <a:pPr marL="0" indent="0">
              <a:buNone/>
            </a:pPr>
            <a:r>
              <a:rPr lang="fi-FI" dirty="0" smtClean="0"/>
              <a:t>&gt; at1 </a:t>
            </a:r>
            <a:r>
              <a:rPr lang="fi-FI" dirty="0"/>
              <a:t>&lt;- c(1,1,1,2,2,3,4,5,5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r>
              <a:rPr lang="fi-FI" dirty="0"/>
              <a:t>&gt; at2 &lt;- c(6,6,7,7,7,7)</a:t>
            </a:r>
          </a:p>
          <a:p>
            <a:pPr marL="0" indent="0">
              <a:buNone/>
            </a:pPr>
            <a:r>
              <a:rPr lang="fi-FI" dirty="0"/>
              <a:t>&gt; bt1 &lt;- c(1,1,1,2,2,3,4)</a:t>
            </a:r>
          </a:p>
          <a:p>
            <a:pPr marL="0" indent="0">
              <a:buNone/>
            </a:pPr>
            <a:r>
              <a:rPr lang="fi-FI" dirty="0" smtClean="0"/>
              <a:t>&gt; bt2 </a:t>
            </a:r>
            <a:r>
              <a:rPr lang="fi-FI" dirty="0"/>
              <a:t>&lt;- c(5,5,6,6,7,7,7,7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sdr_a</a:t>
            </a:r>
            <a:r>
              <a:rPr lang="en-US" dirty="0"/>
              <a:t> &lt;- </a:t>
            </a:r>
            <a:r>
              <a:rPr lang="en-US" dirty="0" err="1"/>
              <a:t>sd</a:t>
            </a:r>
            <a:r>
              <a:rPr lang="en-US" dirty="0"/>
              <a:t>(tee) - (length(at1) / length(tee) * </a:t>
            </a:r>
            <a:r>
              <a:rPr lang="en-US" dirty="0" err="1"/>
              <a:t>sd</a:t>
            </a:r>
            <a:r>
              <a:rPr lang="en-US" dirty="0"/>
              <a:t>(at1) + length(at2) / length(tee) * </a:t>
            </a:r>
            <a:r>
              <a:rPr lang="en-US" dirty="0" err="1"/>
              <a:t>sd</a:t>
            </a:r>
            <a:r>
              <a:rPr lang="en-US" dirty="0"/>
              <a:t>(at2))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sdr_b</a:t>
            </a:r>
            <a:r>
              <a:rPr lang="en-US" dirty="0"/>
              <a:t> &lt;- </a:t>
            </a:r>
            <a:r>
              <a:rPr lang="en-US" dirty="0" err="1"/>
              <a:t>sd</a:t>
            </a:r>
            <a:r>
              <a:rPr lang="en-US" dirty="0"/>
              <a:t>(tee) - (length(bt1) / length(tee) * </a:t>
            </a:r>
            <a:r>
              <a:rPr lang="en-US" dirty="0" err="1"/>
              <a:t>sd</a:t>
            </a:r>
            <a:r>
              <a:rPr lang="en-US" dirty="0"/>
              <a:t>(bt1) + length(bt2) / length(tee) * </a:t>
            </a:r>
            <a:r>
              <a:rPr lang="en-US" dirty="0" err="1"/>
              <a:t>sd</a:t>
            </a:r>
            <a:r>
              <a:rPr lang="en-US" dirty="0"/>
              <a:t>(bt2))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sdr_a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[1] 1.202815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sdr_b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[1] 1.392751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5356159"/>
            <a:ext cx="1660695" cy="586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4513" y="5405000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Standard deviation reduced more here, so use split 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744" y="2274787"/>
            <a:ext cx="4595599" cy="11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9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estimate some wine quality, using a regression tree!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&gt; str(wine)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'data.frame':	4898 obs. of  12 variables: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fixed.acidity       : num  6.7 5.7 5.9 5.3 6.4 7 7.9 6.6 7 6.5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volatile.acidity    : num  0.62 0.22 0.19 0.47 0.29 0.14 0.12 0.38 0.16 0.37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citric.acid         : num  0.24 0.2 0.26 0.1 0.21 0.41 0.49 0.28 0.3 0.33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residual.sugar      : num  1.1 16 7.4 1.3 9.65 0.9 5.2 2.8 2.6 3.9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chlorides           : num  0.039 0.044 0.034 0.036 0.041 0.037 0.049 0.043 0.043 0.027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free.sulfur.dioxide : num  6 41 33 11 36 22 33 17 34 40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total.sulfur.dioxide: num  62 113 123 74 119 95 152 67 90 130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density             : num  0.993 0.999 0.995 0.991 0.993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pH                  : num  3.41 3.22 3.49 3.48 2.99 3.25 3.18 3.21 2.88 3.28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sulphates           : num  0.32 0.46 0.42 0.54 0.34 0.43 0.47 0.47 0.47 0.39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alcohol             : num  10.4 8.9 10.1 11.2 10.9 ...</a:t>
            </a:r>
          </a:p>
          <a:p>
            <a:pPr marL="0" indent="0">
              <a:buNone/>
            </a:pPr>
            <a:r>
              <a:rPr lang="is-IS" b="1" dirty="0">
                <a:latin typeface="Courier New"/>
                <a:cs typeface="Courier New"/>
              </a:rPr>
              <a:t> $ quality             : int  5 6 6 4 6 6 6 6 6 7 ...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8128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2 - Exploring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27200"/>
            <a:ext cx="5473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Decide how much to use for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wine_train</a:t>
            </a:r>
            <a:r>
              <a:rPr lang="en-US" dirty="0"/>
              <a:t> &lt;- wine[1:3750,]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wine_test</a:t>
            </a:r>
            <a:r>
              <a:rPr lang="en-US" dirty="0" smtClean="0"/>
              <a:t> </a:t>
            </a:r>
            <a:r>
              <a:rPr lang="en-US" dirty="0"/>
              <a:t>&lt;- wine[3751:4898,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install.packages</a:t>
            </a:r>
            <a:r>
              <a:rPr lang="en-US" dirty="0"/>
              <a:t>("</a:t>
            </a:r>
            <a:r>
              <a:rPr lang="en-US" dirty="0" err="1"/>
              <a:t>rpart</a:t>
            </a:r>
            <a:r>
              <a:rPr lang="en-US" dirty="0"/>
              <a:t>"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&gt; library(</a:t>
            </a:r>
            <a:r>
              <a:rPr lang="en-US" dirty="0" err="1"/>
              <a:t>rpart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8464" y="3483947"/>
            <a:ext cx="190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usual, there’s a package to install.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8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 – Training the </a:t>
            </a:r>
            <a:r>
              <a:rPr lang="en-US" sz="3600" dirty="0" smtClean="0"/>
              <a:t>model </a:t>
            </a:r>
            <a:br>
              <a:rPr lang="en-US" sz="3600" dirty="0" smtClean="0"/>
            </a:br>
            <a:r>
              <a:rPr lang="en-US" sz="3600" dirty="0" smtClean="0"/>
              <a:t>(of the regression tree)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4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&gt; </a:t>
            </a:r>
            <a:r>
              <a:rPr lang="en-US" sz="1400" b="1" dirty="0" err="1"/>
              <a:t>m.rpart</a:t>
            </a:r>
            <a:r>
              <a:rPr lang="en-US" sz="1400" b="1" dirty="0"/>
              <a:t> &lt;- </a:t>
            </a:r>
            <a:r>
              <a:rPr lang="en-US" sz="1400" b="1" dirty="0" err="1"/>
              <a:t>rpart</a:t>
            </a:r>
            <a:r>
              <a:rPr lang="en-US" sz="1400" b="1" dirty="0"/>
              <a:t>(quality ~ ., data = </a:t>
            </a:r>
            <a:r>
              <a:rPr lang="en-US" sz="1400" b="1" dirty="0" err="1"/>
              <a:t>wine_train</a:t>
            </a:r>
            <a:r>
              <a:rPr lang="en-US" sz="1400" b="1" dirty="0"/>
              <a:t>)</a:t>
            </a:r>
          </a:p>
          <a:p>
            <a:pPr marL="0" indent="0">
              <a:buNone/>
            </a:pPr>
            <a:r>
              <a:rPr lang="en-US" sz="1400" b="1" dirty="0"/>
              <a:t>&gt; </a:t>
            </a:r>
            <a:r>
              <a:rPr lang="en-US" sz="1400" b="1" dirty="0" err="1"/>
              <a:t>m.rpart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n= 3750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node), split, n, deviance, </a:t>
            </a:r>
            <a:r>
              <a:rPr lang="en-US" sz="1400" b="1" dirty="0" err="1"/>
              <a:t>yval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      * denotes terminal node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 1) root 3750 2945.53200 5.870933  </a:t>
            </a:r>
          </a:p>
          <a:p>
            <a:pPr marL="0" indent="0">
              <a:buNone/>
            </a:pPr>
            <a:r>
              <a:rPr lang="en-US" sz="1400" b="1" dirty="0"/>
              <a:t>   2) alcohol&lt; 10.85 2372 1418.86100 5.604975  </a:t>
            </a:r>
          </a:p>
          <a:p>
            <a:pPr marL="0" indent="0">
              <a:buNone/>
            </a:pPr>
            <a:r>
              <a:rPr lang="en-US" sz="1400" b="1" dirty="0"/>
              <a:t>     4) </a:t>
            </a:r>
            <a:r>
              <a:rPr lang="en-US" sz="1400" b="1" dirty="0" err="1"/>
              <a:t>volatile.acidity</a:t>
            </a:r>
            <a:r>
              <a:rPr lang="en-US" sz="1400" b="1" dirty="0"/>
              <a:t>&gt;=0.2275 1611  821.30730 5.432030  </a:t>
            </a:r>
          </a:p>
          <a:p>
            <a:pPr marL="0" indent="0">
              <a:buNone/>
            </a:pPr>
            <a:r>
              <a:rPr lang="en-US" sz="1400" b="1" dirty="0"/>
              <a:t>       8) </a:t>
            </a:r>
            <a:r>
              <a:rPr lang="en-US" sz="1400" b="1" dirty="0" err="1"/>
              <a:t>volatile.acidity</a:t>
            </a:r>
            <a:r>
              <a:rPr lang="en-US" sz="1400" b="1" dirty="0"/>
              <a:t>&gt;=0.3025 688  278.97670 5.255814 *</a:t>
            </a:r>
          </a:p>
          <a:p>
            <a:pPr marL="0" indent="0">
              <a:buNone/>
            </a:pPr>
            <a:r>
              <a:rPr lang="en-US" sz="1400" b="1" dirty="0"/>
              <a:t>       9) </a:t>
            </a:r>
            <a:r>
              <a:rPr lang="en-US" sz="1400" b="1" dirty="0" err="1"/>
              <a:t>volatile.acidity</a:t>
            </a:r>
            <a:r>
              <a:rPr lang="en-US" sz="1400" b="1" dirty="0"/>
              <a:t>&lt; 0.3025 923  505.04230 5.563380 *</a:t>
            </a:r>
          </a:p>
          <a:p>
            <a:pPr marL="0" indent="0">
              <a:buNone/>
            </a:pPr>
            <a:r>
              <a:rPr lang="en-US" sz="1400" b="1" dirty="0"/>
              <a:t>     5) </a:t>
            </a:r>
            <a:r>
              <a:rPr lang="en-US" sz="1400" b="1" dirty="0" err="1"/>
              <a:t>volatile.acidity</a:t>
            </a:r>
            <a:r>
              <a:rPr lang="en-US" sz="1400" b="1" dirty="0"/>
              <a:t>&lt; 0.2275 761  447.36400 5.971091 *</a:t>
            </a:r>
          </a:p>
          <a:p>
            <a:pPr marL="0" indent="0">
              <a:buNone/>
            </a:pPr>
            <a:r>
              <a:rPr lang="en-US" sz="1400" b="1" dirty="0"/>
              <a:t>   3) alcohol&gt;=10.85 1378 1070.08200 6.328737  </a:t>
            </a:r>
          </a:p>
          <a:p>
            <a:pPr marL="0" indent="0">
              <a:buNone/>
            </a:pPr>
            <a:r>
              <a:rPr lang="en-US" sz="1400" b="1" dirty="0"/>
              <a:t>     6) </a:t>
            </a:r>
            <a:r>
              <a:rPr lang="en-US" sz="1400" b="1" dirty="0" err="1"/>
              <a:t>free.sulfur.dioxide</a:t>
            </a:r>
            <a:r>
              <a:rPr lang="en-US" sz="1400" b="1" dirty="0"/>
              <a:t>&lt; 10.5 84   95.55952 5.369048 *</a:t>
            </a:r>
          </a:p>
          <a:p>
            <a:pPr marL="0" indent="0">
              <a:buNone/>
            </a:pPr>
            <a:r>
              <a:rPr lang="en-US" sz="1400" b="1" dirty="0"/>
              <a:t>     7) </a:t>
            </a:r>
            <a:r>
              <a:rPr lang="en-US" sz="1400" b="1" dirty="0" err="1"/>
              <a:t>free.sulfur.dioxide</a:t>
            </a:r>
            <a:r>
              <a:rPr lang="en-US" sz="1400" b="1" dirty="0"/>
              <a:t>&gt;=10.5 1294  892.13600 6.391036  </a:t>
            </a:r>
          </a:p>
          <a:p>
            <a:pPr marL="0" indent="0">
              <a:buNone/>
            </a:pPr>
            <a:r>
              <a:rPr lang="en-US" sz="1400" b="1" dirty="0"/>
              <a:t>      14) alcohol&lt; 11.76667 629  430.11130 6.173291  </a:t>
            </a:r>
          </a:p>
          <a:p>
            <a:pPr marL="0" indent="0">
              <a:buNone/>
            </a:pPr>
            <a:r>
              <a:rPr lang="en-US" sz="1400" b="1" dirty="0"/>
              <a:t>        28) </a:t>
            </a:r>
            <a:r>
              <a:rPr lang="en-US" sz="1400" b="1" dirty="0" err="1"/>
              <a:t>volatile.acidity</a:t>
            </a:r>
            <a:r>
              <a:rPr lang="en-US" sz="1400" b="1" dirty="0"/>
              <a:t>&gt;=0.465 11   10.72727 4.545455 *</a:t>
            </a:r>
          </a:p>
          <a:p>
            <a:pPr marL="0" indent="0">
              <a:buNone/>
            </a:pPr>
            <a:r>
              <a:rPr lang="en-US" sz="1400" b="1" dirty="0"/>
              <a:t>        29) </a:t>
            </a:r>
            <a:r>
              <a:rPr lang="en-US" sz="1400" b="1" dirty="0" err="1"/>
              <a:t>volatile.acidity</a:t>
            </a:r>
            <a:r>
              <a:rPr lang="en-US" sz="1400" b="1" dirty="0"/>
              <a:t>&lt; 0.465 618  389.71680 6.202265 *</a:t>
            </a:r>
          </a:p>
          <a:p>
            <a:pPr marL="0" indent="0">
              <a:buNone/>
            </a:pPr>
            <a:r>
              <a:rPr lang="en-US" sz="1400" b="1" dirty="0"/>
              <a:t>      15) alcohol&gt;=11.76667 665  403.99400 6.596992 *</a:t>
            </a:r>
          </a:p>
        </p:txBody>
      </p:sp>
      <p:sp>
        <p:nvSpPr>
          <p:cNvPr id="4" name="Oval 3"/>
          <p:cNvSpPr/>
          <p:nvPr/>
        </p:nvSpPr>
        <p:spPr>
          <a:xfrm>
            <a:off x="637611" y="4265399"/>
            <a:ext cx="4132818" cy="586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1105" y="4346800"/>
            <a:ext cx="360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Means leaf node.  In this case,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acidity &lt; 0.2275 and alcohol &lt; 10.85 (see node 2, above), quality is predicted to be 5.97.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2085009" y="2849147"/>
            <a:ext cx="5889761" cy="1143000"/>
          </a:xfrm>
        </p:spPr>
        <p:txBody>
          <a:bodyPr/>
          <a:lstStyle/>
          <a:p>
            <a:r>
              <a:rPr lang="en-US" dirty="0" smtClean="0"/>
              <a:t>Visualizing the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186" y="176958"/>
            <a:ext cx="5275095" cy="325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717" y="3407125"/>
            <a:ext cx="6331478" cy="34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2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– Evaluating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&gt; </a:t>
            </a:r>
            <a:r>
              <a:rPr lang="en-US" sz="2000" b="1" dirty="0" err="1">
                <a:latin typeface="Courier New"/>
                <a:cs typeface="Courier New"/>
              </a:rPr>
              <a:t>p.rpart</a:t>
            </a:r>
            <a:r>
              <a:rPr lang="en-US" sz="2000" b="1" dirty="0">
                <a:latin typeface="Courier New"/>
                <a:cs typeface="Courier New"/>
              </a:rPr>
              <a:t> &lt;- predict(</a:t>
            </a:r>
            <a:r>
              <a:rPr lang="en-US" sz="2000" b="1" dirty="0" err="1">
                <a:latin typeface="Courier New"/>
                <a:cs typeface="Courier New"/>
              </a:rPr>
              <a:t>m.rpart</a:t>
            </a:r>
            <a:r>
              <a:rPr lang="en-US" sz="2000" b="1" dirty="0">
                <a:latin typeface="Courier New"/>
                <a:cs typeface="Courier New"/>
              </a:rPr>
              <a:t>, </a:t>
            </a:r>
            <a:r>
              <a:rPr lang="en-US" sz="2000" b="1" dirty="0" err="1">
                <a:latin typeface="Courier New"/>
                <a:cs typeface="Courier New"/>
              </a:rPr>
              <a:t>wine_test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&gt; summary(</a:t>
            </a:r>
            <a:r>
              <a:rPr lang="en-US" sz="2000" b="1" dirty="0" err="1">
                <a:latin typeface="Courier New"/>
                <a:cs typeface="Courier New"/>
              </a:rPr>
              <a:t>p.rpart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  Min. 1st Qu.  Median    Mean 3rd Qu.    Max. 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 4.545   5.563   5.971   5.893   6.202   6.597 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&gt; summary(</a:t>
            </a:r>
            <a:r>
              <a:rPr lang="en-US" sz="2000" b="1" dirty="0" err="1">
                <a:latin typeface="Courier New"/>
                <a:cs typeface="Courier New"/>
              </a:rPr>
              <a:t>wine_test$quality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  Min. 1st Qu.  Median    Mean 3rd Qu.    Max. </a:t>
            </a:r>
          </a:p>
          <a:p>
            <a:pPr marL="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 3.000   5.000   6.000   5.901   6.000   9.000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3225" y="4753799"/>
            <a:ext cx="2637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We’re close on predicting, for middle-of-the-road wines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63201" y="2100138"/>
            <a:ext cx="2507325" cy="2393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7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is it even machine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say Wikipedia say…</a:t>
            </a:r>
          </a:p>
          <a:p>
            <a:pPr marL="0" indent="0">
              <a:buNone/>
            </a:pPr>
            <a:r>
              <a:rPr lang="en-US" sz="2800" b="1" dirty="0"/>
              <a:t>Machine learning</a:t>
            </a:r>
            <a:r>
              <a:rPr lang="en-US" sz="2800" dirty="0"/>
              <a:t> is a scientific discipline that explores the construction and study of algorithms that can learn from data. Such algorithms operate by building a model based on </a:t>
            </a:r>
            <a:r>
              <a:rPr lang="en-US" sz="2800" dirty="0" smtClean="0"/>
              <a:t>inputs </a:t>
            </a:r>
            <a:r>
              <a:rPr lang="en-US" sz="2800" dirty="0"/>
              <a:t>and using that to make predictions or decisions, rather than following only explicitly programmed instructions.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4826000" y="2645833"/>
            <a:ext cx="1608667" cy="529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3661" y="1430864"/>
            <a:ext cx="2184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Yes, it’s pure math.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349061" y="2645833"/>
            <a:ext cx="1608667" cy="529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9177" y="1833037"/>
            <a:ext cx="3459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Yes, it produces a new formula.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8862" y="3502992"/>
            <a:ext cx="2664652" cy="529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773" y="4924998"/>
            <a:ext cx="2904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Yes, this one’s surely true.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49327" y="3502992"/>
            <a:ext cx="2638522" cy="573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78145" y="4724442"/>
            <a:ext cx="2824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Yes, this is how we use it.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9404" y="4346959"/>
            <a:ext cx="3890162" cy="52916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39238" y="5614448"/>
            <a:ext cx="2135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Maybe – you’d get the same answer every time.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49061" y="3111499"/>
            <a:ext cx="1608667" cy="529167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4645" y="4076727"/>
            <a:ext cx="1994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Yes, though the model isn’t rich in new concepts.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0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 off are we, on average?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Lantz’s “mean absolute error” function:</a:t>
            </a:r>
          </a:p>
          <a:p>
            <a:pPr marL="0" indent="0">
              <a:buNone/>
            </a:pPr>
            <a:r>
              <a:rPr lang="en-US" dirty="0"/>
              <a:t>&gt; MAE &lt;- function(actual, predicted) {</a:t>
            </a:r>
          </a:p>
          <a:p>
            <a:pPr marL="0" indent="0">
              <a:buNone/>
            </a:pPr>
            <a:r>
              <a:rPr lang="en-US" dirty="0"/>
              <a:t>+     mean(abs(actual - predicted))</a:t>
            </a:r>
          </a:p>
          <a:p>
            <a:pPr marL="0" indent="0">
              <a:buNone/>
            </a:pPr>
            <a:r>
              <a:rPr lang="en-US" dirty="0"/>
              <a:t>+ 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/>
              <a:t>MAE(</a:t>
            </a:r>
            <a:r>
              <a:rPr lang="en-US" dirty="0" err="1"/>
              <a:t>p.rpart</a:t>
            </a:r>
            <a:r>
              <a:rPr lang="en-US" dirty="0"/>
              <a:t>, </a:t>
            </a:r>
            <a:r>
              <a:rPr lang="en-US" dirty="0" err="1"/>
              <a:t>wine_test$quality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[1] 0.5872652</a:t>
            </a:r>
          </a:p>
          <a:p>
            <a:pPr marL="0" indent="0">
              <a:buNone/>
            </a:pPr>
            <a:r>
              <a:rPr lang="en-US" dirty="0"/>
              <a:t>&gt; mean(</a:t>
            </a:r>
            <a:r>
              <a:rPr lang="en-US" dirty="0" err="1"/>
              <a:t>wine_train$quality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[1] </a:t>
            </a:r>
            <a:r>
              <a:rPr lang="en-US" dirty="0" smtClean="0"/>
              <a:t>5.870933</a:t>
            </a:r>
          </a:p>
          <a:p>
            <a:pPr marL="0" indent="0">
              <a:buNone/>
            </a:pPr>
            <a:r>
              <a:rPr lang="en-US" dirty="0"/>
              <a:t>&gt; MAE(5.87, </a:t>
            </a:r>
            <a:r>
              <a:rPr lang="en-US" dirty="0" err="1"/>
              <a:t>wine_test$quality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[1] 0.6722474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5651" y="3695587"/>
            <a:ext cx="31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We’re off by only 0.59 on average, out of 10.  Great, huh?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02700" y="4086310"/>
            <a:ext cx="28329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74084" y="5296907"/>
            <a:ext cx="31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the average rating was 5.87.  If we’d guessed that for all of them, we’d only have been off by 0.67 on average!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41133" y="5687630"/>
            <a:ext cx="28329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8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5 - Ok, then let’s try a </a:t>
            </a:r>
            <a:r>
              <a:rPr lang="en-US" dirty="0" smtClean="0"/>
              <a:t>Model </a:t>
            </a: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6486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 smtClean="0"/>
              <a:t>Same wine, different training algorithm:</a:t>
            </a:r>
          </a:p>
          <a:p>
            <a:pPr marL="0" indent="0">
              <a:buNone/>
            </a:pPr>
            <a:r>
              <a:rPr lang="en-US" b="1" dirty="0"/>
              <a:t>&gt; m.m5p &lt;- M5P(quality ~., data = </a:t>
            </a:r>
            <a:r>
              <a:rPr lang="en-US" b="1" dirty="0" err="1"/>
              <a:t>wine_train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&gt; m.m5p</a:t>
            </a:r>
          </a:p>
          <a:p>
            <a:pPr marL="0" indent="0">
              <a:buNone/>
            </a:pPr>
            <a:r>
              <a:rPr lang="en-US" b="1" dirty="0"/>
              <a:t>M5 pruned model tree:</a:t>
            </a:r>
          </a:p>
          <a:p>
            <a:pPr marL="0" indent="0">
              <a:buNone/>
            </a:pPr>
            <a:r>
              <a:rPr lang="en-US" b="1" dirty="0"/>
              <a:t>(using smoothed linear models)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alcohol &lt;= 10.85 : </a:t>
            </a:r>
          </a:p>
          <a:p>
            <a:pPr marL="0" indent="0">
              <a:buNone/>
            </a:pPr>
            <a:r>
              <a:rPr lang="en-US" b="1" dirty="0"/>
              <a:t>|   </a:t>
            </a:r>
            <a:r>
              <a:rPr lang="en-US" b="1" dirty="0" err="1"/>
              <a:t>volatile.acidity</a:t>
            </a:r>
            <a:r>
              <a:rPr lang="en-US" b="1" dirty="0"/>
              <a:t> &lt;= 0.238 : </a:t>
            </a:r>
          </a:p>
          <a:p>
            <a:pPr marL="0" indent="0">
              <a:buNone/>
            </a:pPr>
            <a:r>
              <a:rPr lang="en-US" b="1" dirty="0"/>
              <a:t>|   |   </a:t>
            </a:r>
            <a:r>
              <a:rPr lang="en-US" b="1" dirty="0" err="1"/>
              <a:t>fixed.acidity</a:t>
            </a:r>
            <a:r>
              <a:rPr lang="en-US" b="1" dirty="0"/>
              <a:t> &lt;= 6.85 : LM1 (406/66.024%)</a:t>
            </a:r>
          </a:p>
          <a:p>
            <a:pPr marL="0" indent="0">
              <a:buNone/>
            </a:pPr>
            <a:r>
              <a:rPr lang="en-US" b="1" dirty="0"/>
              <a:t>|   |   </a:t>
            </a:r>
            <a:r>
              <a:rPr lang="en-US" b="1" dirty="0" err="1"/>
              <a:t>fixed.acidity</a:t>
            </a:r>
            <a:r>
              <a:rPr lang="en-US" b="1" dirty="0"/>
              <a:t> &gt;  6.85 : </a:t>
            </a:r>
          </a:p>
          <a:p>
            <a:pPr marL="0" indent="0">
              <a:buNone/>
            </a:pPr>
            <a:r>
              <a:rPr lang="en-US" b="1" dirty="0"/>
              <a:t>|   |   |   </a:t>
            </a:r>
            <a:r>
              <a:rPr lang="en-US" b="1" dirty="0" err="1"/>
              <a:t>free.sulfur.dioxide</a:t>
            </a:r>
            <a:r>
              <a:rPr lang="en-US" b="1" dirty="0"/>
              <a:t> &lt;= 24.5 : LM2 (113/87.697%)</a:t>
            </a:r>
          </a:p>
          <a:p>
            <a:pPr marL="0" indent="0">
              <a:buNone/>
            </a:pPr>
            <a:r>
              <a:rPr lang="en-US" b="1" dirty="0"/>
              <a:t>|   |   |   </a:t>
            </a:r>
            <a:r>
              <a:rPr lang="en-US" b="1" dirty="0" err="1"/>
              <a:t>free.sulfur.dioxide</a:t>
            </a:r>
            <a:r>
              <a:rPr lang="en-US" b="1" dirty="0"/>
              <a:t> &gt;  24.5 : </a:t>
            </a:r>
          </a:p>
          <a:p>
            <a:pPr marL="0" indent="0">
              <a:buNone/>
            </a:pPr>
            <a:r>
              <a:rPr lang="en-US" b="1" dirty="0"/>
              <a:t>|   |   |   |   alcohol &lt;= 9.15 : </a:t>
            </a:r>
          </a:p>
          <a:p>
            <a:pPr marL="0" indent="0">
              <a:buNone/>
            </a:pPr>
            <a:r>
              <a:rPr lang="en-US" b="1" dirty="0"/>
              <a:t>|   |   |   |   |   </a:t>
            </a:r>
            <a:r>
              <a:rPr lang="en-US" b="1" dirty="0" err="1"/>
              <a:t>citric.acid</a:t>
            </a:r>
            <a:r>
              <a:rPr lang="en-US" b="1" dirty="0"/>
              <a:t> &lt;= 0.305 : </a:t>
            </a:r>
          </a:p>
          <a:p>
            <a:pPr marL="0" indent="0">
              <a:buNone/>
            </a:pPr>
            <a:r>
              <a:rPr lang="en-US" b="1" dirty="0"/>
              <a:t>|   |   |   |   |   |   </a:t>
            </a:r>
            <a:r>
              <a:rPr lang="en-US" b="1" dirty="0" err="1"/>
              <a:t>residual.sugar</a:t>
            </a:r>
            <a:r>
              <a:rPr lang="en-US" b="1" dirty="0"/>
              <a:t> &lt;= 14.45 : </a:t>
            </a:r>
          </a:p>
          <a:p>
            <a:pPr marL="0" indent="0">
              <a:buNone/>
            </a:pPr>
            <a:r>
              <a:rPr lang="en-US" b="1" dirty="0"/>
              <a:t>|   |   |   |   |   |   |   </a:t>
            </a:r>
            <a:r>
              <a:rPr lang="en-US" b="1" dirty="0" err="1"/>
              <a:t>residual.sugar</a:t>
            </a:r>
            <a:r>
              <a:rPr lang="en-US" b="1" dirty="0"/>
              <a:t> &lt;= 13.8 : </a:t>
            </a:r>
          </a:p>
          <a:p>
            <a:pPr marL="0" indent="0">
              <a:buNone/>
            </a:pPr>
            <a:r>
              <a:rPr lang="en-US" b="1" dirty="0"/>
              <a:t>|   |   |   |   |   |   |   |   chlorides &lt;= 0.053 : LM3 (6/77.537%)</a:t>
            </a:r>
          </a:p>
          <a:p>
            <a:pPr marL="0" indent="0">
              <a:buNone/>
            </a:pPr>
            <a:r>
              <a:rPr lang="en-US" b="1" dirty="0"/>
              <a:t>|   |   |   |   |   |   |   |   chlorides &gt;  0.053 : LM4 (13/0%)</a:t>
            </a:r>
          </a:p>
          <a:p>
            <a:pPr marL="0" indent="0">
              <a:buNone/>
            </a:pPr>
            <a:r>
              <a:rPr lang="en-US" b="1" dirty="0"/>
              <a:t>|   |   |   |   |   |   |   </a:t>
            </a:r>
            <a:r>
              <a:rPr lang="en-US" b="1" dirty="0" err="1"/>
              <a:t>residual.sugar</a:t>
            </a:r>
            <a:r>
              <a:rPr lang="en-US" b="1" dirty="0"/>
              <a:t> &gt;  13.8 : LM5 (11/0%)</a:t>
            </a:r>
          </a:p>
          <a:p>
            <a:pPr marL="0" indent="0">
              <a:buNone/>
            </a:pPr>
            <a:r>
              <a:rPr lang="en-US" b="1" dirty="0"/>
              <a:t>|   |   |   |   |   |   </a:t>
            </a:r>
            <a:r>
              <a:rPr lang="en-US" b="1" dirty="0" err="1"/>
              <a:t>residual.sugar</a:t>
            </a:r>
            <a:r>
              <a:rPr lang="en-US" b="1" dirty="0"/>
              <a:t> &gt;  14.45 : LM6 (12/0%)</a:t>
            </a:r>
          </a:p>
          <a:p>
            <a:pPr marL="0" indent="0">
              <a:buNone/>
            </a:pPr>
            <a:r>
              <a:rPr lang="en-US" b="1" dirty="0"/>
              <a:t>|   |   |   |   |   </a:t>
            </a:r>
            <a:r>
              <a:rPr lang="en-US" b="1" dirty="0" err="1"/>
              <a:t>citric.acid</a:t>
            </a:r>
            <a:r>
              <a:rPr lang="en-US" b="1" dirty="0"/>
              <a:t> &gt;  0.305 : </a:t>
            </a:r>
          </a:p>
          <a:p>
            <a:pPr marL="0" indent="0">
              <a:buNone/>
            </a:pPr>
            <a:r>
              <a:rPr lang="en-US" b="1" dirty="0"/>
              <a:t>|   |   |   |   |   |   </a:t>
            </a:r>
            <a:r>
              <a:rPr lang="en-US" b="1" dirty="0" err="1"/>
              <a:t>total.sulfur.dioxide</a:t>
            </a:r>
            <a:r>
              <a:rPr lang="en-US" b="1" dirty="0"/>
              <a:t> &lt;= 169.5 :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…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6315" y="2897861"/>
            <a:ext cx="28003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51838" y="2718781"/>
            <a:ext cx="385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Alcohol is still the most important split.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58674" y="3294461"/>
            <a:ext cx="10804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4238" y="3088113"/>
            <a:ext cx="370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 terminate in a linear model, not in a numeric prediction of quality.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leaf node linear models: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76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LM1, for example…</a:t>
            </a:r>
          </a:p>
          <a:p>
            <a:pPr marL="0" indent="0">
              <a:buNone/>
            </a:pPr>
            <a:r>
              <a:rPr lang="en-US" dirty="0"/>
              <a:t>LM </a:t>
            </a:r>
            <a:r>
              <a:rPr lang="en-US" dirty="0" err="1"/>
              <a:t>num</a:t>
            </a:r>
            <a:r>
              <a:rPr lang="en-US" dirty="0"/>
              <a:t>: 1</a:t>
            </a:r>
          </a:p>
          <a:p>
            <a:pPr marL="0" indent="0">
              <a:buNone/>
            </a:pPr>
            <a:r>
              <a:rPr lang="en-US" dirty="0"/>
              <a:t>quality = </a:t>
            </a:r>
          </a:p>
          <a:p>
            <a:pPr marL="0" indent="0">
              <a:buNone/>
            </a:pPr>
            <a:r>
              <a:rPr lang="en-US" dirty="0"/>
              <a:t>	0.266 * </a:t>
            </a:r>
            <a:r>
              <a:rPr lang="en-US" dirty="0" err="1"/>
              <a:t>fixed.acidity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- 2.3082 * </a:t>
            </a:r>
            <a:r>
              <a:rPr lang="en-US" dirty="0" err="1"/>
              <a:t>volatile.acidity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- 0.012 * </a:t>
            </a:r>
            <a:r>
              <a:rPr lang="en-US" dirty="0" err="1"/>
              <a:t>citric.acid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+ 0.0421 * </a:t>
            </a:r>
            <a:r>
              <a:rPr lang="en-US" dirty="0" err="1"/>
              <a:t>residual.sugar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+ 0.1126 * chlorides </a:t>
            </a:r>
          </a:p>
          <a:p>
            <a:pPr marL="0" indent="0">
              <a:buNone/>
            </a:pPr>
            <a:r>
              <a:rPr lang="en-US" dirty="0"/>
              <a:t>	+ 0 * </a:t>
            </a:r>
            <a:r>
              <a:rPr lang="en-US" dirty="0" err="1"/>
              <a:t>free.sulfur.dioxide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- 0.0015 * </a:t>
            </a:r>
            <a:r>
              <a:rPr lang="en-US" dirty="0" err="1"/>
              <a:t>total.sulfur.dioxide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- 109.8813 * density </a:t>
            </a:r>
          </a:p>
          <a:p>
            <a:pPr marL="0" indent="0">
              <a:buNone/>
            </a:pPr>
            <a:r>
              <a:rPr lang="en-US" dirty="0"/>
              <a:t>	+ 0.035 * pH </a:t>
            </a:r>
          </a:p>
          <a:p>
            <a:pPr marL="0" indent="0">
              <a:buNone/>
            </a:pPr>
            <a:r>
              <a:rPr lang="en-US" dirty="0"/>
              <a:t>	+ 1.4122 * </a:t>
            </a:r>
            <a:r>
              <a:rPr lang="en-US" dirty="0" err="1"/>
              <a:t>sulphates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- 0.0046 * alcohol </a:t>
            </a:r>
          </a:p>
          <a:p>
            <a:pPr marL="0" indent="0">
              <a:buNone/>
            </a:pPr>
            <a:r>
              <a:rPr lang="en-US" dirty="0"/>
              <a:t>	+ </a:t>
            </a:r>
            <a:r>
              <a:rPr lang="en-US" dirty="0" smtClean="0"/>
              <a:t>113.1021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36 of these models, one for each leaf node!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3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the results – improved?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summary(p.m5p)</a:t>
            </a:r>
          </a:p>
          <a:p>
            <a:pPr marL="0" indent="0">
              <a:buNone/>
            </a:pPr>
            <a:r>
              <a:rPr lang="en-US" dirty="0"/>
              <a:t>   Min. 1st Qu.  Median    Mean 3rd Qu.    Max. </a:t>
            </a:r>
          </a:p>
          <a:p>
            <a:pPr marL="0" indent="0">
              <a:buNone/>
            </a:pPr>
            <a:r>
              <a:rPr lang="en-US" dirty="0"/>
              <a:t>  4.389   5.430   5.863   5.874   6.305   7.437 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cor</a:t>
            </a:r>
            <a:r>
              <a:rPr lang="en-US" dirty="0"/>
              <a:t>(p.m5p, </a:t>
            </a:r>
            <a:r>
              <a:rPr lang="en-US" dirty="0" err="1"/>
              <a:t>wine_test$quality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[1] 0.6272973</a:t>
            </a:r>
          </a:p>
          <a:p>
            <a:pPr marL="0" indent="0">
              <a:buNone/>
            </a:pPr>
            <a:r>
              <a:rPr lang="en-US" dirty="0"/>
              <a:t>&gt; MAE(</a:t>
            </a:r>
            <a:r>
              <a:rPr lang="en-US" dirty="0" err="1"/>
              <a:t>wine_test$quality</a:t>
            </a:r>
            <a:r>
              <a:rPr lang="en-US" dirty="0"/>
              <a:t>, p.m5p)</a:t>
            </a:r>
          </a:p>
          <a:p>
            <a:pPr marL="0" indent="0">
              <a:buNone/>
            </a:pPr>
            <a:r>
              <a:rPr lang="en-US" dirty="0"/>
              <a:t>[1] 0.5463023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0833" y="5242200"/>
            <a:ext cx="1020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Slightly!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930639" y="5421280"/>
            <a:ext cx="125366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18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6 Errata – from 12/12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 194, second </a:t>
            </a:r>
            <a:r>
              <a:rPr lang="en-US" dirty="0" err="1"/>
              <a:t>paragrah</a:t>
            </a:r>
            <a:r>
              <a:rPr lang="en-US" dirty="0"/>
              <a:t> : should be </a:t>
            </a:r>
            <a:r>
              <a:rPr lang="en-US" b="1" dirty="0" err="1"/>
              <a:t>install.packages</a:t>
            </a:r>
            <a:r>
              <a:rPr lang="en-US" b="1" dirty="0"/>
              <a:t>(“</a:t>
            </a:r>
            <a:r>
              <a:rPr lang="en-US" b="1" dirty="0" err="1"/>
              <a:t>rpart</a:t>
            </a:r>
            <a:r>
              <a:rPr lang="en-US" b="1" dirty="0"/>
              <a:t>”)</a:t>
            </a:r>
            <a:r>
              <a:rPr lang="en-US" dirty="0"/>
              <a:t>, followed by </a:t>
            </a:r>
            <a:r>
              <a:rPr lang="en-US" b="1" dirty="0"/>
              <a:t>library(</a:t>
            </a:r>
            <a:r>
              <a:rPr lang="en-US" b="1" dirty="0" err="1"/>
              <a:t>rpart</a:t>
            </a:r>
            <a:r>
              <a:rPr lang="en-US" b="1" dirty="0"/>
              <a:t>)</a:t>
            </a:r>
            <a:r>
              <a:rPr lang="en-US" dirty="0"/>
              <a:t>.  He put the quotes around the wrong one of these two.</a:t>
            </a:r>
          </a:p>
          <a:p>
            <a:endParaRPr lang="en-US" dirty="0"/>
          </a:p>
          <a:p>
            <a:r>
              <a:rPr lang="en-US" dirty="0"/>
              <a:t>p 196, </a:t>
            </a:r>
            <a:r>
              <a:rPr lang="en-US" dirty="0" smtClean="0"/>
              <a:t>middle </a:t>
            </a:r>
            <a:r>
              <a:rPr lang="en-US" dirty="0"/>
              <a:t>of the page:  should be </a:t>
            </a:r>
            <a:r>
              <a:rPr lang="en-US" b="1" dirty="0" err="1"/>
              <a:t>install.pacakges</a:t>
            </a:r>
            <a:r>
              <a:rPr lang="en-US" b="1" dirty="0"/>
              <a:t>(“</a:t>
            </a:r>
            <a:r>
              <a:rPr lang="en-US" b="1" dirty="0" err="1"/>
              <a:t>rpart.plot</a:t>
            </a:r>
            <a:r>
              <a:rPr lang="en-US" b="1" dirty="0"/>
              <a:t>”). </a:t>
            </a:r>
            <a:r>
              <a:rPr lang="en-US" dirty="0"/>
              <a:t> He left the “.” out of that.</a:t>
            </a:r>
          </a:p>
          <a:p>
            <a:endParaRPr lang="en-US" dirty="0"/>
          </a:p>
          <a:p>
            <a:r>
              <a:rPr lang="en-US" dirty="0"/>
              <a:t>p 199, middle of the page:  </a:t>
            </a:r>
            <a:r>
              <a:rPr lang="en-US" b="1" dirty="0" err="1"/>
              <a:t>mean_abserror</a:t>
            </a:r>
            <a:r>
              <a:rPr lang="en-US" b="1" dirty="0"/>
              <a:t>(5.87, </a:t>
            </a:r>
            <a:r>
              <a:rPr lang="en-US" b="1" dirty="0" err="1"/>
              <a:t>wine_test$quality</a:t>
            </a:r>
            <a:r>
              <a:rPr lang="en-US" b="1" dirty="0"/>
              <a:t>)</a:t>
            </a:r>
            <a:r>
              <a:rPr lang="en-US" dirty="0"/>
              <a:t> should be </a:t>
            </a:r>
            <a:r>
              <a:rPr lang="en-US" b="1" dirty="0"/>
              <a:t>MAE(5.87, </a:t>
            </a:r>
            <a:r>
              <a:rPr lang="en-US" b="1" dirty="0" err="1"/>
              <a:t>wine_test$quality</a:t>
            </a:r>
            <a:r>
              <a:rPr lang="en-US" b="1" dirty="0"/>
              <a:t>)</a:t>
            </a:r>
            <a:r>
              <a:rPr lang="en-US" dirty="0"/>
              <a:t>.  He forgot what he called his own function!</a:t>
            </a:r>
          </a:p>
        </p:txBody>
      </p:sp>
    </p:spTree>
    <p:extLst>
      <p:ext uri="{BB962C8B-B14F-4D97-AF65-F5344CB8AC3E}">
        <p14:creationId xmlns:p14="http://schemas.microsoft.com/office/powerpoint/2010/main" val="204658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Actually many kinds of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We’ll focus on linear.</a:t>
            </a:r>
          </a:p>
          <a:p>
            <a:r>
              <a:rPr lang="en-US" sz="2800" dirty="0" smtClean="0"/>
              <a:t>There’s also logistic regression.</a:t>
            </a:r>
          </a:p>
          <a:p>
            <a:pPr lvl="1"/>
            <a:r>
              <a:rPr lang="en-US" sz="2400" dirty="0" smtClean="0"/>
              <a:t>Models binary categorical outcomes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Convert true-false to 1 or -1, etc.</a:t>
            </a:r>
            <a:endParaRPr lang="en-US" sz="2400" dirty="0" smtClean="0"/>
          </a:p>
          <a:p>
            <a:pPr lvl="1"/>
            <a:r>
              <a:rPr lang="en-US" sz="2400" dirty="0" smtClean="0"/>
              <a:t>We’ll discuss in this chapter.</a:t>
            </a:r>
            <a:endParaRPr lang="en-US" sz="2400" dirty="0" smtClean="0"/>
          </a:p>
          <a:p>
            <a:r>
              <a:rPr lang="en-US" sz="2800" dirty="0" smtClean="0"/>
              <a:t>Poisson regression.</a:t>
            </a:r>
          </a:p>
          <a:p>
            <a:pPr lvl="1"/>
            <a:r>
              <a:rPr lang="en-US" sz="2400" dirty="0" smtClean="0"/>
              <a:t>Models integer count data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Instead of </a:t>
            </a:r>
            <a:r>
              <a:rPr lang="en-US" sz="2400" i="1" dirty="0" smtClean="0"/>
              <a:t>y</a:t>
            </a:r>
            <a:r>
              <a:rPr lang="en-US" sz="2400" dirty="0" smtClean="0"/>
              <a:t> being linear in </a:t>
            </a:r>
            <a:r>
              <a:rPr lang="en-US" sz="2400" i="1" dirty="0" smtClean="0"/>
              <a:t>x</a:t>
            </a:r>
            <a:r>
              <a:rPr lang="en-US" sz="2400" dirty="0" smtClean="0"/>
              <a:t>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98" y="5421544"/>
            <a:ext cx="2651562" cy="4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Lantz’s Space Shuttle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dirty="0" smtClean="0"/>
              <a:t>&gt; </a:t>
            </a:r>
            <a:r>
              <a:rPr lang="en-US" sz="2400" dirty="0"/>
              <a:t>b &lt;- </a:t>
            </a:r>
            <a:r>
              <a:rPr lang="en-US" sz="2400" dirty="0" err="1"/>
              <a:t>cov</a:t>
            </a:r>
            <a:r>
              <a:rPr lang="en-US" sz="2400" dirty="0"/>
              <a:t>(</a:t>
            </a:r>
            <a:r>
              <a:rPr lang="en-US" sz="2400" dirty="0" err="1"/>
              <a:t>launch$temperature</a:t>
            </a:r>
            <a:r>
              <a:rPr lang="en-US" sz="2400" dirty="0"/>
              <a:t>, </a:t>
            </a:r>
            <a:r>
              <a:rPr lang="en-US" sz="2400" dirty="0" err="1"/>
              <a:t>launch$distress_ct</a:t>
            </a:r>
            <a:r>
              <a:rPr lang="en-US" sz="2400" dirty="0"/>
              <a:t>) / </a:t>
            </a:r>
            <a:r>
              <a:rPr lang="en-US" sz="2400" dirty="0" err="1"/>
              <a:t>var</a:t>
            </a:r>
            <a:r>
              <a:rPr lang="en-US" sz="2400" dirty="0"/>
              <a:t>(</a:t>
            </a:r>
            <a:r>
              <a:rPr lang="en-US" sz="2400" dirty="0" err="1"/>
              <a:t>launch$temperature</a:t>
            </a:r>
            <a:r>
              <a:rPr lang="en-US" sz="2400" dirty="0"/>
              <a:t>)</a:t>
            </a:r>
          </a:p>
          <a:p>
            <a:pPr marL="400050" lvl="1" indent="0">
              <a:buNone/>
            </a:pPr>
            <a:r>
              <a:rPr lang="en-US" sz="2400" dirty="0"/>
              <a:t>&gt; b</a:t>
            </a:r>
          </a:p>
          <a:p>
            <a:pPr marL="400050" lvl="1" indent="0">
              <a:buNone/>
            </a:pPr>
            <a:r>
              <a:rPr lang="en-US" sz="2400" dirty="0"/>
              <a:t>[1] -0.05746032</a:t>
            </a:r>
          </a:p>
          <a:p>
            <a:pPr marL="400050" lvl="1" indent="0">
              <a:buNone/>
            </a:pPr>
            <a:r>
              <a:rPr lang="en-US" sz="2400" dirty="0"/>
              <a:t>&gt; a &lt;- mean(</a:t>
            </a:r>
            <a:r>
              <a:rPr lang="en-US" sz="2400" dirty="0" err="1"/>
              <a:t>launch$distress_ct</a:t>
            </a:r>
            <a:r>
              <a:rPr lang="en-US" sz="2400" dirty="0"/>
              <a:t>) </a:t>
            </a:r>
            <a:r>
              <a:rPr lang="en-US" sz="2400" dirty="0" smtClean="0"/>
              <a:t>– </a:t>
            </a:r>
            <a:br>
              <a:rPr lang="en-US" sz="2400" dirty="0" smtClean="0"/>
            </a:br>
            <a:r>
              <a:rPr lang="en-US" sz="2400" dirty="0" smtClean="0"/>
              <a:t>		b </a:t>
            </a:r>
            <a:r>
              <a:rPr lang="en-US" sz="2400" dirty="0"/>
              <a:t>* mean(</a:t>
            </a:r>
            <a:r>
              <a:rPr lang="en-US" sz="2400" dirty="0" err="1"/>
              <a:t>launch$temperature</a:t>
            </a:r>
            <a:r>
              <a:rPr lang="en-US" sz="2400" dirty="0"/>
              <a:t>)</a:t>
            </a:r>
          </a:p>
          <a:p>
            <a:pPr marL="400050" lvl="1" indent="0">
              <a:buNone/>
            </a:pPr>
            <a:r>
              <a:rPr lang="en-US" sz="2400" dirty="0"/>
              <a:t>&gt; a</a:t>
            </a:r>
          </a:p>
          <a:p>
            <a:pPr marL="400050" lvl="1" indent="0">
              <a:buNone/>
            </a:pPr>
            <a:r>
              <a:rPr lang="en-US" sz="2400" dirty="0"/>
              <a:t>[1] 4.301587</a:t>
            </a:r>
            <a:endParaRPr lang="en-US" sz="2400" dirty="0" smtClean="0"/>
          </a:p>
          <a:p>
            <a:r>
              <a:rPr lang="en-US" sz="2800" dirty="0" smtClean="0"/>
              <a:t>So, </a:t>
            </a:r>
            <a:r>
              <a:rPr lang="en-US" sz="2800" i="1" dirty="0" smtClean="0"/>
              <a:t>y </a:t>
            </a:r>
            <a:r>
              <a:rPr lang="en-US" sz="2800" dirty="0"/>
              <a:t>= 4.30 – 0.057</a:t>
            </a:r>
            <a:r>
              <a:rPr lang="en-US" sz="2800" i="1" dirty="0"/>
              <a:t>x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454" y="3226023"/>
            <a:ext cx="3531446" cy="25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is to minimize error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71" y="2025007"/>
            <a:ext cx="5955173" cy="4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strong is the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shown by the “correlation coefficient” which goes from -1 to +1:</a:t>
            </a:r>
          </a:p>
          <a:p>
            <a:pPr lvl="1"/>
            <a:r>
              <a:rPr lang="en-US" dirty="0" smtClean="0"/>
              <a:t>-1 = perfectly inverse relationship</a:t>
            </a:r>
          </a:p>
          <a:p>
            <a:pPr lvl="1"/>
            <a:r>
              <a:rPr lang="en-US" dirty="0" smtClean="0"/>
              <a:t>0 = no relationship</a:t>
            </a:r>
          </a:p>
          <a:p>
            <a:pPr lvl="1"/>
            <a:r>
              <a:rPr lang="en-US" dirty="0" smtClean="0"/>
              <a:t>+1 = perfectly positive relationship</a:t>
            </a:r>
          </a:p>
          <a:p>
            <a:pPr marL="400050" lvl="1" indent="0">
              <a:buNone/>
            </a:pPr>
            <a:r>
              <a:rPr lang="en-US" dirty="0"/>
              <a:t>&gt; r &lt;- </a:t>
            </a:r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launch$temperature</a:t>
            </a:r>
            <a:r>
              <a:rPr lang="en-US" dirty="0"/>
              <a:t>, </a:t>
            </a:r>
            <a:r>
              <a:rPr lang="en-US" dirty="0" err="1"/>
              <a:t>launch$distress_ct</a:t>
            </a:r>
            <a:r>
              <a:rPr lang="en-US" dirty="0"/>
              <a:t>) / (</a:t>
            </a:r>
            <a:r>
              <a:rPr lang="en-US" dirty="0" err="1"/>
              <a:t>sd</a:t>
            </a:r>
            <a:r>
              <a:rPr lang="en-US" dirty="0"/>
              <a:t>(</a:t>
            </a:r>
            <a:r>
              <a:rPr lang="en-US" dirty="0" err="1"/>
              <a:t>launch$temperature</a:t>
            </a:r>
            <a:r>
              <a:rPr lang="en-US" dirty="0"/>
              <a:t>) * </a:t>
            </a:r>
            <a:r>
              <a:rPr lang="en-US" dirty="0" err="1"/>
              <a:t>sd</a:t>
            </a:r>
            <a:r>
              <a:rPr lang="en-US" dirty="0"/>
              <a:t>(</a:t>
            </a:r>
            <a:r>
              <a:rPr lang="en-US" dirty="0" err="1"/>
              <a:t>launch$distress_ct</a:t>
            </a:r>
            <a:r>
              <a:rPr lang="en-US" dirty="0"/>
              <a:t>))</a:t>
            </a:r>
          </a:p>
          <a:p>
            <a:pPr marL="400050" lvl="1" indent="0">
              <a:buNone/>
            </a:pPr>
            <a:r>
              <a:rPr lang="en-US" dirty="0"/>
              <a:t>&gt; r</a:t>
            </a:r>
          </a:p>
          <a:p>
            <a:pPr marL="400050" lvl="1" indent="0">
              <a:buNone/>
            </a:pPr>
            <a:r>
              <a:rPr lang="en-US" dirty="0"/>
              <a:t>[1] -0.725671</a:t>
            </a:r>
          </a:p>
        </p:txBody>
      </p:sp>
    </p:spTree>
    <p:extLst>
      <p:ext uri="{BB962C8B-B14F-4D97-AF65-F5344CB8AC3E}">
        <p14:creationId xmlns:p14="http://schemas.microsoft.com/office/powerpoint/2010/main" val="192005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1231123"/>
              </p:ext>
            </p:extLst>
          </p:nvPr>
        </p:nvGraphicFramePr>
        <p:xfrm>
          <a:off x="472149" y="1404840"/>
          <a:ext cx="8229600" cy="384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 far the most common approach for modeling numeric data.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Makes strong assumptions about the data. (E.g., linearity)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 be adapted</a:t>
                      </a:r>
                      <a:r>
                        <a:rPr lang="en-US" baseline="0" dirty="0" smtClean="0"/>
                        <a:t> to model almost any data.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model’s form must be specified by the user in advance.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Provides estimates of the strength and size</a:t>
                      </a:r>
                      <a:r>
                        <a:rPr lang="en-US" baseline="0" dirty="0" smtClean="0"/>
                        <a:t> of the relationship among features and the outcome.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do well with missing data.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works with numeric features, so categorical data requires extra processing.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</a:t>
                      </a:r>
                      <a:r>
                        <a:rPr lang="en-US" baseline="0" dirty="0" smtClean="0"/>
                        <a:t> some knowledge of statistics to understand the model.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22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Multiple independent variables.</a:t>
            </a:r>
          </a:p>
          <a:p>
            <a:r>
              <a:rPr lang="en-US" dirty="0" smtClean="0"/>
              <a:t>The model can be expressed as vectors:</a:t>
            </a:r>
          </a:p>
          <a:p>
            <a:pPr marL="457200" lvl="1" indent="0">
              <a:buNone/>
            </a:pP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β + </a:t>
            </a:r>
            <a:r>
              <a:rPr lang="en-US" dirty="0" err="1" smtClean="0"/>
              <a:t>ε</a:t>
            </a:r>
            <a:r>
              <a:rPr lang="en-US" dirty="0" smtClean="0"/>
              <a:t>,</a:t>
            </a:r>
          </a:p>
          <a:p>
            <a:r>
              <a:rPr lang="en-US" dirty="0" smtClean="0"/>
              <a:t>Where </a:t>
            </a:r>
            <a:r>
              <a:rPr lang="en-US" i="1" dirty="0" smtClean="0"/>
              <a:t>Y</a:t>
            </a:r>
            <a:r>
              <a:rPr lang="en-US" dirty="0" smtClean="0"/>
              <a:t> = the dependent variable values.</a:t>
            </a:r>
          </a:p>
          <a:p>
            <a:r>
              <a:rPr lang="en-US" i="1" dirty="0" smtClean="0"/>
              <a:t>X</a:t>
            </a:r>
            <a:r>
              <a:rPr lang="en-US" dirty="0" smtClean="0"/>
              <a:t> = the array of multiple </a:t>
            </a:r>
            <a:br>
              <a:rPr lang="en-US" dirty="0" smtClean="0"/>
            </a:br>
            <a:r>
              <a:rPr lang="en-US" dirty="0" smtClean="0"/>
              <a:t>independent values.</a:t>
            </a:r>
          </a:p>
          <a:p>
            <a:r>
              <a:rPr lang="en-US" dirty="0" smtClean="0"/>
              <a:t>β = the array of estimated </a:t>
            </a:r>
            <a:br>
              <a:rPr lang="en-US" dirty="0" smtClean="0"/>
            </a:br>
            <a:r>
              <a:rPr lang="en-US" dirty="0" smtClean="0"/>
              <a:t>coefficients for these, </a:t>
            </a:r>
            <a:br>
              <a:rPr lang="en-US" dirty="0" smtClean="0"/>
            </a:br>
            <a:r>
              <a:rPr lang="en-US" dirty="0" smtClean="0"/>
              <a:t>including a constant term </a:t>
            </a:r>
            <a:br>
              <a:rPr lang="en-US" dirty="0" smtClean="0"/>
            </a:br>
            <a:r>
              <a:rPr lang="en-US" dirty="0" smtClean="0"/>
              <a:t>like “</a:t>
            </a:r>
            <a:r>
              <a:rPr lang="en-US" i="1" dirty="0" smtClean="0"/>
              <a:t>a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ε</a:t>
            </a:r>
            <a:r>
              <a:rPr lang="en-US" dirty="0" smtClean="0"/>
              <a:t> = “error”.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623" y="3552345"/>
            <a:ext cx="3242162" cy="27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5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2538</Words>
  <Application>Microsoft Macintosh PowerPoint</Application>
  <PresentationFormat>On-screen Show (4:3)</PresentationFormat>
  <Paragraphs>351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Forecasting numeric data with regression Lantz Ch 6</vt:lpstr>
      <vt:lpstr>Based on a lot of math!</vt:lpstr>
      <vt:lpstr>But is it even machine learning?</vt:lpstr>
      <vt:lpstr>Actually many kinds of regression</vt:lpstr>
      <vt:lpstr>Lantz’s Space Shuttle data</vt:lpstr>
      <vt:lpstr>Goal is to minimize error</vt:lpstr>
      <vt:lpstr>How strong is the relationship?</vt:lpstr>
      <vt:lpstr>PowerPoint Presentation</vt:lpstr>
      <vt:lpstr>Multiple linear regression</vt:lpstr>
      <vt:lpstr>Lantz’s function to return a matrix of betas</vt:lpstr>
      <vt:lpstr>Applied to the Shuttle data</vt:lpstr>
      <vt:lpstr>Lantz’s example –  predicting medical expenses</vt:lpstr>
      <vt:lpstr>2 - Exploring the data</vt:lpstr>
      <vt:lpstr>Correlation matrix</vt:lpstr>
      <vt:lpstr>Visualizations</vt:lpstr>
      <vt:lpstr>3 - Training the model</vt:lpstr>
      <vt:lpstr>4 - Evaluate the results</vt:lpstr>
      <vt:lpstr>5 - Improve?</vt:lpstr>
      <vt:lpstr>Regression trees</vt:lpstr>
      <vt:lpstr>Model trees</vt:lpstr>
      <vt:lpstr>For both kinds… (Regression trees and Model trees)</vt:lpstr>
      <vt:lpstr>Regression trees are built  like decision trees</vt:lpstr>
      <vt:lpstr>Splitting example</vt:lpstr>
      <vt:lpstr>Let’s estimate some wine quality, using a regression tree!</vt:lpstr>
      <vt:lpstr>2 - Exploring</vt:lpstr>
      <vt:lpstr>Decide how much to use for training</vt:lpstr>
      <vt:lpstr>3 – Training the model  (of the regression tree)</vt:lpstr>
      <vt:lpstr>Visualizing the results</vt:lpstr>
      <vt:lpstr>4 – Evaluating performance</vt:lpstr>
      <vt:lpstr>How far off are we, on average?</vt:lpstr>
      <vt:lpstr>5 - Ok, then let’s try a Model tree</vt:lpstr>
      <vt:lpstr>The leaf node linear models:</vt:lpstr>
      <vt:lpstr>Evaluation of the results – improved?</vt:lpstr>
      <vt:lpstr>Ch 6 Errata – from 12/12 email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Understanding Data</dc:title>
  <dc:creator>Steve Chenoweth</dc:creator>
  <cp:lastModifiedBy>Steve Chenoweth</cp:lastModifiedBy>
  <cp:revision>124</cp:revision>
  <dcterms:created xsi:type="dcterms:W3CDTF">2014-12-02T16:25:50Z</dcterms:created>
  <dcterms:modified xsi:type="dcterms:W3CDTF">2014-12-18T13:54:03Z</dcterms:modified>
</cp:coreProperties>
</file>