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71" autoAdjust="0"/>
  </p:normalViewPr>
  <p:slideViewPr>
    <p:cSldViewPr snapToGrid="0" snapToObjects="1">
      <p:cViewPr varScale="1">
        <p:scale>
          <a:sx n="74" d="100"/>
          <a:sy n="74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08069-10B8-3B4E-87AD-5D84CA2703C1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D93CB-0830-B84B-B349-8F51951BE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7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</a:t>
            </a:r>
            <a:r>
              <a:rPr lang="en-US" dirty="0" err="1" smtClean="0"/>
              <a:t>learning.cis.upenn.edu</a:t>
            </a:r>
            <a:r>
              <a:rPr lang="en-US" dirty="0" smtClean="0"/>
              <a:t>/cis520_fall2009/</a:t>
            </a:r>
            <a:r>
              <a:rPr lang="en-US" dirty="0" err="1" smtClean="0"/>
              <a:t>index.php?n</a:t>
            </a:r>
            <a:r>
              <a:rPr lang="en-US" dirty="0" smtClean="0"/>
              <a:t>=</a:t>
            </a:r>
            <a:r>
              <a:rPr lang="en-US" dirty="0" err="1" smtClean="0"/>
              <a:t>Lectures.NaiveBayes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93CB-0830-B84B-B349-8F51951BE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http://</a:t>
            </a:r>
            <a:r>
              <a:rPr lang="en-US" dirty="0" err="1" smtClean="0"/>
              <a:t>stackoverflow.com</a:t>
            </a:r>
            <a:r>
              <a:rPr lang="en-US" dirty="0" smtClean="0"/>
              <a:t>/questions/24771165/r-project-no-applicable-method-for-meta-applied-to-an-object-of-class-charact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93CB-0830-B84B-B349-8F51951BEA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6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http://</a:t>
            </a:r>
            <a:r>
              <a:rPr lang="en-US" dirty="0" err="1" smtClean="0"/>
              <a:t>stackoverflow.com</a:t>
            </a:r>
            <a:r>
              <a:rPr lang="en-US" dirty="0" smtClean="0"/>
              <a:t>/questions/21790353/dictionary-is-not-supported-anymore-in-tm-package-how-to-emend-code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93CB-0830-B84B-B349-8F51951BEA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58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Ham messages incorrectly classified</a:t>
            </a:r>
            <a:r>
              <a:rPr lang="en-US" baseline="0" dirty="0" smtClean="0"/>
              <a:t> as Spam.</a:t>
            </a:r>
          </a:p>
          <a:p>
            <a:r>
              <a:rPr lang="en-US" baseline="0" dirty="0" smtClean="0"/>
              <a:t>32 Spam messages incorrectly classified as Ham.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93CB-0830-B84B-B349-8F51951BEA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5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8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4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9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2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8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6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3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0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8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6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C6EAA-1541-8A42-A734-47AC03021D8D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670808" y="62826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7A4D795-CB58-E148-A218-DEC28AB7F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1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530" y="4355496"/>
            <a:ext cx="4732636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Probabilistic </a:t>
            </a:r>
            <a:r>
              <a:rPr lang="en-US" dirty="0" err="1" smtClean="0"/>
              <a:t>Learing</a:t>
            </a:r>
            <a:r>
              <a:rPr lang="en-US" dirty="0" smtClean="0"/>
              <a:t> &amp; Naïve Bayes </a:t>
            </a:r>
            <a:br>
              <a:rPr lang="en-US" dirty="0" smtClean="0"/>
            </a:br>
            <a:r>
              <a:rPr lang="en-US" sz="4000" i="1" dirty="0" smtClean="0"/>
              <a:t>Lantz </a:t>
            </a:r>
            <a:r>
              <a:rPr lang="en-US" sz="4000" i="1" dirty="0" err="1" smtClean="0"/>
              <a:t>Ch</a:t>
            </a:r>
            <a:r>
              <a:rPr lang="en-US" sz="4000" i="1" dirty="0" smtClean="0"/>
              <a:t> 4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0430" y="4327020"/>
            <a:ext cx="1545748" cy="1752600"/>
          </a:xfrm>
        </p:spPr>
        <p:txBody>
          <a:bodyPr/>
          <a:lstStyle/>
          <a:p>
            <a:r>
              <a:rPr lang="en-US" dirty="0" err="1" smtClean="0"/>
              <a:t>Wk</a:t>
            </a:r>
            <a:r>
              <a:rPr lang="en-US" dirty="0" smtClean="0"/>
              <a:t> 2, Part 2</a:t>
            </a:r>
            <a:endParaRPr lang="en-US" dirty="0"/>
          </a:p>
        </p:txBody>
      </p:sp>
      <p:pic>
        <p:nvPicPr>
          <p:cNvPr id="4" name="Picture 31" descr="rose4"/>
          <p:cNvPicPr>
            <a:picLocks noChangeAspect="1" noChangeArrowheads="1"/>
          </p:cNvPicPr>
          <p:nvPr/>
        </p:nvPicPr>
        <p:blipFill>
          <a:blip r:embed="rId3">
            <a:alphaModFix/>
          </a:blip>
          <a:srcRect l="12895" t="22858"/>
          <a:stretch>
            <a:fillRect/>
          </a:stretch>
        </p:blipFill>
        <p:spPr bwMode="auto">
          <a:xfrm>
            <a:off x="5560698" y="6042837"/>
            <a:ext cx="3359424" cy="557213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128" y="76976"/>
            <a:ext cx="4993164" cy="38529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60698" y="1173870"/>
            <a:ext cx="3359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Once again, it’s about guessing what’s in what group.  </a:t>
            </a:r>
            <a:r>
              <a:rPr lang="en-US" i="1" dirty="0" smtClean="0"/>
              <a:t>Here</a:t>
            </a:r>
            <a:r>
              <a:rPr lang="en-US" dirty="0" smtClean="0"/>
              <a:t>, the red line is a projected boundary separating two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864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Text Mining (tm)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&gt; </a:t>
            </a:r>
            <a:r>
              <a:rPr lang="en-US" dirty="0"/>
              <a:t>library(tm)</a:t>
            </a:r>
          </a:p>
          <a:p>
            <a:pPr marL="0" indent="0">
              <a:buNone/>
            </a:pPr>
            <a:r>
              <a:rPr lang="en-US" dirty="0"/>
              <a:t>Loading required package: NLP</a:t>
            </a:r>
          </a:p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sms_corpus</a:t>
            </a:r>
            <a:r>
              <a:rPr lang="en-US" dirty="0"/>
              <a:t> &lt;- Corpus(</a:t>
            </a:r>
            <a:r>
              <a:rPr lang="en-US" dirty="0" err="1"/>
              <a:t>VectorSource</a:t>
            </a:r>
            <a:r>
              <a:rPr lang="en-US" dirty="0"/>
              <a:t>(</a:t>
            </a:r>
            <a:r>
              <a:rPr lang="en-US" dirty="0" err="1"/>
              <a:t>sms_raw$text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&gt; print(vignette("tm"))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7188" y="4503041"/>
            <a:ext cx="3982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Displays the </a:t>
            </a:r>
            <a:r>
              <a:rPr lang="en-US" sz="2000" dirty="0" err="1" smtClean="0"/>
              <a:t>pdf</a:t>
            </a:r>
            <a:r>
              <a:rPr lang="en-US" sz="2000" dirty="0" smtClean="0"/>
              <a:t> for how to use “tm”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367571" y="4676237"/>
            <a:ext cx="7311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11428" y="3981901"/>
            <a:ext cx="5299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Corpus now has raw text for 5,559 text messages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941811" y="4155097"/>
            <a:ext cx="7311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647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cleanup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&gt; </a:t>
            </a:r>
            <a:r>
              <a:rPr lang="en-US" dirty="0" err="1" smtClean="0"/>
              <a:t>corpus_clean</a:t>
            </a:r>
            <a:r>
              <a:rPr lang="en-US" dirty="0" smtClean="0"/>
              <a:t> </a:t>
            </a:r>
            <a:r>
              <a:rPr lang="en-US" dirty="0"/>
              <a:t>&lt;- </a:t>
            </a:r>
            <a:r>
              <a:rPr lang="en-US" dirty="0" err="1"/>
              <a:t>tm_map</a:t>
            </a:r>
            <a:r>
              <a:rPr lang="en-US" dirty="0"/>
              <a:t>(</a:t>
            </a:r>
            <a:r>
              <a:rPr lang="en-US" dirty="0" err="1"/>
              <a:t>sms_corpus</a:t>
            </a:r>
            <a:r>
              <a:rPr lang="en-US" dirty="0"/>
              <a:t>, </a:t>
            </a:r>
            <a:r>
              <a:rPr lang="en-US" dirty="0" err="1"/>
              <a:t>tolower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corpus_clean</a:t>
            </a:r>
            <a:r>
              <a:rPr lang="en-US" dirty="0"/>
              <a:t> &lt;- </a:t>
            </a:r>
            <a:r>
              <a:rPr lang="en-US" dirty="0" err="1"/>
              <a:t>tm_map</a:t>
            </a:r>
            <a:r>
              <a:rPr lang="en-US" dirty="0"/>
              <a:t>(</a:t>
            </a:r>
            <a:r>
              <a:rPr lang="en-US" dirty="0" err="1"/>
              <a:t>sms_corpus</a:t>
            </a:r>
            <a:r>
              <a:rPr lang="en-US" dirty="0"/>
              <a:t>, </a:t>
            </a:r>
            <a:r>
              <a:rPr lang="en-US" dirty="0" err="1"/>
              <a:t>content_transformer</a:t>
            </a:r>
            <a:r>
              <a:rPr lang="en-US" dirty="0"/>
              <a:t>(</a:t>
            </a:r>
            <a:r>
              <a:rPr lang="en-US" dirty="0" err="1"/>
              <a:t>tolower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corpus_clean</a:t>
            </a:r>
            <a:r>
              <a:rPr lang="en-US" dirty="0"/>
              <a:t> &lt;- </a:t>
            </a:r>
            <a:r>
              <a:rPr lang="en-US" dirty="0" err="1"/>
              <a:t>tm_map</a:t>
            </a:r>
            <a:r>
              <a:rPr lang="en-US" dirty="0"/>
              <a:t>(</a:t>
            </a:r>
            <a:r>
              <a:rPr lang="en-US" dirty="0" err="1"/>
              <a:t>corpus_clean</a:t>
            </a:r>
            <a:r>
              <a:rPr lang="en-US" dirty="0"/>
              <a:t>, </a:t>
            </a:r>
            <a:r>
              <a:rPr lang="en-US" dirty="0" err="1"/>
              <a:t>removeNumbers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stopwords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[1] "</a:t>
            </a:r>
            <a:r>
              <a:rPr lang="en-US" dirty="0" err="1"/>
              <a:t>i</a:t>
            </a:r>
            <a:r>
              <a:rPr lang="en-US" dirty="0"/>
              <a:t>"          "me"         "my"         "myself"     "we"        </a:t>
            </a:r>
          </a:p>
          <a:p>
            <a:pPr marL="0" indent="0">
              <a:buNone/>
            </a:pPr>
            <a:r>
              <a:rPr lang="en-US" dirty="0"/>
              <a:t>  [6] "our"        "ours"       "ourselves"  "you"        "your"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…</a:t>
            </a:r>
          </a:p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corpus_clean</a:t>
            </a:r>
            <a:r>
              <a:rPr lang="en-US" dirty="0"/>
              <a:t> &lt;- </a:t>
            </a:r>
            <a:r>
              <a:rPr lang="en-US" dirty="0" err="1"/>
              <a:t>tm_map</a:t>
            </a:r>
            <a:r>
              <a:rPr lang="en-US" dirty="0"/>
              <a:t>(</a:t>
            </a:r>
            <a:r>
              <a:rPr lang="en-US" dirty="0" err="1"/>
              <a:t>corpus_clean</a:t>
            </a:r>
            <a:r>
              <a:rPr lang="en-US" dirty="0"/>
              <a:t>, </a:t>
            </a:r>
            <a:r>
              <a:rPr lang="en-US" dirty="0" err="1"/>
              <a:t>removeWords</a:t>
            </a:r>
            <a:r>
              <a:rPr lang="en-US" dirty="0"/>
              <a:t>, </a:t>
            </a:r>
            <a:r>
              <a:rPr lang="en-US" dirty="0" err="1"/>
              <a:t>stopwords</a:t>
            </a:r>
            <a:r>
              <a:rPr lang="en-US" dirty="0"/>
              <a:t>())</a:t>
            </a:r>
          </a:p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corpus_clean</a:t>
            </a:r>
            <a:r>
              <a:rPr lang="en-US" dirty="0"/>
              <a:t> &lt;- </a:t>
            </a:r>
            <a:r>
              <a:rPr lang="en-US" dirty="0" err="1"/>
              <a:t>tm_map</a:t>
            </a:r>
            <a:r>
              <a:rPr lang="en-US" dirty="0"/>
              <a:t>(</a:t>
            </a:r>
            <a:r>
              <a:rPr lang="en-US" dirty="0" err="1"/>
              <a:t>corpus_clean</a:t>
            </a:r>
            <a:r>
              <a:rPr lang="en-US" dirty="0"/>
              <a:t>, </a:t>
            </a:r>
            <a:r>
              <a:rPr lang="en-US" dirty="0" err="1"/>
              <a:t>removePunctuation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corpus_clean</a:t>
            </a:r>
            <a:r>
              <a:rPr lang="en-US" dirty="0"/>
              <a:t> &lt;- </a:t>
            </a:r>
            <a:r>
              <a:rPr lang="en-US" dirty="0" err="1"/>
              <a:t>tm_map</a:t>
            </a:r>
            <a:r>
              <a:rPr lang="en-US" dirty="0"/>
              <a:t>(</a:t>
            </a:r>
            <a:r>
              <a:rPr lang="en-US" dirty="0" err="1"/>
              <a:t>corpus_clean</a:t>
            </a:r>
            <a:r>
              <a:rPr lang="en-US" dirty="0"/>
              <a:t>, </a:t>
            </a:r>
            <a:r>
              <a:rPr lang="en-US" dirty="0" err="1"/>
              <a:t>stripWhitespace</a:t>
            </a:r>
            <a:r>
              <a:rPr lang="en-US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27404" y="1187694"/>
            <a:ext cx="3216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In book – can’t use anymore!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960574" y="1600200"/>
            <a:ext cx="874195" cy="230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17132" y="2012444"/>
            <a:ext cx="24147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Use this instead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(from </a:t>
            </a:r>
            <a:r>
              <a:rPr lang="en-US" sz="2000" dirty="0" err="1" smtClean="0">
                <a:solidFill>
                  <a:srgbClr val="FF0000"/>
                </a:solidFill>
              </a:rPr>
              <a:t>StackOverflow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053210" y="2538885"/>
            <a:ext cx="8741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693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Gives better text to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&gt; inspect(</a:t>
            </a:r>
            <a:r>
              <a:rPr lang="en-US" dirty="0" err="1"/>
              <a:t>corpus_clean</a:t>
            </a:r>
            <a:r>
              <a:rPr lang="en-US" dirty="0"/>
              <a:t>[1:3])</a:t>
            </a:r>
          </a:p>
          <a:p>
            <a:pPr marL="0" indent="0">
              <a:buNone/>
            </a:pPr>
            <a:r>
              <a:rPr lang="en-US" dirty="0"/>
              <a:t>&lt;&lt;</a:t>
            </a:r>
            <a:r>
              <a:rPr lang="en-US" dirty="0" err="1"/>
              <a:t>VCorpus</a:t>
            </a:r>
            <a:r>
              <a:rPr lang="en-US" dirty="0"/>
              <a:t> (documents: 3, metadata (corpus/indexed): 0/0)&gt;&gt;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[[1]]</a:t>
            </a:r>
          </a:p>
          <a:p>
            <a:pPr marL="0" indent="0">
              <a:buNone/>
            </a:pPr>
            <a:r>
              <a:rPr lang="en-US" dirty="0"/>
              <a:t>[1] hope good week just checking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[[2]]</a:t>
            </a:r>
          </a:p>
          <a:p>
            <a:pPr marL="0" indent="0">
              <a:buNone/>
            </a:pPr>
            <a:r>
              <a:rPr lang="en-US" dirty="0"/>
              <a:t>[1] </a:t>
            </a:r>
            <a:r>
              <a:rPr lang="en-US" dirty="0" err="1"/>
              <a:t>kgive</a:t>
            </a:r>
            <a:r>
              <a:rPr lang="en-US" dirty="0"/>
              <a:t> back thanks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[[3]]</a:t>
            </a:r>
          </a:p>
          <a:p>
            <a:pPr marL="0" indent="0">
              <a:buNone/>
            </a:pPr>
            <a:r>
              <a:rPr lang="en-US" dirty="0"/>
              <a:t>[1]  also </a:t>
            </a:r>
            <a:r>
              <a:rPr lang="en-US" dirty="0" err="1"/>
              <a:t>cbe</a:t>
            </a:r>
            <a:r>
              <a:rPr lang="en-US" dirty="0"/>
              <a:t> pay</a:t>
            </a:r>
          </a:p>
        </p:txBody>
      </p:sp>
    </p:spTree>
    <p:extLst>
      <p:ext uri="{BB962C8B-B14F-4D97-AF65-F5344CB8AC3E}">
        <p14:creationId xmlns:p14="http://schemas.microsoft.com/office/powerpoint/2010/main" val="3553330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 list of examples to a </a:t>
            </a:r>
            <a:br>
              <a:rPr lang="en-US" dirty="0" smtClean="0"/>
            </a:br>
            <a:r>
              <a:rPr lang="en-US" dirty="0" smtClean="0"/>
              <a:t>sparse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sms_dtm</a:t>
            </a:r>
            <a:r>
              <a:rPr lang="en-US" dirty="0"/>
              <a:t> &lt;- </a:t>
            </a:r>
            <a:r>
              <a:rPr lang="en-US" dirty="0" err="1"/>
              <a:t>DocumentTermMatrix</a:t>
            </a:r>
            <a:r>
              <a:rPr lang="en-US" dirty="0"/>
              <a:t>(</a:t>
            </a:r>
            <a:r>
              <a:rPr lang="en-US" dirty="0" err="1"/>
              <a:t>corpus_clean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Error in </a:t>
            </a:r>
            <a:r>
              <a:rPr lang="en-US" dirty="0" err="1">
                <a:solidFill>
                  <a:srgbClr val="FF0000"/>
                </a:solidFill>
              </a:rPr>
              <a:t>UseMethod</a:t>
            </a:r>
            <a:r>
              <a:rPr lang="en-US" dirty="0">
                <a:solidFill>
                  <a:srgbClr val="FF0000"/>
                </a:solidFill>
              </a:rPr>
              <a:t>("meta", x) :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no applicable method for 'meta' applied to an object of class "character"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 addition: Warning message: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 </a:t>
            </a:r>
            <a:r>
              <a:rPr lang="en-US" dirty="0" err="1">
                <a:solidFill>
                  <a:srgbClr val="FF0000"/>
                </a:solidFill>
              </a:rPr>
              <a:t>mclapply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unname</a:t>
            </a:r>
            <a:r>
              <a:rPr lang="en-US" dirty="0">
                <a:solidFill>
                  <a:srgbClr val="FF0000"/>
                </a:solidFill>
              </a:rPr>
              <a:t>(content(x)), </a:t>
            </a:r>
            <a:r>
              <a:rPr lang="en-US" dirty="0" err="1">
                <a:solidFill>
                  <a:srgbClr val="FF0000"/>
                </a:solidFill>
              </a:rPr>
              <a:t>termFreq</a:t>
            </a:r>
            <a:r>
              <a:rPr lang="en-US" dirty="0">
                <a:solidFill>
                  <a:srgbClr val="FF0000"/>
                </a:solidFill>
              </a:rPr>
              <a:t>, control) 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all scheduled cores encountered errors in user code</a:t>
            </a:r>
          </a:p>
          <a:p>
            <a:pPr marL="0" indent="0">
              <a:buNone/>
            </a:pPr>
            <a:r>
              <a:rPr lang="en-US" dirty="0"/>
              <a:t>&gt;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926108"/>
            <a:ext cx="863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you get if you didn’t make the suggested change on lower case conversion!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55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training and test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Confirm that they look like similar distributions: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&gt; </a:t>
            </a:r>
            <a:r>
              <a:rPr lang="pl-PL" dirty="0" err="1" smtClean="0"/>
              <a:t>prop.table</a:t>
            </a:r>
            <a:r>
              <a:rPr lang="pl-PL" dirty="0"/>
              <a:t>(</a:t>
            </a:r>
            <a:r>
              <a:rPr lang="pl-PL" dirty="0" err="1"/>
              <a:t>table</a:t>
            </a:r>
            <a:r>
              <a:rPr lang="pl-PL" dirty="0"/>
              <a:t>(</a:t>
            </a:r>
            <a:r>
              <a:rPr lang="pl-PL" dirty="0" err="1"/>
              <a:t>sms_raw_train$type</a:t>
            </a:r>
            <a:r>
              <a:rPr lang="pl-PL" dirty="0"/>
              <a:t>))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 </a:t>
            </a:r>
            <a:r>
              <a:rPr lang="pl-PL" dirty="0" err="1"/>
              <a:t>ham</a:t>
            </a:r>
            <a:r>
              <a:rPr lang="pl-PL" dirty="0"/>
              <a:t>      spam </a:t>
            </a:r>
          </a:p>
          <a:p>
            <a:pPr marL="0" indent="0">
              <a:buNone/>
            </a:pPr>
            <a:r>
              <a:rPr lang="pl-PL" dirty="0"/>
              <a:t>0.8647158 0.1352842 </a:t>
            </a:r>
          </a:p>
          <a:p>
            <a:pPr marL="0" indent="0">
              <a:buNone/>
            </a:pPr>
            <a:r>
              <a:rPr lang="pl-PL" dirty="0"/>
              <a:t>&gt; </a:t>
            </a:r>
            <a:r>
              <a:rPr lang="pl-PL" dirty="0" err="1"/>
              <a:t>prop.table</a:t>
            </a:r>
            <a:r>
              <a:rPr lang="pl-PL" dirty="0"/>
              <a:t>(</a:t>
            </a:r>
            <a:r>
              <a:rPr lang="pl-PL" dirty="0" err="1"/>
              <a:t>table</a:t>
            </a:r>
            <a:r>
              <a:rPr lang="pl-PL" dirty="0"/>
              <a:t>(</a:t>
            </a:r>
            <a:r>
              <a:rPr lang="pl-PL" dirty="0" err="1"/>
              <a:t>sms_raw_test$type</a:t>
            </a:r>
            <a:r>
              <a:rPr lang="pl-PL" dirty="0"/>
              <a:t>))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 </a:t>
            </a:r>
            <a:r>
              <a:rPr lang="pl-PL" dirty="0" err="1"/>
              <a:t>ham</a:t>
            </a:r>
            <a:r>
              <a:rPr lang="pl-PL" dirty="0"/>
              <a:t>      spam </a:t>
            </a:r>
          </a:p>
          <a:p>
            <a:pPr marL="0" indent="0">
              <a:buNone/>
            </a:pPr>
            <a:r>
              <a:rPr lang="pl-PL" dirty="0"/>
              <a:t>0.8683453 0.1316547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8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case, with a word cloud:</a:t>
            </a:r>
          </a:p>
          <a:p>
            <a:endParaRPr lang="en-US" dirty="0"/>
          </a:p>
        </p:txBody>
      </p:sp>
      <p:pic>
        <p:nvPicPr>
          <p:cNvPr id="4" name="Picture 3" descr="Screen Shot 2014-12-10 at 7.41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508" y="2202160"/>
            <a:ext cx="46228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068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indicator features </a:t>
            </a:r>
            <a:br>
              <a:rPr lang="en-US" dirty="0" smtClean="0"/>
            </a:br>
            <a:r>
              <a:rPr lang="en-US" dirty="0" smtClean="0"/>
              <a:t>for frequent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discover they’ve taken the “Dictionary” </a:t>
            </a:r>
            <a:r>
              <a:rPr lang="en-US" dirty="0"/>
              <a:t>function out of “tm”</a:t>
            </a:r>
            <a:r>
              <a:rPr lang="en-US" dirty="0" smtClean="0"/>
              <a:t>:</a:t>
            </a:r>
          </a:p>
          <a:p>
            <a:pPr marL="400050" lvl="1" indent="0">
              <a:buNone/>
            </a:pPr>
            <a:r>
              <a:rPr lang="en-US" dirty="0" smtClean="0"/>
              <a:t>&gt; </a:t>
            </a:r>
            <a:r>
              <a:rPr lang="en-US" dirty="0" err="1" smtClean="0"/>
              <a:t>sms_dict</a:t>
            </a:r>
            <a:r>
              <a:rPr lang="en-US" dirty="0" smtClean="0"/>
              <a:t> -&gt; Dictionary</a:t>
            </a:r>
            <a:r>
              <a:rPr lang="en-US" dirty="0"/>
              <a:t>(</a:t>
            </a:r>
            <a:r>
              <a:rPr lang="en-US" dirty="0" err="1"/>
              <a:t>findFreqTerms</a:t>
            </a:r>
            <a:r>
              <a:rPr lang="en-US" dirty="0"/>
              <a:t>(</a:t>
            </a:r>
            <a:r>
              <a:rPr lang="en-US" dirty="0" err="1"/>
              <a:t>sms_dtm_train</a:t>
            </a:r>
            <a:r>
              <a:rPr lang="en-US" dirty="0"/>
              <a:t>, 5))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Error: could not find function "</a:t>
            </a:r>
            <a:r>
              <a:rPr lang="en-US" dirty="0" smtClean="0">
                <a:solidFill>
                  <a:srgbClr val="FF0000"/>
                </a:solidFill>
              </a:rPr>
              <a:t>Dictionary”</a:t>
            </a:r>
          </a:p>
          <a:p>
            <a:pPr marL="40005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US" dirty="0" smtClean="0"/>
              <a:t>Instead, you can just do:</a:t>
            </a:r>
          </a:p>
          <a:p>
            <a:pPr marL="400050" lvl="1" indent="0">
              <a:buNone/>
            </a:pPr>
            <a:r>
              <a:rPr lang="en-US" dirty="0"/>
              <a:t>&gt; </a:t>
            </a:r>
            <a:r>
              <a:rPr lang="en-US" dirty="0" err="1"/>
              <a:t>sms_dict</a:t>
            </a:r>
            <a:r>
              <a:rPr lang="en-US" dirty="0"/>
              <a:t> &lt;- </a:t>
            </a:r>
            <a:r>
              <a:rPr lang="en-US" dirty="0" err="1"/>
              <a:t>findFreqTerms</a:t>
            </a:r>
            <a:r>
              <a:rPr lang="en-US" dirty="0"/>
              <a:t>(</a:t>
            </a:r>
            <a:r>
              <a:rPr lang="en-US" dirty="0" err="1"/>
              <a:t>sms_dtm_train</a:t>
            </a:r>
            <a:r>
              <a:rPr lang="en-US" dirty="0"/>
              <a:t>, 5)</a:t>
            </a:r>
          </a:p>
        </p:txBody>
      </p:sp>
    </p:spTree>
    <p:extLst>
      <p:ext uri="{BB962C8B-B14F-4D97-AF65-F5344CB8AC3E}">
        <p14:creationId xmlns:p14="http://schemas.microsoft.com/office/powerpoint/2010/main" val="3481512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conversion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convert_counts</a:t>
            </a:r>
            <a:r>
              <a:rPr lang="en-US" dirty="0"/>
              <a:t> &lt;- function(x){</a:t>
            </a:r>
          </a:p>
          <a:p>
            <a:pPr marL="0" indent="0">
              <a:buNone/>
            </a:pPr>
            <a:r>
              <a:rPr lang="en-US" dirty="0"/>
              <a:t>+     x &lt;- </a:t>
            </a:r>
            <a:r>
              <a:rPr lang="en-US" dirty="0" err="1"/>
              <a:t>ifelse</a:t>
            </a:r>
            <a:r>
              <a:rPr lang="en-US" dirty="0"/>
              <a:t>(x &gt; 0, 1, 0)</a:t>
            </a:r>
          </a:p>
          <a:p>
            <a:pPr marL="0" indent="0">
              <a:buNone/>
            </a:pPr>
            <a:r>
              <a:rPr lang="en-US" dirty="0"/>
              <a:t>+     x &lt;- factor(x, levels = c(0, 1), labels = c("No", "Yes")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+     return(x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sms_train</a:t>
            </a:r>
            <a:r>
              <a:rPr lang="en-US" dirty="0"/>
              <a:t> &lt;- apply(</a:t>
            </a:r>
            <a:r>
              <a:rPr lang="en-US" dirty="0" err="1"/>
              <a:t>sms_train</a:t>
            </a:r>
            <a:r>
              <a:rPr lang="en-US" dirty="0"/>
              <a:t>, MARGIN = 2, </a:t>
            </a:r>
            <a:r>
              <a:rPr lang="en-US" dirty="0" err="1"/>
              <a:t>convert_counts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sms_test</a:t>
            </a:r>
            <a:r>
              <a:rPr lang="en-US" dirty="0"/>
              <a:t> &lt;- apply(</a:t>
            </a:r>
            <a:r>
              <a:rPr lang="en-US" dirty="0" err="1"/>
              <a:t>sms_test</a:t>
            </a:r>
            <a:r>
              <a:rPr lang="en-US" dirty="0"/>
              <a:t>, MARGIN = 2, </a:t>
            </a:r>
            <a:r>
              <a:rPr lang="en-US" dirty="0" err="1"/>
              <a:t>convert_counts</a:t>
            </a:r>
            <a:r>
              <a:rPr lang="en-US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0718" y="3488256"/>
            <a:ext cx="5304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On my machine, it wanted single </a:t>
            </a:r>
            <a:r>
              <a:rPr lang="en-US" sz="2400" dirty="0" smtClean="0">
                <a:solidFill>
                  <a:srgbClr val="FF0000"/>
                </a:solidFill>
              </a:rPr>
              <a:t>quotes!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08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Training a model on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&gt; library(e1071)</a:t>
            </a:r>
          </a:p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sms_classifier</a:t>
            </a:r>
            <a:r>
              <a:rPr lang="en-US" dirty="0"/>
              <a:t> &lt;- </a:t>
            </a:r>
            <a:r>
              <a:rPr lang="en-US" dirty="0" err="1"/>
              <a:t>naiveBayes</a:t>
            </a:r>
            <a:r>
              <a:rPr lang="en-US" dirty="0"/>
              <a:t>(</a:t>
            </a:r>
            <a:r>
              <a:rPr lang="en-US" dirty="0" err="1"/>
              <a:t>sms_train</a:t>
            </a:r>
            <a:r>
              <a:rPr lang="en-US" dirty="0"/>
              <a:t>, </a:t>
            </a:r>
            <a:r>
              <a:rPr lang="en-US" dirty="0" err="1"/>
              <a:t>sms_raw_train$type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sms_test_pred</a:t>
            </a:r>
            <a:r>
              <a:rPr lang="en-US" dirty="0"/>
              <a:t> &lt;- predict(</a:t>
            </a:r>
            <a:r>
              <a:rPr lang="en-US" dirty="0" err="1"/>
              <a:t>sms_classifier</a:t>
            </a:r>
            <a:r>
              <a:rPr lang="en-US" dirty="0"/>
              <a:t>, </a:t>
            </a:r>
            <a:r>
              <a:rPr lang="en-US" dirty="0" err="1"/>
              <a:t>sms_test</a:t>
            </a:r>
            <a:r>
              <a:rPr lang="en-US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78786" y="4275349"/>
            <a:ext cx="6269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part took about 20 seconds on my machine!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3193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Evaluating model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| actual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predicted |       ham |      spam | Row Total |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-------------|-----------|-----------|-----------|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  ham |      1202 |        32 |      1234 |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      |     0.974 |     0.026 |     0.888 |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      |     0.996 |     0.175 |           |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-------------|-----------|-----------|-----------|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 spam |         5 |       151 |       156 |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      |     0.032 |     0.968 |     0.112 |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      |     0.004 |     0.825 |           |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-------------|-----------|-----------|-----------|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Column Total |      1207 |       183 |      1390 |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      |     0.868 |     0.132 |           |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-------------|-----------|-----------|-----------|</a:t>
            </a:r>
          </a:p>
        </p:txBody>
      </p:sp>
      <p:sp>
        <p:nvSpPr>
          <p:cNvPr id="4" name="Oval 3"/>
          <p:cNvSpPr/>
          <p:nvPr/>
        </p:nvSpPr>
        <p:spPr>
          <a:xfrm flipH="1">
            <a:off x="2698400" y="2981739"/>
            <a:ext cx="628061" cy="5481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 flipH="1">
            <a:off x="2669366" y="4140334"/>
            <a:ext cx="628061" cy="5481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 flipH="1">
            <a:off x="4488166" y="3002179"/>
            <a:ext cx="628061" cy="5481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FP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 flipH="1">
            <a:off x="4488166" y="4156829"/>
            <a:ext cx="628061" cy="54814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2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There’s a certain probability, P, of an event we are interested in:</a:t>
            </a:r>
          </a:p>
          <a:p>
            <a:r>
              <a:rPr lang="en-US" dirty="0"/>
              <a:t>L</a:t>
            </a:r>
            <a:r>
              <a:rPr lang="en-US" dirty="0" smtClean="0"/>
              <a:t>ike 0.1 % of the time, our whole duplexed server is crashed.</a:t>
            </a:r>
          </a:p>
          <a:p>
            <a:r>
              <a:rPr lang="en-US" dirty="0" smtClean="0"/>
              <a:t>What does “more information” do to change that?</a:t>
            </a:r>
          </a:p>
          <a:p>
            <a:pPr lvl="1"/>
            <a:r>
              <a:rPr lang="en-US" dirty="0" smtClean="0"/>
              <a:t>Like, “What if half of it is down for maintenance?”</a:t>
            </a:r>
          </a:p>
          <a:p>
            <a:pPr lvl="1"/>
            <a:r>
              <a:rPr lang="en-US" dirty="0" smtClean="0"/>
              <a:t>We may get a better grip of how to predict when the 0.1 % bad thing happens.</a:t>
            </a:r>
          </a:p>
          <a:p>
            <a:pPr lvl="1"/>
            <a:r>
              <a:rPr lang="en-US" dirty="0" smtClean="0"/>
              <a:t>P(crashed | maintenance) =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10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conditional probabilities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559963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Maintenance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Non-Maintenance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Crashed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 (3% of </a:t>
                      </a:r>
                      <a:r>
                        <a:rPr lang="en-US" dirty="0" err="1" smtClean="0"/>
                        <a:t>maint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 crashed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2.91 (97% of </a:t>
                      </a:r>
                      <a:r>
                        <a:rPr lang="en-US" dirty="0" err="1" smtClean="0"/>
                        <a:t>maint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 (100% of </a:t>
                      </a:r>
                      <a:r>
                        <a:rPr lang="en-US" dirty="0" err="1" smtClean="0"/>
                        <a:t>maint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293673"/>
            <a:ext cx="8229600" cy="2902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By Bayes formula: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						P(maintenance | crashed) * P(crashed)</a:t>
            </a:r>
          </a:p>
          <a:p>
            <a:pPr marL="0" indent="0">
              <a:buNone/>
            </a:pPr>
            <a:r>
              <a:rPr lang="en-US" sz="2000" dirty="0"/>
              <a:t>P(crashed | maintenance) </a:t>
            </a:r>
            <a:r>
              <a:rPr lang="en-US" sz="2000" dirty="0" smtClean="0"/>
              <a:t> =   ------------------------------------------------------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								P(maintenance)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078969" y="3829510"/>
            <a:ext cx="107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0.09 / 0.1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74849" y="3827958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 / 100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39449" y="5348234"/>
            <a:ext cx="846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/ 100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32384" y="5888593"/>
            <a:ext cx="2095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 0.03  (3% </a:t>
            </a:r>
            <a:r>
              <a:rPr lang="en-US" dirty="0" err="1" smtClean="0"/>
              <a:t>vs</a:t>
            </a:r>
            <a:r>
              <a:rPr lang="en-US" dirty="0" smtClean="0"/>
              <a:t> 0.1%)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51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Bayes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if you have a bunch of independent features, and not just “maintenance </a:t>
            </a:r>
            <a:r>
              <a:rPr lang="en-US" dirty="0" err="1" smtClean="0"/>
              <a:t>vs</a:t>
            </a:r>
            <a:r>
              <a:rPr lang="en-US" dirty="0" smtClean="0"/>
              <a:t> non-maintenance”?</a:t>
            </a:r>
          </a:p>
          <a:p>
            <a:r>
              <a:rPr lang="en-US" dirty="0" smtClean="0"/>
              <a:t>Naïve Bayes makes the simplifying assumptions that all </a:t>
            </a:r>
            <a:r>
              <a:rPr lang="en-US" dirty="0"/>
              <a:t>those independent variables </a:t>
            </a:r>
            <a:r>
              <a:rPr lang="en-US" dirty="0" smtClean="0"/>
              <a:t>are:</a:t>
            </a:r>
          </a:p>
          <a:p>
            <a:pPr lvl="1"/>
            <a:r>
              <a:rPr lang="en-US" dirty="0" smtClean="0"/>
              <a:t>Equally important, and</a:t>
            </a:r>
          </a:p>
          <a:p>
            <a:pPr lvl="1"/>
            <a:r>
              <a:rPr lang="en-US" dirty="0" smtClean="0"/>
              <a:t>Independent of each other!</a:t>
            </a:r>
          </a:p>
          <a:p>
            <a:r>
              <a:rPr lang="en-US" dirty="0" smtClean="0"/>
              <a:t>This makes the math a lot simpler.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9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that works out…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432180"/>
              </p:ext>
            </p:extLst>
          </p:nvPr>
        </p:nvGraphicFramePr>
        <p:xfrm>
          <a:off x="457200" y="1600200"/>
          <a:ext cx="8229600" cy="3479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Weaknesses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Simple, fast, and very effective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Relies on an often-faulty assumption of equally important</a:t>
                      </a:r>
                      <a:r>
                        <a:rPr lang="en-US" baseline="0" dirty="0" smtClean="0"/>
                        <a:t> and independent features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Does well with noisy and missing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ideal for datasets with large numbers of numeric features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relatively few examples for training, but also works well with very large numbers of 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 probabilities are less reliable</a:t>
                      </a:r>
                      <a:r>
                        <a:rPr lang="en-US" baseline="0" dirty="0" smtClean="0"/>
                        <a:t> than the predicted classes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Easy to obtain the estimated probability for prediction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Lantz p9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810" y="5254672"/>
            <a:ext cx="4100891" cy="100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80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3895" cy="1143000"/>
          </a:xfrm>
        </p:spPr>
        <p:txBody>
          <a:bodyPr/>
          <a:lstStyle/>
          <a:p>
            <a:r>
              <a:rPr lang="en-US" dirty="0" smtClean="0"/>
              <a:t>Laplace estimator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5993641" cy="4525963"/>
          </a:xfrm>
        </p:spPr>
        <p:txBody>
          <a:bodyPr/>
          <a:lstStyle/>
          <a:p>
            <a:r>
              <a:rPr lang="en-US" dirty="0" smtClean="0"/>
              <a:t>Zeroes in this multiplied product can cause trouble!</a:t>
            </a:r>
          </a:p>
          <a:p>
            <a:r>
              <a:rPr lang="en-US" dirty="0" smtClean="0"/>
              <a:t>So, we replace them – usually with 1’s.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7800" y="1600200"/>
            <a:ext cx="2159000" cy="2590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50841" y="217309"/>
            <a:ext cx="261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Laplace – a great mathematician, and Napoleon’s one time Minister of the Interior!</a:t>
            </a:r>
            <a:endParaRPr lang="en-US" dirty="0"/>
          </a:p>
        </p:txBody>
      </p:sp>
      <p:pic>
        <p:nvPicPr>
          <p:cNvPr id="2" name="Picture 1" descr="Lantz p9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61" y="4421716"/>
            <a:ext cx="8905092" cy="133809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668135" y="4722561"/>
            <a:ext cx="769080" cy="5903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14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have scaled numbers?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variables that are True / False?</a:t>
            </a:r>
          </a:p>
          <a:p>
            <a:r>
              <a:rPr lang="en-US" dirty="0" smtClean="0"/>
              <a:t>Like: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Lantz p1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40" y="2995146"/>
            <a:ext cx="7887538" cy="358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328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Lantz’s mobile phone spam filtering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Collecting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Exploring and preparing the data</a:t>
            </a:r>
          </a:p>
          <a:p>
            <a:pPr marL="914400" lvl="1" indent="-514350"/>
            <a:r>
              <a:rPr lang="en-US" dirty="0" smtClean="0"/>
              <a:t>Processing text data for analysis</a:t>
            </a:r>
          </a:p>
          <a:p>
            <a:pPr marL="914400" lvl="1" indent="-514350"/>
            <a:r>
              <a:rPr lang="en-US" dirty="0" smtClean="0"/>
              <a:t>Creating training and test datasets</a:t>
            </a:r>
          </a:p>
          <a:p>
            <a:pPr marL="914400" lvl="1" indent="-514350"/>
            <a:r>
              <a:rPr lang="en-US" dirty="0" smtClean="0"/>
              <a:t>Visualizing text data – word clouds</a:t>
            </a:r>
          </a:p>
          <a:p>
            <a:pPr marL="914400" lvl="1" indent="-514350"/>
            <a:r>
              <a:rPr lang="en-US" dirty="0" smtClean="0"/>
              <a:t>Preparing indicator features for frequent 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Training a model on the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Evaluating model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Improving model performance</a:t>
            </a:r>
          </a:p>
        </p:txBody>
      </p:sp>
    </p:spTree>
    <p:extLst>
      <p:ext uri="{BB962C8B-B14F-4D97-AF65-F5344CB8AC3E}">
        <p14:creationId xmlns:p14="http://schemas.microsoft.com/office/powerpoint/2010/main" val="316481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Exploring </a:t>
            </a:r>
            <a:r>
              <a:rPr lang="en-US" dirty="0"/>
              <a:t>and preparing the data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It’s real text data:</a:t>
            </a:r>
          </a:p>
          <a:p>
            <a:pPr marL="400050" lvl="1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&gt; </a:t>
            </a:r>
            <a:r>
              <a:rPr lang="en-US" sz="2600" dirty="0" err="1" smtClean="0">
                <a:solidFill>
                  <a:srgbClr val="3366FF"/>
                </a:solidFill>
              </a:rPr>
              <a:t>str</a:t>
            </a:r>
            <a:r>
              <a:rPr lang="en-US" sz="2600" dirty="0">
                <a:solidFill>
                  <a:srgbClr val="3366FF"/>
                </a:solidFill>
              </a:rPr>
              <a:t>(</a:t>
            </a:r>
            <a:r>
              <a:rPr lang="en-US" sz="2600" dirty="0" err="1">
                <a:solidFill>
                  <a:srgbClr val="3366FF"/>
                </a:solidFill>
              </a:rPr>
              <a:t>sms_raw</a:t>
            </a:r>
            <a:r>
              <a:rPr lang="en-US" sz="2600" dirty="0">
                <a:solidFill>
                  <a:srgbClr val="3366FF"/>
                </a:solidFill>
              </a:rPr>
              <a:t>)</a:t>
            </a:r>
          </a:p>
          <a:p>
            <a:pPr marL="400050" lvl="1" indent="0">
              <a:buNone/>
            </a:pPr>
            <a:r>
              <a:rPr lang="en-US" sz="2600" dirty="0"/>
              <a:t>'</a:t>
            </a:r>
            <a:r>
              <a:rPr lang="en-US" sz="2600" dirty="0" err="1"/>
              <a:t>data.frame</a:t>
            </a:r>
            <a:r>
              <a:rPr lang="en-US" sz="2600" dirty="0"/>
              <a:t>':	5559 obs. of  2 variables:</a:t>
            </a:r>
          </a:p>
          <a:p>
            <a:pPr marL="400050" lvl="1" indent="0">
              <a:buNone/>
            </a:pPr>
            <a:r>
              <a:rPr lang="en-US" sz="2600" dirty="0"/>
              <a:t> $ type: </a:t>
            </a:r>
            <a:r>
              <a:rPr lang="en-US" sz="2600" dirty="0" err="1"/>
              <a:t>chr</a:t>
            </a:r>
            <a:r>
              <a:rPr lang="en-US" sz="2600" dirty="0"/>
              <a:t>  "ham" "ham" "ham" "spam" ...</a:t>
            </a:r>
          </a:p>
          <a:p>
            <a:pPr marL="400050" lvl="1" indent="0">
              <a:buNone/>
            </a:pPr>
            <a:r>
              <a:rPr lang="en-US" sz="2600" dirty="0"/>
              <a:t> $ text: </a:t>
            </a:r>
            <a:r>
              <a:rPr lang="en-US" sz="2600" dirty="0" err="1"/>
              <a:t>chr</a:t>
            </a:r>
            <a:r>
              <a:rPr lang="en-US" sz="2600" dirty="0"/>
              <a:t>  "Hope you are having a good week. Just checking in" "</a:t>
            </a:r>
            <a:r>
              <a:rPr lang="en-US" sz="2600" dirty="0" err="1"/>
              <a:t>K..give</a:t>
            </a:r>
            <a:r>
              <a:rPr lang="en-US" sz="2600" dirty="0"/>
              <a:t> back my thanks." "Am also doing in </a:t>
            </a:r>
            <a:r>
              <a:rPr lang="en-US" sz="2600" dirty="0" err="1"/>
              <a:t>cbe</a:t>
            </a:r>
            <a:r>
              <a:rPr lang="en-US" sz="2600" dirty="0"/>
              <a:t> only. But have to pay." "complimentary 4 STAR Ibiza Holiday or £10,000 cash needs your URGENT collection. 09066364349 NOW from Landline not to lose out!"| __truncated__ ..</a:t>
            </a:r>
            <a:r>
              <a:rPr lang="en-US" sz="2600" dirty="0" smtClean="0"/>
              <a:t>.</a:t>
            </a:r>
          </a:p>
          <a:p>
            <a:pPr marL="400050" lvl="1" indent="0">
              <a:buNone/>
            </a:pPr>
            <a:endParaRPr lang="en-US" sz="2600" dirty="0" smtClean="0"/>
          </a:p>
          <a:p>
            <a:pPr marL="457200" indent="-457200"/>
            <a:r>
              <a:rPr lang="en-US" sz="3000" dirty="0" smtClean="0"/>
              <a:t>We convert  “type” to a factor, with 4812 instances of “ham” and 747 instances of “spam.”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39498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1427</Words>
  <Application>Microsoft Macintosh PowerPoint</Application>
  <PresentationFormat>On-screen Show (4:3)</PresentationFormat>
  <Paragraphs>182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Probabilistic Learing &amp; Naïve Bayes  Lantz Ch 4</vt:lpstr>
      <vt:lpstr>Basic idea</vt:lpstr>
      <vt:lpstr>Look at conditional probabilities</vt:lpstr>
      <vt:lpstr>Naïve Bayes</vt:lpstr>
      <vt:lpstr>How that works out…</vt:lpstr>
      <vt:lpstr>Laplace estimator</vt:lpstr>
      <vt:lpstr>What if we have scaled numbers?</vt:lpstr>
      <vt:lpstr>Lantz’s mobile phone spam filtering example</vt:lpstr>
      <vt:lpstr>2. Exploring and preparing the data </vt:lpstr>
      <vt:lpstr>The Text Mining (tm) Package</vt:lpstr>
      <vt:lpstr>Text cleanup</vt:lpstr>
      <vt:lpstr>Gives better text to process</vt:lpstr>
      <vt:lpstr>Convert list of examples to a  sparse matrix</vt:lpstr>
      <vt:lpstr>Create training and test datasets</vt:lpstr>
      <vt:lpstr>Visualizing</vt:lpstr>
      <vt:lpstr>Create indicator features  for frequent words</vt:lpstr>
      <vt:lpstr>The conversion function</vt:lpstr>
      <vt:lpstr>3. Training a model on the data</vt:lpstr>
      <vt:lpstr>4. Evaluating model performance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and Understanding Data</dc:title>
  <dc:creator>Steve Chenoweth</dc:creator>
  <cp:lastModifiedBy>Steve Chenoweth</cp:lastModifiedBy>
  <cp:revision>68</cp:revision>
  <dcterms:created xsi:type="dcterms:W3CDTF">2014-12-02T16:25:50Z</dcterms:created>
  <dcterms:modified xsi:type="dcterms:W3CDTF">2014-12-11T21:44:03Z</dcterms:modified>
</cp:coreProperties>
</file>