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1" autoAdjust="0"/>
  </p:normalViewPr>
  <p:slideViewPr>
    <p:cSldViewPr snapToGrid="0" snapToObjects="1">
      <p:cViewPr varScale="1">
        <p:scale>
          <a:sx n="66" d="100"/>
          <a:sy n="66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8069-10B8-3B4E-87AD-5D84CA2703C1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D93CB-0830-B84B-B349-8F51951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www.simafore.com</a:t>
            </a:r>
            <a:r>
              <a:rPr lang="en-US" smtClean="0"/>
              <a:t>/blog/bid/108912/K-nearest-neighbor-analysis-with-RapidMiner-5-setup-questions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doubtfulnews.com</a:t>
            </a:r>
            <a:r>
              <a:rPr lang="en-US" baseline="0" dirty="0" smtClean="0"/>
              <a:t>/2012/07/green-bags-brown-bananas/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69 in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7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http://</a:t>
            </a:r>
            <a:r>
              <a:rPr lang="en-US" dirty="0" err="1" smtClean="0"/>
              <a:t>www.improvedoutcomes.com</a:t>
            </a:r>
            <a:r>
              <a:rPr lang="en-US" dirty="0" smtClean="0"/>
              <a:t>/docs/</a:t>
            </a:r>
            <a:r>
              <a:rPr lang="en-US" dirty="0" err="1" smtClean="0"/>
              <a:t>WebSiteDocs</a:t>
            </a:r>
            <a:r>
              <a:rPr lang="en-US" dirty="0" smtClean="0"/>
              <a:t>/Clustering/</a:t>
            </a:r>
            <a:r>
              <a:rPr lang="en-US" dirty="0" err="1" smtClean="0"/>
              <a:t>Clustering_Parameters</a:t>
            </a:r>
            <a:r>
              <a:rPr lang="en-US" dirty="0" smtClean="0"/>
              <a:t>/</a:t>
            </a:r>
            <a:r>
              <a:rPr lang="en-US" dirty="0" err="1" smtClean="0"/>
              <a:t>Euclidean_and_Euclidean_Squared_Distance_Metrics.htm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www.isgtw.org</a:t>
            </a:r>
            <a:r>
              <a:rPr lang="en-US" dirty="0" smtClean="0"/>
              <a:t>/feature/feature-neighborly-efficiency-scaling-</a:t>
            </a:r>
            <a:r>
              <a:rPr lang="en-US" dirty="0" err="1" smtClean="0"/>
              <a:t>knn</a:t>
            </a:r>
            <a:r>
              <a:rPr lang="en-US" dirty="0" smtClean="0"/>
              <a:t>-problems-using-</a:t>
            </a:r>
            <a:r>
              <a:rPr lang="en-US" dirty="0" err="1" smtClean="0"/>
              <a:t>gpus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Formula is on p 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6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info,</a:t>
            </a:r>
            <a:r>
              <a:rPr lang="en-US" baseline="0" dirty="0" smtClean="0"/>
              <a:t> see http://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</a:t>
            </a:r>
            <a:r>
              <a:rPr lang="en-US" baseline="0" dirty="0" err="1" smtClean="0"/>
              <a:t>Voronoi_diagram</a:t>
            </a:r>
            <a:r>
              <a:rPr lang="en-US" baseline="0" dirty="0" smtClean="0"/>
              <a:t>, from which the image was taken.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Peter </a:t>
            </a:r>
            <a:r>
              <a:rPr lang="en-US" dirty="0" err="1" smtClean="0"/>
              <a:t>Flach</a:t>
            </a:r>
            <a:r>
              <a:rPr lang="en-US" dirty="0" smtClean="0"/>
              <a:t>, </a:t>
            </a:r>
            <a:r>
              <a:rPr lang="en-US" i="1" dirty="0" smtClean="0"/>
              <a:t>Machine Learning:  The Art and Science of Algorithms</a:t>
            </a:r>
            <a:r>
              <a:rPr lang="en-US" i="1" baseline="0" dirty="0" smtClean="0"/>
              <a:t> that Make Sense of Data</a:t>
            </a:r>
            <a:r>
              <a:rPr lang="en-US" baseline="0" dirty="0" smtClean="0"/>
              <a:t>, </a:t>
            </a:r>
            <a:r>
              <a:rPr lang="en-US" dirty="0" smtClean="0"/>
              <a:t>p 243.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6EAA-1541-8A42-A734-47AC03021D8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70808" y="62826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4D795-CB58-E148-A218-DEC28AB7F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30" y="4355496"/>
            <a:ext cx="47326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Lazy Learning – Nearest Neighbor</a:t>
            </a:r>
            <a:br>
              <a:rPr lang="en-US" dirty="0" smtClean="0"/>
            </a:br>
            <a:r>
              <a:rPr lang="en-US" sz="4000" i="1" dirty="0" smtClean="0"/>
              <a:t>Lantz </a:t>
            </a:r>
            <a:r>
              <a:rPr lang="en-US" sz="4000" i="1" dirty="0" err="1" smtClean="0"/>
              <a:t>Ch</a:t>
            </a:r>
            <a:r>
              <a:rPr lang="en-US" sz="4000" i="1" dirty="0" smtClean="0"/>
              <a:t> 3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430" y="4327020"/>
            <a:ext cx="1545748" cy="1752600"/>
          </a:xfrm>
        </p:spPr>
        <p:txBody>
          <a:bodyPr/>
          <a:lstStyle/>
          <a:p>
            <a:r>
              <a:rPr lang="en-US" dirty="0" err="1" smtClean="0"/>
              <a:t>Wk</a:t>
            </a:r>
            <a:r>
              <a:rPr lang="en-US" dirty="0" smtClean="0"/>
              <a:t> 2, Part 1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560698" y="6042837"/>
            <a:ext cx="3359424" cy="55721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822720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kNN</a:t>
            </a:r>
            <a:r>
              <a:rPr lang="en-US" dirty="0" smtClean="0"/>
              <a:t> is “lazy”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doesn’t provide an abstraction as the “learning”.</a:t>
            </a:r>
          </a:p>
          <a:p>
            <a:pPr lvl="1"/>
            <a:r>
              <a:rPr lang="en-US" dirty="0" smtClean="0"/>
              <a:t>“generalization” is on a case-by-case basis.</a:t>
            </a:r>
          </a:p>
          <a:p>
            <a:pPr lvl="1"/>
            <a:r>
              <a:rPr lang="en-US" dirty="0" smtClean="0"/>
              <a:t>It’s not exactly “learning” anything.</a:t>
            </a:r>
          </a:p>
          <a:p>
            <a:pPr lvl="1"/>
            <a:r>
              <a:rPr lang="en-US" dirty="0" smtClean="0"/>
              <a:t>Just uses the training data, verbatim.</a:t>
            </a:r>
          </a:p>
          <a:p>
            <a:r>
              <a:rPr lang="en-US" dirty="0" smtClean="0"/>
              <a:t>So, fast training, but slow predictions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Both take O(n) time.</a:t>
            </a:r>
            <a:endParaRPr lang="en-US" dirty="0" smtClean="0"/>
          </a:p>
          <a:p>
            <a:r>
              <a:rPr lang="en-US" dirty="0" smtClean="0"/>
              <a:t>It’s like “rote learning.”</a:t>
            </a:r>
          </a:p>
          <a:p>
            <a:r>
              <a:rPr lang="en-US" dirty="0" smtClean="0"/>
              <a:t>It’s “non-parametric”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9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bit more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Officially, the nearest neighbor algorithm gives us a “</a:t>
            </a:r>
            <a:r>
              <a:rPr lang="en-US" dirty="0" err="1" smtClean="0"/>
              <a:t>Voronoi</a:t>
            </a:r>
            <a:r>
              <a:rPr lang="en-US" dirty="0" smtClean="0"/>
              <a:t> </a:t>
            </a:r>
            <a:r>
              <a:rPr lang="en-US" dirty="0" err="1" smtClean="0"/>
              <a:t>tesselation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The distance algorithm divides the plane into convex regions with “seeds” characterizing those.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75" y="3878694"/>
            <a:ext cx="2690650" cy="26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dimensions are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lots of features</a:t>
            </a:r>
          </a:p>
          <a:p>
            <a:r>
              <a:rPr lang="en-US" dirty="0" smtClean="0"/>
              <a:t>The spaces tend to be extremely sparse</a:t>
            </a:r>
          </a:p>
          <a:p>
            <a:pPr lvl="1"/>
            <a:r>
              <a:rPr lang="en-US" dirty="0" smtClean="0"/>
              <a:t>Every point is far away from every other point</a:t>
            </a:r>
          </a:p>
          <a:p>
            <a:pPr lvl="1"/>
            <a:r>
              <a:rPr lang="en-US" dirty="0" smtClean="0"/>
              <a:t>Thus, the pairwise distances are uninformative.</a:t>
            </a:r>
          </a:p>
          <a:p>
            <a:r>
              <a:rPr lang="en-US" dirty="0" smtClean="0"/>
              <a:t>But, the effective dimensionality may be less</a:t>
            </a:r>
          </a:p>
          <a:p>
            <a:pPr lvl="1"/>
            <a:r>
              <a:rPr lang="en-US" dirty="0" smtClean="0"/>
              <a:t>Some of the features may be irrelevant.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Lantz’s example – </a:t>
            </a:r>
            <a:br>
              <a:rPr lang="en-US" dirty="0" smtClean="0"/>
            </a:br>
            <a:r>
              <a:rPr lang="en-US" dirty="0" smtClean="0"/>
              <a:t>Breast cancer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Explore and prepare the data</a:t>
            </a:r>
          </a:p>
          <a:p>
            <a:pPr lvl="1"/>
            <a:r>
              <a:rPr lang="en-US" dirty="0" smtClean="0"/>
              <a:t>Transformation – normalize numeric data</a:t>
            </a:r>
          </a:p>
          <a:p>
            <a:pPr lvl="1"/>
            <a:r>
              <a:rPr lang="en-US" dirty="0" smtClean="0"/>
              <a:t>Data preparation – creating training and test datasets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Training a model on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Evaluating model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Improving model performance</a:t>
            </a:r>
          </a:p>
          <a:p>
            <a:pPr marL="914400" lvl="1" indent="-514350"/>
            <a:r>
              <a:rPr lang="en-US" dirty="0" smtClean="0"/>
              <a:t>Transformation – z-score standardization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2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to divide into training and test data</a:t>
            </a:r>
          </a:p>
          <a:p>
            <a:r>
              <a:rPr lang="en-US" dirty="0" smtClean="0"/>
              <a:t>Lantz used his first 469 examples for training, and the last 100 for testing:</a:t>
            </a:r>
          </a:p>
          <a:p>
            <a:pPr marL="400050" lvl="1" indent="0">
              <a:buNone/>
            </a:pPr>
            <a:r>
              <a:rPr lang="en-US" dirty="0"/>
              <a:t>&gt; </a:t>
            </a:r>
            <a:r>
              <a:rPr lang="en-US" dirty="0" err="1"/>
              <a:t>wbcd_train</a:t>
            </a:r>
            <a:r>
              <a:rPr lang="en-US" dirty="0"/>
              <a:t> &lt;- </a:t>
            </a:r>
            <a:r>
              <a:rPr lang="en-US" dirty="0" err="1"/>
              <a:t>wbcd_n</a:t>
            </a:r>
            <a:r>
              <a:rPr lang="en-US" dirty="0"/>
              <a:t>[1:469, ]</a:t>
            </a:r>
          </a:p>
          <a:p>
            <a:pPr marL="400050" lvl="1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wbcd_test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/>
              <a:t>wbcd_n</a:t>
            </a:r>
            <a:r>
              <a:rPr lang="en-US" dirty="0"/>
              <a:t>[470:569, </a:t>
            </a:r>
            <a:r>
              <a:rPr lang="en-US" dirty="0" smtClean="0"/>
              <a:t>], and</a:t>
            </a:r>
          </a:p>
          <a:p>
            <a:pPr marL="400050" lvl="1" indent="0">
              <a:buNone/>
            </a:pPr>
            <a:r>
              <a:rPr lang="en-US" dirty="0"/>
              <a:t>&gt; </a:t>
            </a:r>
            <a:r>
              <a:rPr lang="en-US" dirty="0" err="1"/>
              <a:t>wbcd_train_labels</a:t>
            </a:r>
            <a:r>
              <a:rPr lang="en-US" dirty="0"/>
              <a:t> &lt;- </a:t>
            </a:r>
            <a:r>
              <a:rPr lang="en-US" dirty="0" err="1"/>
              <a:t>wbcd</a:t>
            </a:r>
            <a:r>
              <a:rPr lang="en-US" dirty="0"/>
              <a:t>[1:469, 1]</a:t>
            </a:r>
          </a:p>
          <a:p>
            <a:pPr marL="400050" lvl="1" indent="0">
              <a:buNone/>
            </a:pPr>
            <a:r>
              <a:rPr lang="en-US" dirty="0"/>
              <a:t>&gt; </a:t>
            </a:r>
            <a:r>
              <a:rPr lang="en-US" dirty="0" err="1"/>
              <a:t>wbcd_test_labels</a:t>
            </a:r>
            <a:r>
              <a:rPr lang="en-US" dirty="0"/>
              <a:t> &lt;- </a:t>
            </a:r>
            <a:r>
              <a:rPr lang="en-US" dirty="0" err="1"/>
              <a:t>wbcd</a:t>
            </a:r>
            <a:r>
              <a:rPr lang="en-US" dirty="0"/>
              <a:t>[470:569, 1]</a:t>
            </a:r>
            <a:endParaRPr lang="en-US" dirty="0" smtClean="0"/>
          </a:p>
          <a:p>
            <a:r>
              <a:rPr lang="en-US" dirty="0" smtClean="0"/>
              <a:t>Where the data examples already were in random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9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testing all at 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kNN</a:t>
            </a:r>
            <a:r>
              <a:rPr lang="en-US" dirty="0" smtClean="0"/>
              <a:t> algorithm in the standard “class” package does both:</a:t>
            </a:r>
          </a:p>
          <a:p>
            <a:pPr marL="400050" lvl="1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wbcd_test_pred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/>
              <a:t>knn</a:t>
            </a:r>
            <a:r>
              <a:rPr lang="en-US" dirty="0"/>
              <a:t>(train = </a:t>
            </a:r>
            <a:r>
              <a:rPr lang="en-US" dirty="0" err="1"/>
              <a:t>wbcd_train</a:t>
            </a:r>
            <a:r>
              <a:rPr lang="en-US" dirty="0"/>
              <a:t>, test = </a:t>
            </a:r>
            <a:r>
              <a:rPr lang="en-US" dirty="0" err="1"/>
              <a:t>wbcd_test</a:t>
            </a:r>
            <a:r>
              <a:rPr lang="en-US" dirty="0"/>
              <a:t>, cl = </a:t>
            </a:r>
            <a:r>
              <a:rPr lang="en-US" dirty="0" err="1"/>
              <a:t>wbcd_train_labels</a:t>
            </a:r>
            <a:r>
              <a:rPr lang="en-US" dirty="0"/>
              <a:t>, k = 21</a:t>
            </a:r>
            <a:r>
              <a:rPr lang="en-US" dirty="0" smtClean="0"/>
              <a:t>)</a:t>
            </a:r>
          </a:p>
          <a:p>
            <a:pPr marL="457200" indent="-457200"/>
            <a:r>
              <a:rPr lang="en-US" dirty="0" smtClean="0"/>
              <a:t>The resulting vector, </a:t>
            </a:r>
            <a:r>
              <a:rPr lang="en-US" i="1" dirty="0" err="1" smtClean="0"/>
              <a:t>wbcd_test_pred</a:t>
            </a:r>
            <a:r>
              <a:rPr lang="en-US" dirty="0" smtClean="0"/>
              <a:t>, can then be compared with the real test results, </a:t>
            </a:r>
            <a:r>
              <a:rPr lang="en-US" i="1" dirty="0" err="1" smtClean="0"/>
              <a:t>wbcd_test_labels</a:t>
            </a:r>
            <a:r>
              <a:rPr lang="en-US" dirty="0" smtClean="0"/>
              <a:t>. </a:t>
            </a:r>
          </a:p>
          <a:p>
            <a:pPr marL="457200" indent="-457200"/>
            <a:r>
              <a:rPr lang="en-US" dirty="0" smtClean="0"/>
              <a:t>Lantz uses the </a:t>
            </a:r>
            <a:r>
              <a:rPr lang="en-US" i="1" dirty="0" err="1" smtClean="0"/>
              <a:t>crossTable</a:t>
            </a:r>
            <a:r>
              <a:rPr lang="en-US" dirty="0" smtClean="0"/>
              <a:t> function from the package </a:t>
            </a:r>
            <a:r>
              <a:rPr lang="en-US" i="1" dirty="0" err="1" smtClean="0"/>
              <a:t>gmodels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9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results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       | </a:t>
            </a:r>
            <a:r>
              <a:rPr lang="en-US" dirty="0" err="1">
                <a:latin typeface="Courier New"/>
                <a:cs typeface="Courier New"/>
              </a:rPr>
              <a:t>wbcd_test_pred</a:t>
            </a:r>
            <a:r>
              <a:rPr lang="en-US" dirty="0">
                <a:latin typeface="Courier New"/>
                <a:cs typeface="Courier New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wbcd_test_labels</a:t>
            </a:r>
            <a:r>
              <a:rPr lang="en-US" dirty="0">
                <a:latin typeface="Courier New"/>
                <a:cs typeface="Courier New"/>
              </a:rPr>
              <a:t> |    Benign | Malignant | Row Total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-----------------|-----------|-----------|-----------|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Benign |        61 |         0 |        61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       |     1.000 |     0.000 |     0.610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       |     0.968 |     0.000 |          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       |     0.610 |     0.000 |          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-----------------|-----------|-----------|-----------|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Malignant |         2 |        37 |        39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       |     0.051 |     0.949 |     0.390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       |     0.032 |     1.000 |          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       |     0.020 |     0.370 |          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-----------------|-----------|-----------|-----------|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Column Total |        63 |        37 |       100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          |     0.630 |     0.370 |           |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-----------------|-----------|-----------|-----------|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Oval 3"/>
          <p:cNvSpPr/>
          <p:nvPr/>
        </p:nvSpPr>
        <p:spPr>
          <a:xfrm flipH="1">
            <a:off x="2394338" y="2981739"/>
            <a:ext cx="628061" cy="548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2365304" y="4140334"/>
            <a:ext cx="628061" cy="548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flipH="1">
            <a:off x="3808498" y="3002179"/>
            <a:ext cx="628061" cy="548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H="1">
            <a:off x="3808498" y="4156829"/>
            <a:ext cx="628061" cy="548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9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Nearest Neighbor?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simple way to classify examples.</a:t>
            </a:r>
          </a:p>
          <a:p>
            <a:r>
              <a:rPr lang="en-US" sz="4400" dirty="0" smtClean="0"/>
              <a:t>Assign new examples to the class of the most similar labeled examples.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26" y="4547176"/>
            <a:ext cx="2820859" cy="211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9124" y="5942686"/>
            <a:ext cx="27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say this one’s also brown!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89747" y="6126163"/>
            <a:ext cx="15677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8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kNN</a:t>
            </a:r>
            <a:r>
              <a:rPr lang="en-US" dirty="0" smtClean="0"/>
              <a:t> algorithm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51706"/>
              </p:ext>
            </p:extLst>
          </p:nvPr>
        </p:nvGraphicFramePr>
        <p:xfrm>
          <a:off x="457200" y="1600200"/>
          <a:ext cx="8229600" cy="293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Simple and effective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produce a model, which limits the ability to find novel</a:t>
                      </a:r>
                      <a:r>
                        <a:rPr lang="en-US" baseline="0" dirty="0" smtClean="0"/>
                        <a:t> insights in relationships among features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Makes</a:t>
                      </a:r>
                      <a:r>
                        <a:rPr lang="en-US" baseline="0" dirty="0" smtClean="0"/>
                        <a:t> no assumptions about the underlying data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</a:t>
                      </a:r>
                      <a:r>
                        <a:rPr lang="en-US" baseline="0" dirty="0" smtClean="0"/>
                        <a:t> classification phase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 training 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a large amount of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r>
                        <a:rPr lang="en-US" baseline="0" dirty="0" smtClean="0"/>
                        <a:t> features and missing data require additional processing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7819" y="5295052"/>
            <a:ext cx="371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kNN</a:t>
            </a:r>
            <a:r>
              <a:rPr lang="en-US" sz="2400" dirty="0" smtClean="0"/>
              <a:t> = “k-Nearest Neighbor”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87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with examples classified into several categories, labeled by a nominal variable.</a:t>
            </a:r>
          </a:p>
          <a:p>
            <a:r>
              <a:rPr lang="en-US" dirty="0" smtClean="0"/>
              <a:t>Need a training data set and a test dataset.</a:t>
            </a:r>
          </a:p>
          <a:p>
            <a:r>
              <a:rPr lang="en-US" dirty="0" smtClean="0"/>
              <a:t>On the test dataset, </a:t>
            </a:r>
            <a:r>
              <a:rPr lang="en-US" dirty="0" err="1" smtClean="0"/>
              <a:t>kNN</a:t>
            </a:r>
            <a:r>
              <a:rPr lang="en-US" dirty="0" smtClean="0"/>
              <a:t> will identify </a:t>
            </a:r>
            <a:r>
              <a:rPr lang="en-US" i="1" dirty="0" smtClean="0"/>
              <a:t>k</a:t>
            </a:r>
            <a:r>
              <a:rPr lang="en-US" dirty="0" smtClean="0"/>
              <a:t> records that are “nearest” in similarity.</a:t>
            </a:r>
          </a:p>
          <a:p>
            <a:pPr lvl="1"/>
            <a:r>
              <a:rPr lang="en-US" dirty="0" smtClean="0"/>
              <a:t>You specify </a:t>
            </a:r>
            <a:r>
              <a:rPr lang="en-US" i="1" dirty="0" smtClean="0"/>
              <a:t>k</a:t>
            </a:r>
            <a:r>
              <a:rPr lang="en-US" dirty="0" smtClean="0"/>
              <a:t> in advance.</a:t>
            </a:r>
          </a:p>
          <a:p>
            <a:pPr lvl="1"/>
            <a:r>
              <a:rPr lang="en-US" dirty="0" smtClean="0"/>
              <a:t>Each test example is assigned to the class of the majority of the k nearest neighbors.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0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Lantz’s example</a:t>
            </a:r>
            <a:endParaRPr lang="en-US" dirty="0"/>
          </a:p>
        </p:txBody>
      </p:sp>
      <p:pic>
        <p:nvPicPr>
          <p:cNvPr id="4" name="Picture 3" descr="Lantz p 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57" y="1590551"/>
            <a:ext cx="5614949" cy="47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4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calculate “distance”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Euclidian – </a:t>
            </a:r>
          </a:p>
          <a:p>
            <a:endParaRPr lang="en-US" dirty="0"/>
          </a:p>
          <a:p>
            <a:r>
              <a:rPr lang="en-US" dirty="0" smtClean="0"/>
              <a:t>Manhattan – Add absolute values.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66" y="3818530"/>
            <a:ext cx="49022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673" y="1411200"/>
            <a:ext cx="3044697" cy="9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22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first “shot in the dark” guess!</a:t>
            </a:r>
          </a:p>
          <a:p>
            <a:r>
              <a:rPr lang="en-US" dirty="0" smtClean="0"/>
              <a:t>Experience and experimentation improve this.</a:t>
            </a:r>
          </a:p>
          <a:p>
            <a:r>
              <a:rPr lang="en-US" dirty="0" smtClean="0"/>
              <a:t>Larger </a:t>
            </a:r>
            <a:r>
              <a:rPr lang="en-US" i="1" dirty="0" smtClean="0"/>
              <a:t>k</a:t>
            </a:r>
            <a:r>
              <a:rPr lang="en-US" dirty="0" smtClean="0"/>
              <a:t> values reduce effects of noise.</a:t>
            </a:r>
          </a:p>
          <a:p>
            <a:pPr lvl="1"/>
            <a:r>
              <a:rPr lang="en-US" dirty="0" smtClean="0"/>
              <a:t>And bias the “learner,” ignoring small patterns.</a:t>
            </a:r>
          </a:p>
          <a:p>
            <a:pPr lvl="1"/>
            <a:r>
              <a:rPr lang="en-US" dirty="0" smtClean="0"/>
              <a:t>Typically </a:t>
            </a:r>
            <a:r>
              <a:rPr lang="en-US" i="1" dirty="0" smtClean="0"/>
              <a:t>k</a:t>
            </a:r>
            <a:r>
              <a:rPr lang="en-US" dirty="0" smtClean="0"/>
              <a:t> is set between 3 and 10.</a:t>
            </a:r>
          </a:p>
          <a:p>
            <a:pPr lvl="1"/>
            <a:r>
              <a:rPr lang="en-US" dirty="0" smtClean="0"/>
              <a:t>Lantz uses the square root of the number of training examples!</a:t>
            </a:r>
          </a:p>
          <a:p>
            <a:r>
              <a:rPr lang="en-US" dirty="0" smtClean="0"/>
              <a:t>Larger training </a:t>
            </a:r>
            <a:br>
              <a:rPr lang="en-US" dirty="0" smtClean="0"/>
            </a:br>
            <a:r>
              <a:rPr lang="en-US" dirty="0" smtClean="0"/>
              <a:t>datasets help!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592" y="4723659"/>
            <a:ext cx="2540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1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“scale”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assume features should contribute equally.</a:t>
            </a:r>
          </a:p>
          <a:p>
            <a:pPr lvl="1"/>
            <a:r>
              <a:rPr lang="en-US" dirty="0" smtClean="0"/>
              <a:t>Therefore should be on equivalent scales.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Using mean and standard deviation</a:t>
            </a:r>
            <a:r>
              <a:rPr lang="en-US" i="1" dirty="0" smtClean="0"/>
              <a:t> may </a:t>
            </a:r>
            <a:r>
              <a:rPr lang="en-US" dirty="0" smtClean="0"/>
              <a:t>be even better!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Lantz p 7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79" y="3226963"/>
            <a:ext cx="3633083" cy="1083643"/>
          </a:xfrm>
          <a:prstGeom prst="rect">
            <a:avLst/>
          </a:prstGeom>
        </p:spPr>
      </p:pic>
      <p:pic>
        <p:nvPicPr>
          <p:cNvPr id="5" name="Picture 4" descr="Lantz p 7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27" y="4702672"/>
            <a:ext cx="3805767" cy="11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4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scale “nominal”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Bananas are green -&gt; yellow -&gt; brown -&gt; black.</a:t>
            </a:r>
          </a:p>
          <a:p>
            <a:pPr lvl="1"/>
            <a:r>
              <a:rPr lang="en-US" dirty="0" smtClean="0"/>
              <a:t>Could be 1 -&gt; 2 -&gt; 3 -&gt; 4.</a:t>
            </a:r>
          </a:p>
          <a:p>
            <a:r>
              <a:rPr lang="en-US" dirty="0" smtClean="0"/>
              <a:t>But not every nominal variable is easy to convert to some kind of scale.</a:t>
            </a:r>
          </a:p>
          <a:p>
            <a:pPr lvl="1"/>
            <a:r>
              <a:rPr lang="en-US" dirty="0" smtClean="0"/>
              <a:t>E.g., What color a car is, versus owner satisfaction.</a:t>
            </a:r>
          </a:p>
          <a:p>
            <a:r>
              <a:rPr lang="en-US" dirty="0" smtClean="0"/>
              <a:t>“Dummy coding” requires some thought.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1173</Words>
  <Application>Microsoft Macintosh PowerPoint</Application>
  <PresentationFormat>On-screen Show (4:3)</PresentationFormat>
  <Paragraphs>127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Lazy Learning – Nearest Neighbor Lantz Ch 3</vt:lpstr>
      <vt:lpstr>What’s Nearest Neighbor?</vt:lpstr>
      <vt:lpstr>The kNN algorithm</vt:lpstr>
      <vt:lpstr>kNN Training</vt:lpstr>
      <vt:lpstr>Lantz’s example</vt:lpstr>
      <vt:lpstr>Need to calculate “distance”</vt:lpstr>
      <vt:lpstr>Choosing k</vt:lpstr>
      <vt:lpstr>Need to “scale” the data</vt:lpstr>
      <vt:lpstr>How to scale “nominal” data</vt:lpstr>
      <vt:lpstr>Why kNN is “lazy”</vt:lpstr>
      <vt:lpstr>A brief bit more math</vt:lpstr>
      <vt:lpstr>High dimensions are a problem</vt:lpstr>
      <vt:lpstr>Lantz’s example –  Breast cancer screening</vt:lpstr>
      <vt:lpstr>Data preparation</vt:lpstr>
      <vt:lpstr>Training and testing all at once</vt:lpstr>
      <vt:lpstr>And the results are…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Understanding Data</dc:title>
  <dc:creator>Steve Chenoweth</dc:creator>
  <cp:lastModifiedBy>Steve Chenoweth</cp:lastModifiedBy>
  <cp:revision>29</cp:revision>
  <dcterms:created xsi:type="dcterms:W3CDTF">2014-12-02T16:25:50Z</dcterms:created>
  <dcterms:modified xsi:type="dcterms:W3CDTF">2014-12-09T14:33:45Z</dcterms:modified>
</cp:coreProperties>
</file>