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87" r:id="rId16"/>
    <p:sldId id="268" r:id="rId17"/>
    <p:sldId id="288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AEEE9-8FB5-E346-9D30-479D01E3784C}" type="datetimeFigureOut">
              <a:rPr lang="en-US" smtClean="0"/>
              <a:t>12/3/14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D5428-EC60-F941-95FD-90ECB258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www.senseta.com</a:t>
            </a:r>
            <a:r>
              <a:rPr lang="en-US" dirty="0" smtClean="0"/>
              <a:t>/business-intelligence-is-dead-its-time-for-machine-learning/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1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Lev_Vygotsky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80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from http://</a:t>
            </a:r>
            <a:r>
              <a:rPr lang="en-US" dirty="0" err="1" smtClean="0"/>
              <a:t>www.simplypsychology.org</a:t>
            </a:r>
            <a:r>
              <a:rPr lang="en-US" dirty="0" smtClean="0"/>
              <a:t>/</a:t>
            </a:r>
            <a:r>
              <a:rPr lang="en-US" dirty="0" err="1" smtClean="0"/>
              <a:t>vygotsky.html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8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Formulas 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Integration_by_parts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4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http://</a:t>
            </a:r>
            <a:r>
              <a:rPr lang="en-US" dirty="0" err="1" smtClean="0"/>
              <a:t>socrates.berkeley.edu</a:t>
            </a:r>
            <a:r>
              <a:rPr lang="en-US" dirty="0" smtClean="0"/>
              <a:t>/~</a:t>
            </a:r>
            <a:r>
              <a:rPr lang="en-US" dirty="0" err="1" smtClean="0"/>
              <a:t>kihlstrm</a:t>
            </a:r>
            <a:r>
              <a:rPr lang="en-US" dirty="0" smtClean="0"/>
              <a:t>/GSI_2011.htm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28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of Alfonso </a:t>
            </a:r>
            <a:r>
              <a:rPr lang="en-US" dirty="0" err="1" smtClean="0"/>
              <a:t>Ribeiro</a:t>
            </a:r>
            <a:r>
              <a:rPr lang="en-US" dirty="0" smtClean="0"/>
              <a:t> and Whitney Carson on “Dancing with the</a:t>
            </a:r>
            <a:r>
              <a:rPr lang="en-US" baseline="0" dirty="0" smtClean="0"/>
              <a:t> Stars,” Sep 15, 2014.  From http://</a:t>
            </a:r>
            <a:r>
              <a:rPr lang="en-US" baseline="0" dirty="0" err="1" smtClean="0"/>
              <a:t>abcnews.go.com</a:t>
            </a:r>
            <a:r>
              <a:rPr lang="en-US" baseline="0" dirty="0" smtClean="0"/>
              <a:t>/Entertainment/dancing-stars-</a:t>
            </a:r>
            <a:r>
              <a:rPr lang="en-US" baseline="0" dirty="0" err="1" smtClean="0"/>
              <a:t>alfonso</a:t>
            </a:r>
            <a:r>
              <a:rPr lang="en-US" baseline="0" dirty="0" smtClean="0"/>
              <a:t>-</a:t>
            </a:r>
            <a:r>
              <a:rPr lang="en-US" baseline="0" dirty="0" err="1" smtClean="0"/>
              <a:t>ribeiro</a:t>
            </a:r>
            <a:r>
              <a:rPr lang="en-US" baseline="0" dirty="0" smtClean="0"/>
              <a:t>-</a:t>
            </a:r>
            <a:r>
              <a:rPr lang="en-US" baseline="0" dirty="0" err="1" smtClean="0"/>
              <a:t>carlton</a:t>
            </a:r>
            <a:r>
              <a:rPr lang="en-US" baseline="0" dirty="0" smtClean="0"/>
              <a:t>-dance-fans/</a:t>
            </a:r>
            <a:r>
              <a:rPr lang="en-US" baseline="0" dirty="0" err="1" smtClean="0"/>
              <a:t>story?id</a:t>
            </a:r>
            <a:r>
              <a:rPr lang="en-US" baseline="0" dirty="0" smtClean="0"/>
              <a:t>=25999608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https://</a:t>
            </a:r>
            <a:r>
              <a:rPr lang="en-US" dirty="0" err="1" smtClean="0"/>
              <a:t>sites.google.com</a:t>
            </a:r>
            <a:r>
              <a:rPr lang="en-US" dirty="0" smtClean="0"/>
              <a:t>/a/</a:t>
            </a:r>
            <a:r>
              <a:rPr lang="en-US" dirty="0" err="1" smtClean="0"/>
              <a:t>uwlax.edu</a:t>
            </a:r>
            <a:r>
              <a:rPr lang="en-US" dirty="0" smtClean="0"/>
              <a:t>/exploring-how-students-learn/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0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from http://</a:t>
            </a:r>
            <a:r>
              <a:rPr lang="en-US" baseline="0" dirty="0" err="1" smtClean="0"/>
              <a:t>www.newgrounds.com</a:t>
            </a:r>
            <a:r>
              <a:rPr lang="en-US" baseline="0" dirty="0" smtClean="0"/>
              <a:t>/art/view/civilized-apocalypse/machine-learning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2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Magritte’s “The Treachery of Images” 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The_Treachery_of_Images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Square peg in round</a:t>
            </a:r>
            <a:r>
              <a:rPr lang="en-US" baseline="0" dirty="0" smtClean="0"/>
              <a:t> hole from http://</a:t>
            </a:r>
            <a:r>
              <a:rPr lang="en-US" baseline="0" dirty="0" err="1" smtClean="0"/>
              <a:t>foundmediagroup.com</a:t>
            </a:r>
            <a:r>
              <a:rPr lang="en-US" baseline="0" dirty="0" smtClean="0"/>
              <a:t>/square-pegs-round-holes-dogs-dont-hunt-30000-foot-view/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04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The_Freshman</a:t>
            </a:r>
            <a:r>
              <a:rPr lang="en-US" dirty="0" smtClean="0"/>
              <a:t>_(1990_film)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and </a:t>
            </a:r>
            <a:r>
              <a:rPr lang="en-US" dirty="0" err="1" smtClean="0"/>
              <a:t>def</a:t>
            </a:r>
            <a:r>
              <a:rPr lang="en-US" dirty="0" smtClean="0"/>
              <a:t> from https://</a:t>
            </a:r>
            <a:r>
              <a:rPr lang="en-US" dirty="0" err="1" smtClean="0"/>
              <a:t>sites.google.com</a:t>
            </a:r>
            <a:r>
              <a:rPr lang="en-US" dirty="0" smtClean="0"/>
              <a:t>/site/</a:t>
            </a:r>
            <a:r>
              <a:rPr lang="en-US" dirty="0" err="1" smtClean="0"/>
              <a:t>olincollegemachinelearning</a:t>
            </a:r>
            <a:r>
              <a:rPr lang="en-US" dirty="0" smtClean="0"/>
              <a:t>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10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science.wonderhowto.com</a:t>
            </a:r>
            <a:r>
              <a:rPr lang="en-US" dirty="0" smtClean="0"/>
              <a:t>/how-to/weather-forecast-and-weather-predict-without-technology-0119259/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7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17 in the 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9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from http://</a:t>
            </a:r>
            <a:r>
              <a:rPr lang="en-US" baseline="0" dirty="0" err="1" smtClean="0"/>
              <a:t>ehlt.flinders.edu.au</a:t>
            </a:r>
            <a:r>
              <a:rPr lang="en-US" baseline="0" dirty="0" smtClean="0"/>
              <a:t>/education/</a:t>
            </a:r>
            <a:r>
              <a:rPr lang="en-US" baseline="0" dirty="0" err="1" smtClean="0"/>
              <a:t>DLiT</a:t>
            </a:r>
            <a:r>
              <a:rPr lang="en-US" baseline="0" dirty="0" smtClean="0"/>
              <a:t>/2002/environs/</a:t>
            </a:r>
            <a:r>
              <a:rPr lang="en-US" baseline="0" dirty="0" err="1" smtClean="0"/>
              <a:t>scott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complern.htm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9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09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users.ics.aalto.fi</a:t>
            </a:r>
            <a:r>
              <a:rPr lang="en-US" dirty="0" smtClean="0"/>
              <a:t>/</a:t>
            </a:r>
            <a:r>
              <a:rPr lang="en-US" dirty="0" err="1" smtClean="0"/>
              <a:t>harri</a:t>
            </a:r>
            <a:r>
              <a:rPr lang="en-US" dirty="0" smtClean="0"/>
              <a:t>/thesis/</a:t>
            </a:r>
            <a:r>
              <a:rPr lang="en-US" dirty="0" err="1" smtClean="0"/>
              <a:t>valpola_thesis</a:t>
            </a:r>
            <a:r>
              <a:rPr lang="en-US" dirty="0" smtClean="0"/>
              <a:t>/node34.html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5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www.si.mahidol.ac.th</a:t>
            </a:r>
            <a:r>
              <a:rPr lang="en-US" dirty="0" smtClean="0"/>
              <a:t>/</a:t>
            </a:r>
            <a:r>
              <a:rPr lang="en-US" dirty="0" err="1" smtClean="0"/>
              <a:t>simi</a:t>
            </a:r>
            <a:r>
              <a:rPr lang="en-US" dirty="0" smtClean="0"/>
              <a:t>/genome/</a:t>
            </a:r>
            <a:r>
              <a:rPr lang="en-US" dirty="0" err="1" smtClean="0"/>
              <a:t>disease_postgenomics.htm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1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https://</a:t>
            </a:r>
            <a:r>
              <a:rPr lang="en-US" dirty="0" err="1" smtClean="0"/>
              <a:t>sites.google.com</a:t>
            </a:r>
            <a:r>
              <a:rPr lang="en-US" dirty="0" smtClean="0"/>
              <a:t>/site/</a:t>
            </a:r>
            <a:r>
              <a:rPr lang="en-US" dirty="0" err="1" smtClean="0"/>
              <a:t>olincollegemachinelearning</a:t>
            </a:r>
            <a:r>
              <a:rPr lang="en-US" dirty="0" smtClean="0"/>
              <a:t>/.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7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</a:t>
            </a:r>
            <a:r>
              <a:rPr lang="en-US" dirty="0" err="1" smtClean="0"/>
              <a:t>imgur.com</a:t>
            </a:r>
            <a:r>
              <a:rPr lang="en-US" dirty="0" smtClean="0"/>
              <a:t>/gallery/</a:t>
            </a:r>
            <a:r>
              <a:rPr lang="en-US" dirty="0" err="1" smtClean="0"/>
              <a:t>BqzRaGv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2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smtClean="0"/>
              <a:t>Learning</a:t>
            </a:r>
          </a:p>
          <a:p>
            <a:r>
              <a:rPr lang="en-US" dirty="0" smtClean="0"/>
              <a:t>Image from http://</a:t>
            </a:r>
            <a:r>
              <a:rPr lang="en-US" dirty="0" err="1" smtClean="0"/>
              <a:t>www.soundonsound.com</a:t>
            </a:r>
            <a:r>
              <a:rPr lang="en-US" dirty="0" smtClean="0"/>
              <a:t>/</a:t>
            </a:r>
            <a:r>
              <a:rPr lang="en-US" dirty="0" err="1" smtClean="0"/>
              <a:t>sos</a:t>
            </a:r>
            <a:r>
              <a:rPr lang="en-US" dirty="0" smtClean="0"/>
              <a:t>/apr03/articles/synthsecrets48.asp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3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of </a:t>
            </a:r>
            <a:r>
              <a:rPr lang="en-US" dirty="0" err="1" smtClean="0"/>
              <a:t>Pavlog</a:t>
            </a:r>
            <a:r>
              <a:rPr lang="en-US" dirty="0" smtClean="0"/>
              <a:t> dog from http://</a:t>
            </a:r>
            <a:r>
              <a:rPr lang="en-US" dirty="0" err="1" smtClean="0"/>
              <a:t>animalbehaviour.net</a:t>
            </a:r>
            <a:r>
              <a:rPr lang="en-US" dirty="0" smtClean="0"/>
              <a:t>/</a:t>
            </a:r>
            <a:r>
              <a:rPr lang="en-US" dirty="0" err="1" smtClean="0"/>
              <a:t>ClassicalConditioning.htm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9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B.F. Skinner</a:t>
            </a:r>
            <a:r>
              <a:rPr lang="en-US" baseline="0" dirty="0" smtClean="0"/>
              <a:t> image from http://</a:t>
            </a:r>
            <a:r>
              <a:rPr lang="en-US" baseline="0" dirty="0" err="1" smtClean="0"/>
              <a:t>www.skeptically.org</a:t>
            </a:r>
            <a:r>
              <a:rPr lang="en-US" baseline="0" dirty="0" smtClean="0"/>
              <a:t>/skinner/id3.html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3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from http://</a:t>
            </a:r>
            <a:r>
              <a:rPr lang="en-US" baseline="0" dirty="0" err="1" smtClean="0"/>
              <a:t>www.princeton.edu</a:t>
            </a:r>
            <a:r>
              <a:rPr lang="en-US" baseline="0" dirty="0" smtClean="0"/>
              <a:t>/fit/people/</a:t>
            </a:r>
            <a:r>
              <a:rPr lang="en-US" baseline="0" dirty="0" err="1" smtClean="0"/>
              <a:t>display_person.xml?netid</a:t>
            </a:r>
            <a:r>
              <a:rPr lang="en-US" baseline="0" dirty="0" smtClean="0"/>
              <a:t>=kac3&amp;display=All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62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more on Girard, see 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René_Girard</a:t>
            </a:r>
            <a:r>
              <a:rPr lang="en-US" dirty="0" smtClean="0"/>
              <a:t>.</a:t>
            </a:r>
          </a:p>
          <a:p>
            <a:r>
              <a:rPr lang="en-US" dirty="0" smtClean="0"/>
              <a:t>Image of Girard from http://</a:t>
            </a:r>
            <a:r>
              <a:rPr lang="en-US" dirty="0" err="1" smtClean="0"/>
              <a:t>juicyecumenism.com</a:t>
            </a:r>
            <a:r>
              <a:rPr lang="en-US" dirty="0" smtClean="0"/>
              <a:t>/2013/05/06/</a:t>
            </a:r>
            <a:r>
              <a:rPr lang="en-US" dirty="0" err="1" smtClean="0"/>
              <a:t>rene</a:t>
            </a:r>
            <a:r>
              <a:rPr lang="en-US" dirty="0" smtClean="0"/>
              <a:t>-</a:t>
            </a:r>
            <a:r>
              <a:rPr lang="en-US" dirty="0" err="1" smtClean="0"/>
              <a:t>girard</a:t>
            </a:r>
            <a:r>
              <a:rPr lang="en-US" dirty="0" smtClean="0"/>
              <a:t>-who-is-this-guy-anyway/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5428-EC60-F941-95FD-90ECB258BA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0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44B1F62-81DC-5544-AA87-ABA0B85FAA85}" type="datetimeFigureOut">
              <a:rPr lang="en-US" smtClean="0"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1C7F0AE-10AD-2043-AACA-EEAACAA889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63000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C7F0AE-10AD-2043-AACA-EEAACAA88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books.org/wiki/R_Programmi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9830" y="1356587"/>
            <a:ext cx="6469765" cy="1470025"/>
          </a:xfrm>
        </p:spPr>
        <p:txBody>
          <a:bodyPr/>
          <a:lstStyle/>
          <a:p>
            <a:r>
              <a:rPr lang="en-US" dirty="0" smtClean="0"/>
              <a:t>Intro to R and Machine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3222" y="4838623"/>
            <a:ext cx="1647210" cy="1752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Wk</a:t>
            </a:r>
            <a:r>
              <a:rPr lang="en-US" sz="2400" dirty="0" smtClean="0"/>
              <a:t> 1, Part 3</a:t>
            </a:r>
          </a:p>
          <a:p>
            <a:endParaRPr lang="en-US" sz="2400" dirty="0"/>
          </a:p>
        </p:txBody>
      </p:sp>
      <p:pic>
        <p:nvPicPr>
          <p:cNvPr id="4" name="Picture 31" descr="rose4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 l="12895" t="22858"/>
          <a:stretch>
            <a:fillRect/>
          </a:stretch>
        </p:blipFill>
        <p:spPr bwMode="auto">
          <a:xfrm>
            <a:off x="5596545" y="189354"/>
            <a:ext cx="3359424" cy="5572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458" y="318283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Operant conditioning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While classical conditioning uses antecedents,</a:t>
            </a:r>
          </a:p>
          <a:p>
            <a:r>
              <a:rPr lang="en-US" dirty="0" smtClean="0"/>
              <a:t>Operant conditioning also uses consequents.</a:t>
            </a:r>
          </a:p>
          <a:p>
            <a:pPr lvl="1"/>
            <a:r>
              <a:rPr lang="en-US" dirty="0" smtClean="0"/>
              <a:t>E.g., push the correct button, get a treat.</a:t>
            </a:r>
          </a:p>
          <a:p>
            <a:r>
              <a:rPr lang="en-US" dirty="0" smtClean="0"/>
              <a:t>Many variations have impact:</a:t>
            </a:r>
          </a:p>
          <a:p>
            <a:pPr lvl="1"/>
            <a:r>
              <a:rPr lang="en-US" dirty="0" smtClean="0"/>
              <a:t>Satiation/deprivation</a:t>
            </a:r>
          </a:p>
          <a:p>
            <a:pPr lvl="1"/>
            <a:r>
              <a:rPr lang="en-US" dirty="0" smtClean="0"/>
              <a:t>Immediacy</a:t>
            </a:r>
          </a:p>
          <a:p>
            <a:pPr lvl="1"/>
            <a:r>
              <a:rPr lang="en-US" dirty="0" smtClean="0"/>
              <a:t>Contingency</a:t>
            </a:r>
          </a:p>
          <a:p>
            <a:pPr lvl="1"/>
            <a:r>
              <a:rPr lang="en-US" dirty="0" smtClean="0"/>
              <a:t>Size</a:t>
            </a:r>
          </a:p>
          <a:p>
            <a:r>
              <a:rPr lang="en-US" dirty="0" smtClean="0"/>
              <a:t>Intermittent reinforcement produces </a:t>
            </a:r>
            <a:br>
              <a:rPr lang="en-US" dirty="0" smtClean="0"/>
            </a:br>
            <a:r>
              <a:rPr lang="en-US" dirty="0" smtClean="0"/>
              <a:t>behavior that’s hard to extinguish.</a:t>
            </a:r>
          </a:p>
          <a:p>
            <a:pPr lvl="1"/>
            <a:r>
              <a:rPr lang="en-US" dirty="0" smtClean="0"/>
              <a:t>E.g., gambling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52" y="2177042"/>
            <a:ext cx="1767502" cy="2568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7638" y="4818305"/>
            <a:ext cx="2773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Skinner claimed he could use operant conditioning to teach a dog to lick the leg of a chair in 10 minutes.  “Any dog, any chair.”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03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humans to do what we now expect machines to do, we must be able to learn “on our own” in novel situations.</a:t>
            </a:r>
          </a:p>
          <a:p>
            <a:pPr lvl="1"/>
            <a:r>
              <a:rPr lang="en-US" dirty="0" smtClean="0"/>
              <a:t>Not easy!</a:t>
            </a:r>
          </a:p>
          <a:p>
            <a:pPr lvl="1"/>
            <a:r>
              <a:rPr lang="en-US" dirty="0" smtClean="0"/>
              <a:t>“Near transfer” has a similar context.</a:t>
            </a:r>
          </a:p>
          <a:p>
            <a:pPr lvl="1"/>
            <a:r>
              <a:rPr lang="en-US" dirty="0" smtClean="0"/>
              <a:t>Need close attention, to make connections.</a:t>
            </a:r>
          </a:p>
          <a:p>
            <a:pPr lvl="1"/>
            <a:r>
              <a:rPr lang="en-US" dirty="0" smtClean="0"/>
              <a:t>Usually requires experimentation for “jumps.”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95" y="4608158"/>
            <a:ext cx="2089681" cy="2089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221" y="4684787"/>
            <a:ext cx="3832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the way to pre-school, 1985:</a:t>
            </a:r>
          </a:p>
          <a:p>
            <a:endParaRPr lang="en-US" dirty="0"/>
          </a:p>
          <a:p>
            <a:r>
              <a:rPr lang="en-US" dirty="0" smtClean="0"/>
              <a:t>Steve: “20 + x = 18.  What’s x?”</a:t>
            </a:r>
          </a:p>
          <a:p>
            <a:endParaRPr lang="en-US" dirty="0"/>
          </a:p>
          <a:p>
            <a:r>
              <a:rPr lang="en-US" dirty="0" smtClean="0"/>
              <a:t>Katie:  “It’s 2, but it would have to be a different kind of 2, that subtracts instead of adds.”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0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learn in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7350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“From teachers and mentors”</a:t>
            </a:r>
          </a:p>
          <a:p>
            <a:pPr lvl="1"/>
            <a:r>
              <a:rPr lang="en-US" dirty="0" smtClean="0"/>
              <a:t>A lot of watching and modeling</a:t>
            </a:r>
          </a:p>
          <a:p>
            <a:pPr lvl="2"/>
            <a:r>
              <a:rPr lang="en-US" dirty="0" smtClean="0"/>
              <a:t>Also builds conceptual framework – how we’ll use it</a:t>
            </a:r>
          </a:p>
          <a:p>
            <a:pPr lvl="1"/>
            <a:r>
              <a:rPr lang="en-US" dirty="0"/>
              <a:t>René </a:t>
            </a:r>
            <a:r>
              <a:rPr lang="en-US" dirty="0" smtClean="0"/>
              <a:t>Girard’s “mimetic desire”</a:t>
            </a:r>
          </a:p>
          <a:p>
            <a:pPr lvl="2"/>
            <a:r>
              <a:rPr lang="en-US" dirty="0" smtClean="0"/>
              <a:t>Power from knowledge</a:t>
            </a:r>
          </a:p>
          <a:p>
            <a:pPr lvl="2"/>
            <a:r>
              <a:rPr lang="en-US" dirty="0" smtClean="0"/>
              <a:t>Creates rivalry</a:t>
            </a:r>
          </a:p>
          <a:p>
            <a:pPr lvl="2"/>
            <a:r>
              <a:rPr lang="en-US" dirty="0" smtClean="0"/>
              <a:t>Causes scapegoating!</a:t>
            </a:r>
          </a:p>
          <a:p>
            <a:pPr lvl="1"/>
            <a:r>
              <a:rPr lang="en-US" dirty="0" smtClean="0"/>
              <a:t>Supervised initiation to subjects</a:t>
            </a:r>
          </a:p>
          <a:p>
            <a:pPr lvl="2"/>
            <a:r>
              <a:rPr lang="en-US" dirty="0" smtClean="0"/>
              <a:t>Why it’s important to learn</a:t>
            </a:r>
          </a:p>
          <a:p>
            <a:r>
              <a:rPr lang="en-US" dirty="0" smtClean="0"/>
              <a:t>Via play, often with others</a:t>
            </a:r>
          </a:p>
          <a:p>
            <a:pPr lvl="1"/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Testing each other</a:t>
            </a:r>
          </a:p>
          <a:p>
            <a:r>
              <a:rPr lang="en-US" dirty="0" smtClean="0"/>
              <a:t>Practicing – like doing homework</a:t>
            </a:r>
          </a:p>
          <a:p>
            <a:pPr lvl="1"/>
            <a:r>
              <a:rPr lang="en-US" dirty="0" smtClean="0"/>
              <a:t>Builds confidence and skill</a:t>
            </a:r>
          </a:p>
          <a:p>
            <a:pPr lvl="1"/>
            <a:r>
              <a:rPr lang="en-US" dirty="0" smtClean="0"/>
              <a:t>Prepares for related learning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51" y="2665674"/>
            <a:ext cx="3448226" cy="19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4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</a:t>
            </a:r>
            <a:r>
              <a:rPr lang="en-US" dirty="0" err="1" smtClean="0"/>
              <a:t>Vygotsky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requires:</a:t>
            </a:r>
          </a:p>
          <a:p>
            <a:pPr lvl="1"/>
            <a:r>
              <a:rPr lang="en-US" dirty="0" smtClean="0"/>
              <a:t>Attention</a:t>
            </a:r>
          </a:p>
          <a:p>
            <a:pPr lvl="1"/>
            <a:r>
              <a:rPr lang="en-US" dirty="0" smtClean="0"/>
              <a:t>Sensation</a:t>
            </a:r>
          </a:p>
          <a:p>
            <a:pPr lvl="1"/>
            <a:r>
              <a:rPr lang="en-US" dirty="0" smtClean="0"/>
              <a:t>Perception</a:t>
            </a:r>
          </a:p>
          <a:p>
            <a:pPr lvl="1"/>
            <a:r>
              <a:rPr lang="en-US" b="1" dirty="0" smtClean="0"/>
              <a:t>Memory</a:t>
            </a:r>
          </a:p>
          <a:p>
            <a:r>
              <a:rPr lang="en-US" dirty="0" smtClean="0"/>
              <a:t>“Meaning” comes from the social context.</a:t>
            </a:r>
          </a:p>
          <a:p>
            <a:pPr lvl="1"/>
            <a:r>
              <a:rPr lang="en-US" dirty="0" smtClean="0"/>
              <a:t>What we learn is guided.</a:t>
            </a:r>
          </a:p>
          <a:p>
            <a:pPr lvl="2"/>
            <a:r>
              <a:rPr lang="en-US" dirty="0" smtClean="0"/>
              <a:t>We learn from “the more knowledgeable other.”</a:t>
            </a:r>
          </a:p>
          <a:p>
            <a:pPr lvl="1"/>
            <a:r>
              <a:rPr lang="en-US" dirty="0" smtClean="0"/>
              <a:t>The community makes the meaning.</a:t>
            </a:r>
          </a:p>
          <a:p>
            <a:pPr lvl="2"/>
            <a:r>
              <a:rPr lang="en-US" dirty="0" smtClean="0"/>
              <a:t>Internalization via language.</a:t>
            </a:r>
          </a:p>
          <a:p>
            <a:pPr lvl="1"/>
            <a:r>
              <a:rPr lang="en-US" dirty="0" smtClean="0"/>
              <a:t>“Higher mental processes” are mostly social.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1" y="1742162"/>
            <a:ext cx="1650552" cy="2276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5046" y="1692995"/>
            <a:ext cx="594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}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4631050" y="1885895"/>
            <a:ext cx="2250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steps in learning are almost the same as the steps in selling!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Vygotsky’s</a:t>
            </a:r>
            <a:r>
              <a:rPr lang="en-US" dirty="0" smtClean="0"/>
              <a:t> sweet spot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19253"/>
            <a:ext cx="8042276" cy="4343400"/>
          </a:xfrm>
        </p:spPr>
        <p:txBody>
          <a:bodyPr/>
          <a:lstStyle/>
          <a:p>
            <a:r>
              <a:rPr lang="en-US" dirty="0" err="1" smtClean="0"/>
              <a:t>Vygotsky</a:t>
            </a:r>
            <a:r>
              <a:rPr lang="en-US" dirty="0" smtClean="0"/>
              <a:t> believed we build skills incrementally: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631178"/>
            <a:ext cx="52451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1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Ok, kids, you know how to differentiate a product, right?</a:t>
            </a:r>
          </a:p>
          <a:p>
            <a:endParaRPr lang="en-US" dirty="0"/>
          </a:p>
          <a:p>
            <a:r>
              <a:rPr lang="en-US" dirty="0" smtClean="0"/>
              <a:t>Then let’s show how that leads, almost immediately, to </a:t>
            </a:r>
            <a:r>
              <a:rPr lang="en-US" b="1" dirty="0" smtClean="0"/>
              <a:t>integration by parts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89" y="2509525"/>
            <a:ext cx="51943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42" y="4216500"/>
            <a:ext cx="2349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kinds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Short term </a:t>
            </a:r>
            <a:r>
              <a:rPr lang="en-US" dirty="0" err="1" smtClean="0"/>
              <a:t>vs</a:t>
            </a:r>
            <a:r>
              <a:rPr lang="en-US" dirty="0" smtClean="0"/>
              <a:t> long-term memory</a:t>
            </a:r>
          </a:p>
          <a:p>
            <a:r>
              <a:rPr lang="en-US" dirty="0" smtClean="0"/>
              <a:t>Declarative </a:t>
            </a:r>
            <a:r>
              <a:rPr lang="en-US" dirty="0" err="1" smtClean="0"/>
              <a:t>vs</a:t>
            </a:r>
            <a:r>
              <a:rPr lang="en-US" dirty="0" smtClean="0"/>
              <a:t> procedural knowledge</a:t>
            </a:r>
          </a:p>
          <a:p>
            <a:pPr lvl="1"/>
            <a:r>
              <a:rPr lang="en-US" dirty="0" smtClean="0"/>
              <a:t>Declarative:  Episodic </a:t>
            </a:r>
            <a:r>
              <a:rPr lang="en-US" dirty="0" err="1" smtClean="0"/>
              <a:t>vs</a:t>
            </a:r>
            <a:r>
              <a:rPr lang="en-US" dirty="0" smtClean="0"/>
              <a:t> semantic (abstract)</a:t>
            </a:r>
          </a:p>
          <a:p>
            <a:pPr lvl="1"/>
            <a:r>
              <a:rPr lang="en-US" dirty="0" smtClean="0"/>
              <a:t>Procedural:  </a:t>
            </a:r>
            <a:r>
              <a:rPr lang="en-US" dirty="0" smtClean="0"/>
              <a:t>May use motor </a:t>
            </a:r>
            <a:r>
              <a:rPr lang="en-US" dirty="0" smtClean="0"/>
              <a:t>skills </a:t>
            </a:r>
            <a:r>
              <a:rPr lang="en-US" dirty="0" smtClean="0"/>
              <a:t>as well as </a:t>
            </a:r>
            <a:r>
              <a:rPr lang="en-US" dirty="0" smtClean="0"/>
              <a:t>mental</a:t>
            </a:r>
          </a:p>
          <a:p>
            <a:r>
              <a:rPr lang="en-US" dirty="0" smtClean="0"/>
              <a:t>Encoding, rehearsal via elaboration, organization</a:t>
            </a:r>
          </a:p>
          <a:p>
            <a:r>
              <a:rPr lang="en-US" dirty="0" smtClean="0"/>
              <a:t>Cue dependency</a:t>
            </a:r>
          </a:p>
          <a:p>
            <a:r>
              <a:rPr lang="en-US" dirty="0" smtClean="0"/>
              <a:t>Explicit </a:t>
            </a:r>
            <a:r>
              <a:rPr lang="en-US" dirty="0" err="1" smtClean="0"/>
              <a:t>vs</a:t>
            </a:r>
            <a:r>
              <a:rPr lang="en-US" dirty="0" smtClean="0"/>
              <a:t> implicit memory</a:t>
            </a:r>
          </a:p>
          <a:p>
            <a:r>
              <a:rPr lang="en-US" dirty="0" smtClean="0"/>
              <a:t>Anomalies like, “If you take a test before learning something, you learn it better.”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8346" y="3986602"/>
            <a:ext cx="334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Why recognition beats recall!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28014" y="4147352"/>
            <a:ext cx="9003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559504" y="2861351"/>
            <a:ext cx="643095" cy="1720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02598" y="4573027"/>
            <a:ext cx="312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Implicit = “</a:t>
            </a:r>
            <a:r>
              <a:rPr lang="en-US" dirty="0" err="1" smtClean="0">
                <a:solidFill>
                  <a:srgbClr val="FF0000"/>
                </a:solidFill>
              </a:rPr>
              <a:t>nondeclarative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2266" y="4733777"/>
            <a:ext cx="9003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6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learning is ballroom dancing?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31" y="2280977"/>
            <a:ext cx="6511332" cy="36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all about involvement?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Maybe…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34" y="1425291"/>
            <a:ext cx="6368765" cy="50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5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machines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Tom M. Mitchell:  A machine can take experience and utilize it so that its experience improves in similar situations.</a:t>
            </a:r>
          </a:p>
          <a:p>
            <a:r>
              <a:rPr lang="en-US" dirty="0" smtClean="0"/>
              <a:t>Doesn’t say how that’s accomplished.</a:t>
            </a:r>
          </a:p>
          <a:p>
            <a:r>
              <a:rPr lang="en-US" dirty="0" smtClean="0"/>
              <a:t>Modeled on human learning:</a:t>
            </a:r>
          </a:p>
          <a:p>
            <a:pPr lvl="1"/>
            <a:r>
              <a:rPr lang="en-US" dirty="0" smtClean="0"/>
              <a:t>Data input</a:t>
            </a:r>
          </a:p>
          <a:p>
            <a:pPr lvl="2"/>
            <a:r>
              <a:rPr lang="en-US" dirty="0" smtClean="0"/>
              <a:t>Like sitting in class</a:t>
            </a:r>
          </a:p>
          <a:p>
            <a:pPr lvl="1"/>
            <a:r>
              <a:rPr lang="en-US" dirty="0" smtClean="0"/>
              <a:t>Abstraction</a:t>
            </a:r>
          </a:p>
          <a:p>
            <a:pPr lvl="2"/>
            <a:r>
              <a:rPr lang="en-US" dirty="0" smtClean="0"/>
              <a:t>Getting the idea</a:t>
            </a:r>
          </a:p>
          <a:p>
            <a:pPr lvl="1"/>
            <a:r>
              <a:rPr lang="en-US" dirty="0" smtClean="0"/>
              <a:t>Generalization</a:t>
            </a:r>
          </a:p>
          <a:p>
            <a:pPr lvl="2"/>
            <a:r>
              <a:rPr lang="en-US" dirty="0" smtClean="0"/>
              <a:t>Using it for something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28" y="3393324"/>
            <a:ext cx="3769504" cy="26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is a young field concerned with developing, analyzing, and applying algorithms for learning from data. 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480" y="3164704"/>
            <a:ext cx="4699000" cy="290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614" y="3154942"/>
            <a:ext cx="3584225" cy="23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is most of the work, in most machine learning situations.</a:t>
            </a:r>
          </a:p>
          <a:p>
            <a:pPr lvl="1"/>
            <a:r>
              <a:rPr lang="en-US" dirty="0" smtClean="0"/>
              <a:t>Involves scrubbing the data</a:t>
            </a:r>
          </a:p>
          <a:p>
            <a:pPr lvl="1"/>
            <a:r>
              <a:rPr lang="en-US" dirty="0" smtClean="0"/>
              <a:t>Also, assigning meaning to things.</a:t>
            </a:r>
          </a:p>
          <a:p>
            <a:r>
              <a:rPr lang="en-US" dirty="0" smtClean="0"/>
              <a:t>As we’ll see later in the course, </a:t>
            </a:r>
            <a:br>
              <a:rPr lang="en-US" dirty="0" smtClean="0"/>
            </a:br>
            <a:r>
              <a:rPr lang="en-US" dirty="0" smtClean="0"/>
              <a:t>“knowledge representation” is one </a:t>
            </a:r>
            <a:br>
              <a:rPr lang="en-US" dirty="0" smtClean="0"/>
            </a:br>
            <a:r>
              <a:rPr lang="en-US" dirty="0" smtClean="0"/>
              <a:t>of the major areas of AI.</a:t>
            </a:r>
          </a:p>
          <a:p>
            <a:r>
              <a:rPr lang="en-US" dirty="0" smtClean="0"/>
              <a:t>Humans aid in setting this up:</a:t>
            </a:r>
          </a:p>
          <a:p>
            <a:pPr lvl="1"/>
            <a:r>
              <a:rPr lang="en-US" dirty="0" smtClean="0"/>
              <a:t>Equations</a:t>
            </a:r>
          </a:p>
          <a:p>
            <a:pPr lvl="1"/>
            <a:r>
              <a:rPr lang="en-US" dirty="0" smtClean="0"/>
              <a:t>Diagrams like trees and graphs</a:t>
            </a:r>
          </a:p>
          <a:p>
            <a:pPr lvl="1"/>
            <a:r>
              <a:rPr lang="en-US" dirty="0" smtClean="0"/>
              <a:t>Logical if/else rules</a:t>
            </a:r>
          </a:p>
          <a:p>
            <a:pPr lvl="1"/>
            <a:r>
              <a:rPr lang="en-US" dirty="0" smtClean="0"/>
              <a:t>Groupings (clusters) of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91" y="2313766"/>
            <a:ext cx="2785663" cy="19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4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Fitting a dataset to a model.</a:t>
            </a:r>
          </a:p>
          <a:p>
            <a:pPr lvl="1"/>
            <a:r>
              <a:rPr lang="en-US" dirty="0" smtClean="0"/>
              <a:t>Abstracts the meaning of the data.</a:t>
            </a:r>
          </a:p>
          <a:p>
            <a:pPr lvl="1"/>
            <a:r>
              <a:rPr lang="en-US" dirty="0" smtClean="0"/>
              <a:t>Precedes applying the results.</a:t>
            </a:r>
          </a:p>
          <a:p>
            <a:r>
              <a:rPr lang="en-US" dirty="0" smtClean="0"/>
              <a:t>Called training because the model is imposed on the data by a human teacher.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86" y="4111570"/>
            <a:ext cx="3023675" cy="22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206039" cy="4343400"/>
          </a:xfrm>
        </p:spPr>
        <p:txBody>
          <a:bodyPr/>
          <a:lstStyle/>
          <a:p>
            <a:r>
              <a:rPr lang="en-US" dirty="0" smtClean="0"/>
              <a:t>Goal – Using the abstracted knowledge for future actions.</a:t>
            </a:r>
          </a:p>
          <a:p>
            <a:r>
              <a:rPr lang="en-US" dirty="0" smtClean="0"/>
              <a:t>Process – Find heuristics for that in the abstracted data.</a:t>
            </a:r>
          </a:p>
          <a:p>
            <a:pPr lvl="1"/>
            <a:r>
              <a:rPr lang="en-US" dirty="0" smtClean="0"/>
              <a:t>Always creates some bias.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1" y="1937515"/>
            <a:ext cx="2794000" cy="4178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7212" y="4325635"/>
            <a:ext cx="4108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 Broderick:  “Everything we’re doing is illegal!”</a:t>
            </a:r>
          </a:p>
          <a:p>
            <a:endParaRPr lang="en-US" dirty="0"/>
          </a:p>
          <a:p>
            <a:r>
              <a:rPr lang="en-US" dirty="0" smtClean="0"/>
              <a:t>Marlon Brando:  “Now you’re speaking in generalities.”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5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113"/>
            <a:ext cx="8042276" cy="1336956"/>
          </a:xfrm>
        </p:spPr>
        <p:txBody>
          <a:bodyPr/>
          <a:lstStyle/>
          <a:p>
            <a:r>
              <a:rPr lang="en-US" dirty="0" smtClean="0"/>
              <a:t>Assessing the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59" y="1615691"/>
            <a:ext cx="5350147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Sometimes easier than others:</a:t>
            </a:r>
          </a:p>
          <a:p>
            <a:pPr lvl="1"/>
            <a:r>
              <a:rPr lang="en-US" dirty="0" smtClean="0"/>
              <a:t>How well can it predict the weather?</a:t>
            </a:r>
          </a:p>
          <a:p>
            <a:pPr lvl="2"/>
            <a:r>
              <a:rPr lang="en-US" dirty="0" smtClean="0"/>
              <a:t>There will be unexplained variances.</a:t>
            </a:r>
          </a:p>
          <a:p>
            <a:r>
              <a:rPr lang="en-US" dirty="0" smtClean="0"/>
              <a:t>Requires a new dataset, not used to create the model.</a:t>
            </a:r>
          </a:p>
          <a:p>
            <a:pPr lvl="1"/>
            <a:r>
              <a:rPr lang="en-US" dirty="0" smtClean="0"/>
              <a:t>Unless there isn’t going to be any new data!</a:t>
            </a:r>
          </a:p>
          <a:p>
            <a:r>
              <a:rPr lang="en-US" dirty="0" smtClean="0"/>
              <a:t>Sample problem – “</a:t>
            </a:r>
            <a:r>
              <a:rPr lang="en-US" dirty="0" err="1" smtClean="0"/>
              <a:t>Overfitting</a:t>
            </a:r>
            <a:r>
              <a:rPr lang="en-US" dirty="0" smtClean="0"/>
              <a:t>”:</a:t>
            </a:r>
          </a:p>
          <a:p>
            <a:pPr lvl="1"/>
            <a:r>
              <a:rPr lang="en-US" dirty="0" smtClean="0"/>
              <a:t>You’re modeling a lot of the noise in the data.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22" y="1722206"/>
            <a:ext cx="2908300" cy="27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9422" y="4605934"/>
            <a:ext cx="290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Doppler radar tower like the ones by the Indy airport. They can measure velocity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2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8326"/>
            <a:ext cx="8042276" cy="1336956"/>
          </a:xfrm>
        </p:spPr>
        <p:txBody>
          <a:bodyPr/>
          <a:lstStyle/>
          <a:p>
            <a:r>
              <a:rPr lang="en-US" dirty="0" smtClean="0"/>
              <a:t>Steps to apply </a:t>
            </a:r>
            <a:br>
              <a:rPr lang="en-US" dirty="0" smtClean="0"/>
            </a:br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60951"/>
            <a:ext cx="8042276" cy="4343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Collecting the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Exploring and preparing the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Training a model on the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Evaluating model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Improving model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9984" y="5079633"/>
            <a:ext cx="659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are more or less the headings for the sections Lantz uses to describe each detailed example.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244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Lantz warns that you have to learn a lot of these.</a:t>
            </a:r>
          </a:p>
          <a:p>
            <a:pPr lvl="1"/>
            <a:r>
              <a:rPr lang="en-US" dirty="0" smtClean="0"/>
              <a:t>Not just one for classifying </a:t>
            </a:r>
            <a:r>
              <a:rPr lang="en-US" dirty="0" err="1" smtClean="0"/>
              <a:t>vs</a:t>
            </a:r>
            <a:r>
              <a:rPr lang="en-US" dirty="0" smtClean="0"/>
              <a:t> one for numerical.</a:t>
            </a:r>
          </a:p>
          <a:p>
            <a:pPr lvl="1"/>
            <a:r>
              <a:rPr lang="en-US" dirty="0" smtClean="0"/>
              <a:t>Everyone’s doing machine learning these days – it’s a competitive sport.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876" y="3523526"/>
            <a:ext cx="3616667" cy="24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 – single instances of training data.</a:t>
            </a:r>
          </a:p>
          <a:p>
            <a:pPr lvl="1"/>
            <a:r>
              <a:rPr lang="en-US" dirty="0" smtClean="0"/>
              <a:t>E.g., a single email that’s either spam or not spam.</a:t>
            </a:r>
          </a:p>
          <a:p>
            <a:r>
              <a:rPr lang="en-US" dirty="0" smtClean="0"/>
              <a:t>Features – the characteristics that form the basis for learning.</a:t>
            </a:r>
          </a:p>
          <a:p>
            <a:pPr lvl="1"/>
            <a:r>
              <a:rPr lang="en-US" dirty="0" smtClean="0"/>
              <a:t>Numeric</a:t>
            </a:r>
          </a:p>
          <a:p>
            <a:pPr lvl="1"/>
            <a:r>
              <a:rPr lang="en-US" dirty="0" smtClean="0"/>
              <a:t>Categorical (or Nominal)</a:t>
            </a:r>
          </a:p>
          <a:p>
            <a:pPr lvl="2"/>
            <a:r>
              <a:rPr lang="en-US" dirty="0" smtClean="0"/>
              <a:t>Ordinal – can be made into an ordered list.</a:t>
            </a:r>
          </a:p>
          <a:p>
            <a:r>
              <a:rPr lang="en-US" dirty="0" smtClean="0"/>
              <a:t>Units of observation – like transactions, persons, time points, or measurements.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6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supervised learning…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target feature to be predicted may be:</a:t>
            </a:r>
          </a:p>
          <a:p>
            <a:pPr lvl="1"/>
            <a:r>
              <a:rPr lang="en-US" dirty="0" smtClean="0"/>
              <a:t>A categorical feature called “the class” </a:t>
            </a:r>
          </a:p>
          <a:p>
            <a:pPr lvl="1"/>
            <a:r>
              <a:rPr lang="en-US" dirty="0" smtClean="0"/>
              <a:t>It’s divided into categories called “levels”</a:t>
            </a:r>
          </a:p>
          <a:p>
            <a:pPr lvl="2"/>
            <a:r>
              <a:rPr lang="en-US" dirty="0" smtClean="0"/>
              <a:t>These don’t have to be “ordinal”</a:t>
            </a:r>
          </a:p>
          <a:p>
            <a:r>
              <a:rPr lang="en-US" dirty="0" smtClean="0"/>
              <a:t>Supervised “outcome” can also be:</a:t>
            </a:r>
          </a:p>
          <a:p>
            <a:pPr lvl="1"/>
            <a:r>
              <a:rPr lang="en-US" dirty="0" smtClean="0"/>
              <a:t>Numeric data like income, laboratory values, etc.</a:t>
            </a:r>
          </a:p>
          <a:p>
            <a:pPr lvl="1"/>
            <a:r>
              <a:rPr lang="en-US" dirty="0" smtClean="0"/>
              <a:t>Like fitting a linear regression model to input data.</a:t>
            </a:r>
          </a:p>
          <a:p>
            <a:r>
              <a:rPr lang="en-US" dirty="0" smtClean="0"/>
              <a:t>Sometimes numeric data is converted to categories:</a:t>
            </a:r>
          </a:p>
          <a:p>
            <a:pPr lvl="1"/>
            <a:r>
              <a:rPr lang="en-US" dirty="0" smtClean="0"/>
              <a:t>“Teenagers,”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“unsupervised”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298078" cy="4343400"/>
          </a:xfrm>
        </p:spPr>
        <p:txBody>
          <a:bodyPr/>
          <a:lstStyle/>
          <a:p>
            <a:r>
              <a:rPr lang="en-US" dirty="0" smtClean="0"/>
              <a:t>Supervised = inferred “causes” and “effects.”</a:t>
            </a:r>
          </a:p>
          <a:p>
            <a:pPr lvl="1"/>
            <a:r>
              <a:rPr lang="en-US" dirty="0" smtClean="0"/>
              <a:t>Inputs and outputs, in a causal chain.</a:t>
            </a:r>
          </a:p>
          <a:p>
            <a:pPr lvl="1"/>
            <a:r>
              <a:rPr lang="en-US" dirty="0" smtClean="0"/>
              <a:t>The models are “predictive,” in the probabilistic sense.</a:t>
            </a:r>
          </a:p>
          <a:p>
            <a:r>
              <a:rPr lang="en-US" dirty="0" smtClean="0"/>
              <a:t>Unsupervised = everything’s an “effect.”</a:t>
            </a:r>
          </a:p>
          <a:p>
            <a:pPr lvl="1"/>
            <a:r>
              <a:rPr lang="en-US" dirty="0" smtClean="0"/>
              <a:t>Everything’s caused by a set of latent variables.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56" y="4122608"/>
            <a:ext cx="3898233" cy="24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7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54" y="325838"/>
            <a:ext cx="4828965" cy="1336956"/>
          </a:xfrm>
        </p:spPr>
        <p:txBody>
          <a:bodyPr/>
          <a:lstStyle/>
          <a:p>
            <a:r>
              <a:rPr lang="en-US" dirty="0" smtClean="0"/>
              <a:t>In unsupervised learning…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78779"/>
            <a:ext cx="4174050" cy="4343400"/>
          </a:xfrm>
        </p:spPr>
        <p:txBody>
          <a:bodyPr/>
          <a:lstStyle/>
          <a:p>
            <a:r>
              <a:rPr lang="en-US" dirty="0" smtClean="0"/>
              <a:t>A descriptive model is used.</a:t>
            </a:r>
          </a:p>
          <a:p>
            <a:pPr lvl="1"/>
            <a:r>
              <a:rPr lang="en-US" dirty="0" smtClean="0"/>
              <a:t>Goal is to gain insights from summarizing, categorizing, etc.</a:t>
            </a:r>
          </a:p>
          <a:p>
            <a:pPr lvl="1"/>
            <a:r>
              <a:rPr lang="en-US" dirty="0" smtClean="0"/>
              <a:t>E.g., “pattern discovery” like market basket analysis.</a:t>
            </a:r>
          </a:p>
          <a:p>
            <a:pPr lvl="1"/>
            <a:r>
              <a:rPr lang="en-US" dirty="0" smtClean="0"/>
              <a:t>Or, fraudulent behavior, multifactorial genetic defects,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721" y="496061"/>
            <a:ext cx="4054072" cy="5039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3184" y="5655069"/>
            <a:ext cx="3561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Above </a:t>
            </a:r>
            <a:r>
              <a:rPr lang="en-US" dirty="0" smtClean="0"/>
              <a:t>– What has to be considered in monogenetic versus complex disorders.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9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Advances in Machine Learning have revolutionized a number of huge fields, including: computer vision, data mining, robotics, automated control, and even cognitive science.</a:t>
            </a:r>
          </a:p>
          <a:p>
            <a:pPr lvl="1"/>
            <a:r>
              <a:rPr lang="en-US" dirty="0" smtClean="0"/>
              <a:t>Ability to learn from mistakes</a:t>
            </a:r>
          </a:p>
          <a:p>
            <a:pPr lvl="2"/>
            <a:r>
              <a:rPr lang="en-US" dirty="0" smtClean="0"/>
              <a:t>“How far off were we this time?”</a:t>
            </a:r>
          </a:p>
          <a:p>
            <a:pPr lvl="1"/>
            <a:r>
              <a:rPr lang="en-US" dirty="0" smtClean="0"/>
              <a:t>Dealing with uncertainty</a:t>
            </a:r>
          </a:p>
          <a:p>
            <a:pPr lvl="2"/>
            <a:r>
              <a:rPr lang="en-US" dirty="0" smtClean="0"/>
              <a:t>E.g., How to get a good guess from lots of mediocre guesses.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09" y="4951597"/>
            <a:ext cx="2636827" cy="1522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947" y="5288678"/>
            <a:ext cx="242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do we learn from these two situations?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7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as S, at Bell Labs.</a:t>
            </a:r>
          </a:p>
          <a:p>
            <a:pPr lvl="1"/>
            <a:r>
              <a:rPr lang="en-US" dirty="0" smtClean="0"/>
              <a:t>Created by John Chambers.</a:t>
            </a:r>
          </a:p>
          <a:p>
            <a:r>
              <a:rPr lang="en-US" dirty="0" smtClean="0"/>
              <a:t>R is open source.</a:t>
            </a:r>
          </a:p>
          <a:p>
            <a:r>
              <a:rPr lang="en-US" dirty="0" smtClean="0"/>
              <a:t>Growing in popularity.</a:t>
            </a:r>
          </a:p>
          <a:p>
            <a:r>
              <a:rPr lang="en-US" dirty="0" smtClean="0"/>
              <a:t>Used for statistical computing and graphics.</a:t>
            </a:r>
          </a:p>
          <a:p>
            <a:r>
              <a:rPr lang="en-US" dirty="0" smtClean="0"/>
              <a:t>Use for machine learning is a further development.</a:t>
            </a:r>
          </a:p>
          <a:p>
            <a:pPr lvl="1"/>
            <a:r>
              <a:rPr lang="en-US" dirty="0" smtClean="0"/>
              <a:t>Uses special packages, usually written in R or Java.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02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It’s interpreted.</a:t>
            </a:r>
          </a:p>
          <a:p>
            <a:r>
              <a:rPr lang="en-US" dirty="0" smtClean="0"/>
              <a:t>The command line is a central feature.</a:t>
            </a:r>
          </a:p>
          <a:p>
            <a:r>
              <a:rPr lang="en-US" dirty="0" smtClean="0"/>
              <a:t>Everything is a matrix or vector.  </a:t>
            </a:r>
          </a:p>
          <a:p>
            <a:r>
              <a:rPr lang="en-US" dirty="0" smtClean="0"/>
              <a:t>E.g.,</a:t>
            </a:r>
          </a:p>
          <a:p>
            <a:pPr marL="336550" lvl="1" indent="0">
              <a:buNone/>
            </a:pPr>
            <a:r>
              <a:rPr lang="en-US" dirty="0"/>
              <a:t>&gt; 2+2</a:t>
            </a:r>
          </a:p>
          <a:p>
            <a:pPr marL="336550" lvl="1" indent="0">
              <a:buNone/>
            </a:pPr>
            <a:r>
              <a:rPr lang="en-US" dirty="0"/>
              <a:t>[1] </a:t>
            </a:r>
            <a:r>
              <a:rPr lang="en-US" dirty="0" smtClean="0"/>
              <a:t>4</a:t>
            </a:r>
          </a:p>
          <a:p>
            <a:r>
              <a:rPr lang="en-US" dirty="0" smtClean="0"/>
              <a:t>Object oriented, but with lots of functions.</a:t>
            </a:r>
          </a:p>
          <a:p>
            <a:r>
              <a:rPr lang="en-US" dirty="0" smtClean="0"/>
              <a:t>Many libraries.</a:t>
            </a:r>
          </a:p>
          <a:p>
            <a:pPr lvl="1"/>
            <a:r>
              <a:rPr lang="en-US" dirty="0" smtClean="0"/>
              <a:t>Built-in statistical functions.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1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 R as a language?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the link on Moodle for a guide to learning it.</a:t>
            </a:r>
          </a:p>
          <a:p>
            <a:pPr lvl="1"/>
            <a:r>
              <a:rPr lang="en-US" dirty="0">
                <a:hlinkClick r:id="rId2"/>
              </a:rPr>
              <a:t>http://en.wikibooks.org/wiki/</a:t>
            </a:r>
            <a:r>
              <a:rPr lang="en-US" dirty="0" smtClean="0">
                <a:hlinkClick r:id="rId2"/>
              </a:rPr>
              <a:t>R_Programming</a:t>
            </a:r>
            <a:endParaRPr lang="en-US" dirty="0" smtClean="0"/>
          </a:p>
          <a:p>
            <a:pPr lvl="1"/>
            <a:r>
              <a:rPr lang="en-US" dirty="0" smtClean="0"/>
              <a:t>E.g., a function with arguments to pass inside it:</a:t>
            </a:r>
          </a:p>
          <a:p>
            <a:pPr marL="619125" lvl="2" indent="0">
              <a:buNone/>
            </a:pPr>
            <a:r>
              <a:rPr lang="en-US" dirty="0"/>
              <a:t>plot2 &lt;- </a:t>
            </a:r>
            <a:r>
              <a:rPr lang="en-US" b="1" dirty="0"/>
              <a:t>function</a:t>
            </a:r>
            <a:r>
              <a:rPr lang="en-US" dirty="0"/>
              <a:t>(x,...){</a:t>
            </a:r>
          </a:p>
          <a:p>
            <a:pPr marL="619125" lvl="2" indent="0">
              <a:buNone/>
            </a:pPr>
            <a:r>
              <a:rPr lang="en-US" dirty="0"/>
              <a:t>	</a:t>
            </a:r>
            <a:r>
              <a:rPr lang="en-US" b="1" dirty="0"/>
              <a:t>plot</a:t>
            </a:r>
            <a:r>
              <a:rPr lang="en-US" dirty="0"/>
              <a:t>(x, type = "l", ...)</a:t>
            </a:r>
          </a:p>
          <a:p>
            <a:pPr marL="619125" lvl="2" indent="0">
              <a:buNone/>
            </a:pPr>
            <a:r>
              <a:rPr lang="en-US" dirty="0"/>
              <a:t>	}</a:t>
            </a:r>
          </a:p>
          <a:p>
            <a:pPr marL="619125" lvl="2" indent="0">
              <a:buNone/>
            </a:pPr>
            <a:r>
              <a:rPr lang="en-US" dirty="0"/>
              <a:t>plot2(</a:t>
            </a:r>
            <a:r>
              <a:rPr lang="en-US" b="1" dirty="0" err="1"/>
              <a:t>runif</a:t>
            </a:r>
            <a:r>
              <a:rPr lang="en-US" dirty="0"/>
              <a:t>(100), main = "line plot", </a:t>
            </a:r>
            <a:r>
              <a:rPr lang="en-US" b="1" dirty="0"/>
              <a:t>col</a:t>
            </a:r>
            <a:r>
              <a:rPr lang="en-US" dirty="0"/>
              <a:t> = "red")</a:t>
            </a:r>
            <a:endParaRPr lang="en-US" dirty="0" smtClean="0"/>
          </a:p>
          <a:p>
            <a:r>
              <a:rPr lang="en-US" dirty="0" smtClean="0"/>
              <a:t>We’ll otherwise stay relatively close to Lantz’s examples.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25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71" y="1580359"/>
            <a:ext cx="8042276" cy="434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nice development environment for R.</a:t>
            </a:r>
          </a:p>
          <a:p>
            <a:pPr lvl="1"/>
            <a:r>
              <a:rPr lang="en-US" sz="2000" dirty="0" smtClean="0"/>
              <a:t>Also open source.</a:t>
            </a:r>
          </a:p>
          <a:p>
            <a:pPr lvl="1"/>
            <a:r>
              <a:rPr lang="en-US" sz="2000" dirty="0" smtClean="0"/>
              <a:t>Easy to load packages:</a:t>
            </a:r>
          </a:p>
          <a:p>
            <a:pPr lvl="1"/>
            <a:endParaRPr lang="en-US" sz="2000" dirty="0"/>
          </a:p>
          <a:p>
            <a:pPr marL="631825" lvl="2" indent="0">
              <a:buNone/>
            </a:pPr>
            <a:r>
              <a:rPr lang="en-US" sz="1800" dirty="0"/>
              <a:t>&gt; </a:t>
            </a:r>
            <a:r>
              <a:rPr lang="en-US" sz="1800" dirty="0" err="1"/>
              <a:t>install.packages</a:t>
            </a:r>
            <a:r>
              <a:rPr lang="en-US" sz="1800" dirty="0"/>
              <a:t>("</a:t>
            </a:r>
            <a:r>
              <a:rPr lang="en-US" sz="1800" dirty="0" err="1"/>
              <a:t>RWeka</a:t>
            </a:r>
            <a:r>
              <a:rPr lang="en-US" sz="1800" dirty="0"/>
              <a:t>"</a:t>
            </a:r>
            <a:r>
              <a:rPr lang="en-US" sz="1800" dirty="0" smtClean="0"/>
              <a:t>)</a:t>
            </a:r>
          </a:p>
          <a:p>
            <a:pPr marL="631825" lvl="2" indent="0">
              <a:buNone/>
            </a:pPr>
            <a:r>
              <a:rPr lang="en-US" sz="1800" dirty="0" smtClean="0"/>
              <a:t>… [includes everything you </a:t>
            </a:r>
            <a:br>
              <a:rPr lang="en-US" sz="1800" dirty="0" smtClean="0"/>
            </a:br>
            <a:r>
              <a:rPr lang="en-US" sz="1800" dirty="0" smtClean="0"/>
              <a:t>    need, automatically!]</a:t>
            </a:r>
          </a:p>
          <a:p>
            <a:pPr marL="631825" lvl="2" indent="0">
              <a:buNone/>
            </a:pPr>
            <a:r>
              <a:rPr lang="en-US" sz="1800" dirty="0"/>
              <a:t>&gt; library(</a:t>
            </a:r>
            <a:r>
              <a:rPr lang="en-US" sz="1800" dirty="0" err="1"/>
              <a:t>RWeka</a:t>
            </a:r>
            <a:r>
              <a:rPr lang="en-US" sz="18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463" y="2286443"/>
            <a:ext cx="4837433" cy="34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5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also curious?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feels like the essence of AI:</a:t>
            </a:r>
          </a:p>
          <a:p>
            <a:pPr lvl="1"/>
            <a:r>
              <a:rPr lang="en-US" dirty="0" smtClean="0"/>
              <a:t>How to make machines learn “on their own.”</a:t>
            </a:r>
          </a:p>
          <a:p>
            <a:pPr lvl="1"/>
            <a:r>
              <a:rPr lang="en-US" dirty="0" smtClean="0"/>
              <a:t>Results are an obvious surprise to us.</a:t>
            </a:r>
          </a:p>
          <a:p>
            <a:pPr lvl="2"/>
            <a:r>
              <a:rPr lang="en-US" dirty="0" smtClean="0"/>
              <a:t>If they make sense, they added value.</a:t>
            </a:r>
          </a:p>
          <a:p>
            <a:r>
              <a:rPr lang="en-US" dirty="0" smtClean="0"/>
              <a:t>Seems like the core of “data mining”:</a:t>
            </a:r>
          </a:p>
          <a:p>
            <a:pPr lvl="1"/>
            <a:r>
              <a:rPr lang="en-US" dirty="0" smtClean="0"/>
              <a:t>Systematic ways to deal with large data.</a:t>
            </a:r>
          </a:p>
          <a:p>
            <a:r>
              <a:rPr lang="en-US" dirty="0" smtClean="0"/>
              <a:t>Probably required for things with sensors.</a:t>
            </a:r>
          </a:p>
          <a:p>
            <a:pPr lvl="1"/>
            <a:r>
              <a:rPr lang="en-US" dirty="0" smtClean="0"/>
              <a:t>“Bots” have to learn about their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has machine learning taken off?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Lantz says (</a:t>
            </a:r>
            <a:r>
              <a:rPr lang="en-US" dirty="0" err="1" smtClean="0"/>
              <a:t>Ch</a:t>
            </a:r>
            <a:r>
              <a:rPr lang="en-US" dirty="0" smtClean="0"/>
              <a:t> 1), we suddenly have:</a:t>
            </a:r>
          </a:p>
          <a:p>
            <a:pPr lvl="1"/>
            <a:r>
              <a:rPr lang="en-US" dirty="0" smtClean="0"/>
              <a:t>A huge amount of available data.</a:t>
            </a:r>
          </a:p>
          <a:p>
            <a:pPr lvl="1"/>
            <a:r>
              <a:rPr lang="en-US" dirty="0" smtClean="0"/>
              <a:t>Profitable things we could do with it.</a:t>
            </a:r>
          </a:p>
          <a:p>
            <a:pPr lvl="1"/>
            <a:r>
              <a:rPr lang="en-US" dirty="0" smtClean="0"/>
              <a:t>Massive parallel processing for cheap.</a:t>
            </a:r>
          </a:p>
          <a:p>
            <a:pPr lvl="1"/>
            <a:r>
              <a:rPr lang="en-US" dirty="0" smtClean="0"/>
              <a:t>More advanced AI and statistical techniques that run on this computing power.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6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Lantz’s list of uses and abuses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Predict outcomes of elections</a:t>
            </a:r>
          </a:p>
          <a:p>
            <a:r>
              <a:rPr lang="en-US" dirty="0" smtClean="0"/>
              <a:t>Identify and filter email spam</a:t>
            </a:r>
          </a:p>
          <a:p>
            <a:r>
              <a:rPr lang="en-US" dirty="0" smtClean="0"/>
              <a:t>Foresee criminal activity</a:t>
            </a:r>
          </a:p>
          <a:p>
            <a:r>
              <a:rPr lang="en-US" dirty="0" smtClean="0"/>
              <a:t>Automate traffic signals for road conditions</a:t>
            </a:r>
          </a:p>
          <a:p>
            <a:r>
              <a:rPr lang="en-US" dirty="0" smtClean="0"/>
              <a:t>Produce financial estimates of storms and natural disasters</a:t>
            </a:r>
          </a:p>
          <a:p>
            <a:r>
              <a:rPr lang="en-US" dirty="0" smtClean="0"/>
              <a:t>Estimate customer churn</a:t>
            </a:r>
          </a:p>
          <a:p>
            <a:r>
              <a:rPr lang="en-US" dirty="0" smtClean="0"/>
              <a:t>Create auto-piloting planes and cars</a:t>
            </a:r>
          </a:p>
          <a:p>
            <a:r>
              <a:rPr lang="en-US" dirty="0" smtClean="0"/>
              <a:t>Identify people who can afford to donate</a:t>
            </a:r>
          </a:p>
          <a:p>
            <a:r>
              <a:rPr lang="en-US" dirty="0" smtClean="0"/>
              <a:t>Target advertising to specific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my undergrads argued that, “If you’re not doing anything wrong, you have nothing to hide.”</a:t>
            </a:r>
          </a:p>
          <a:p>
            <a:r>
              <a:rPr lang="en-US" dirty="0" smtClean="0"/>
              <a:t>I said, “So, you’re showing your girlfriend a web site, and up pops an ad, asking if you want to read more books on problems with relationships?”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94" y="3932905"/>
            <a:ext cx="2537934" cy="2710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115" y="5079702"/>
            <a:ext cx="342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take on that slogan…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humans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is the act of </a:t>
            </a:r>
            <a:endParaRPr lang="en-US" dirty="0" smtClean="0"/>
          </a:p>
          <a:p>
            <a:pPr lvl="1"/>
            <a:r>
              <a:rPr lang="en-US" dirty="0" smtClean="0"/>
              <a:t>acquiring </a:t>
            </a:r>
            <a:r>
              <a:rPr lang="en-US" dirty="0"/>
              <a:t>new, or modifying and reinforcing, </a:t>
            </a:r>
            <a:endParaRPr lang="en-US" dirty="0" smtClean="0"/>
          </a:p>
          <a:p>
            <a:pPr lvl="1"/>
            <a:r>
              <a:rPr lang="en-US" dirty="0" smtClean="0"/>
              <a:t>existing </a:t>
            </a:r>
            <a:r>
              <a:rPr lang="en-US" dirty="0"/>
              <a:t>knowledge, behaviors, skills, values, or preferences and </a:t>
            </a:r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involve synthesizing different types of information</a:t>
            </a:r>
            <a:r>
              <a:rPr lang="en-US" dirty="0" smtClean="0"/>
              <a:t>.</a:t>
            </a:r>
          </a:p>
          <a:p>
            <a:r>
              <a:rPr lang="en-US" dirty="0"/>
              <a:t>Progress over time tends to follow learning curves.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69" y="4937521"/>
            <a:ext cx="2972023" cy="1468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564" y="5176152"/>
            <a:ext cx="3247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Question</a:t>
            </a:r>
            <a:r>
              <a:rPr lang="en-US" dirty="0" smtClean="0"/>
              <a:t> – What do you have to synthesize to make a sound like bowed strings?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7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86" y="2572759"/>
            <a:ext cx="4857285" cy="3487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ingredients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39885"/>
            <a:ext cx="8042276" cy="4343400"/>
          </a:xfrm>
        </p:spPr>
        <p:txBody>
          <a:bodyPr/>
          <a:lstStyle/>
          <a:p>
            <a:r>
              <a:rPr lang="en-US" dirty="0" smtClean="0"/>
              <a:t>Having a goal</a:t>
            </a:r>
          </a:p>
          <a:p>
            <a:r>
              <a:rPr lang="en-US" dirty="0" smtClean="0"/>
              <a:t>Motivation</a:t>
            </a:r>
          </a:p>
          <a:p>
            <a:r>
              <a:rPr lang="en-US" dirty="0" smtClean="0"/>
              <a:t>Habituation</a:t>
            </a:r>
          </a:p>
          <a:p>
            <a:r>
              <a:rPr lang="en-US" dirty="0" smtClean="0"/>
              <a:t>Classical conditioning</a:t>
            </a:r>
          </a:p>
          <a:p>
            <a:r>
              <a:rPr lang="en-US" dirty="0" smtClean="0"/>
              <a:t>Sensitization</a:t>
            </a:r>
          </a:p>
          <a:p>
            <a:r>
              <a:rPr lang="en-US" dirty="0" smtClean="0"/>
              <a:t>More complex </a:t>
            </a:r>
            <a:br>
              <a:rPr lang="en-US" dirty="0" smtClean="0"/>
            </a:br>
            <a:r>
              <a:rPr lang="en-US" dirty="0" smtClean="0"/>
              <a:t>scenarios, like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8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514</TotalTime>
  <Words>2145</Words>
  <Application>Microsoft Macintosh PowerPoint</Application>
  <PresentationFormat>On-screen Show (4:3)</PresentationFormat>
  <Paragraphs>297</Paragraphs>
  <Slides>33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Breeze</vt:lpstr>
      <vt:lpstr>Intro to R and Machine Learning</vt:lpstr>
      <vt:lpstr>What is it?</vt:lpstr>
      <vt:lpstr>Why is it important?</vt:lpstr>
      <vt:lpstr>Why is it also curious?</vt:lpstr>
      <vt:lpstr>Why has machine learning taken off?</vt:lpstr>
      <vt:lpstr>Lantz’s list of uses and abuses</vt:lpstr>
      <vt:lpstr>Ethical considerations</vt:lpstr>
      <vt:lpstr>How do we humans learn?</vt:lpstr>
      <vt:lpstr>Key ingredients</vt:lpstr>
      <vt:lpstr>Operant conditioning</vt:lpstr>
      <vt:lpstr>Transfer of learning</vt:lpstr>
      <vt:lpstr>How we learn in school</vt:lpstr>
      <vt:lpstr>Enter Vygotsky</vt:lpstr>
      <vt:lpstr>Vygotsky’s sweet spot</vt:lpstr>
      <vt:lpstr>As in…</vt:lpstr>
      <vt:lpstr>Different kinds of learning</vt:lpstr>
      <vt:lpstr>Quick quiz…</vt:lpstr>
      <vt:lpstr>Is it all about involvement?</vt:lpstr>
      <vt:lpstr>How do machines learn?</vt:lpstr>
      <vt:lpstr>The data translation</vt:lpstr>
      <vt:lpstr>Training</vt:lpstr>
      <vt:lpstr>Generalization</vt:lpstr>
      <vt:lpstr>Assessing the results</vt:lpstr>
      <vt:lpstr>Steps to apply  machine learning</vt:lpstr>
      <vt:lpstr>Choosing an algorithm</vt:lpstr>
      <vt:lpstr>Characterizing the data</vt:lpstr>
      <vt:lpstr>In supervised learning…</vt:lpstr>
      <vt:lpstr>What’s “unsupervised” learning?</vt:lpstr>
      <vt:lpstr>In unsupervised learning…</vt:lpstr>
      <vt:lpstr>Enter R</vt:lpstr>
      <vt:lpstr>R features</vt:lpstr>
      <vt:lpstr>Like R as a language?</vt:lpstr>
      <vt:lpstr>RStudio</vt:lpstr>
    </vt:vector>
  </TitlesOfParts>
  <Company>Rose-Hulman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R and Machine Learning</dc:title>
  <dc:creator>Steve Chenoweth</dc:creator>
  <cp:lastModifiedBy>Steve Chenoweth</cp:lastModifiedBy>
  <cp:revision>51</cp:revision>
  <dcterms:created xsi:type="dcterms:W3CDTF">2014-12-01T19:50:04Z</dcterms:created>
  <dcterms:modified xsi:type="dcterms:W3CDTF">2014-12-03T17:53:59Z</dcterms:modified>
</cp:coreProperties>
</file>