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465" r:id="rId3"/>
    <p:sldId id="466" r:id="rId4"/>
    <p:sldId id="429" r:id="rId5"/>
    <p:sldId id="431" r:id="rId6"/>
    <p:sldId id="464" r:id="rId7"/>
    <p:sldId id="432" r:id="rId8"/>
    <p:sldId id="433" r:id="rId9"/>
    <p:sldId id="434" r:id="rId10"/>
    <p:sldId id="439" r:id="rId11"/>
    <p:sldId id="435" r:id="rId12"/>
    <p:sldId id="440" r:id="rId13"/>
    <p:sldId id="441" r:id="rId14"/>
    <p:sldId id="442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51" r:id="rId24"/>
    <p:sldId id="452" r:id="rId25"/>
    <p:sldId id="453" r:id="rId26"/>
    <p:sldId id="454" r:id="rId27"/>
    <p:sldId id="455" r:id="rId28"/>
    <p:sldId id="456" r:id="rId29"/>
    <p:sldId id="457" r:id="rId30"/>
    <p:sldId id="458" r:id="rId31"/>
    <p:sldId id="459" r:id="rId32"/>
    <p:sldId id="460" r:id="rId33"/>
    <p:sldId id="461" r:id="rId34"/>
  </p:sldIdLst>
  <p:sldSz cx="9144000" cy="6858000" type="screen4x3"/>
  <p:notesSz cx="7315200" cy="9601200"/>
  <p:embeddedFontLst>
    <p:embeddedFont>
      <p:font typeface="Monotype Sorts" panose="05000000000000000000" charset="2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658" autoAdjust="0"/>
    <p:restoredTop sz="79306" autoAdjust="0"/>
  </p:normalViewPr>
  <p:slideViewPr>
    <p:cSldViewPr>
      <p:cViewPr varScale="1">
        <p:scale>
          <a:sx n="72" d="100"/>
          <a:sy n="72" d="100"/>
        </p:scale>
        <p:origin x="84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0"/>
            <a:ext cx="3170582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09" tIns="48955" rIns="97909" bIns="48955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23" y="0"/>
            <a:ext cx="3168927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09" tIns="48955" rIns="97909" bIns="4895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" y="9119174"/>
            <a:ext cx="3170582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09" tIns="48955" rIns="97909" bIns="48955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23" y="9119174"/>
            <a:ext cx="3168927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09" tIns="48955" rIns="97909" bIns="4895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E831A139-209A-4712-BAEF-44E0F7900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3170582" cy="478749"/>
          </a:xfrm>
          <a:prstGeom prst="rect">
            <a:avLst/>
          </a:prstGeom>
        </p:spPr>
        <p:txBody>
          <a:bodyPr vert="horz" lIns="97909" tIns="48955" rIns="97909" bIns="48955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623" y="0"/>
            <a:ext cx="3168927" cy="478749"/>
          </a:xfrm>
          <a:prstGeom prst="rect">
            <a:avLst/>
          </a:prstGeom>
        </p:spPr>
        <p:txBody>
          <a:bodyPr vert="horz" lIns="97909" tIns="48955" rIns="97909" bIns="48955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0F8F2E20-F309-4DD8-8ECE-A2B0510216DC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909" tIns="48955" rIns="97909" bIns="4895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6" y="4561232"/>
            <a:ext cx="5850835" cy="4318572"/>
          </a:xfrm>
          <a:prstGeom prst="rect">
            <a:avLst/>
          </a:prstGeom>
        </p:spPr>
        <p:txBody>
          <a:bodyPr vert="horz" lIns="97909" tIns="48955" rIns="97909" bIns="4895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9119174"/>
            <a:ext cx="3170582" cy="480388"/>
          </a:xfrm>
          <a:prstGeom prst="rect">
            <a:avLst/>
          </a:prstGeom>
        </p:spPr>
        <p:txBody>
          <a:bodyPr vert="horz" lIns="97909" tIns="48955" rIns="97909" bIns="48955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623" y="9119174"/>
            <a:ext cx="3168927" cy="480388"/>
          </a:xfrm>
          <a:prstGeom prst="rect">
            <a:avLst/>
          </a:prstGeom>
        </p:spPr>
        <p:txBody>
          <a:bodyPr vert="horz" lIns="97909" tIns="48955" rIns="97909" bIns="48955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AF9D6CD-BD63-4F31-85B9-678DE67FB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0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31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58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3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7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84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34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27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07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11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1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Slide is animated.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times3(25):  25  76  38  19  58  29  88  44  22  11  34  17  52  26  13  40  20  10  5  16  8  4  2  1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It is conjectured that this will halt for all x, but no one has been able to prove it yet.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 wrote a program to count the number of steps before halting for all numbers &lt;= 100,000.  The maximum number of steps was 350.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Look at the Word document that contains the output (in </a:t>
            </a:r>
            <a:r>
              <a:rPr lang="en-US" dirty="0" err="1" smtClean="0"/>
              <a:t>SlidesPPT</a:t>
            </a:r>
            <a:r>
              <a:rPr lang="en-US" dirty="0" smtClean="0"/>
              <a:t> folder).  Notice the long string of 48's starting at i = 2987.</a:t>
            </a:r>
          </a:p>
          <a:p>
            <a:pPr eaLnBrk="1" hangingPunct="1"/>
            <a:endParaRPr lang="en-US" dirty="0" smtClean="0"/>
          </a:p>
          <a:p>
            <a:pPr defTabSz="922634" eaLnBrk="1" hangingPunct="1">
              <a:defRPr/>
            </a:pPr>
            <a:r>
              <a:rPr lang="en-US" dirty="0" smtClean="0"/>
              <a:t>In 2008, Oliveira e Silva  showed that</a:t>
            </a:r>
            <a:r>
              <a:rPr lang="en-US" baseline="0" dirty="0" smtClean="0"/>
              <a:t> it always halts for values of x that are ≤ 19 2</a:t>
            </a:r>
            <a:r>
              <a:rPr lang="en-US" baseline="30000" dirty="0" smtClean="0"/>
              <a:t>58</a:t>
            </a:r>
            <a:r>
              <a:rPr lang="en-US" baseline="0" dirty="0" smtClean="0"/>
              <a:t>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641" indent="-2883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292" indent="-2306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610" indent="-2306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926" indent="-2306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243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561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877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1194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B823FA-C674-44CC-8D4D-B420EB746876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6890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Run both machines "in parallel" (Dovetail).  One of them will eventually halt.  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641" indent="-2883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292" indent="-2306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610" indent="-2306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926" indent="-2306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243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561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877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1194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82870C-8689-4A2A-9099-A524DC133175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6853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06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70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machine is started with empty input. Whenever</a:t>
            </a:r>
            <a:r>
              <a:rPr lang="en-US" baseline="0" dirty="0" smtClean="0"/>
              <a:t> it gets to state p, it adds the string that is its tape contents to the list, then keeps running.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16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72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Second machine : {epsilon, a, aaa, aa, aaaaa, aaaa, …}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641" indent="-2883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292" indent="-2306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610" indent="-2306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926" indent="-2306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243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561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877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1194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127675-B303-45B8-B210-0A39C140F360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0684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607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01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72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4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Slide is animated.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times3(25):  25  76  38  19  58  29  88  44  22  11  34  17  52  26  13  40  20  10  5  16  8  4  2  1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It is conjectured that this will halt for all x, but no one has been able to prove it yet.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 wrote a program to count the number of steps before halting for all numbers &lt;= 100,000.  The maximum number of steps was 350.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Look at the Word document that contains the output (in </a:t>
            </a:r>
            <a:r>
              <a:rPr lang="en-US" dirty="0" err="1" smtClean="0"/>
              <a:t>SlidesPPT</a:t>
            </a:r>
            <a:r>
              <a:rPr lang="en-US" dirty="0" smtClean="0"/>
              <a:t> folder).  Notice the long string of 48's starting at i = 2987.</a:t>
            </a:r>
          </a:p>
          <a:p>
            <a:pPr eaLnBrk="1" hangingPunct="1"/>
            <a:endParaRPr lang="en-US" dirty="0" smtClean="0"/>
          </a:p>
          <a:p>
            <a:pPr defTabSz="922634" eaLnBrk="1" hangingPunct="1">
              <a:defRPr/>
            </a:pPr>
            <a:r>
              <a:rPr lang="en-US" dirty="0" smtClean="0"/>
              <a:t>In 2008, Oliveira e Silva  showed that</a:t>
            </a:r>
            <a:r>
              <a:rPr lang="en-US" baseline="0" dirty="0" smtClean="0"/>
              <a:t> it always halts for values of x that are ≤ 19 2</a:t>
            </a:r>
            <a:r>
              <a:rPr lang="en-US" baseline="30000" dirty="0" smtClean="0"/>
              <a:t>58</a:t>
            </a:r>
            <a:r>
              <a:rPr lang="en-US" baseline="0" dirty="0" smtClean="0"/>
              <a:t>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641" indent="-2883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292" indent="-2306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610" indent="-2306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926" indent="-2306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243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561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877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1194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B823FA-C674-44CC-8D4D-B420EB746876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36390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Ask how a TM would do this?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second tape that starts blank.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Repeat:</a:t>
            </a:r>
          </a:p>
          <a:p>
            <a:pPr eaLnBrk="1" hangingPunct="1"/>
            <a:r>
              <a:rPr lang="en-US" dirty="0" smtClean="0"/>
              <a:t>   if n 1's on second tape:</a:t>
            </a:r>
          </a:p>
          <a:p>
            <a:pPr eaLnBrk="1" hangingPunct="1"/>
            <a:r>
              <a:rPr lang="en-US" dirty="0" smtClean="0"/>
              <a:t>     write n a's, then n b's, then n c's.</a:t>
            </a:r>
          </a:p>
          <a:p>
            <a:pPr eaLnBrk="1" hangingPunct="1"/>
            <a:r>
              <a:rPr lang="en-US" dirty="0" smtClean="0"/>
              <a:t>   enter state p</a:t>
            </a:r>
          </a:p>
          <a:p>
            <a:pPr eaLnBrk="1" hangingPunct="1"/>
            <a:r>
              <a:rPr lang="en-US" dirty="0" smtClean="0"/>
              <a:t>   erase first tape and add a 1 to the end of the second tape.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641" indent="-2883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292" indent="-2306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610" indent="-2306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926" indent="-2306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243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561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877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1194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702913-4247-444A-9717-DE8B06A7D1F6}" type="slidenum">
              <a:rPr lang="en-US" smtClean="0"/>
              <a:pPr eaLnBrk="1" hangingPunct="1"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10950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669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397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28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15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Basis: Universal Turing machine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641" indent="-2883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292" indent="-2306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610" indent="-2306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926" indent="-2306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243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561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877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1194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75A3C7-55BC-4222-900B-5A28BF7E155F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0399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67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22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https://www.youtube.com/watch?v=LI_Oe-jtgdI Trouble (from the Music Man)</a:t>
            </a:r>
          </a:p>
          <a:p>
            <a:endParaRPr lang="en-US" dirty="0" smtClean="0"/>
          </a:p>
          <a:p>
            <a:r>
              <a:rPr lang="en-US" dirty="0" smtClean="0"/>
              <a:t>0:58 is the place in the video to show </a:t>
            </a:r>
          </a:p>
          <a:p>
            <a:endParaRPr lang="en-US" dirty="0" smtClean="0"/>
          </a:p>
          <a:p>
            <a:r>
              <a:rPr lang="en-US" dirty="0" smtClean="0"/>
              <a:t>Ask:  </a:t>
            </a:r>
            <a:r>
              <a:rPr lang="en-US" b="1" dirty="0" smtClean="0"/>
              <a:t>Does MH always halt?</a:t>
            </a:r>
            <a:r>
              <a:rPr lang="en-US" dirty="0" smtClean="0"/>
              <a:t>  MH always halts, because it implements</a:t>
            </a:r>
            <a:r>
              <a:rPr lang="en-US" baseline="0" dirty="0" smtClean="0"/>
              <a:t> </a:t>
            </a:r>
            <a:r>
              <a:rPr lang="en-US" i="1" baseline="0" dirty="0" smtClean="0"/>
              <a:t>halts</a:t>
            </a:r>
            <a:r>
              <a:rPr lang="en-US" i="0" baseline="0" dirty="0" smtClean="0"/>
              <a:t>.  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So here is an example for which MH gives the wrong answer.  A contradiction, so a deciding MH does not exist.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60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Since the table enumerates all TMs, some row must be an encoding of Trouble.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If Trouble halts on input &lt;Trouble&gt;, then M</a:t>
            </a:r>
            <a:r>
              <a:rPr lang="en-US" baseline="-25000" dirty="0" smtClean="0"/>
              <a:t>H</a:t>
            </a:r>
            <a:r>
              <a:rPr lang="en-US" dirty="0" smtClean="0"/>
              <a:t> puts a 1 in the cell.  But then Trouble loops forever.</a:t>
            </a:r>
          </a:p>
          <a:p>
            <a:pPr eaLnBrk="1" hangingPunct="1"/>
            <a:r>
              <a:rPr lang="en-US" dirty="0" smtClean="0"/>
              <a:t>If Trouble doesn't halt on input Trouble, then M</a:t>
            </a:r>
            <a:r>
              <a:rPr lang="en-US" baseline="-25000" dirty="0" smtClean="0"/>
              <a:t>H</a:t>
            </a:r>
            <a:r>
              <a:rPr lang="en-US" dirty="0" smtClean="0"/>
              <a:t> leaves the cell blank.  So Trouble halts.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641" indent="-2883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292" indent="-2306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610" indent="-2306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926" indent="-2306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243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561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877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1194" indent="-230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26449A-3C8B-4287-936A-E2FF66CD8D0C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393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BB4D-AFDF-4F28-940F-F94AEC7E8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1849-8734-4D34-B80E-FA6FABE8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B6B0-42C7-4A4E-BDB2-12F8BFC45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4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9899-4000-4ACE-A00A-5E29E5968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7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8003-7AF3-4C3E-8919-1BCA1C986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6C9F-05FF-4C6B-849C-4B76F1953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6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D377-27E8-4579-83D8-1A189FBA3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F3259-64F4-4461-9EFB-20D397AD0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38CD-3E92-4BFD-A1B6-D1BF10362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0CF5-1CAB-49A1-ACAF-A049C07A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9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FEFA-287B-48B7-867F-0B8A31013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1174828-1664-482F-8B1E-5D309C1EF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thworld.wolfram.com/CollatzProblem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85800" y="1524000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MA/CSSE 474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Theory of Computation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" y="3641683"/>
            <a:ext cx="8991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chemeClr val="tx2"/>
                </a:solidFill>
              </a:rPr>
              <a:t>Halting Problem</a:t>
            </a:r>
          </a:p>
          <a:p>
            <a:pPr algn="ctr" eaLnBrk="1" hangingPunct="1"/>
            <a:r>
              <a:rPr lang="en-US" sz="4000" dirty="0" smtClean="0">
                <a:solidFill>
                  <a:schemeClr val="tx2"/>
                </a:solidFill>
              </a:rPr>
              <a:t>Decidable and </a:t>
            </a:r>
            <a:r>
              <a:rPr lang="en-US" sz="4000" dirty="0">
                <a:solidFill>
                  <a:schemeClr val="tx2"/>
                </a:solidFill>
              </a:rPr>
              <a:t>S</a:t>
            </a:r>
            <a:r>
              <a:rPr lang="en-US" sz="4000" dirty="0" smtClean="0">
                <a:solidFill>
                  <a:schemeClr val="tx2"/>
                </a:solidFill>
              </a:rPr>
              <a:t>emidecidable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838200" y="2130425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</a:rPr>
              <a:t>Decidable and Semidecidable Languages</a:t>
            </a:r>
          </a:p>
        </p:txBody>
      </p:sp>
    </p:spTree>
    <p:extLst>
      <p:ext uri="{BB962C8B-B14F-4D97-AF65-F5344CB8AC3E}">
        <p14:creationId xmlns:p14="http://schemas.microsoft.com/office/powerpoint/2010/main" val="11322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-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If  H were in </a:t>
            </a:r>
            <a:r>
              <a:rPr lang="en-US" sz="3600" b="1" dirty="0" smtClean="0">
                <a:solidFill>
                  <a:schemeClr val="tx2"/>
                </a:solidFill>
              </a:rPr>
              <a:t>D, then SD would equal D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85800" y="2057400"/>
            <a:ext cx="8305800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 dirty="0"/>
              <a:t>Theorem:</a:t>
            </a:r>
            <a:r>
              <a:rPr lang="en-US" sz="2200" dirty="0"/>
              <a:t> If H were in D then every SD language would be in D.</a:t>
            </a:r>
          </a:p>
          <a:p>
            <a:pPr eaLnBrk="1" hangingPunct="1"/>
            <a:endParaRPr lang="en-US" sz="900" b="1" i="1" dirty="0"/>
          </a:p>
          <a:p>
            <a:pPr eaLnBrk="1" hangingPunct="1"/>
            <a:r>
              <a:rPr lang="en-US" sz="2200" b="1" i="1" dirty="0"/>
              <a:t>Proof:</a:t>
            </a:r>
            <a:r>
              <a:rPr lang="en-US" sz="2200" dirty="0"/>
              <a:t> Let </a:t>
            </a:r>
            <a:r>
              <a:rPr lang="en-US" sz="2200" i="1" dirty="0"/>
              <a:t>L</a:t>
            </a:r>
            <a:r>
              <a:rPr lang="en-US" sz="2200" dirty="0"/>
              <a:t> be any SD language.  </a:t>
            </a:r>
            <a:r>
              <a:rPr lang="en-US" sz="2200" dirty="0" smtClean="0"/>
              <a:t>There </a:t>
            </a:r>
            <a:r>
              <a:rPr lang="en-US" sz="2200" dirty="0"/>
              <a:t>exists a TM </a:t>
            </a:r>
            <a:r>
              <a:rPr lang="en-US" sz="2200" i="1" dirty="0"/>
              <a:t>M</a:t>
            </a:r>
            <a:r>
              <a:rPr lang="en-US" sz="2200" i="1" baseline="-25000" dirty="0"/>
              <a:t>L</a:t>
            </a:r>
            <a:r>
              <a:rPr lang="en-US" sz="2200" dirty="0"/>
              <a:t> that </a:t>
            </a:r>
            <a:r>
              <a:rPr lang="en-US" sz="2200" dirty="0" err="1" smtClean="0"/>
              <a:t>semidecides</a:t>
            </a:r>
            <a:r>
              <a:rPr lang="en-US" sz="2200" dirty="0" smtClean="0"/>
              <a:t> </a:t>
            </a:r>
            <a:r>
              <a:rPr lang="en-US" sz="2200" dirty="0"/>
              <a:t>it. </a:t>
            </a:r>
            <a:r>
              <a:rPr lang="en-US" sz="2000" dirty="0" smtClean="0"/>
              <a:t>The following machine M' decides whether </a:t>
            </a:r>
            <a:r>
              <a:rPr lang="en-US" sz="2000" i="1" dirty="0" smtClean="0"/>
              <a:t>w</a:t>
            </a:r>
            <a:r>
              <a:rPr lang="en-US" sz="2000" dirty="0" smtClean="0"/>
              <a:t> is in </a:t>
            </a:r>
            <a:r>
              <a:rPr lang="en-US" sz="2000" i="1" dirty="0" smtClean="0"/>
              <a:t>L</a:t>
            </a:r>
            <a:r>
              <a:rPr lang="en-US" sz="2000" dirty="0" smtClean="0"/>
              <a:t>(</a:t>
            </a:r>
            <a:r>
              <a:rPr lang="en-US" sz="2000" i="1" dirty="0" smtClean="0"/>
              <a:t>M</a:t>
            </a:r>
            <a:r>
              <a:rPr lang="en-US" sz="2000" i="1" baseline="-25000" dirty="0" smtClean="0"/>
              <a:t>L</a:t>
            </a:r>
            <a:r>
              <a:rPr lang="en-US" sz="2000" dirty="0" smtClean="0"/>
              <a:t>):</a:t>
            </a:r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 smtClean="0"/>
              <a:t> </a:t>
            </a:r>
            <a:endParaRPr lang="en-US" sz="2200" dirty="0"/>
          </a:p>
          <a:p>
            <a:pPr eaLnBrk="1" hangingPunct="1"/>
            <a:endParaRPr lang="en-US" sz="2200" dirty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807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Recall: H </a:t>
            </a:r>
            <a:r>
              <a:rPr lang="en-US" sz="2400" dirty="0"/>
              <a:t>= {&lt;</a:t>
            </a:r>
            <a:r>
              <a:rPr lang="en-US" sz="2400" i="1" dirty="0" smtClean="0"/>
              <a:t>M</a:t>
            </a:r>
            <a:r>
              <a:rPr lang="en-US" sz="2400" dirty="0" smtClean="0"/>
              <a:t>, </a:t>
            </a:r>
            <a:r>
              <a:rPr lang="en-US" sz="2400" i="1" dirty="0" smtClean="0"/>
              <a:t>w&gt;</a:t>
            </a:r>
            <a:r>
              <a:rPr lang="en-US" sz="2400" dirty="0" smtClean="0"/>
              <a:t> </a:t>
            </a:r>
            <a:r>
              <a:rPr lang="en-US" sz="2400" dirty="0"/>
              <a:t>: TM </a:t>
            </a:r>
            <a:r>
              <a:rPr lang="en-US" sz="2400" i="1" dirty="0"/>
              <a:t>M</a:t>
            </a:r>
            <a:r>
              <a:rPr lang="en-US" sz="2400" dirty="0"/>
              <a:t> halts on input string </a:t>
            </a:r>
            <a:r>
              <a:rPr lang="en-US" sz="2400" i="1" dirty="0"/>
              <a:t>w</a:t>
            </a:r>
            <a:r>
              <a:rPr lang="en-US" sz="2400" dirty="0" smtClean="0"/>
              <a:t>}</a:t>
            </a:r>
          </a:p>
          <a:p>
            <a:pPr eaLnBrk="1" hangingPunct="1"/>
            <a:r>
              <a:rPr lang="en-US" sz="2400" dirty="0" smtClean="0"/>
              <a:t>    We know that H</a:t>
            </a:r>
            <a:r>
              <a:rPr lang="en-US" sz="2400" dirty="0" smtClean="0">
                <a:sym typeface="Symbol" pitchFamily="18" charset="2"/>
              </a:rPr>
              <a:t>S</a:t>
            </a:r>
            <a:r>
              <a:rPr lang="en-US" sz="2400" dirty="0" smtClean="0"/>
              <a:t>D.  If H were also in D, then there would exist a TM </a:t>
            </a:r>
            <a:r>
              <a:rPr lang="en-US" sz="2400" i="1" dirty="0" smtClean="0"/>
              <a:t>M</a:t>
            </a:r>
            <a:r>
              <a:rPr lang="en-US" sz="2400" i="1" baseline="-25000" dirty="0" smtClean="0"/>
              <a:t>H</a:t>
            </a:r>
            <a:r>
              <a:rPr lang="en-US" sz="2400" dirty="0" smtClean="0"/>
              <a:t> that decides it.  </a:t>
            </a:r>
          </a:p>
          <a:p>
            <a:pPr eaLnBrk="1" hangingPunct="1"/>
            <a:endParaRPr lang="en-US" sz="24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66800" y="4038600"/>
            <a:ext cx="76962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i="1" dirty="0"/>
              <a:t>M'</a:t>
            </a:r>
            <a:r>
              <a:rPr lang="en-US" sz="2200" dirty="0"/>
              <a:t>(</a:t>
            </a:r>
            <a:r>
              <a:rPr lang="en-US" sz="2200" i="1" dirty="0"/>
              <a:t>w</a:t>
            </a:r>
            <a:r>
              <a:rPr lang="en-US" sz="2200" dirty="0"/>
              <a:t>: string) = </a:t>
            </a:r>
          </a:p>
          <a:p>
            <a:pPr eaLnBrk="1" hangingPunct="1"/>
            <a:r>
              <a:rPr lang="en-US" sz="2200" dirty="0"/>
              <a:t>    1. Run </a:t>
            </a:r>
            <a:r>
              <a:rPr lang="en-US" sz="2000" i="1" dirty="0"/>
              <a:t>M</a:t>
            </a:r>
            <a:r>
              <a:rPr lang="en-US" sz="2000" i="1" baseline="-25000" dirty="0"/>
              <a:t>H</a:t>
            </a:r>
            <a:r>
              <a:rPr lang="en-US" sz="2200" dirty="0" smtClean="0"/>
              <a:t> </a:t>
            </a:r>
            <a:r>
              <a:rPr lang="en-US" sz="2200" dirty="0"/>
              <a:t>on &lt;</a:t>
            </a:r>
            <a:r>
              <a:rPr lang="en-US" sz="2200" i="1" dirty="0"/>
              <a:t>M</a:t>
            </a:r>
            <a:r>
              <a:rPr lang="en-US" sz="2200" i="1" baseline="-25000" dirty="0"/>
              <a:t>L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&gt;. </a:t>
            </a:r>
            <a:r>
              <a:rPr lang="en-US" sz="2200" dirty="0" smtClean="0"/>
              <a:t>    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(M</a:t>
            </a:r>
            <a:r>
              <a:rPr lang="en-US" sz="2200" baseline="-25000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will always halt)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en-US" sz="2200" dirty="0"/>
              <a:t>    2. If </a:t>
            </a:r>
            <a:r>
              <a:rPr lang="en-US" sz="2000" i="1" dirty="0"/>
              <a:t>M</a:t>
            </a:r>
            <a:r>
              <a:rPr lang="en-US" sz="2000" i="1" baseline="-25000" dirty="0"/>
              <a:t>H</a:t>
            </a:r>
            <a:r>
              <a:rPr lang="en-US" sz="2200" dirty="0" smtClean="0"/>
              <a:t> </a:t>
            </a:r>
            <a:r>
              <a:rPr lang="en-US" sz="2200" dirty="0"/>
              <a:t>accepts (i.e., </a:t>
            </a:r>
            <a:r>
              <a:rPr lang="en-US" sz="2200" i="1" dirty="0"/>
              <a:t>M</a:t>
            </a:r>
            <a:r>
              <a:rPr lang="en-US" sz="2200" i="1" baseline="-25000" dirty="0"/>
              <a:t>L</a:t>
            </a:r>
            <a:r>
              <a:rPr lang="en-US" sz="2200" dirty="0"/>
              <a:t> will </a:t>
            </a:r>
            <a:r>
              <a:rPr lang="en-US" sz="2200" dirty="0" smtClean="0"/>
              <a:t>halt on input w), </a:t>
            </a:r>
            <a:r>
              <a:rPr lang="en-US" sz="2200" dirty="0"/>
              <a:t>then:</a:t>
            </a:r>
          </a:p>
          <a:p>
            <a:pPr lvl="1" eaLnBrk="1" hangingPunct="1"/>
            <a:r>
              <a:rPr lang="en-US" sz="2200" dirty="0"/>
              <a:t>        2.1. Run </a:t>
            </a:r>
            <a:r>
              <a:rPr lang="en-US" sz="2200" i="1" dirty="0"/>
              <a:t>M</a:t>
            </a:r>
            <a:r>
              <a:rPr lang="en-US" sz="2200" i="1" baseline="-25000" dirty="0"/>
              <a:t>L</a:t>
            </a:r>
            <a:r>
              <a:rPr lang="en-US" sz="2200" dirty="0"/>
              <a:t> on </a:t>
            </a:r>
            <a:r>
              <a:rPr lang="en-US" sz="2200" i="1" dirty="0"/>
              <a:t>w</a:t>
            </a:r>
            <a:r>
              <a:rPr lang="en-US" sz="2200" dirty="0"/>
              <a:t>.</a:t>
            </a:r>
          </a:p>
          <a:p>
            <a:pPr lvl="1" eaLnBrk="1" hangingPunct="1"/>
            <a:r>
              <a:rPr lang="en-US" sz="2200" dirty="0"/>
              <a:t>        2.2. If it accepts, accept.  </a:t>
            </a:r>
            <a:endParaRPr lang="en-US" sz="2200" dirty="0" smtClean="0"/>
          </a:p>
          <a:p>
            <a:pPr lvl="1" eaLnBrk="1" hangingPunct="1"/>
            <a:r>
              <a:rPr lang="en-US" sz="2200" dirty="0"/>
              <a:t> </a:t>
            </a:r>
            <a:r>
              <a:rPr lang="en-US" sz="2200" dirty="0" smtClean="0"/>
              <a:t>       2.3  Else </a:t>
            </a:r>
            <a:r>
              <a:rPr lang="en-US" sz="2200" dirty="0"/>
              <a:t>reject.</a:t>
            </a:r>
          </a:p>
          <a:p>
            <a:pPr eaLnBrk="1" hangingPunct="1"/>
            <a:r>
              <a:rPr lang="en-US" sz="2200" dirty="0"/>
              <a:t>    3. Else reject.</a:t>
            </a:r>
          </a:p>
          <a:p>
            <a:pPr eaLnBrk="1" hangingPunct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6024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457200" y="762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Every CF Language is in 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381000" y="990600"/>
            <a:ext cx="8610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sz="2400" b="1" i="1"/>
              <a:t>Theorem:</a:t>
            </a:r>
            <a:r>
              <a:rPr lang="en-US" sz="2400" b="1"/>
              <a:t> </a:t>
            </a:r>
            <a:r>
              <a:rPr lang="en-US" sz="2400"/>
              <a:t>The set of context-free languages is a </a:t>
            </a:r>
            <a:r>
              <a:rPr lang="en-US" sz="2400" i="1"/>
              <a:t>proper</a:t>
            </a:r>
            <a:r>
              <a:rPr lang="en-US" sz="2400"/>
              <a:t> subset of D.</a:t>
            </a:r>
          </a:p>
          <a:p>
            <a:pPr lvl="1" eaLnBrk="1" hangingPunct="1"/>
            <a:endParaRPr lang="en-US" sz="2400" b="1" i="1"/>
          </a:p>
          <a:p>
            <a:pPr lvl="1" eaLnBrk="1" hangingPunct="1"/>
            <a:r>
              <a:rPr lang="en-US" sz="2400" b="1" i="1"/>
              <a:t>Proof:</a:t>
            </a:r>
            <a:r>
              <a:rPr lang="en-US" sz="2400"/>
              <a:t>  </a:t>
            </a:r>
          </a:p>
          <a:p>
            <a:pPr lvl="1" eaLnBrk="1" hangingPunct="1"/>
            <a:r>
              <a:rPr lang="en-US"/>
              <a:t>● </a:t>
            </a:r>
            <a:r>
              <a:rPr lang="en-US" sz="2400"/>
              <a:t>Every context-free language is decidable, so the context-</a:t>
            </a:r>
          </a:p>
          <a:p>
            <a:pPr lvl="1" eaLnBrk="1" hangingPunct="1"/>
            <a:r>
              <a:rPr lang="en-US" sz="2400"/>
              <a:t>   free languages are a subset of D.  </a:t>
            </a:r>
          </a:p>
          <a:p>
            <a:pPr lvl="1" eaLnBrk="1" hangingPunct="1"/>
            <a:r>
              <a:rPr lang="en-US"/>
              <a:t>● </a:t>
            </a:r>
            <a:r>
              <a:rPr lang="en-US" sz="2400"/>
              <a:t>There is at least one language, A</a:t>
            </a:r>
            <a:r>
              <a:rPr lang="en-US" sz="2400" baseline="30000"/>
              <a:t>n</a:t>
            </a:r>
            <a:r>
              <a:rPr lang="en-US" sz="2400"/>
              <a:t>B</a:t>
            </a:r>
            <a:r>
              <a:rPr lang="en-US" sz="2400" baseline="30000"/>
              <a:t>n</a:t>
            </a:r>
            <a:r>
              <a:rPr lang="en-US" sz="2400"/>
              <a:t>C</a:t>
            </a:r>
            <a:r>
              <a:rPr lang="en-US" sz="2400" baseline="30000"/>
              <a:t>n</a:t>
            </a:r>
            <a:r>
              <a:rPr lang="en-US" sz="2400"/>
              <a:t>, that is decidable </a:t>
            </a:r>
          </a:p>
          <a:p>
            <a:pPr lvl="1" eaLnBrk="1" hangingPunct="1"/>
            <a:r>
              <a:rPr lang="en-US" sz="2400"/>
              <a:t>   but not context-free.  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 sz="2400"/>
              <a:t>So the context-free languages are a </a:t>
            </a:r>
            <a:r>
              <a:rPr lang="en-US" sz="2400" i="1"/>
              <a:t>proper</a:t>
            </a:r>
            <a:r>
              <a:rPr lang="en-US" sz="2400"/>
              <a:t> subset of D. </a:t>
            </a:r>
          </a:p>
        </p:txBody>
      </p:sp>
    </p:spTree>
    <p:extLst>
      <p:ext uri="{BB962C8B-B14F-4D97-AF65-F5344CB8AC3E}">
        <p14:creationId xmlns:p14="http://schemas.microsoft.com/office/powerpoint/2010/main" val="23880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685800" y="152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300" b="1">
                <a:solidFill>
                  <a:schemeClr val="tx2"/>
                </a:solidFill>
              </a:rPr>
              <a:t>Decidable and Semidecidable Languages</a:t>
            </a:r>
          </a:p>
        </p:txBody>
      </p:sp>
      <p:sp>
        <p:nvSpPr>
          <p:cNvPr id="20483" name="Text Box 15"/>
          <p:cNvSpPr txBox="1">
            <a:spLocks noChangeArrowheads="1"/>
          </p:cNvSpPr>
          <p:nvPr/>
        </p:nvSpPr>
        <p:spPr bwMode="auto">
          <a:xfrm>
            <a:off x="762000" y="838200"/>
            <a:ext cx="8001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dirty="0"/>
              <a:t>Almost every obvious language that is in SD is also in D:</a:t>
            </a:r>
          </a:p>
          <a:p>
            <a:pPr eaLnBrk="1" hangingPunct="1"/>
            <a:r>
              <a:rPr lang="en-US" sz="2200" dirty="0"/>
              <a:t>  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200" dirty="0" err="1"/>
              <a:t>A</a:t>
            </a:r>
            <a:r>
              <a:rPr lang="en-US" sz="2200" baseline="30000" dirty="0" err="1"/>
              <a:t>n</a:t>
            </a:r>
            <a:r>
              <a:rPr lang="en-US" sz="2200" dirty="0" err="1"/>
              <a:t>B</a:t>
            </a:r>
            <a:r>
              <a:rPr lang="en-US" sz="2200" baseline="30000" dirty="0" err="1"/>
              <a:t>n</a:t>
            </a:r>
            <a:r>
              <a:rPr lang="en-US" sz="2200" dirty="0" err="1"/>
              <a:t>C</a:t>
            </a:r>
            <a:r>
              <a:rPr lang="en-US" sz="2200" baseline="30000" dirty="0" err="1"/>
              <a:t>n</a:t>
            </a:r>
            <a:r>
              <a:rPr lang="en-US" sz="2200" dirty="0"/>
              <a:t> = {</a:t>
            </a:r>
            <a:r>
              <a:rPr lang="en-US" sz="2200" dirty="0" err="1">
                <a:latin typeface="Courier New" pitchFamily="49" charset="0"/>
              </a:rPr>
              <a:t>a</a:t>
            </a:r>
            <a:r>
              <a:rPr lang="en-US" sz="2200" i="1" baseline="30000" dirty="0" err="1"/>
              <a:t>n</a:t>
            </a:r>
            <a:r>
              <a:rPr lang="en-US" sz="2200" dirty="0" err="1">
                <a:latin typeface="Courier New" pitchFamily="49" charset="0"/>
              </a:rPr>
              <a:t>b</a:t>
            </a:r>
            <a:r>
              <a:rPr lang="en-US" sz="2200" i="1" baseline="30000" dirty="0" err="1"/>
              <a:t>n</a:t>
            </a:r>
            <a:r>
              <a:rPr lang="en-US" sz="2200" dirty="0" err="1">
                <a:latin typeface="Courier New" pitchFamily="49" charset="0"/>
              </a:rPr>
              <a:t>c</a:t>
            </a:r>
            <a:r>
              <a:rPr lang="en-US" sz="2200" i="1" baseline="30000" dirty="0" err="1"/>
              <a:t>n</a:t>
            </a:r>
            <a:r>
              <a:rPr lang="en-US" sz="2200" dirty="0"/>
              <a:t>, </a:t>
            </a:r>
            <a:r>
              <a:rPr lang="en-US" sz="2200" i="1" dirty="0"/>
              <a:t>n</a:t>
            </a:r>
            <a:r>
              <a:rPr lang="en-US" sz="2200" dirty="0"/>
              <a:t> ≥ 0}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200" dirty="0"/>
              <a:t>{</a:t>
            </a:r>
            <a:r>
              <a:rPr lang="en-US" sz="2200" i="1" dirty="0" err="1"/>
              <a:t>w</a:t>
            </a:r>
            <a:r>
              <a:rPr lang="en-US" sz="2200" dirty="0" err="1">
                <a:latin typeface="Courier New" pitchFamily="49" charset="0"/>
              </a:rPr>
              <a:t>c</a:t>
            </a:r>
            <a:r>
              <a:rPr lang="en-US" sz="2200" i="1" dirty="0" err="1"/>
              <a:t>w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</a:t>
            </a:r>
            <a:r>
              <a:rPr lang="en-US" sz="2200" dirty="0"/>
              <a:t> {</a:t>
            </a:r>
            <a:r>
              <a:rPr lang="en-US" sz="2200" dirty="0">
                <a:latin typeface="Courier New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itchFamily="49" charset="0"/>
              </a:rPr>
              <a:t>b</a:t>
            </a:r>
            <a:r>
              <a:rPr lang="en-US" sz="2200" dirty="0"/>
              <a:t>}*}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200" dirty="0"/>
              <a:t>{</a:t>
            </a:r>
            <a:r>
              <a:rPr lang="en-US" sz="2200" i="1" dirty="0" err="1"/>
              <a:t>ww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</a:t>
            </a:r>
            <a:r>
              <a:rPr lang="en-US" sz="2200" dirty="0"/>
              <a:t> {</a:t>
            </a:r>
            <a:r>
              <a:rPr lang="en-US" sz="2200" dirty="0">
                <a:latin typeface="Courier New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itchFamily="49" charset="0"/>
              </a:rPr>
              <a:t>b</a:t>
            </a:r>
            <a:r>
              <a:rPr lang="en-US" sz="2200" dirty="0"/>
              <a:t>}*}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200" dirty="0" smtClean="0"/>
              <a:t>{</a:t>
            </a:r>
            <a:r>
              <a:rPr lang="en-US" sz="2200" i="1" dirty="0" err="1" smtClean="0"/>
              <a:t>x</a:t>
            </a:r>
            <a:r>
              <a:rPr lang="en-US" sz="2200" dirty="0" err="1">
                <a:sym typeface="Symbol" pitchFamily="18" charset="2"/>
              </a:rPr>
              <a:t></a:t>
            </a:r>
            <a:r>
              <a:rPr lang="en-US" sz="2200" i="1" dirty="0" err="1"/>
              <a:t>y</a:t>
            </a:r>
            <a:r>
              <a:rPr lang="en-US" sz="2200" dirty="0"/>
              <a:t>=</a:t>
            </a:r>
            <a:r>
              <a:rPr lang="en-US" sz="2200" i="1" dirty="0"/>
              <a:t>z</a:t>
            </a:r>
            <a:r>
              <a:rPr lang="en-US" sz="2200" dirty="0"/>
              <a:t>: </a:t>
            </a:r>
            <a:r>
              <a:rPr lang="en-US" sz="2200" i="1" dirty="0" err="1"/>
              <a:t>x</a:t>
            </a:r>
            <a:r>
              <a:rPr lang="en-US" sz="2200" dirty="0" err="1"/>
              <a:t>,</a:t>
            </a:r>
            <a:r>
              <a:rPr lang="en-US" sz="2200" i="1" dirty="0" err="1"/>
              <a:t>y</a:t>
            </a:r>
            <a:r>
              <a:rPr lang="en-US" sz="2200" dirty="0" err="1"/>
              <a:t>,</a:t>
            </a:r>
            <a:r>
              <a:rPr lang="en-US" sz="2200" i="1" dirty="0" err="1"/>
              <a:t>z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</a:t>
            </a:r>
            <a:r>
              <a:rPr lang="en-US" sz="2200" dirty="0"/>
              <a:t> {</a:t>
            </a:r>
            <a:r>
              <a:rPr lang="en-US" sz="2200" dirty="0">
                <a:latin typeface="Courier New" pitchFamily="49" charset="0"/>
              </a:rPr>
              <a:t>0</a:t>
            </a:r>
            <a:r>
              <a:rPr lang="en-US" sz="2200" dirty="0"/>
              <a:t>, </a:t>
            </a:r>
            <a:r>
              <a:rPr lang="en-US" sz="2200" dirty="0">
                <a:latin typeface="Courier New" pitchFamily="49" charset="0"/>
              </a:rPr>
              <a:t>1</a:t>
            </a:r>
            <a:r>
              <a:rPr lang="en-US" sz="2200" dirty="0"/>
              <a:t>}* and, when </a:t>
            </a:r>
            <a:r>
              <a:rPr lang="en-US" sz="2200" i="1" dirty="0"/>
              <a:t>x</a:t>
            </a:r>
            <a:r>
              <a:rPr lang="en-US" sz="2200" dirty="0"/>
              <a:t>, </a:t>
            </a:r>
            <a:r>
              <a:rPr lang="en-US" sz="2200" i="1" dirty="0"/>
              <a:t>y</a:t>
            </a:r>
            <a:r>
              <a:rPr lang="en-US" sz="2200" dirty="0"/>
              <a:t>, and </a:t>
            </a:r>
            <a:r>
              <a:rPr lang="en-US" sz="2200" i="1" dirty="0"/>
              <a:t>z</a:t>
            </a:r>
            <a:r>
              <a:rPr lang="en-US" sz="2200" dirty="0"/>
              <a:t> are viewed </a:t>
            </a:r>
          </a:p>
          <a:p>
            <a:pPr eaLnBrk="1" hangingPunct="1"/>
            <a:r>
              <a:rPr lang="en-US" sz="2200" dirty="0"/>
              <a:t>       as binary numbers, </a:t>
            </a:r>
            <a:r>
              <a:rPr lang="en-US" sz="2200" i="1" dirty="0" err="1"/>
              <a:t>xy</a:t>
            </a:r>
            <a:r>
              <a:rPr lang="en-US" sz="2200" dirty="0"/>
              <a:t> = </a:t>
            </a:r>
            <a:r>
              <a:rPr lang="en-US" sz="2200" i="1" dirty="0"/>
              <a:t>z</a:t>
            </a:r>
            <a:r>
              <a:rPr lang="en-US" sz="2200" dirty="0"/>
              <a:t>}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But there are languages that are in SD but not in D: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/>
              <a:t>    ● </a:t>
            </a:r>
            <a:r>
              <a:rPr lang="en-US" sz="2200" dirty="0"/>
              <a:t>H = {&lt;</a:t>
            </a:r>
            <a:r>
              <a:rPr lang="en-US" sz="2200" i="1" dirty="0"/>
              <a:t>M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&gt; : </a:t>
            </a:r>
            <a:r>
              <a:rPr lang="en-US" sz="2200" i="1" dirty="0"/>
              <a:t>M</a:t>
            </a:r>
            <a:r>
              <a:rPr lang="en-US" sz="2200" dirty="0"/>
              <a:t> halts on input </a:t>
            </a:r>
            <a:r>
              <a:rPr lang="en-US" sz="2200" i="1" dirty="0"/>
              <a:t>w</a:t>
            </a:r>
            <a:r>
              <a:rPr lang="en-US" sz="2200" dirty="0"/>
              <a:t>}</a:t>
            </a:r>
          </a:p>
          <a:p>
            <a:pPr eaLnBrk="1" hangingPunct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395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ChangeArrowheads="1"/>
          </p:cNvSpPr>
          <p:nvPr/>
        </p:nvSpPr>
        <p:spPr bwMode="auto">
          <a:xfrm>
            <a:off x="685800" y="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D and SD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07" name="Rectangle 14"/>
          <p:cNvSpPr>
            <a:spLocks noChangeArrowheads="1"/>
          </p:cNvSpPr>
          <p:nvPr/>
        </p:nvSpPr>
        <p:spPr bwMode="auto">
          <a:xfrm>
            <a:off x="685800" y="4267200"/>
            <a:ext cx="8077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dirty="0"/>
              <a:t>D is a subset of SD.  In other words, every decidable language is also </a:t>
            </a:r>
            <a:r>
              <a:rPr lang="en-US" sz="2400" dirty="0" err="1"/>
              <a:t>semidecidable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dirty="0"/>
              <a:t>There exists at least one language </a:t>
            </a:r>
            <a:r>
              <a:rPr lang="en-US" sz="2400" dirty="0" smtClean="0"/>
              <a:t>(namely, H) that </a:t>
            </a:r>
            <a:r>
              <a:rPr lang="en-US" sz="2400" dirty="0"/>
              <a:t>is in </a:t>
            </a:r>
            <a:r>
              <a:rPr lang="en-US" sz="2400" dirty="0" smtClean="0"/>
              <a:t>SD-D</a:t>
            </a:r>
            <a:r>
              <a:rPr lang="en-US" sz="2400" dirty="0"/>
              <a:t>, the  donut in the picture.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pic>
        <p:nvPicPr>
          <p:cNvPr id="21508" name="Picture 15" descr="Fig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2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300" b="1">
                <a:solidFill>
                  <a:schemeClr val="tx2"/>
                </a:solidFill>
              </a:rPr>
              <a:t>Subset Relationships between D and SD</a:t>
            </a:r>
            <a:r>
              <a:rPr lang="en-US" sz="33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531" name="Text Box 557"/>
          <p:cNvSpPr txBox="1">
            <a:spLocks noChangeArrowheads="1"/>
          </p:cNvSpPr>
          <p:nvPr/>
        </p:nvSpPr>
        <p:spPr bwMode="auto">
          <a:xfrm>
            <a:off x="4419600" y="1524000"/>
            <a:ext cx="45688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ym typeface="Monotype Sorts" pitchFamily="2" charset="2"/>
              </a:rPr>
              <a:t>1. </a:t>
            </a:r>
            <a:r>
              <a:rPr lang="en-US" sz="2400" dirty="0"/>
              <a:t>There exists at least one SD language that is not </a:t>
            </a:r>
            <a:r>
              <a:rPr lang="en-US" sz="2400" dirty="0" smtClean="0"/>
              <a:t>in D</a:t>
            </a:r>
            <a:r>
              <a:rPr lang="en-US" sz="2400" dirty="0"/>
              <a:t>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Namely H.</a:t>
            </a:r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22532" name="Text Box 559"/>
          <p:cNvSpPr txBox="1">
            <a:spLocks noChangeArrowheads="1"/>
          </p:cNvSpPr>
          <p:nvPr/>
        </p:nvSpPr>
        <p:spPr bwMode="auto">
          <a:xfrm>
            <a:off x="838200" y="4343400"/>
            <a:ext cx="7848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2. Every language that is in D is also in SD:  If </a:t>
            </a:r>
            <a:r>
              <a:rPr lang="en-US" sz="2400" i="1" dirty="0"/>
              <a:t>L</a:t>
            </a:r>
            <a:r>
              <a:rPr lang="en-US" sz="2400" dirty="0"/>
              <a:t> is in D, then there is a Turing machine </a:t>
            </a:r>
            <a:r>
              <a:rPr lang="en-US" sz="2400" i="1" dirty="0"/>
              <a:t>M</a:t>
            </a:r>
            <a:r>
              <a:rPr lang="en-US" sz="2400" dirty="0"/>
              <a:t> that decides it (by </a:t>
            </a:r>
            <a:r>
              <a:rPr lang="en-US" sz="2400" dirty="0" smtClean="0"/>
              <a:t>definition of D). </a:t>
            </a:r>
            <a:r>
              <a:rPr lang="en-US" sz="2400" i="1" dirty="0" smtClean="0"/>
              <a:t>M</a:t>
            </a:r>
            <a:r>
              <a:rPr lang="en-US" sz="2400" dirty="0" smtClean="0"/>
              <a:t> </a:t>
            </a:r>
            <a:r>
              <a:rPr lang="en-US" sz="2400" dirty="0"/>
              <a:t>also semidecides </a:t>
            </a:r>
            <a:r>
              <a:rPr lang="en-US" sz="2400" dirty="0" smtClean="0"/>
              <a:t>L.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3. What </a:t>
            </a:r>
            <a:r>
              <a:rPr lang="en-US" sz="2400" dirty="0"/>
              <a:t>about languages that are not in SD?  Is the gray area of the figure empty?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22533" name="Picture 560" descr="Fig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39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6"/>
          <p:cNvSpPr>
            <a:spLocks noChangeArrowheads="1"/>
          </p:cNvSpPr>
          <p:nvPr/>
        </p:nvSpPr>
        <p:spPr bwMode="auto">
          <a:xfrm>
            <a:off x="1066800" y="168965"/>
            <a:ext cx="7162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There are Languages </a:t>
            </a:r>
            <a:r>
              <a:rPr lang="en-US" sz="3600" b="1" dirty="0">
                <a:solidFill>
                  <a:schemeClr val="tx2"/>
                </a:solidFill>
              </a:rPr>
              <a:t>That Are Not in SD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555" name="Text Box 17"/>
          <p:cNvSpPr txBox="1">
            <a:spLocks noChangeArrowheads="1"/>
          </p:cNvSpPr>
          <p:nvPr/>
        </p:nvSpPr>
        <p:spPr bwMode="auto">
          <a:xfrm>
            <a:off x="838200" y="1636216"/>
            <a:ext cx="8077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 dirty="0"/>
              <a:t>Theorem:</a:t>
            </a:r>
            <a:r>
              <a:rPr lang="en-US" sz="2200" dirty="0"/>
              <a:t>  </a:t>
            </a:r>
            <a:r>
              <a:rPr lang="en-US" sz="2200" dirty="0" smtClean="0"/>
              <a:t>There </a:t>
            </a:r>
            <a:r>
              <a:rPr lang="en-US" sz="2200" dirty="0"/>
              <a:t>are languages that are not in SD.</a:t>
            </a:r>
          </a:p>
          <a:p>
            <a:pPr eaLnBrk="1" hangingPunct="1"/>
            <a:endParaRPr lang="en-US" sz="2200" b="1" i="1" dirty="0"/>
          </a:p>
          <a:p>
            <a:pPr eaLnBrk="1" hangingPunct="1"/>
            <a:r>
              <a:rPr lang="en-US" sz="2200" b="1" i="1" dirty="0"/>
              <a:t>Proof:</a:t>
            </a:r>
            <a:r>
              <a:rPr lang="en-US" sz="2200" dirty="0"/>
              <a:t> Assume any nonempty alphabet </a:t>
            </a:r>
            <a:r>
              <a:rPr lang="en-US" sz="2200" dirty="0">
                <a:sym typeface="Symbol" pitchFamily="18" charset="2"/>
              </a:rPr>
              <a:t></a:t>
            </a:r>
            <a:r>
              <a:rPr lang="en-US" sz="2200" dirty="0"/>
              <a:t>.  </a:t>
            </a:r>
          </a:p>
          <a:p>
            <a:pPr eaLnBrk="1" hangingPunct="1"/>
            <a:endParaRPr lang="en-US" sz="2200" b="1" i="1" dirty="0"/>
          </a:p>
          <a:p>
            <a:pPr eaLnBrk="1" hangingPunct="1"/>
            <a:r>
              <a:rPr lang="en-US" sz="2200" b="1" i="1" dirty="0"/>
              <a:t>Lemma:</a:t>
            </a:r>
            <a:r>
              <a:rPr lang="en-US" sz="2200" dirty="0"/>
              <a:t> There is a countably infinite number of SD languages 	   over </a:t>
            </a:r>
            <a:r>
              <a:rPr lang="en-US" sz="2200" dirty="0">
                <a:sym typeface="Symbol" pitchFamily="18" charset="2"/>
              </a:rPr>
              <a:t></a:t>
            </a:r>
            <a:r>
              <a:rPr lang="en-US" sz="2200" dirty="0"/>
              <a:t>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b="1" i="1" dirty="0"/>
              <a:t>Lemma:</a:t>
            </a:r>
            <a:r>
              <a:rPr lang="en-US" sz="2200" dirty="0"/>
              <a:t> There is an uncountably infinite number of languages 	  over </a:t>
            </a:r>
            <a:r>
              <a:rPr lang="en-US" sz="2200" dirty="0">
                <a:sym typeface="Symbol" pitchFamily="18" charset="2"/>
              </a:rPr>
              <a:t></a:t>
            </a:r>
            <a:r>
              <a:rPr lang="en-US" sz="2200" dirty="0"/>
              <a:t>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So there are more languages than there are languages in SD.  Thus there must exist at least one language that is in </a:t>
            </a:r>
            <a:r>
              <a:rPr lang="en-US" sz="2200" dirty="0">
                <a:sym typeface="Symbol" pitchFamily="18" charset="2"/>
              </a:rPr>
              <a:t></a:t>
            </a:r>
            <a:r>
              <a:rPr lang="en-US" sz="2200" dirty="0"/>
              <a:t>SD.</a:t>
            </a:r>
          </a:p>
        </p:txBody>
      </p:sp>
    </p:spTree>
    <p:extLst>
      <p:ext uri="{BB962C8B-B14F-4D97-AF65-F5344CB8AC3E}">
        <p14:creationId xmlns:p14="http://schemas.microsoft.com/office/powerpoint/2010/main" val="16912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Closure of D Under Complement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4579" name="Text Box 11"/>
          <p:cNvSpPr txBox="1">
            <a:spLocks noChangeArrowheads="1"/>
          </p:cNvSpPr>
          <p:nvPr/>
        </p:nvSpPr>
        <p:spPr bwMode="auto">
          <a:xfrm>
            <a:off x="762000" y="990600"/>
            <a:ext cx="79406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/>
              <a:t>Theorem:</a:t>
            </a:r>
            <a:r>
              <a:rPr lang="en-US" sz="2200"/>
              <a:t> The set D is closed under complement.</a:t>
            </a:r>
          </a:p>
          <a:p>
            <a:pPr eaLnBrk="1" hangingPunct="1"/>
            <a:endParaRPr lang="en-US" sz="2200" b="1" i="1"/>
          </a:p>
          <a:p>
            <a:pPr eaLnBrk="1" hangingPunct="1"/>
            <a:r>
              <a:rPr lang="en-US" sz="2200" b="1" i="1"/>
              <a:t>Proof:</a:t>
            </a:r>
            <a:r>
              <a:rPr lang="en-US" sz="2200"/>
              <a:t> (by construction) If </a:t>
            </a:r>
            <a:r>
              <a:rPr lang="en-US" sz="2200" i="1"/>
              <a:t>L</a:t>
            </a:r>
            <a:r>
              <a:rPr lang="en-US" sz="2200"/>
              <a:t> is in D, then there is a deterministic Turing machine </a:t>
            </a:r>
            <a:r>
              <a:rPr lang="en-US" sz="2200" i="1"/>
              <a:t>M</a:t>
            </a:r>
            <a:r>
              <a:rPr lang="en-US" sz="2200"/>
              <a:t> that decides it.</a:t>
            </a:r>
          </a:p>
          <a:p>
            <a:pPr eaLnBrk="1" hangingPunct="1"/>
            <a:endParaRPr lang="en-US" sz="2200"/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 i="1">
                <a:solidFill>
                  <a:srgbClr val="000000"/>
                </a:solidFill>
                <a:cs typeface="Times New Roman" pitchFamily="18" charset="0"/>
              </a:rPr>
              <a:t>M:</a:t>
            </a:r>
            <a:r>
              <a:rPr lang="en-US" sz="2200" i="1"/>
              <a:t> </a:t>
            </a:r>
            <a:r>
              <a:rPr lang="en-US" i="1"/>
              <a:t>								</a:t>
            </a:r>
          </a:p>
          <a:p>
            <a:pPr eaLnBrk="1" hangingPunct="1"/>
            <a:r>
              <a:rPr lang="en-US" i="1"/>
              <a:t/>
            </a:r>
            <a:br>
              <a:rPr lang="en-US" i="1"/>
            </a:br>
            <a:r>
              <a:rPr lang="en-US" i="1"/>
              <a:t>														</a:t>
            </a:r>
          </a:p>
          <a:p>
            <a:pPr eaLnBrk="1" hangingPunct="1"/>
            <a:r>
              <a:rPr lang="en-US" i="1"/>
              <a:t>													</a:t>
            </a:r>
          </a:p>
          <a:p>
            <a:pPr eaLnBrk="1" hangingPunct="1"/>
            <a:r>
              <a:rPr lang="en-US" i="1"/>
              <a:t>	y			n								</a:t>
            </a:r>
            <a:r>
              <a:rPr lang="en-US"/>
              <a:t>     </a:t>
            </a:r>
            <a:endParaRPr lang="en-US" sz="2200" i="1"/>
          </a:p>
          <a:p>
            <a:pPr algn="ctr" eaLnBrk="1" hangingPunct="1"/>
            <a:r>
              <a:rPr lang="en-US" sz="2200"/>
              <a:t>								     </a:t>
            </a:r>
          </a:p>
          <a:p>
            <a:pPr eaLnBrk="1" hangingPunct="1"/>
            <a:r>
              <a:rPr lang="en-US" sz="2200"/>
              <a:t>From </a:t>
            </a:r>
            <a:r>
              <a:rPr lang="en-US" sz="2200" i="1"/>
              <a:t>M</a:t>
            </a:r>
            <a:r>
              <a:rPr lang="en-US" sz="2200"/>
              <a:t>, we construct </a:t>
            </a:r>
            <a:r>
              <a:rPr lang="en-US" sz="2200" i="1"/>
              <a:t>M</a:t>
            </a:r>
            <a:r>
              <a:rPr lang="en-US" sz="2200" i="1">
                <a:sym typeface="Symbol" pitchFamily="18" charset="2"/>
              </a:rPr>
              <a:t></a:t>
            </a:r>
            <a:r>
              <a:rPr lang="en-US" sz="2200"/>
              <a:t> to decide </a:t>
            </a:r>
            <a:r>
              <a:rPr lang="en-US" sz="2200">
                <a:sym typeface="Symbol" pitchFamily="18" charset="2"/>
              </a:rPr>
              <a:t></a:t>
            </a:r>
            <a:r>
              <a:rPr lang="en-US" sz="2200" i="1"/>
              <a:t>L</a:t>
            </a:r>
            <a:r>
              <a:rPr lang="en-US" sz="2200"/>
              <a:t>:</a:t>
            </a:r>
          </a:p>
        </p:txBody>
      </p:sp>
      <p:sp>
        <p:nvSpPr>
          <p:cNvPr id="24580" name="Oval 12"/>
          <p:cNvSpPr>
            <a:spLocks noChangeArrowheads="1"/>
          </p:cNvSpPr>
          <p:nvPr/>
        </p:nvSpPr>
        <p:spPr bwMode="auto">
          <a:xfrm>
            <a:off x="1676400" y="4648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Oval 13"/>
          <p:cNvSpPr>
            <a:spLocks noChangeArrowheads="1"/>
          </p:cNvSpPr>
          <p:nvPr/>
        </p:nvSpPr>
        <p:spPr bwMode="auto">
          <a:xfrm>
            <a:off x="4343400" y="4648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Oval 14"/>
          <p:cNvSpPr>
            <a:spLocks noChangeArrowheads="1"/>
          </p:cNvSpPr>
          <p:nvPr/>
        </p:nvSpPr>
        <p:spPr bwMode="auto">
          <a:xfrm>
            <a:off x="2590800" y="4038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Oval 15"/>
          <p:cNvSpPr>
            <a:spLocks noChangeArrowheads="1"/>
          </p:cNvSpPr>
          <p:nvPr/>
        </p:nvSpPr>
        <p:spPr bwMode="auto">
          <a:xfrm>
            <a:off x="1676400" y="3505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Oval 16"/>
          <p:cNvSpPr>
            <a:spLocks noChangeArrowheads="1"/>
          </p:cNvSpPr>
          <p:nvPr/>
        </p:nvSpPr>
        <p:spPr bwMode="auto">
          <a:xfrm>
            <a:off x="3657600" y="3657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17"/>
          <p:cNvSpPr>
            <a:spLocks noChangeShapeType="1"/>
          </p:cNvSpPr>
          <p:nvPr/>
        </p:nvSpPr>
        <p:spPr bwMode="auto">
          <a:xfrm>
            <a:off x="1524000" y="3352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8"/>
          <p:cNvSpPr>
            <a:spLocks noChangeShapeType="1"/>
          </p:cNvSpPr>
          <p:nvPr/>
        </p:nvSpPr>
        <p:spPr bwMode="auto">
          <a:xfrm>
            <a:off x="1828800" y="3886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9"/>
          <p:cNvSpPr>
            <a:spLocks noChangeShapeType="1"/>
          </p:cNvSpPr>
          <p:nvPr/>
        </p:nvSpPr>
        <p:spPr bwMode="auto">
          <a:xfrm>
            <a:off x="2057400" y="38100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20"/>
          <p:cNvSpPr>
            <a:spLocks noChangeShapeType="1"/>
          </p:cNvSpPr>
          <p:nvPr/>
        </p:nvSpPr>
        <p:spPr bwMode="auto">
          <a:xfrm flipV="1">
            <a:off x="2971800" y="39624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21"/>
          <p:cNvSpPr>
            <a:spLocks noChangeShapeType="1"/>
          </p:cNvSpPr>
          <p:nvPr/>
        </p:nvSpPr>
        <p:spPr bwMode="auto">
          <a:xfrm>
            <a:off x="3886200" y="4038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22"/>
          <p:cNvSpPr>
            <a:spLocks noChangeShapeType="1"/>
          </p:cNvSpPr>
          <p:nvPr/>
        </p:nvSpPr>
        <p:spPr bwMode="auto">
          <a:xfrm flipH="1" flipV="1">
            <a:off x="2057400" y="3657600"/>
            <a:ext cx="1600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Closure of D Under Complement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746125" y="917575"/>
            <a:ext cx="794067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/>
              <a:t>Theorem:</a:t>
            </a:r>
            <a:r>
              <a:rPr lang="en-US" sz="2200"/>
              <a:t> The set D is closed under complement.</a:t>
            </a:r>
          </a:p>
          <a:p>
            <a:pPr eaLnBrk="1" hangingPunct="1"/>
            <a:endParaRPr lang="en-US" sz="2200" b="1" i="1"/>
          </a:p>
          <a:p>
            <a:pPr eaLnBrk="1" hangingPunct="1"/>
            <a:r>
              <a:rPr lang="en-US" sz="2200" b="1" i="1"/>
              <a:t>Proof:</a:t>
            </a:r>
            <a:r>
              <a:rPr lang="en-US" sz="2200"/>
              <a:t> (by construction)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 i="1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sz="220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en-US" sz="2200"/>
              <a:t>  			            </a:t>
            </a:r>
            <a:r>
              <a:rPr lang="en-US" sz="2200" i="1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i="1"/>
              <a:t>'</a:t>
            </a:r>
            <a:r>
              <a:rPr lang="en-US" sz="2200" i="1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en-US" sz="2200"/>
              <a:t> </a:t>
            </a:r>
          </a:p>
          <a:p>
            <a:pPr eaLnBrk="1" hangingPunct="1"/>
            <a:endParaRPr lang="en-US" sz="2200" i="1"/>
          </a:p>
          <a:p>
            <a:pPr algn="ctr" eaLnBrk="1" hangingPunct="1"/>
            <a:endParaRPr lang="en-US" sz="3000">
              <a:solidFill>
                <a:srgbClr val="FF0000"/>
              </a:solidFill>
            </a:endParaRPr>
          </a:p>
          <a:p>
            <a:pPr algn="ctr" eaLnBrk="1" hangingPunct="1"/>
            <a:endParaRPr lang="en-US" sz="3000">
              <a:solidFill>
                <a:srgbClr val="FF0000"/>
              </a:solidFill>
            </a:endParaRPr>
          </a:p>
          <a:p>
            <a:pPr eaLnBrk="1" hangingPunct="1"/>
            <a:r>
              <a:rPr lang="en-US" sz="2200"/>
              <a:t>								   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This works because, by definition, </a:t>
            </a:r>
            <a:r>
              <a:rPr lang="en-US" sz="2200" i="1"/>
              <a:t>M</a:t>
            </a:r>
            <a:r>
              <a:rPr lang="en-US" sz="2200"/>
              <a:t> is:</a:t>
            </a:r>
          </a:p>
          <a:p>
            <a:pPr eaLnBrk="1" hangingPunct="1"/>
            <a:r>
              <a:rPr lang="en-US"/>
              <a:t>    ● </a:t>
            </a:r>
            <a:r>
              <a:rPr lang="en-US" sz="2200"/>
              <a:t>deterministic</a:t>
            </a:r>
          </a:p>
          <a:p>
            <a:pPr eaLnBrk="1" hangingPunct="1"/>
            <a:r>
              <a:rPr lang="en-US"/>
              <a:t>    ● </a:t>
            </a:r>
            <a:r>
              <a:rPr lang="en-US" sz="2200"/>
              <a:t>complete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Since </a:t>
            </a:r>
            <a:r>
              <a:rPr lang="en-US" sz="2200" i="1"/>
              <a:t>M'</a:t>
            </a:r>
            <a:r>
              <a:rPr lang="en-US" sz="2200"/>
              <a:t> decides </a:t>
            </a:r>
            <a:r>
              <a:rPr lang="en-US" sz="2200">
                <a:sym typeface="Symbol" pitchFamily="18" charset="2"/>
              </a:rPr>
              <a:t></a:t>
            </a:r>
            <a:r>
              <a:rPr lang="en-US" sz="2200" i="1"/>
              <a:t>L</a:t>
            </a:r>
            <a:r>
              <a:rPr lang="en-US" sz="2200"/>
              <a:t>, </a:t>
            </a:r>
            <a:r>
              <a:rPr lang="en-US" sz="2200">
                <a:sym typeface="Symbol" pitchFamily="18" charset="2"/>
              </a:rPr>
              <a:t></a:t>
            </a:r>
            <a:r>
              <a:rPr lang="en-US" sz="2200" i="1"/>
              <a:t>L</a:t>
            </a:r>
            <a:r>
              <a:rPr lang="en-US" sz="2200"/>
              <a:t> is in D.</a:t>
            </a:r>
          </a:p>
        </p:txBody>
      </p:sp>
      <p:sp>
        <p:nvSpPr>
          <p:cNvPr id="25604" name="Oval 6"/>
          <p:cNvSpPr>
            <a:spLocks noChangeArrowheads="1"/>
          </p:cNvSpPr>
          <p:nvPr/>
        </p:nvSpPr>
        <p:spPr bwMode="auto">
          <a:xfrm>
            <a:off x="1447800" y="3810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Oval 7"/>
          <p:cNvSpPr>
            <a:spLocks noChangeArrowheads="1"/>
          </p:cNvSpPr>
          <p:nvPr/>
        </p:nvSpPr>
        <p:spPr bwMode="auto">
          <a:xfrm>
            <a:off x="4114800" y="3810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Oval 8"/>
          <p:cNvSpPr>
            <a:spLocks noChangeArrowheads="1"/>
          </p:cNvSpPr>
          <p:nvPr/>
        </p:nvSpPr>
        <p:spPr bwMode="auto">
          <a:xfrm>
            <a:off x="23622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9"/>
          <p:cNvSpPr>
            <a:spLocks noChangeArrowheads="1"/>
          </p:cNvSpPr>
          <p:nvPr/>
        </p:nvSpPr>
        <p:spPr bwMode="auto">
          <a:xfrm>
            <a:off x="1447800" y="2667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Oval 10"/>
          <p:cNvSpPr>
            <a:spLocks noChangeArrowheads="1"/>
          </p:cNvSpPr>
          <p:nvPr/>
        </p:nvSpPr>
        <p:spPr bwMode="auto">
          <a:xfrm>
            <a:off x="3429000" y="2819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11"/>
          <p:cNvSpPr>
            <a:spLocks noChangeShapeType="1"/>
          </p:cNvSpPr>
          <p:nvPr/>
        </p:nvSpPr>
        <p:spPr bwMode="auto">
          <a:xfrm>
            <a:off x="1295400" y="2514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2"/>
          <p:cNvSpPr>
            <a:spLocks noChangeShapeType="1"/>
          </p:cNvSpPr>
          <p:nvPr/>
        </p:nvSpPr>
        <p:spPr bwMode="auto">
          <a:xfrm>
            <a:off x="1600200" y="3048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3"/>
          <p:cNvSpPr>
            <a:spLocks noChangeShapeType="1"/>
          </p:cNvSpPr>
          <p:nvPr/>
        </p:nvSpPr>
        <p:spPr bwMode="auto">
          <a:xfrm>
            <a:off x="1828800" y="2971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4"/>
          <p:cNvSpPr>
            <a:spLocks noChangeShapeType="1"/>
          </p:cNvSpPr>
          <p:nvPr/>
        </p:nvSpPr>
        <p:spPr bwMode="auto">
          <a:xfrm flipV="1">
            <a:off x="2743200" y="31242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5"/>
          <p:cNvSpPr>
            <a:spLocks noChangeShapeType="1"/>
          </p:cNvSpPr>
          <p:nvPr/>
        </p:nvSpPr>
        <p:spPr bwMode="auto">
          <a:xfrm>
            <a:off x="3657600" y="3200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6"/>
          <p:cNvSpPr>
            <a:spLocks noChangeShapeType="1"/>
          </p:cNvSpPr>
          <p:nvPr/>
        </p:nvSpPr>
        <p:spPr bwMode="auto">
          <a:xfrm flipH="1" flipV="1">
            <a:off x="1828800" y="2819400"/>
            <a:ext cx="1600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Oval 17"/>
          <p:cNvSpPr>
            <a:spLocks noChangeArrowheads="1"/>
          </p:cNvSpPr>
          <p:nvPr/>
        </p:nvSpPr>
        <p:spPr bwMode="auto">
          <a:xfrm>
            <a:off x="5334000" y="3810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Oval 18"/>
          <p:cNvSpPr>
            <a:spLocks noChangeArrowheads="1"/>
          </p:cNvSpPr>
          <p:nvPr/>
        </p:nvSpPr>
        <p:spPr bwMode="auto">
          <a:xfrm>
            <a:off x="8001000" y="3810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Oval 19"/>
          <p:cNvSpPr>
            <a:spLocks noChangeArrowheads="1"/>
          </p:cNvSpPr>
          <p:nvPr/>
        </p:nvSpPr>
        <p:spPr bwMode="auto">
          <a:xfrm>
            <a:off x="62484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Oval 20"/>
          <p:cNvSpPr>
            <a:spLocks noChangeArrowheads="1"/>
          </p:cNvSpPr>
          <p:nvPr/>
        </p:nvSpPr>
        <p:spPr bwMode="auto">
          <a:xfrm>
            <a:off x="5334000" y="2667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Oval 21"/>
          <p:cNvSpPr>
            <a:spLocks noChangeArrowheads="1"/>
          </p:cNvSpPr>
          <p:nvPr/>
        </p:nvSpPr>
        <p:spPr bwMode="auto">
          <a:xfrm>
            <a:off x="7315200" y="2819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Line 22"/>
          <p:cNvSpPr>
            <a:spLocks noChangeShapeType="1"/>
          </p:cNvSpPr>
          <p:nvPr/>
        </p:nvSpPr>
        <p:spPr bwMode="auto">
          <a:xfrm>
            <a:off x="5181600" y="2514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Line 23"/>
          <p:cNvSpPr>
            <a:spLocks noChangeShapeType="1"/>
          </p:cNvSpPr>
          <p:nvPr/>
        </p:nvSpPr>
        <p:spPr bwMode="auto">
          <a:xfrm>
            <a:off x="5486400" y="3048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24"/>
          <p:cNvSpPr>
            <a:spLocks noChangeShapeType="1"/>
          </p:cNvSpPr>
          <p:nvPr/>
        </p:nvSpPr>
        <p:spPr bwMode="auto">
          <a:xfrm>
            <a:off x="5715000" y="2971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Line 25"/>
          <p:cNvSpPr>
            <a:spLocks noChangeShapeType="1"/>
          </p:cNvSpPr>
          <p:nvPr/>
        </p:nvSpPr>
        <p:spPr bwMode="auto">
          <a:xfrm flipV="1">
            <a:off x="6629400" y="31242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Line 26"/>
          <p:cNvSpPr>
            <a:spLocks noChangeShapeType="1"/>
          </p:cNvSpPr>
          <p:nvPr/>
        </p:nvSpPr>
        <p:spPr bwMode="auto">
          <a:xfrm>
            <a:off x="7543800" y="3200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Line 27"/>
          <p:cNvSpPr>
            <a:spLocks noChangeShapeType="1"/>
          </p:cNvSpPr>
          <p:nvPr/>
        </p:nvSpPr>
        <p:spPr bwMode="auto">
          <a:xfrm flipH="1" flipV="1">
            <a:off x="5715000" y="2819400"/>
            <a:ext cx="1600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6" name="Text Box 28"/>
          <p:cNvSpPr txBox="1">
            <a:spLocks noChangeArrowheads="1"/>
          </p:cNvSpPr>
          <p:nvPr/>
        </p:nvSpPr>
        <p:spPr bwMode="auto">
          <a:xfrm>
            <a:off x="4114800" y="3810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n</a:t>
            </a:r>
          </a:p>
        </p:txBody>
      </p:sp>
      <p:sp>
        <p:nvSpPr>
          <p:cNvPr id="25627" name="Text Box 29"/>
          <p:cNvSpPr txBox="1">
            <a:spLocks noChangeArrowheads="1"/>
          </p:cNvSpPr>
          <p:nvPr/>
        </p:nvSpPr>
        <p:spPr bwMode="auto">
          <a:xfrm>
            <a:off x="1447800" y="3810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y</a:t>
            </a:r>
          </a:p>
        </p:txBody>
      </p:sp>
      <p:sp>
        <p:nvSpPr>
          <p:cNvPr id="25628" name="Text Box 30"/>
          <p:cNvSpPr txBox="1">
            <a:spLocks noChangeArrowheads="1"/>
          </p:cNvSpPr>
          <p:nvPr/>
        </p:nvSpPr>
        <p:spPr bwMode="auto">
          <a:xfrm>
            <a:off x="8001000" y="3810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y</a:t>
            </a:r>
          </a:p>
        </p:txBody>
      </p:sp>
      <p:sp>
        <p:nvSpPr>
          <p:cNvPr id="25629" name="Text Box 31"/>
          <p:cNvSpPr txBox="1">
            <a:spLocks noChangeArrowheads="1"/>
          </p:cNvSpPr>
          <p:nvPr/>
        </p:nvSpPr>
        <p:spPr bwMode="auto">
          <a:xfrm>
            <a:off x="5334000" y="3810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563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100" b="1">
                <a:solidFill>
                  <a:schemeClr val="tx2"/>
                </a:solidFill>
              </a:rPr>
              <a:t>SD is Not Closed Under Complement</a:t>
            </a:r>
            <a:r>
              <a:rPr lang="en-US" sz="3100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46125" y="917575"/>
            <a:ext cx="79406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/>
              <a:t>Can we use the same technique?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 i="1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sz="220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en-US" sz="2200"/>
              <a:t>  			            </a:t>
            </a:r>
            <a:r>
              <a:rPr lang="en-US" sz="2200" i="1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i="1"/>
              <a:t>'</a:t>
            </a:r>
            <a:r>
              <a:rPr lang="en-US" sz="2200" i="1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en-US" sz="2200"/>
              <a:t> </a:t>
            </a:r>
          </a:p>
          <a:p>
            <a:pPr eaLnBrk="1" hangingPunct="1"/>
            <a:endParaRPr lang="en-US" sz="2200" i="1"/>
          </a:p>
          <a:p>
            <a:pPr algn="ctr" eaLnBrk="1" hangingPunct="1"/>
            <a:endParaRPr lang="en-US" sz="3000">
              <a:solidFill>
                <a:srgbClr val="FF0000"/>
              </a:solidFill>
            </a:endParaRPr>
          </a:p>
          <a:p>
            <a:pPr algn="ctr" eaLnBrk="1" hangingPunct="1"/>
            <a:endParaRPr lang="en-US" sz="3000">
              <a:solidFill>
                <a:srgbClr val="FF0000"/>
              </a:solidFill>
            </a:endParaRPr>
          </a:p>
          <a:p>
            <a:pPr eaLnBrk="1" hangingPunct="1"/>
            <a:r>
              <a:rPr lang="en-US" sz="2200"/>
              <a:t>								     </a:t>
            </a:r>
          </a:p>
          <a:p>
            <a:pPr eaLnBrk="1" hangingPunct="1"/>
            <a:endParaRPr lang="en-US" sz="2200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447800" y="3810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23622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Oval 7"/>
          <p:cNvSpPr>
            <a:spLocks noChangeArrowheads="1"/>
          </p:cNvSpPr>
          <p:nvPr/>
        </p:nvSpPr>
        <p:spPr bwMode="auto">
          <a:xfrm>
            <a:off x="1447800" y="2667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Oval 8"/>
          <p:cNvSpPr>
            <a:spLocks noChangeArrowheads="1"/>
          </p:cNvSpPr>
          <p:nvPr/>
        </p:nvSpPr>
        <p:spPr bwMode="auto">
          <a:xfrm>
            <a:off x="3429000" y="2819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1295400" y="2514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>
            <a:off x="1600200" y="3048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1828800" y="2971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 flipV="1">
            <a:off x="2743200" y="31242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4"/>
          <p:cNvSpPr>
            <a:spLocks noChangeShapeType="1"/>
          </p:cNvSpPr>
          <p:nvPr/>
        </p:nvSpPr>
        <p:spPr bwMode="auto">
          <a:xfrm flipH="1" flipV="1">
            <a:off x="1828800" y="2819400"/>
            <a:ext cx="1600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Text Box 27"/>
          <p:cNvSpPr txBox="1">
            <a:spLocks noChangeArrowheads="1"/>
          </p:cNvSpPr>
          <p:nvPr/>
        </p:nvSpPr>
        <p:spPr bwMode="auto">
          <a:xfrm>
            <a:off x="1447800" y="3810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6547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Does This Program Always Halt?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38200" y="914400"/>
            <a:ext cx="807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/>
              <a:t>times3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: positive integer) = </a:t>
            </a:r>
          </a:p>
          <a:p>
            <a:pPr eaLnBrk="1" hangingPunct="1"/>
            <a:r>
              <a:rPr lang="en-US" sz="2400" dirty="0"/>
              <a:t>    while </a:t>
            </a:r>
            <a:r>
              <a:rPr lang="en-US" sz="2400" i="1" dirty="0"/>
              <a:t>x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</a:t>
            </a:r>
            <a:r>
              <a:rPr lang="en-US" sz="2400" dirty="0"/>
              <a:t> 1 do:</a:t>
            </a:r>
          </a:p>
          <a:p>
            <a:pPr eaLnBrk="1" hangingPunct="1"/>
            <a:r>
              <a:rPr lang="en-US" sz="2400" dirty="0"/>
              <a:t>        if </a:t>
            </a:r>
            <a:r>
              <a:rPr lang="en-US" sz="2400" i="1" dirty="0"/>
              <a:t>x</a:t>
            </a:r>
            <a:r>
              <a:rPr lang="en-US" sz="2400" dirty="0"/>
              <a:t> is even then </a:t>
            </a:r>
            <a:r>
              <a:rPr lang="en-US" sz="2400" i="1" dirty="0"/>
              <a:t>x</a:t>
            </a:r>
            <a:r>
              <a:rPr lang="en-US" sz="2400" dirty="0"/>
              <a:t> = </a:t>
            </a:r>
            <a:r>
              <a:rPr lang="en-US" sz="2400" i="1" dirty="0"/>
              <a:t>x</a:t>
            </a:r>
            <a:r>
              <a:rPr lang="en-US" sz="2400" dirty="0"/>
              <a:t>/2.</a:t>
            </a:r>
          </a:p>
          <a:p>
            <a:pPr eaLnBrk="1" hangingPunct="1"/>
            <a:r>
              <a:rPr lang="en-US" sz="2400" dirty="0"/>
              <a:t>        else </a:t>
            </a:r>
            <a:r>
              <a:rPr lang="en-US" sz="2400" i="1" dirty="0"/>
              <a:t>x</a:t>
            </a:r>
            <a:r>
              <a:rPr lang="en-US" sz="2400" dirty="0"/>
              <a:t> = 3</a:t>
            </a:r>
            <a:r>
              <a:rPr lang="en-US" sz="2400" i="1" dirty="0"/>
              <a:t>x</a:t>
            </a:r>
            <a:r>
              <a:rPr lang="en-US" sz="2400" dirty="0"/>
              <a:t> + 1	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90600" y="2586038"/>
            <a:ext cx="2438400" cy="46196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sz="2400" dirty="0"/>
              <a:t>times3(25)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1046163"/>
            <a:ext cx="3733800" cy="5354637"/>
          </a:xfrm>
          <a:prstGeom prst="rect">
            <a:avLst/>
          </a:prstGeom>
          <a:noFill/>
          <a:ln w="3175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/>
              <a:t>max = 100000</a:t>
            </a:r>
          </a:p>
          <a:p>
            <a:pPr>
              <a:defRPr/>
            </a:pPr>
            <a:r>
              <a:rPr lang="en-US" sz="1900" dirty="0" err="1"/>
              <a:t>maxCount</a:t>
            </a:r>
            <a:r>
              <a:rPr lang="en-US" sz="1900" dirty="0"/>
              <a:t> = 0</a:t>
            </a:r>
          </a:p>
          <a:p>
            <a:pPr>
              <a:defRPr/>
            </a:pPr>
            <a:r>
              <a:rPr lang="en-US" sz="1900" dirty="0"/>
              <a:t>for </a:t>
            </a:r>
            <a:r>
              <a:rPr lang="en-US" sz="1900" dirty="0" err="1"/>
              <a:t>i</a:t>
            </a:r>
            <a:r>
              <a:rPr lang="en-US" sz="1900" dirty="0"/>
              <a:t> in range(1, max+1):</a:t>
            </a:r>
          </a:p>
          <a:p>
            <a:pPr>
              <a:defRPr/>
            </a:pPr>
            <a:r>
              <a:rPr lang="en-US" sz="1900" dirty="0"/>
              <a:t>    current = </a:t>
            </a:r>
            <a:r>
              <a:rPr lang="en-US" sz="1900" dirty="0" err="1"/>
              <a:t>i</a:t>
            </a:r>
            <a:endParaRPr lang="en-US" sz="1900" dirty="0"/>
          </a:p>
          <a:p>
            <a:pPr>
              <a:defRPr/>
            </a:pPr>
            <a:r>
              <a:rPr lang="en-US" sz="1900" dirty="0"/>
              <a:t>    count = 0</a:t>
            </a:r>
          </a:p>
          <a:p>
            <a:pPr>
              <a:defRPr/>
            </a:pPr>
            <a:endParaRPr lang="en-US" sz="1900" dirty="0"/>
          </a:p>
          <a:p>
            <a:pPr>
              <a:defRPr/>
            </a:pPr>
            <a:r>
              <a:rPr lang="en-US" sz="1900" dirty="0"/>
              <a:t>    while current != 1:</a:t>
            </a:r>
          </a:p>
          <a:p>
            <a:pPr>
              <a:defRPr/>
            </a:pPr>
            <a:r>
              <a:rPr lang="en-US" sz="1900" dirty="0"/>
              <a:t>        count += 1</a:t>
            </a:r>
          </a:p>
          <a:p>
            <a:pPr>
              <a:defRPr/>
            </a:pPr>
            <a:r>
              <a:rPr lang="en-US" sz="1900" dirty="0"/>
              <a:t>        if current % 2 == 0:</a:t>
            </a:r>
          </a:p>
          <a:p>
            <a:pPr>
              <a:defRPr/>
            </a:pPr>
            <a:r>
              <a:rPr lang="en-US" sz="1900" dirty="0"/>
              <a:t>            current /= 2</a:t>
            </a:r>
          </a:p>
          <a:p>
            <a:pPr>
              <a:defRPr/>
            </a:pPr>
            <a:r>
              <a:rPr lang="en-US" sz="1900" dirty="0"/>
              <a:t>        else:</a:t>
            </a:r>
          </a:p>
          <a:p>
            <a:pPr>
              <a:defRPr/>
            </a:pPr>
            <a:r>
              <a:rPr lang="en-US" sz="1900" dirty="0"/>
              <a:t>            current = 3 * current + 1</a:t>
            </a:r>
          </a:p>
          <a:p>
            <a:pPr>
              <a:defRPr/>
            </a:pPr>
            <a:endParaRPr lang="en-US" sz="1900" dirty="0"/>
          </a:p>
          <a:p>
            <a:pPr>
              <a:defRPr/>
            </a:pPr>
            <a:r>
              <a:rPr lang="en-US" sz="1900" dirty="0"/>
              <a:t>    print "%7d %7d" % (</a:t>
            </a:r>
            <a:r>
              <a:rPr lang="en-US" sz="1900" dirty="0" err="1"/>
              <a:t>i</a:t>
            </a:r>
            <a:r>
              <a:rPr lang="en-US" sz="1900" dirty="0"/>
              <a:t>, count)</a:t>
            </a:r>
          </a:p>
          <a:p>
            <a:pPr>
              <a:defRPr/>
            </a:pPr>
            <a:r>
              <a:rPr lang="en-US" sz="1900" dirty="0"/>
              <a:t>    if count &gt; </a:t>
            </a:r>
            <a:r>
              <a:rPr lang="en-US" sz="1900" dirty="0" err="1"/>
              <a:t>maxCount</a:t>
            </a:r>
            <a:r>
              <a:rPr lang="en-US" sz="1900" dirty="0"/>
              <a:t>:</a:t>
            </a:r>
          </a:p>
          <a:p>
            <a:pPr>
              <a:defRPr/>
            </a:pPr>
            <a:r>
              <a:rPr lang="en-US" sz="1900" dirty="0"/>
              <a:t>        </a:t>
            </a:r>
            <a:r>
              <a:rPr lang="en-US" sz="1900" dirty="0" err="1"/>
              <a:t>maxCount</a:t>
            </a:r>
            <a:r>
              <a:rPr lang="en-US" sz="1900" dirty="0"/>
              <a:t> = count</a:t>
            </a:r>
          </a:p>
          <a:p>
            <a:pPr>
              <a:defRPr/>
            </a:pPr>
            <a:endParaRPr lang="en-US" sz="1900" dirty="0"/>
          </a:p>
          <a:p>
            <a:pPr>
              <a:defRPr/>
            </a:pPr>
            <a:r>
              <a:rPr lang="en-US" sz="1900" dirty="0"/>
              <a:t>print "</a:t>
            </a:r>
            <a:r>
              <a:rPr lang="en-US" sz="1900" dirty="0" err="1"/>
              <a:t>maxCount</a:t>
            </a:r>
            <a:r>
              <a:rPr lang="en-US" sz="1900" dirty="0"/>
              <a:t> = ", </a:t>
            </a:r>
            <a:r>
              <a:rPr lang="en-US" sz="1900" dirty="0" err="1"/>
              <a:t>maxCount</a:t>
            </a:r>
            <a:endParaRPr lang="en-US" sz="19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276600"/>
            <a:ext cx="4038600" cy="335438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/>
              <a:t>Lothar</a:t>
            </a:r>
            <a:r>
              <a:rPr lang="en-US" sz="2000" dirty="0"/>
              <a:t> </a:t>
            </a:r>
            <a:r>
              <a:rPr lang="en-US" sz="2000" dirty="0" err="1"/>
              <a:t>Collatz</a:t>
            </a:r>
            <a:r>
              <a:rPr lang="en-US" sz="2000" dirty="0"/>
              <a:t>, 1937, conjectured that times3 halts for all positive integers n.  Still an open problem.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hu-HU" sz="2000" dirty="0"/>
              <a:t>Paul Erdős</a:t>
            </a:r>
            <a:r>
              <a:rPr lang="en-US" sz="2000" dirty="0"/>
              <a:t>: </a:t>
            </a:r>
            <a:r>
              <a:rPr lang="hu-HU" sz="2000" dirty="0"/>
              <a:t> </a:t>
            </a:r>
            <a:r>
              <a:rPr lang="en-US" sz="2000" dirty="0"/>
              <a:t>"Mathematics is not yet ready for such confusing, troubling, and hard problems."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hlinkClick r:id="rId3"/>
              </a:rPr>
              <a:t>http://mathworld.wolfram.com/CollatzProblem.html</a:t>
            </a: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6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80772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200" dirty="0"/>
              <a:t>Suppose we had:</a:t>
            </a:r>
          </a:p>
          <a:p>
            <a:pPr marL="342900" indent="-342900">
              <a:defRPr/>
            </a:pPr>
            <a:endParaRPr lang="en-US" sz="2200" dirty="0"/>
          </a:p>
          <a:p>
            <a:pPr marL="342900" indent="-342900">
              <a:defRPr/>
            </a:pPr>
            <a:r>
              <a:rPr lang="en-US" sz="2200" i="1" dirty="0"/>
              <a:t>M</a:t>
            </a:r>
            <a:r>
              <a:rPr lang="en-US" sz="2200" i="1" baseline="-25000" dirty="0"/>
              <a:t>L</a:t>
            </a:r>
            <a:r>
              <a:rPr lang="en-US" sz="2200" dirty="0"/>
              <a:t>: 				</a:t>
            </a:r>
            <a:r>
              <a:rPr lang="en-US" sz="2200" i="1" dirty="0"/>
              <a:t>M</a:t>
            </a:r>
            <a:r>
              <a:rPr lang="en-US" sz="2200" i="1" baseline="-25000" dirty="0">
                <a:sym typeface="Symbol" pitchFamily="18" charset="2"/>
              </a:rPr>
              <a:t></a:t>
            </a:r>
            <a:r>
              <a:rPr lang="en-US" sz="2200" i="1" baseline="-25000" dirty="0"/>
              <a:t>L</a:t>
            </a:r>
            <a:r>
              <a:rPr lang="en-US" sz="2200" dirty="0"/>
              <a:t>:</a:t>
            </a:r>
          </a:p>
          <a:p>
            <a:pPr marL="342900" indent="-342900">
              <a:defRPr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Accepts if input is in L.        Accepts if input not in L.</a:t>
            </a:r>
          </a:p>
          <a:p>
            <a:pPr marL="342900" indent="-342900"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 marL="342900" indent="-342900"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 marL="342900" indent="-342900"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 marL="342900" indent="-342900">
              <a:defRPr/>
            </a:pPr>
            <a:r>
              <a:rPr lang="en-US" sz="2200" dirty="0"/>
              <a:t>Then we could decide </a:t>
            </a:r>
            <a:r>
              <a:rPr lang="en-US" sz="2200" i="1" dirty="0"/>
              <a:t>L</a:t>
            </a:r>
            <a:r>
              <a:rPr lang="en-US" sz="2200" dirty="0"/>
              <a:t>.  How?</a:t>
            </a:r>
          </a:p>
          <a:p>
            <a:pPr marL="342900" indent="-342900">
              <a:defRPr/>
            </a:pPr>
            <a:endParaRPr lang="en-US" sz="2200" dirty="0"/>
          </a:p>
          <a:p>
            <a:pPr marL="342900" indent="-342900">
              <a:defRPr/>
            </a:pPr>
            <a:r>
              <a:rPr lang="en-US" sz="2200" dirty="0"/>
              <a:t>So every language in SD would also be in D.</a:t>
            </a:r>
          </a:p>
          <a:p>
            <a:pPr marL="342900" indent="-342900">
              <a:defRPr/>
            </a:pPr>
            <a:endParaRPr lang="en-US" sz="2200" dirty="0"/>
          </a:p>
          <a:p>
            <a:pPr marL="342900" indent="-342900">
              <a:defRPr/>
            </a:pPr>
            <a:r>
              <a:rPr lang="en-US" sz="2200" dirty="0"/>
              <a:t>But we know that there is at least one language (</a:t>
            </a:r>
            <a:r>
              <a:rPr lang="en-US" sz="2200" i="1" dirty="0"/>
              <a:t>H</a:t>
            </a:r>
            <a:r>
              <a:rPr lang="en-US" sz="2200" dirty="0"/>
              <a:t>) that is in SD but not in D.  Contradiction.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100" b="1">
                <a:solidFill>
                  <a:schemeClr val="tx2"/>
                </a:solidFill>
              </a:rPr>
              <a:t>SD is Not Closed Under Complement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29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D and SD Languages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685800" y="990600"/>
            <a:ext cx="8382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 dirty="0"/>
              <a:t>Theorem:</a:t>
            </a:r>
            <a:r>
              <a:rPr lang="en-US" sz="2200" dirty="0"/>
              <a:t> A language is in D iff both it and its complement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           are </a:t>
            </a:r>
            <a:r>
              <a:rPr lang="en-US" sz="2200" dirty="0"/>
              <a:t>in SD.</a:t>
            </a:r>
            <a:endParaRPr lang="en-US" sz="2200" b="1" i="1" dirty="0"/>
          </a:p>
          <a:p>
            <a:pPr eaLnBrk="1" hangingPunct="1"/>
            <a:endParaRPr lang="en-US" sz="1600" b="1" i="1" dirty="0"/>
          </a:p>
          <a:p>
            <a:pPr eaLnBrk="1" hangingPunct="1"/>
            <a:r>
              <a:rPr lang="en-US" sz="2200" b="1" i="1" dirty="0"/>
              <a:t>Proof:</a:t>
            </a:r>
          </a:p>
          <a:p>
            <a:pPr eaLnBrk="1" hangingPunct="1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⇒</a:t>
            </a:r>
            <a:endParaRPr lang="en-US" sz="3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en-US" sz="2200" dirty="0" smtClean="0"/>
              <a:t>● </a:t>
            </a:r>
            <a:r>
              <a:rPr lang="en-US" sz="2200" i="1" dirty="0"/>
              <a:t>L</a:t>
            </a:r>
            <a:r>
              <a:rPr lang="en-US" sz="2200" dirty="0"/>
              <a:t> in D implies </a:t>
            </a:r>
            <a:r>
              <a:rPr lang="en-US" sz="2200" i="1" dirty="0"/>
              <a:t>L</a:t>
            </a:r>
            <a:r>
              <a:rPr lang="en-US" sz="2200" dirty="0"/>
              <a:t> and </a:t>
            </a:r>
            <a:r>
              <a:rPr lang="en-US" sz="2200" dirty="0">
                <a:sym typeface="Symbol" pitchFamily="18" charset="2"/>
              </a:rPr>
              <a:t></a:t>
            </a:r>
            <a:r>
              <a:rPr lang="en-US" sz="2200" i="1" dirty="0"/>
              <a:t>L</a:t>
            </a:r>
            <a:r>
              <a:rPr lang="en-US" sz="2200" dirty="0"/>
              <a:t> are in SD:  </a:t>
            </a:r>
            <a:endParaRPr lang="en-US" sz="2200" i="1" dirty="0"/>
          </a:p>
          <a:p>
            <a:pPr eaLnBrk="1" hangingPunct="1"/>
            <a:r>
              <a:rPr lang="en-US" sz="2200" dirty="0"/>
              <a:t>    ● </a:t>
            </a:r>
            <a:r>
              <a:rPr lang="en-US" sz="2200" i="1" dirty="0"/>
              <a:t>L</a:t>
            </a:r>
            <a:r>
              <a:rPr lang="en-US" sz="2200" dirty="0"/>
              <a:t> is in SD because D </a:t>
            </a:r>
            <a:r>
              <a:rPr lang="en-US" sz="2200" dirty="0">
                <a:sym typeface="Symbol" pitchFamily="18" charset="2"/>
              </a:rPr>
              <a:t> SD</a:t>
            </a:r>
            <a:r>
              <a:rPr lang="en-US" sz="2200" dirty="0"/>
              <a:t>.</a:t>
            </a:r>
          </a:p>
          <a:p>
            <a:pPr eaLnBrk="1" hangingPunct="1"/>
            <a:r>
              <a:rPr lang="en-US" sz="2200" dirty="0"/>
              <a:t>    ● D is closed under complement</a:t>
            </a:r>
          </a:p>
          <a:p>
            <a:pPr eaLnBrk="1" hangingPunct="1"/>
            <a:r>
              <a:rPr lang="en-US" sz="2200" dirty="0"/>
              <a:t>    ● So </a:t>
            </a:r>
            <a:r>
              <a:rPr lang="en-US" sz="2200" dirty="0">
                <a:sym typeface="Symbol" pitchFamily="18" charset="2"/>
              </a:rPr>
              <a:t></a:t>
            </a:r>
            <a:r>
              <a:rPr lang="en-US" sz="2200" i="1" dirty="0"/>
              <a:t>L</a:t>
            </a:r>
            <a:r>
              <a:rPr lang="en-US" sz="2200" dirty="0"/>
              <a:t> is also in D and thus in SD.</a:t>
            </a:r>
            <a:endParaRPr lang="en-US" sz="2200" i="1" dirty="0"/>
          </a:p>
          <a:p>
            <a:pPr eaLnBrk="1" hangingPunct="1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⇐</a:t>
            </a:r>
            <a:endParaRPr lang="en-US" sz="3200" i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en-US" sz="2200" dirty="0"/>
              <a:t>● </a:t>
            </a:r>
            <a:r>
              <a:rPr lang="en-US" sz="2200" i="1" dirty="0"/>
              <a:t>L</a:t>
            </a:r>
            <a:r>
              <a:rPr lang="en-US" sz="2200" dirty="0"/>
              <a:t> and </a:t>
            </a:r>
            <a:r>
              <a:rPr lang="en-US" sz="2200" dirty="0">
                <a:sym typeface="Symbol" pitchFamily="18" charset="2"/>
              </a:rPr>
              <a:t></a:t>
            </a:r>
            <a:r>
              <a:rPr lang="en-US" sz="2200" i="1" dirty="0"/>
              <a:t>L</a:t>
            </a:r>
            <a:r>
              <a:rPr lang="en-US" sz="2200" dirty="0"/>
              <a:t> are in SD implies </a:t>
            </a:r>
            <a:r>
              <a:rPr lang="en-US" sz="2200" i="1" dirty="0"/>
              <a:t>L</a:t>
            </a:r>
            <a:r>
              <a:rPr lang="en-US" sz="2200" dirty="0"/>
              <a:t> is in D: </a:t>
            </a:r>
            <a:endParaRPr lang="en-US" sz="2200" i="1" dirty="0"/>
          </a:p>
          <a:p>
            <a:pPr eaLnBrk="1" hangingPunct="1"/>
            <a:r>
              <a:rPr lang="en-US" sz="2200" dirty="0"/>
              <a:t>    ● </a:t>
            </a:r>
            <a:r>
              <a:rPr lang="en-US" sz="2200" i="1" dirty="0"/>
              <a:t>M</a:t>
            </a:r>
            <a:r>
              <a:rPr lang="en-US" sz="2200" baseline="-25000" dirty="0"/>
              <a:t>1</a:t>
            </a:r>
            <a:r>
              <a:rPr lang="en-US" sz="2200" dirty="0"/>
              <a:t> </a:t>
            </a:r>
            <a:r>
              <a:rPr lang="en-US" sz="2200" dirty="0" err="1"/>
              <a:t>semidecides</a:t>
            </a:r>
            <a:r>
              <a:rPr lang="en-US" sz="2200" dirty="0"/>
              <a:t> </a:t>
            </a:r>
            <a:r>
              <a:rPr lang="en-US" sz="2200" i="1" dirty="0"/>
              <a:t>L</a:t>
            </a:r>
            <a:r>
              <a:rPr lang="en-US" sz="2200" dirty="0"/>
              <a:t>.</a:t>
            </a:r>
            <a:endParaRPr lang="en-US" sz="2200" i="1" dirty="0"/>
          </a:p>
          <a:p>
            <a:pPr eaLnBrk="1" hangingPunct="1"/>
            <a:r>
              <a:rPr lang="en-US" sz="2200" dirty="0"/>
              <a:t>    ● </a:t>
            </a:r>
            <a:r>
              <a:rPr lang="en-US" sz="2200" i="1" dirty="0"/>
              <a:t>M</a:t>
            </a:r>
            <a:r>
              <a:rPr lang="en-US" sz="2200" baseline="-25000" dirty="0"/>
              <a:t>2</a:t>
            </a:r>
            <a:r>
              <a:rPr lang="en-US" sz="2200" dirty="0"/>
              <a:t> </a:t>
            </a:r>
            <a:r>
              <a:rPr lang="en-US" sz="2200" dirty="0" err="1"/>
              <a:t>semidecides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</a:t>
            </a:r>
            <a:r>
              <a:rPr lang="en-US" sz="2200" i="1" dirty="0"/>
              <a:t>L</a:t>
            </a:r>
            <a:r>
              <a:rPr lang="en-US" sz="2200" dirty="0"/>
              <a:t>.</a:t>
            </a:r>
          </a:p>
          <a:p>
            <a:pPr eaLnBrk="1" hangingPunct="1"/>
            <a:r>
              <a:rPr lang="en-US" sz="2200" dirty="0"/>
              <a:t>    ● To decide </a:t>
            </a:r>
            <a:r>
              <a:rPr lang="en-US" sz="2200" i="1" dirty="0"/>
              <a:t>L</a:t>
            </a:r>
            <a:r>
              <a:rPr lang="en-US" sz="2200" dirty="0"/>
              <a:t>: </a:t>
            </a:r>
          </a:p>
          <a:p>
            <a:pPr eaLnBrk="1" hangingPunct="1"/>
            <a:r>
              <a:rPr lang="en-US" sz="2200" dirty="0"/>
              <a:t>        ● Run </a:t>
            </a:r>
            <a:r>
              <a:rPr lang="en-US" sz="2200" i="1" dirty="0"/>
              <a:t>M</a:t>
            </a:r>
            <a:r>
              <a:rPr lang="en-US" sz="2200" baseline="-25000" dirty="0"/>
              <a:t>1</a:t>
            </a:r>
            <a:r>
              <a:rPr lang="en-US" sz="2200" dirty="0"/>
              <a:t> and </a:t>
            </a:r>
            <a:r>
              <a:rPr lang="en-US" sz="2200" i="1" dirty="0"/>
              <a:t>M</a:t>
            </a:r>
            <a:r>
              <a:rPr lang="en-US" sz="2200" baseline="-25000" dirty="0"/>
              <a:t>2</a:t>
            </a:r>
            <a:r>
              <a:rPr lang="en-US" sz="2200" dirty="0"/>
              <a:t> in </a:t>
            </a:r>
            <a:r>
              <a:rPr lang="en-US" sz="2200" dirty="0" smtClean="0"/>
              <a:t>parallel (dovetail) </a:t>
            </a:r>
            <a:r>
              <a:rPr lang="en-US" sz="2200" dirty="0"/>
              <a:t>on </a:t>
            </a:r>
            <a:r>
              <a:rPr lang="en-US" sz="2200" i="1" dirty="0"/>
              <a:t>w</a:t>
            </a:r>
            <a:r>
              <a:rPr lang="en-US" sz="2200" dirty="0"/>
              <a:t>.</a:t>
            </a:r>
          </a:p>
          <a:p>
            <a:pPr eaLnBrk="1" hangingPunct="1"/>
            <a:r>
              <a:rPr lang="en-US" sz="2200" dirty="0"/>
              <a:t>        ● Exactly one of them will eventually accept.</a:t>
            </a:r>
          </a:p>
        </p:txBody>
      </p:sp>
    </p:spTree>
    <p:extLst>
      <p:ext uri="{BB962C8B-B14F-4D97-AF65-F5344CB8AC3E}">
        <p14:creationId xmlns:p14="http://schemas.microsoft.com/office/powerpoint/2010/main" val="32432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838200" y="1054100"/>
            <a:ext cx="80772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/>
              <a:t>Theorem:</a:t>
            </a:r>
            <a:r>
              <a:rPr lang="en-US" sz="2200"/>
              <a:t>  The language </a:t>
            </a:r>
            <a:r>
              <a:rPr lang="en-US" sz="2200">
                <a:sym typeface="Symbol" pitchFamily="18" charset="2"/>
              </a:rPr>
              <a:t></a:t>
            </a:r>
            <a:r>
              <a:rPr lang="en-US" sz="2200" i="1"/>
              <a:t>H</a:t>
            </a:r>
            <a:r>
              <a:rPr lang="en-US" sz="2200"/>
              <a:t> =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		{&lt;</a:t>
            </a:r>
            <a:r>
              <a:rPr lang="en-US" sz="2200" i="1"/>
              <a:t>M</a:t>
            </a:r>
            <a:r>
              <a:rPr lang="en-US" sz="2200"/>
              <a:t>, </a:t>
            </a:r>
            <a:r>
              <a:rPr lang="en-US" sz="2200" i="1"/>
              <a:t>w</a:t>
            </a:r>
            <a:r>
              <a:rPr lang="en-US" sz="2200"/>
              <a:t>&gt; : TM </a:t>
            </a:r>
            <a:r>
              <a:rPr lang="en-US" sz="2200" i="1"/>
              <a:t>M</a:t>
            </a:r>
            <a:r>
              <a:rPr lang="en-US" sz="2200"/>
              <a:t> does not halt on input string </a:t>
            </a:r>
            <a:r>
              <a:rPr lang="en-US" sz="2200" i="1"/>
              <a:t>w</a:t>
            </a:r>
            <a:r>
              <a:rPr lang="en-US" sz="2200"/>
              <a:t>}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is not in SD.  </a:t>
            </a:r>
          </a:p>
          <a:p>
            <a:pPr eaLnBrk="1" hangingPunct="1"/>
            <a:endParaRPr lang="en-US" sz="2200" b="1" i="1"/>
          </a:p>
          <a:p>
            <a:pPr eaLnBrk="1" hangingPunct="1"/>
            <a:r>
              <a:rPr lang="en-US" sz="2200" b="1" i="1"/>
              <a:t>Proof: </a:t>
            </a:r>
            <a:r>
              <a:rPr lang="en-US" sz="2200"/>
              <a:t> </a:t>
            </a:r>
            <a:endParaRPr lang="en-US" sz="2200" i="1"/>
          </a:p>
          <a:p>
            <a:pPr eaLnBrk="1" hangingPunct="1"/>
            <a:r>
              <a:rPr lang="en-US"/>
              <a:t>    ● </a:t>
            </a:r>
            <a:r>
              <a:rPr lang="en-US" sz="2200" i="1"/>
              <a:t>H</a:t>
            </a:r>
            <a:r>
              <a:rPr lang="en-US" sz="2200"/>
              <a:t> is in SD.  </a:t>
            </a:r>
          </a:p>
          <a:p>
            <a:pPr eaLnBrk="1" hangingPunct="1"/>
            <a:r>
              <a:rPr lang="en-US"/>
              <a:t>    ● </a:t>
            </a:r>
            <a:r>
              <a:rPr lang="en-US" sz="2200"/>
              <a:t>If </a:t>
            </a:r>
            <a:r>
              <a:rPr lang="en-US" sz="2200">
                <a:sym typeface="Symbol" pitchFamily="18" charset="2"/>
              </a:rPr>
              <a:t></a:t>
            </a:r>
            <a:r>
              <a:rPr lang="en-US" sz="2200" i="1"/>
              <a:t>H</a:t>
            </a:r>
            <a:r>
              <a:rPr lang="en-US" sz="2200"/>
              <a:t> were also in SD then </a:t>
            </a:r>
            <a:r>
              <a:rPr lang="en-US" sz="2200" i="1"/>
              <a:t>H</a:t>
            </a:r>
            <a:r>
              <a:rPr lang="en-US" sz="2200"/>
              <a:t> would be in D.  </a:t>
            </a:r>
          </a:p>
          <a:p>
            <a:pPr eaLnBrk="1" hangingPunct="1"/>
            <a:r>
              <a:rPr lang="en-US"/>
              <a:t>    ● </a:t>
            </a:r>
            <a:r>
              <a:rPr lang="en-US" sz="2200"/>
              <a:t>But </a:t>
            </a:r>
            <a:r>
              <a:rPr lang="en-US" sz="2200" i="1"/>
              <a:t>H</a:t>
            </a:r>
            <a:r>
              <a:rPr lang="en-US" sz="2200"/>
              <a:t> is not in D.  </a:t>
            </a:r>
          </a:p>
          <a:p>
            <a:pPr eaLnBrk="1" hangingPunct="1"/>
            <a:r>
              <a:rPr lang="en-US"/>
              <a:t>    ● </a:t>
            </a:r>
            <a:r>
              <a:rPr lang="en-US" sz="2200"/>
              <a:t>So </a:t>
            </a:r>
            <a:r>
              <a:rPr lang="en-US" sz="2200">
                <a:sym typeface="Symbol" pitchFamily="18" charset="2"/>
              </a:rPr>
              <a:t></a:t>
            </a:r>
            <a:r>
              <a:rPr lang="en-US" sz="2200" i="1"/>
              <a:t>H</a:t>
            </a:r>
            <a:r>
              <a:rPr lang="en-US" sz="2200"/>
              <a:t> is not in SD. </a:t>
            </a: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400" b="1">
                <a:solidFill>
                  <a:schemeClr val="tx2"/>
                </a:solidFill>
              </a:rPr>
              <a:t>A Particular Language that is Not in SD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63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80772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/>
              <a:t>To enumerate a set </a:t>
            </a:r>
            <a:r>
              <a:rPr lang="en-US" sz="2400" dirty="0" smtClean="0"/>
              <a:t>means </a:t>
            </a:r>
            <a:r>
              <a:rPr lang="en-US" sz="2400" dirty="0" smtClean="0"/>
              <a:t>"list its elements, in such a way that for any element, it appears in the list within a finite amount of time."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We say that Turing machine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enumerates</a:t>
            </a:r>
            <a:r>
              <a:rPr lang="en-US" sz="2400" dirty="0"/>
              <a:t> the language </a:t>
            </a:r>
            <a:r>
              <a:rPr lang="en-US" sz="2400" i="1" dirty="0"/>
              <a:t>L</a:t>
            </a:r>
            <a:r>
              <a:rPr lang="en-US" sz="2400" dirty="0"/>
              <a:t> iff, for some fixed state </a:t>
            </a:r>
            <a:r>
              <a:rPr lang="en-US" sz="2400" i="1" dirty="0"/>
              <a:t>p</a:t>
            </a:r>
            <a:r>
              <a:rPr lang="en-US" sz="2400" dirty="0"/>
              <a:t> of </a:t>
            </a:r>
            <a:r>
              <a:rPr lang="en-US" sz="2400" i="1" dirty="0"/>
              <a:t>M</a:t>
            </a:r>
            <a:r>
              <a:rPr lang="en-US" sz="2400" dirty="0"/>
              <a:t>: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i="1" dirty="0"/>
              <a:t>        L</a:t>
            </a:r>
            <a:r>
              <a:rPr lang="en-US" sz="2400" dirty="0"/>
              <a:t> = {</a:t>
            </a:r>
            <a:r>
              <a:rPr lang="en-US" sz="2400" i="1" dirty="0"/>
              <a:t>w</a:t>
            </a:r>
            <a:r>
              <a:rPr lang="en-US" sz="2400" dirty="0"/>
              <a:t> : 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dirty="0">
                <a:sym typeface="Symbol" pitchFamily="18" charset="2"/>
              </a:rPr>
              <a:t></a:t>
            </a:r>
            <a:r>
              <a:rPr lang="en-US" sz="2400" dirty="0"/>
              <a:t>) |-</a:t>
            </a:r>
            <a:r>
              <a:rPr lang="en-US" sz="2400" i="1" baseline="-25000" dirty="0"/>
              <a:t>M</a:t>
            </a:r>
            <a:r>
              <a:rPr lang="en-US" sz="2400" dirty="0"/>
              <a:t>* 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)}.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"p" stands for "print"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 language is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Turing-enumerable</a:t>
            </a:r>
            <a:r>
              <a:rPr lang="en-US" sz="2400" dirty="0"/>
              <a:t> iff there is a Turing machine that enumerates it.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Another term that is often used is </a:t>
            </a:r>
            <a:r>
              <a:rPr lang="en-US" sz="2400" b="1" dirty="0"/>
              <a:t>recursively enumerable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Enumeration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34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38200" y="14478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P</a:t>
            </a:r>
            <a:r>
              <a:rPr lang="en-US" sz="2400"/>
              <a:t> be a Turing machine that enters state </a:t>
            </a:r>
            <a:r>
              <a:rPr lang="en-US" sz="2400" i="1"/>
              <a:t>p</a:t>
            </a:r>
            <a:r>
              <a:rPr lang="en-US" sz="2400"/>
              <a:t> and then halts: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A Printing Subroutine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1748" name="Picture 4" descr="Fig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5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838200" y="10668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L</a:t>
            </a:r>
            <a:r>
              <a:rPr lang="en-US" sz="2400"/>
              <a:t> = </a:t>
            </a:r>
            <a:r>
              <a:rPr lang="en-US" sz="2400">
                <a:latin typeface="Courier New" pitchFamily="49" charset="0"/>
              </a:rPr>
              <a:t>a</a:t>
            </a:r>
            <a:r>
              <a:rPr lang="en-US" sz="2400"/>
              <a:t>*.</a:t>
            </a:r>
          </a:p>
          <a:p>
            <a:pPr eaLnBrk="1" hangingPunct="1"/>
            <a:endParaRPr lang="en-US" sz="2400"/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Example of Enumeration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2772" name="Picture 15" descr="Exampl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18557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6" descr="Exampl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5814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9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838200" y="838200"/>
            <a:ext cx="8077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/>
              <a:t>Theorem:</a:t>
            </a:r>
            <a:r>
              <a:rPr lang="en-US" sz="2200"/>
              <a:t>  A language is SD iff it is Turing-enumerable.</a:t>
            </a:r>
          </a:p>
          <a:p>
            <a:pPr eaLnBrk="1" hangingPunct="1"/>
            <a:endParaRPr lang="en-US" sz="2200" b="1" i="1"/>
          </a:p>
          <a:p>
            <a:pPr eaLnBrk="1" hangingPunct="1"/>
            <a:r>
              <a:rPr lang="en-US" sz="2200" b="1" i="1"/>
              <a:t>Proof</a:t>
            </a:r>
            <a:r>
              <a:rPr lang="en-US" sz="2200" i="1"/>
              <a:t> </a:t>
            </a:r>
            <a:r>
              <a:rPr lang="en-US" sz="2200" b="1" i="1"/>
              <a:t>that Turing-enumerable implies SD</a:t>
            </a:r>
            <a:r>
              <a:rPr lang="en-US" sz="2200" i="1"/>
              <a:t>:</a:t>
            </a:r>
            <a:r>
              <a:rPr lang="en-US" sz="2200"/>
              <a:t>  Let </a:t>
            </a:r>
            <a:r>
              <a:rPr lang="en-US" sz="2200" i="1"/>
              <a:t>M</a:t>
            </a:r>
            <a:r>
              <a:rPr lang="en-US" sz="2200"/>
              <a:t> be the Turing machine that enumerates </a:t>
            </a:r>
            <a:r>
              <a:rPr lang="en-US" sz="2200" i="1"/>
              <a:t>L</a:t>
            </a:r>
            <a:r>
              <a:rPr lang="en-US" sz="2200"/>
              <a:t>.  We convert </a:t>
            </a:r>
            <a:r>
              <a:rPr lang="en-US" sz="2200" i="1"/>
              <a:t>M</a:t>
            </a:r>
            <a:r>
              <a:rPr lang="en-US" sz="2200"/>
              <a:t> to a machine </a:t>
            </a:r>
            <a:r>
              <a:rPr lang="en-US" sz="2200" i="1"/>
              <a:t>M'</a:t>
            </a:r>
            <a:r>
              <a:rPr lang="en-US" sz="2200"/>
              <a:t> that semidecides </a:t>
            </a:r>
            <a:r>
              <a:rPr lang="en-US" sz="2200" i="1"/>
              <a:t>L</a:t>
            </a:r>
            <a:r>
              <a:rPr lang="en-US" sz="2200"/>
              <a:t>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1. Save input </a:t>
            </a:r>
            <a:r>
              <a:rPr lang="en-US" sz="2200" i="1"/>
              <a:t>w on another tape</a:t>
            </a:r>
            <a:r>
              <a:rPr lang="en-US" sz="2200"/>
              <a:t>.</a:t>
            </a:r>
          </a:p>
          <a:p>
            <a:pPr eaLnBrk="1" hangingPunct="1"/>
            <a:r>
              <a:rPr lang="en-US" sz="2200"/>
              <a:t>2. Begin enumerating </a:t>
            </a:r>
            <a:r>
              <a:rPr lang="en-US" sz="2200" i="1"/>
              <a:t>L</a:t>
            </a:r>
            <a:r>
              <a:rPr lang="en-US" sz="2200"/>
              <a:t>.  Each time an element of </a:t>
            </a:r>
            <a:r>
              <a:rPr lang="en-US" sz="2200" i="1"/>
              <a:t>L</a:t>
            </a:r>
            <a:r>
              <a:rPr lang="en-US" sz="2200"/>
              <a:t> is </a:t>
            </a:r>
          </a:p>
          <a:p>
            <a:pPr eaLnBrk="1" hangingPunct="1"/>
            <a:r>
              <a:rPr lang="en-US" sz="2200"/>
              <a:t>    enumerated, compare it to </a:t>
            </a:r>
            <a:r>
              <a:rPr lang="en-US" sz="2200" i="1"/>
              <a:t>w</a:t>
            </a:r>
            <a:r>
              <a:rPr lang="en-US" sz="2200"/>
              <a:t>.  If they match, accept.</a:t>
            </a:r>
          </a:p>
          <a:p>
            <a:pPr eaLnBrk="1" hangingPunct="1"/>
            <a:endParaRPr lang="en-US" sz="2200"/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SD and Turing Enumerable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3796" name="Picture 8" descr="Fig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6781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5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685800" y="1054100"/>
            <a:ext cx="84582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 dirty="0"/>
              <a:t>Proof</a:t>
            </a:r>
            <a:r>
              <a:rPr lang="en-US" sz="2400" i="1" dirty="0"/>
              <a:t> </a:t>
            </a:r>
            <a:r>
              <a:rPr lang="en-US" sz="2400" b="1" i="1" dirty="0"/>
              <a:t>that SD implies Turing-enumerable:</a:t>
            </a:r>
            <a:r>
              <a:rPr lang="en-US" sz="2400" i="1" dirty="0"/>
              <a:t> 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000" dirty="0"/>
              <a:t>If </a:t>
            </a:r>
            <a:r>
              <a:rPr lang="en-US" sz="2000" i="1" dirty="0"/>
              <a:t>L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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</a:t>
            </a:r>
            <a:r>
              <a:rPr lang="en-US" sz="2000" dirty="0"/>
              <a:t>* is in SD, then there is a Turing machine </a:t>
            </a:r>
            <a:r>
              <a:rPr lang="en-US" sz="2000" i="1" dirty="0"/>
              <a:t>M</a:t>
            </a:r>
            <a:r>
              <a:rPr lang="en-US" sz="2000" dirty="0"/>
              <a:t> that semidecides </a:t>
            </a:r>
            <a:r>
              <a:rPr lang="en-US" sz="2000" i="1" dirty="0"/>
              <a:t>L</a:t>
            </a:r>
            <a:r>
              <a:rPr lang="en-US" sz="2000" dirty="0"/>
              <a:t>.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000" dirty="0"/>
              <a:t>A procedure </a:t>
            </a:r>
            <a:r>
              <a:rPr lang="en-US" sz="2000" i="1" dirty="0"/>
              <a:t>E</a:t>
            </a:r>
            <a:r>
              <a:rPr lang="en-US" sz="2000" dirty="0"/>
              <a:t> to enumerate all elements of </a:t>
            </a:r>
            <a:r>
              <a:rPr lang="en-US" sz="2000" i="1" dirty="0"/>
              <a:t>L</a:t>
            </a:r>
            <a:r>
              <a:rPr lang="en-US" sz="2000" dirty="0"/>
              <a:t>:</a:t>
            </a:r>
          </a:p>
          <a:p>
            <a:pPr eaLnBrk="1" hangingPunct="1"/>
            <a:endParaRPr lang="en-US" sz="1000" dirty="0"/>
          </a:p>
          <a:p>
            <a:pPr lvl="1" eaLnBrk="1" hangingPunct="1"/>
            <a:r>
              <a:rPr lang="en-US" sz="2000" dirty="0"/>
              <a:t>1. Enumerate all </a:t>
            </a:r>
            <a:r>
              <a:rPr lang="en-US" sz="2000" i="1" dirty="0"/>
              <a:t>w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</a:t>
            </a:r>
            <a:r>
              <a:rPr lang="en-US" sz="2000" dirty="0"/>
              <a:t>* lexicographically.</a:t>
            </a:r>
          </a:p>
          <a:p>
            <a:pPr lvl="1" eaLnBrk="1" hangingPunct="1"/>
            <a:r>
              <a:rPr lang="en-US" sz="2000" dirty="0"/>
              <a:t>    e.g., </a:t>
            </a:r>
            <a:r>
              <a:rPr lang="en-US" sz="2000" dirty="0">
                <a:sym typeface="Symbol" pitchFamily="18" charset="2"/>
              </a:rPr>
              <a:t>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</a:rPr>
              <a:t>a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</a:rPr>
              <a:t>b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</a:rPr>
              <a:t>aa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</a:rPr>
              <a:t>ab</a:t>
            </a:r>
            <a:r>
              <a:rPr lang="en-US" sz="2000" dirty="0"/>
              <a:t>, </a:t>
            </a:r>
            <a:r>
              <a:rPr lang="en-US" sz="2000" dirty="0" err="1">
                <a:latin typeface="Courier New" pitchFamily="49" charset="0"/>
              </a:rPr>
              <a:t>ba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</a:rPr>
              <a:t>bb</a:t>
            </a:r>
            <a:r>
              <a:rPr lang="en-US" sz="2000" dirty="0"/>
              <a:t>, …</a:t>
            </a:r>
          </a:p>
          <a:p>
            <a:pPr lvl="1" eaLnBrk="1" hangingPunct="1"/>
            <a:endParaRPr lang="en-US" sz="1000" dirty="0"/>
          </a:p>
          <a:p>
            <a:pPr lvl="1" eaLnBrk="1" hangingPunct="1"/>
            <a:r>
              <a:rPr lang="en-US" sz="2000" dirty="0"/>
              <a:t>2. As each is enumerated, use </a:t>
            </a:r>
            <a:r>
              <a:rPr lang="en-US" sz="2000" i="1" dirty="0"/>
              <a:t>M</a:t>
            </a:r>
            <a:r>
              <a:rPr lang="en-US" sz="2000" dirty="0"/>
              <a:t> to check it. </a:t>
            </a:r>
          </a:p>
          <a:p>
            <a:pPr lvl="1" eaLnBrk="1" hangingPunct="1"/>
            <a:r>
              <a:rPr lang="en-US" dirty="0"/>
              <a:t/>
            </a:r>
            <a:br>
              <a:rPr lang="en-US" dirty="0"/>
            </a:br>
            <a:r>
              <a:rPr lang="en-US" dirty="0"/>
              <a:t>							    </a:t>
            </a:r>
          </a:p>
          <a:p>
            <a:pPr eaLnBrk="1" hangingPunct="1"/>
            <a:r>
              <a:rPr lang="en-US" dirty="0"/>
              <a:t>			</a:t>
            </a:r>
            <a:r>
              <a:rPr lang="en-US" i="1" dirty="0"/>
              <a:t>w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baseline="-25000" dirty="0"/>
              <a:t>1</a:t>
            </a:r>
            <a:r>
              <a:rPr lang="en-US" dirty="0"/>
              <a:t>			</a:t>
            </a:r>
            <a:r>
              <a:rPr lang="en-US" dirty="0">
                <a:sym typeface="Symbol" pitchFamily="18" charset="2"/>
              </a:rPr>
              <a:t></a:t>
            </a:r>
            <a:r>
              <a:rPr lang="en-US" i="1" dirty="0"/>
              <a:t>L</a:t>
            </a:r>
            <a:r>
              <a:rPr lang="en-US" dirty="0"/>
              <a:t>?	    yes          </a:t>
            </a:r>
            <a:r>
              <a:rPr lang="en-US" i="1" dirty="0"/>
              <a:t>w</a:t>
            </a:r>
          </a:p>
          <a:p>
            <a:pPr eaLnBrk="1" hangingPunct="1"/>
            <a:r>
              <a:rPr lang="en-US" dirty="0"/>
              <a:t>		</a:t>
            </a:r>
            <a:r>
              <a:rPr lang="en-US" b="1" i="1" dirty="0"/>
              <a:t>E</a:t>
            </a:r>
            <a:r>
              <a:rPr lang="en-US" i="1" dirty="0"/>
              <a:t>  							              </a:t>
            </a:r>
            <a:endParaRPr lang="en-US" dirty="0"/>
          </a:p>
          <a:p>
            <a:pPr eaLnBrk="1" hangingPunct="1"/>
            <a:r>
              <a:rPr lang="en-US" dirty="0"/>
              <a:t>						  </a:t>
            </a:r>
            <a:r>
              <a:rPr lang="en-US" b="1" dirty="0"/>
              <a:t> 	</a:t>
            </a:r>
            <a:r>
              <a:rPr lang="en-US" b="1" i="1" dirty="0"/>
              <a:t>M</a:t>
            </a:r>
            <a:endParaRPr lang="en-US" dirty="0"/>
          </a:p>
          <a:p>
            <a:pPr eaLnBrk="1" hangingPunct="1"/>
            <a:r>
              <a:rPr lang="en-US" dirty="0"/>
              <a:t>									</a:t>
            </a:r>
          </a:p>
          <a:p>
            <a:pPr eaLnBrk="1" hangingPunct="1"/>
            <a:r>
              <a:rPr lang="en-US" dirty="0"/>
              <a:t>         </a:t>
            </a:r>
            <a:r>
              <a:rPr lang="en-US" b="1" i="1" dirty="0"/>
              <a:t>M'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Problem?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The Other Way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1143000" y="3657600"/>
            <a:ext cx="7086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1524000" y="4038600"/>
            <a:ext cx="838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6096000" y="3962400"/>
            <a:ext cx="914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9"/>
          <p:cNvSpPr>
            <a:spLocks noChangeShapeType="1"/>
          </p:cNvSpPr>
          <p:nvPr/>
        </p:nvSpPr>
        <p:spPr bwMode="auto">
          <a:xfrm>
            <a:off x="7010400" y="4267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10"/>
          <p:cNvSpPr>
            <a:spLocks noChangeShapeType="1"/>
          </p:cNvSpPr>
          <p:nvPr/>
        </p:nvSpPr>
        <p:spPr bwMode="auto">
          <a:xfrm>
            <a:off x="7848600" y="4267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11"/>
          <p:cNvSpPr>
            <a:spLocks noChangeShapeType="1"/>
          </p:cNvSpPr>
          <p:nvPr/>
        </p:nvSpPr>
        <p:spPr bwMode="auto">
          <a:xfrm>
            <a:off x="2362200" y="44958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 b="1" smtClean="0"/>
              <a:t>Dovetailing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2329" y="1066800"/>
            <a:ext cx="7391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</a:t>
            </a:r>
            <a:r>
              <a:rPr lang="en-US" dirty="0"/>
              <a:t>an infinite number of calculations C1, C2, C3, ..., each of which may or may not </a:t>
            </a:r>
            <a:r>
              <a:rPr lang="en-US" dirty="0" smtClean="0"/>
              <a:t>halt.  We </a:t>
            </a:r>
            <a:r>
              <a:rPr lang="en-US" dirty="0"/>
              <a:t>want to enumerate the results of those that halt.</a:t>
            </a:r>
          </a:p>
          <a:p>
            <a:r>
              <a:rPr lang="en-US" dirty="0"/>
              <a:t>A naive approach would be to run C1, then C2, ...  </a:t>
            </a:r>
          </a:p>
          <a:p>
            <a:r>
              <a:rPr lang="en-US" dirty="0"/>
              <a:t>The problem </a:t>
            </a:r>
            <a:r>
              <a:rPr lang="en-US" dirty="0" smtClean="0"/>
              <a:t>with </a:t>
            </a:r>
            <a:r>
              <a:rPr lang="en-US" dirty="0"/>
              <a:t>this is that C1 may not halt, so we may never get to try C2.</a:t>
            </a:r>
          </a:p>
          <a:p>
            <a:r>
              <a:rPr lang="en-US" sz="1000" dirty="0"/>
              <a:t> </a:t>
            </a:r>
          </a:p>
          <a:p>
            <a:r>
              <a:rPr lang="en-US" b="1" dirty="0"/>
              <a:t>Solution: </a:t>
            </a:r>
            <a:r>
              <a:rPr lang="en-US" dirty="0" smtClean="0"/>
              <a:t>Run </a:t>
            </a:r>
            <a:r>
              <a:rPr lang="en-US" dirty="0"/>
              <a:t>them in this order.</a:t>
            </a:r>
          </a:p>
          <a:p>
            <a:r>
              <a:rPr lang="en-US" dirty="0"/>
              <a:t>Step 1 of C1</a:t>
            </a:r>
          </a:p>
          <a:p>
            <a:r>
              <a:rPr lang="en-US" dirty="0" smtClean="0"/>
              <a:t>Step </a:t>
            </a:r>
            <a:r>
              <a:rPr lang="en-US" dirty="0"/>
              <a:t>2 of C1</a:t>
            </a:r>
          </a:p>
          <a:p>
            <a:r>
              <a:rPr lang="en-US" dirty="0"/>
              <a:t>Step 1 of C2</a:t>
            </a:r>
          </a:p>
          <a:p>
            <a:r>
              <a:rPr lang="en-US" dirty="0"/>
              <a:t>Step 3 of C1</a:t>
            </a:r>
          </a:p>
          <a:p>
            <a:r>
              <a:rPr lang="en-US" dirty="0"/>
              <a:t>Step 2 of C2</a:t>
            </a:r>
          </a:p>
          <a:p>
            <a:r>
              <a:rPr lang="en-US" dirty="0"/>
              <a:t>Step 1 of C3</a:t>
            </a:r>
          </a:p>
          <a:p>
            <a:r>
              <a:rPr lang="en-US" dirty="0"/>
              <a:t>Step 4 of C1</a:t>
            </a:r>
          </a:p>
          <a:p>
            <a:r>
              <a:rPr lang="en-US" dirty="0"/>
              <a:t>Step 3 of C2</a:t>
            </a:r>
          </a:p>
          <a:p>
            <a:r>
              <a:rPr lang="en-US" dirty="0"/>
              <a:t>Step 2 of C3</a:t>
            </a:r>
          </a:p>
          <a:p>
            <a:r>
              <a:rPr lang="en-US" dirty="0"/>
              <a:t>Step 1 of C4</a:t>
            </a:r>
          </a:p>
          <a:p>
            <a:r>
              <a:rPr lang="en-US" dirty="0"/>
              <a:t>...</a:t>
            </a:r>
          </a:p>
          <a:p>
            <a:r>
              <a:rPr lang="en-US" dirty="0"/>
              <a:t>Then if Ci halts after j steps, we are guaranteed to eventually get to that step.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 dirty="0"/>
              <a:t>Proof</a:t>
            </a:r>
            <a:r>
              <a:rPr lang="en-US" sz="2400" i="1" dirty="0"/>
              <a:t> </a:t>
            </a:r>
            <a:r>
              <a:rPr lang="en-US" sz="2400" b="1" i="1" dirty="0"/>
              <a:t>that SD implies Turing-enumerable:</a:t>
            </a:r>
            <a:r>
              <a:rPr lang="en-US" sz="2400" i="1" dirty="0"/>
              <a:t>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If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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</a:t>
            </a:r>
            <a:r>
              <a:rPr lang="en-US" sz="2400" dirty="0"/>
              <a:t>* is in SD,  then there is a Turing machine </a:t>
            </a:r>
            <a:r>
              <a:rPr lang="en-US" sz="2400" i="1" dirty="0"/>
              <a:t>M</a:t>
            </a:r>
            <a:r>
              <a:rPr lang="en-US" sz="2400" dirty="0"/>
              <a:t> that semidecides </a:t>
            </a:r>
            <a:r>
              <a:rPr lang="en-US" sz="2400" i="1" dirty="0"/>
              <a:t>L</a:t>
            </a:r>
            <a:r>
              <a:rPr lang="en-US" sz="2400" dirty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A procedure to enumerate all elements of </a:t>
            </a:r>
            <a:r>
              <a:rPr lang="en-US" sz="2400" i="1" dirty="0"/>
              <a:t>L</a:t>
            </a:r>
            <a:r>
              <a:rPr lang="en-US" sz="2400" dirty="0"/>
              <a:t>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1. Enumerate all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</a:t>
            </a:r>
            <a:r>
              <a:rPr lang="en-US" sz="2400" dirty="0"/>
              <a:t>* lexicographically.</a:t>
            </a:r>
          </a:p>
          <a:p>
            <a:pPr eaLnBrk="1" hangingPunct="1"/>
            <a:r>
              <a:rPr lang="en-US" sz="2400" dirty="0"/>
              <a:t>2. As each string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is enumerated:</a:t>
            </a:r>
          </a:p>
          <a:p>
            <a:pPr lvl="1" eaLnBrk="1" hangingPunct="1"/>
            <a:r>
              <a:rPr lang="en-US" sz="2400" dirty="0"/>
              <a:t>1. Start up a copy of </a:t>
            </a:r>
            <a:r>
              <a:rPr lang="en-US" sz="2400" i="1" dirty="0"/>
              <a:t>M</a:t>
            </a:r>
            <a:r>
              <a:rPr lang="en-US" sz="2400" dirty="0"/>
              <a:t> with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as its input.</a:t>
            </a:r>
          </a:p>
          <a:p>
            <a:pPr lvl="1" eaLnBrk="1" hangingPunct="1"/>
            <a:r>
              <a:rPr lang="en-US" sz="2400" dirty="0"/>
              <a:t>2. Execute one step of each </a:t>
            </a:r>
            <a:r>
              <a:rPr lang="en-US" sz="2400" i="1" dirty="0" err="1"/>
              <a:t>M</a:t>
            </a:r>
            <a:r>
              <a:rPr lang="en-US" sz="2400" i="1" baseline="-25000" dirty="0" err="1"/>
              <a:t>i</a:t>
            </a:r>
            <a:r>
              <a:rPr lang="en-US" sz="2400" dirty="0"/>
              <a:t> initiated so far, excluding </a:t>
            </a:r>
            <a:r>
              <a:rPr lang="en-US" sz="2400" dirty="0" smtClean="0"/>
              <a:t>those M's </a:t>
            </a:r>
            <a:r>
              <a:rPr lang="en-US" sz="2400" dirty="0"/>
              <a:t>that have </a:t>
            </a:r>
            <a:r>
              <a:rPr lang="en-US" sz="2400" dirty="0" smtClean="0"/>
              <a:t>already halted</a:t>
            </a:r>
            <a:r>
              <a:rPr lang="en-US" sz="2400" dirty="0"/>
              <a:t>.</a:t>
            </a:r>
          </a:p>
          <a:p>
            <a:pPr lvl="1" eaLnBrk="1" hangingPunct="1"/>
            <a:r>
              <a:rPr lang="en-US" sz="2400" dirty="0"/>
              <a:t>3. Whenever an </a:t>
            </a:r>
            <a:r>
              <a:rPr lang="en-US" sz="2400" i="1" dirty="0" err="1"/>
              <a:t>M</a:t>
            </a:r>
            <a:r>
              <a:rPr lang="en-US" sz="2400" i="1" baseline="-25000" dirty="0" err="1"/>
              <a:t>i</a:t>
            </a:r>
            <a:r>
              <a:rPr lang="en-US" sz="2400" dirty="0"/>
              <a:t> accepts, output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.</a:t>
            </a:r>
          </a:p>
          <a:p>
            <a:pPr eaLnBrk="1" hangingPunct="1"/>
            <a:endParaRPr lang="en-US" sz="2400" dirty="0">
              <a:sym typeface="Symbol" pitchFamily="18" charset="2"/>
            </a:endParaRP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The Other Way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53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dirty="0" err="1" smtClean="0">
                <a:solidFill>
                  <a:schemeClr val="tx2"/>
                </a:solidFill>
              </a:rPr>
              <a:t>Collatz</a:t>
            </a:r>
            <a:r>
              <a:rPr lang="en-US" sz="3600" b="1" dirty="0" smtClean="0">
                <a:solidFill>
                  <a:schemeClr val="tx2"/>
                </a:solidFill>
              </a:rPr>
              <a:t> function example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38200" y="914400"/>
            <a:ext cx="8077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eaLnBrk="1" hangingPunct="1"/>
            <a:r>
              <a:rPr lang="en-US" sz="2400" dirty="0"/>
              <a:t>27, 82, 41, 124, 62, 31, 94, 47, 142, 71, 214, 107, 322, 161, 484, 242, 121, 364, 182, 91, 274, 137, 412, 206, 103, 310, 155, 466, 233, 700, 350, 175, 526, 263, 790, 395, 1186, 593, 1780, 890, 445, 1336, 668, 334, 167, 502, 251, 754, 377, 1132, 566, 283, 850, 425, 1276, 638, 319, 958, 479, 1438, 719, 2158, 1079, 3238, 1619, 4858, 2429, 7288, 3644, 1822, 911, 2734, 1367, 4102, 2051, 6154, 3077, </a:t>
            </a:r>
            <a:r>
              <a:rPr lang="en-US" sz="2400" b="1" i="1" dirty="0"/>
              <a:t>9232</a:t>
            </a:r>
            <a:r>
              <a:rPr lang="en-US" sz="2400" dirty="0"/>
              <a:t>, 4616, 2308, 1154, 577, 1732, 866, 433, 1300, 650, 325, 976, 488, 244, 122, 61, 184, 92, 46, 23, 70, 35, 106, 53, 160, 80, 40, 20, 10, 5, 16, 8, 4, 2, 1</a:t>
            </a:r>
          </a:p>
        </p:txBody>
      </p:sp>
    </p:spTree>
    <p:extLst>
      <p:ext uri="{BB962C8B-B14F-4D97-AF65-F5344CB8AC3E}">
        <p14:creationId xmlns:p14="http://schemas.microsoft.com/office/powerpoint/2010/main" val="40673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/>
              <a:t>lexicographically enumerates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iff </a:t>
            </a:r>
            <a:r>
              <a:rPr lang="en-US" sz="2400" i="1" dirty="0"/>
              <a:t>M</a:t>
            </a:r>
            <a:r>
              <a:rPr lang="en-US" sz="2400" dirty="0"/>
              <a:t> enumerates the elements of </a:t>
            </a:r>
            <a:r>
              <a:rPr lang="en-US" sz="2400" i="1" dirty="0"/>
              <a:t>L</a:t>
            </a:r>
            <a:r>
              <a:rPr lang="en-US" sz="2400" dirty="0"/>
              <a:t> in lexicographic order. 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A language </a:t>
            </a:r>
            <a:r>
              <a:rPr lang="en-US" sz="2400" i="1" dirty="0"/>
              <a:t>L</a:t>
            </a:r>
            <a:r>
              <a:rPr lang="en-US" sz="2400" dirty="0"/>
              <a:t> is </a:t>
            </a:r>
            <a:r>
              <a:rPr lang="en-US" sz="2400" b="1" i="1" dirty="0"/>
              <a:t>lexicographically Turing-enumerable</a:t>
            </a:r>
            <a:r>
              <a:rPr lang="en-US" sz="2400" dirty="0"/>
              <a:t> iff there is a Turing machine that lexicographically enumerates it.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Example:  </a:t>
            </a:r>
            <a:r>
              <a:rPr lang="en-US" sz="2400" dirty="0" err="1"/>
              <a:t>A</a:t>
            </a:r>
            <a:r>
              <a:rPr lang="en-US" sz="2400" baseline="30000" dirty="0" err="1"/>
              <a:t>n</a:t>
            </a:r>
            <a:r>
              <a:rPr lang="en-US" sz="2400" dirty="0" err="1"/>
              <a:t>B</a:t>
            </a:r>
            <a:r>
              <a:rPr lang="en-US" sz="2400" baseline="30000" dirty="0" err="1"/>
              <a:t>n</a:t>
            </a:r>
            <a:r>
              <a:rPr lang="en-US" sz="2400" dirty="0" err="1"/>
              <a:t>C</a:t>
            </a:r>
            <a:r>
              <a:rPr lang="en-US" sz="2400" baseline="30000" dirty="0" err="1"/>
              <a:t>n</a:t>
            </a:r>
            <a:r>
              <a:rPr lang="en-US" sz="2400" dirty="0"/>
              <a:t> = {</a:t>
            </a:r>
            <a:r>
              <a:rPr lang="en-US" sz="2400" dirty="0" err="1">
                <a:latin typeface="Courier New" pitchFamily="49" charset="0"/>
              </a:rPr>
              <a:t>a</a:t>
            </a:r>
            <a:r>
              <a:rPr lang="en-US" sz="2400" i="1" baseline="30000" dirty="0" err="1"/>
              <a:t>n</a:t>
            </a:r>
            <a:r>
              <a:rPr lang="en-US" sz="2400" dirty="0" err="1">
                <a:latin typeface="Courier New" pitchFamily="49" charset="0"/>
              </a:rPr>
              <a:t>b</a:t>
            </a:r>
            <a:r>
              <a:rPr lang="en-US" sz="2400" i="1" baseline="30000" dirty="0" err="1"/>
              <a:t>n</a:t>
            </a:r>
            <a:r>
              <a:rPr lang="en-US" sz="2400" dirty="0" err="1">
                <a:latin typeface="Courier New" pitchFamily="49" charset="0"/>
              </a:rPr>
              <a:t>c</a:t>
            </a:r>
            <a:r>
              <a:rPr lang="en-US" sz="2400" i="1" baseline="30000" dirty="0" err="1"/>
              <a:t>n</a:t>
            </a:r>
            <a:r>
              <a:rPr lang="en-US" sz="2400" dirty="0"/>
              <a:t> :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</a:t>
            </a:r>
            <a:r>
              <a:rPr lang="en-US" sz="2400" dirty="0"/>
              <a:t> 0}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Lexicographic enumeration</a:t>
            </a:r>
            <a:r>
              <a:rPr lang="en-US" sz="2400" dirty="0" smtClean="0"/>
              <a:t>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How would a TM do this.</a:t>
            </a:r>
            <a:endParaRPr lang="en-US" sz="2400" dirty="0"/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Lexicographic Enumeration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6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/>
              <a:t>Theorem:</a:t>
            </a:r>
            <a:r>
              <a:rPr lang="en-US" sz="2200"/>
              <a:t> A language is in D iff it is lexicographically Turing-enumerable.</a:t>
            </a:r>
          </a:p>
          <a:p>
            <a:pPr eaLnBrk="1" hangingPunct="1"/>
            <a:endParaRPr lang="en-US" sz="2200" b="1" i="1"/>
          </a:p>
          <a:p>
            <a:pPr eaLnBrk="1" hangingPunct="1"/>
            <a:r>
              <a:rPr lang="en-US" sz="2200" b="1" i="1"/>
              <a:t>Proof that D implies lexicographically TE:</a:t>
            </a:r>
            <a:r>
              <a:rPr lang="en-US" sz="2200"/>
              <a:t> Let </a:t>
            </a:r>
            <a:r>
              <a:rPr lang="en-US" sz="2200" i="1"/>
              <a:t>M</a:t>
            </a:r>
            <a:r>
              <a:rPr lang="en-US" sz="2200"/>
              <a:t> be a Turing machine that decides </a:t>
            </a:r>
            <a:r>
              <a:rPr lang="en-US" sz="2200" i="1"/>
              <a:t>L</a:t>
            </a:r>
            <a:r>
              <a:rPr lang="en-US" sz="2200"/>
              <a:t>.  Then </a:t>
            </a:r>
            <a:r>
              <a:rPr lang="en-US" sz="2200" i="1"/>
              <a:t>M'</a:t>
            </a:r>
            <a:r>
              <a:rPr lang="en-US" sz="2200"/>
              <a:t> lexicographically generates the strings in </a:t>
            </a:r>
            <a:r>
              <a:rPr lang="en-US" sz="2200">
                <a:sym typeface="Symbol" pitchFamily="18" charset="2"/>
              </a:rPr>
              <a:t></a:t>
            </a:r>
            <a:r>
              <a:rPr lang="en-US" sz="2200"/>
              <a:t>* and tests each using </a:t>
            </a:r>
            <a:r>
              <a:rPr lang="en-US" sz="2200" i="1"/>
              <a:t>M</a:t>
            </a:r>
            <a:r>
              <a:rPr lang="en-US" sz="2200"/>
              <a:t>.  It outputs those that are accepted by </a:t>
            </a:r>
            <a:r>
              <a:rPr lang="en-US" sz="2200" i="1"/>
              <a:t>M</a:t>
            </a:r>
            <a:r>
              <a:rPr lang="en-US" sz="2200"/>
              <a:t>.  Thus </a:t>
            </a:r>
            <a:r>
              <a:rPr lang="en-US" sz="2200" i="1"/>
              <a:t>M'</a:t>
            </a:r>
            <a:r>
              <a:rPr lang="en-US" sz="2200"/>
              <a:t> lexicographically enumerates </a:t>
            </a:r>
            <a:r>
              <a:rPr lang="en-US" sz="2200" i="1"/>
              <a:t>L</a:t>
            </a:r>
            <a:r>
              <a:rPr lang="en-US" sz="2200"/>
              <a:t>.</a:t>
            </a:r>
          </a:p>
          <a:p>
            <a:pPr eaLnBrk="1" hangingPunct="1"/>
            <a:endParaRPr lang="en-US" sz="220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Lexicographically Enumerable = 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8916" name="Picture 8" descr="Fig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06838"/>
            <a:ext cx="7239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2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21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200" b="1" i="1" dirty="0"/>
              <a:t>Proof that lexicographically Turing Enumerable implies D:</a:t>
            </a:r>
            <a:r>
              <a:rPr lang="en-US" sz="2200" dirty="0"/>
              <a:t> Let </a:t>
            </a:r>
            <a:r>
              <a:rPr lang="en-US" sz="2200" i="1" dirty="0" err="1"/>
              <a:t>M</a:t>
            </a:r>
            <a:r>
              <a:rPr lang="en-US" sz="2200" dirty="0"/>
              <a:t> be a Turing machine that lexicographically enumerates </a:t>
            </a:r>
            <a:r>
              <a:rPr lang="en-US" sz="2200" i="1" dirty="0"/>
              <a:t>L</a:t>
            </a:r>
            <a:r>
              <a:rPr lang="en-US" sz="2200" dirty="0"/>
              <a:t>.  Then, on input </a:t>
            </a:r>
            <a:r>
              <a:rPr lang="en-US" sz="2200" i="1" dirty="0"/>
              <a:t>w</a:t>
            </a:r>
            <a:r>
              <a:rPr lang="en-US" sz="2200" dirty="0"/>
              <a:t>, </a:t>
            </a:r>
            <a:r>
              <a:rPr lang="en-US" sz="2200" i="1" dirty="0"/>
              <a:t>M'</a:t>
            </a:r>
            <a:r>
              <a:rPr lang="en-US" sz="2200" dirty="0"/>
              <a:t> starts up </a:t>
            </a:r>
            <a:r>
              <a:rPr lang="en-US" sz="2200" i="1" dirty="0"/>
              <a:t>M</a:t>
            </a:r>
            <a:r>
              <a:rPr lang="en-US" sz="2200" dirty="0"/>
              <a:t> and waits until:</a:t>
            </a:r>
            <a:endParaRPr lang="en-US" sz="2200" i="1" dirty="0"/>
          </a:p>
          <a:p>
            <a:pPr eaLnBrk="1" hangingPunct="1"/>
            <a:r>
              <a:rPr lang="en-US" dirty="0"/>
              <a:t>    ● </a:t>
            </a:r>
            <a:r>
              <a:rPr lang="en-US" sz="2200" i="1" dirty="0"/>
              <a:t>M</a:t>
            </a:r>
            <a:r>
              <a:rPr lang="en-US" sz="2200" dirty="0"/>
              <a:t> generates </a:t>
            </a:r>
            <a:r>
              <a:rPr lang="en-US" sz="2200" i="1" dirty="0"/>
              <a:t>w</a:t>
            </a:r>
            <a:r>
              <a:rPr lang="en-US" sz="2200" dirty="0"/>
              <a:t> (so </a:t>
            </a:r>
            <a:r>
              <a:rPr lang="en-US" sz="2200" i="1" dirty="0"/>
              <a:t>M'</a:t>
            </a:r>
            <a:r>
              <a:rPr lang="en-US" sz="2200" dirty="0"/>
              <a:t> accepts), </a:t>
            </a:r>
            <a:endParaRPr lang="en-US" sz="2200" i="1" dirty="0"/>
          </a:p>
          <a:p>
            <a:pPr eaLnBrk="1" hangingPunct="1"/>
            <a:r>
              <a:rPr lang="en-US" dirty="0"/>
              <a:t>    ● </a:t>
            </a:r>
            <a:r>
              <a:rPr lang="en-US" sz="2200" i="1" dirty="0"/>
              <a:t>M</a:t>
            </a:r>
            <a:r>
              <a:rPr lang="en-US" sz="2200" dirty="0"/>
              <a:t> generates a string that comes after </a:t>
            </a:r>
            <a:r>
              <a:rPr lang="en-US" sz="2200" i="1" dirty="0"/>
              <a:t>w</a:t>
            </a:r>
            <a:r>
              <a:rPr lang="en-US" sz="2200" dirty="0"/>
              <a:t> (so </a:t>
            </a:r>
            <a:r>
              <a:rPr lang="en-US" sz="2200" i="1" dirty="0"/>
              <a:t>M'</a:t>
            </a:r>
            <a:r>
              <a:rPr lang="en-US" sz="2200" dirty="0"/>
              <a:t> rejects), or </a:t>
            </a:r>
            <a:endParaRPr lang="en-US" sz="2200" i="1" dirty="0"/>
          </a:p>
          <a:p>
            <a:pPr eaLnBrk="1" hangingPunct="1"/>
            <a:r>
              <a:rPr lang="en-US" dirty="0"/>
              <a:t>    ● </a:t>
            </a:r>
            <a:r>
              <a:rPr lang="en-US" sz="2200" i="1" dirty="0"/>
              <a:t>M</a:t>
            </a:r>
            <a:r>
              <a:rPr lang="en-US" sz="2200" dirty="0"/>
              <a:t> halts (so </a:t>
            </a:r>
            <a:r>
              <a:rPr lang="en-US" sz="2200" i="1" dirty="0"/>
              <a:t>M'</a:t>
            </a:r>
            <a:r>
              <a:rPr lang="en-US" sz="2200" dirty="0"/>
              <a:t> rejects).  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2200" dirty="0"/>
              <a:t>Thus </a:t>
            </a:r>
            <a:r>
              <a:rPr lang="en-US" sz="2200" i="1" dirty="0"/>
              <a:t>M'</a:t>
            </a:r>
            <a:r>
              <a:rPr lang="en-US" sz="2200" dirty="0"/>
              <a:t> decides </a:t>
            </a:r>
            <a:r>
              <a:rPr lang="en-US" sz="2200" i="1" dirty="0"/>
              <a:t>L</a:t>
            </a:r>
            <a:r>
              <a:rPr lang="en-US" sz="2200" dirty="0"/>
              <a:t>.</a:t>
            </a:r>
          </a:p>
          <a:p>
            <a:pPr eaLnBrk="1" hangingPunct="1"/>
            <a:endParaRPr lang="en-US" sz="2200" dirty="0"/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Proof, Continued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9940" name="Picture 8" descr="Fig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64770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38200" y="838200"/>
            <a:ext cx="8077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 	IN				SD			OUT</a:t>
            </a:r>
            <a:endParaRPr lang="en-US" sz="2000"/>
          </a:p>
          <a:p>
            <a:pPr eaLnBrk="1" hangingPunct="1"/>
            <a:r>
              <a:rPr lang="en-US" sz="2000"/>
              <a:t>Semideciding TM		 H  			Reduction   </a:t>
            </a:r>
          </a:p>
          <a:p>
            <a:pPr eaLnBrk="1" hangingPunct="1"/>
            <a:r>
              <a:rPr lang="en-US" sz="2000"/>
              <a:t>Enumerable					 </a:t>
            </a:r>
          </a:p>
          <a:p>
            <a:pPr eaLnBrk="1" hangingPunct="1"/>
            <a:r>
              <a:rPr lang="en-US" sz="2000"/>
              <a:t>Unrestricted grammar</a:t>
            </a:r>
          </a:p>
          <a:p>
            <a:pPr eaLnBrk="1" hangingPunct="1"/>
            <a:r>
              <a:rPr lang="en-US" sz="2000" b="1"/>
              <a:t>					 D			</a:t>
            </a:r>
            <a:endParaRPr lang="en-US" sz="2000"/>
          </a:p>
          <a:p>
            <a:pPr eaLnBrk="1" hangingPunct="1"/>
            <a:r>
              <a:rPr lang="en-US" sz="2000"/>
              <a:t>Deciding TM		         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C</a:t>
            </a:r>
            <a:r>
              <a:rPr lang="en-US" sz="2000" baseline="30000"/>
              <a:t>n</a:t>
            </a:r>
            <a:r>
              <a:rPr lang="en-US" sz="2000"/>
              <a:t>  			Diagonalize</a:t>
            </a:r>
          </a:p>
          <a:p>
            <a:pPr eaLnBrk="1" hangingPunct="1"/>
            <a:r>
              <a:rPr lang="en-US" sz="2000"/>
              <a:t>Lexic. enum </a:t>
            </a:r>
            <a:r>
              <a:rPr lang="en-US" sz="2000" baseline="30000"/>
              <a:t>						</a:t>
            </a:r>
            <a:r>
              <a:rPr lang="en-US" sz="2000"/>
              <a:t>Reduction</a:t>
            </a:r>
          </a:p>
          <a:p>
            <a:pPr eaLnBrk="1" hangingPunct="1"/>
            <a:r>
              <a:rPr lang="en-US" sz="2000" i="1"/>
              <a:t>L</a:t>
            </a:r>
            <a:r>
              <a:rPr lang="en-US" sz="2000"/>
              <a:t> and </a:t>
            </a:r>
            <a:r>
              <a:rPr lang="en-US" sz="2000">
                <a:sym typeface="Symbol" pitchFamily="18" charset="2"/>
              </a:rPr>
              <a:t></a:t>
            </a:r>
            <a:r>
              <a:rPr lang="en-US" sz="2000" i="1"/>
              <a:t>L</a:t>
            </a:r>
            <a:r>
              <a:rPr lang="en-US" sz="2000"/>
              <a:t> in SD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     		     </a:t>
            </a:r>
            <a:r>
              <a:rPr lang="en-US" sz="2000" b="1"/>
              <a:t>Context-Free</a:t>
            </a:r>
            <a:r>
              <a:rPr lang="en-US" sz="2000"/>
              <a:t>		</a:t>
            </a:r>
          </a:p>
          <a:p>
            <a:pPr eaLnBrk="1" hangingPunct="1"/>
            <a:r>
              <a:rPr lang="en-US" sz="2000"/>
              <a:t>CF grammar		           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			</a:t>
            </a:r>
            <a:r>
              <a:rPr lang="en-US" sz="2000"/>
              <a:t>Pumping</a:t>
            </a:r>
          </a:p>
          <a:p>
            <a:pPr eaLnBrk="1" hangingPunct="1"/>
            <a:r>
              <a:rPr lang="en-US" sz="2000"/>
              <a:t>PDA							Closure</a:t>
            </a:r>
          </a:p>
          <a:p>
            <a:pPr eaLnBrk="1" hangingPunct="1"/>
            <a:r>
              <a:rPr lang="en-US" sz="2000"/>
              <a:t>Closure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		          </a:t>
            </a:r>
            <a:r>
              <a:rPr lang="en-US" sz="2000" b="1"/>
              <a:t>Regular</a:t>
            </a:r>
            <a:r>
              <a:rPr lang="en-US" sz="2000"/>
              <a:t>			</a:t>
            </a:r>
          </a:p>
          <a:p>
            <a:pPr eaLnBrk="1" hangingPunct="1"/>
            <a:r>
              <a:rPr lang="en-US" sz="2000"/>
              <a:t>Regular Expression                  </a:t>
            </a:r>
            <a:r>
              <a:rPr lang="en-US" sz="2000">
                <a:latin typeface="Courier New" pitchFamily="49" charset="0"/>
              </a:rPr>
              <a:t>a</a:t>
            </a:r>
            <a:r>
              <a:rPr lang="en-US" sz="2000"/>
              <a:t>*</a:t>
            </a:r>
            <a:r>
              <a:rPr lang="en-US" sz="2000">
                <a:latin typeface="Courier New" pitchFamily="49" charset="0"/>
              </a:rPr>
              <a:t>b</a:t>
            </a:r>
            <a:r>
              <a:rPr lang="en-US" sz="2000"/>
              <a:t>*			Pumping</a:t>
            </a:r>
          </a:p>
          <a:p>
            <a:pPr eaLnBrk="1" hangingPunct="1"/>
            <a:r>
              <a:rPr lang="en-US" sz="2000"/>
              <a:t>FSM							Closure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Language Summary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2895600" y="762000"/>
            <a:ext cx="3733800" cy="586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3429000" y="1752600"/>
            <a:ext cx="2667000" cy="464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3733800" y="2743200"/>
            <a:ext cx="2133600" cy="3429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4114800" y="4267200"/>
            <a:ext cx="1371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The Language H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838200" y="990600"/>
            <a:ext cx="8001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 b="1" i="1" dirty="0"/>
          </a:p>
          <a:p>
            <a:pPr eaLnBrk="1" hangingPunct="1"/>
            <a:r>
              <a:rPr lang="en-US" sz="2400" b="1" i="1" dirty="0"/>
              <a:t>Theorem:  </a:t>
            </a:r>
            <a:r>
              <a:rPr lang="en-US" sz="2400" dirty="0"/>
              <a:t>The language: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      H = {&lt;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 : TM </a:t>
            </a:r>
            <a:r>
              <a:rPr lang="en-US" sz="2400" i="1" dirty="0"/>
              <a:t>M</a:t>
            </a:r>
            <a:r>
              <a:rPr lang="en-US" sz="2400" dirty="0"/>
              <a:t> halts on input string </a:t>
            </a:r>
            <a:r>
              <a:rPr lang="en-US" sz="2400" i="1" dirty="0"/>
              <a:t>w</a:t>
            </a:r>
            <a:r>
              <a:rPr lang="en-US" sz="2400" dirty="0"/>
              <a:t>}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dirty="0"/>
              <a:t>    ● </a:t>
            </a:r>
            <a:r>
              <a:rPr lang="en-US" sz="2400" dirty="0"/>
              <a:t>is </a:t>
            </a:r>
            <a:r>
              <a:rPr lang="en-US" sz="2400" dirty="0" err="1"/>
              <a:t>semidecidable</a:t>
            </a:r>
            <a:r>
              <a:rPr lang="en-US" sz="2400" dirty="0"/>
              <a:t>, but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400" dirty="0"/>
              <a:t>is not decidable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Proof soon!  </a:t>
            </a:r>
            <a:r>
              <a:rPr lang="en-US" sz="2400" i="1" dirty="0" smtClean="0"/>
              <a:t>via</a:t>
            </a:r>
            <a:r>
              <a:rPr lang="en-US" sz="2400" dirty="0" smtClean="0"/>
              <a:t> two lemmas ..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We know that we can decide the halting question for </a:t>
            </a:r>
            <a:r>
              <a:rPr lang="en-US" sz="2400" i="1" dirty="0" smtClean="0"/>
              <a:t>specific</a:t>
            </a:r>
            <a:r>
              <a:rPr lang="en-US" sz="2400" dirty="0" smtClean="0"/>
              <a:t> simple TMs.</a:t>
            </a:r>
          </a:p>
          <a:p>
            <a:pPr eaLnBrk="1" hangingPunct="1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Or can we … ?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2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H is Semidecidable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38200" y="990600"/>
            <a:ext cx="80772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 dirty="0"/>
              <a:t>Lemma:</a:t>
            </a:r>
            <a:r>
              <a:rPr lang="en-US" sz="2400" dirty="0"/>
              <a:t> The language: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   H = {&lt;</a:t>
            </a:r>
            <a:r>
              <a:rPr lang="en-US" sz="2400" i="1" dirty="0"/>
              <a:t>M</a:t>
            </a:r>
            <a:r>
              <a:rPr lang="en-US" sz="2400" dirty="0"/>
              <a:t>, w&gt; : TM </a:t>
            </a:r>
            <a:r>
              <a:rPr lang="en-US" sz="2400" i="1" dirty="0"/>
              <a:t>M</a:t>
            </a:r>
            <a:r>
              <a:rPr lang="en-US" sz="2400" dirty="0"/>
              <a:t> halts on input string </a:t>
            </a:r>
            <a:r>
              <a:rPr lang="en-US" sz="2400" i="1" dirty="0"/>
              <a:t>w</a:t>
            </a:r>
            <a:r>
              <a:rPr lang="en-US" sz="2400" dirty="0"/>
              <a:t>}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is </a:t>
            </a:r>
            <a:r>
              <a:rPr lang="en-US" sz="2400" dirty="0" err="1"/>
              <a:t>semidecidable</a:t>
            </a:r>
            <a:r>
              <a:rPr lang="en-US" sz="2400" dirty="0"/>
              <a:t>.  </a:t>
            </a:r>
          </a:p>
          <a:p>
            <a:pPr eaLnBrk="1" hangingPunct="1"/>
            <a:endParaRPr lang="en-US" sz="2400" b="1" i="1" dirty="0"/>
          </a:p>
          <a:p>
            <a:pPr eaLnBrk="1" hangingPunct="1"/>
            <a:r>
              <a:rPr lang="en-US" sz="2400" b="1" i="1" dirty="0"/>
              <a:t>Proof:</a:t>
            </a:r>
            <a:r>
              <a:rPr lang="en-US" sz="2400" dirty="0"/>
              <a:t> The TM </a:t>
            </a:r>
            <a:r>
              <a:rPr lang="en-US" sz="2400" i="1" dirty="0" smtClean="0"/>
              <a:t>M'</a:t>
            </a:r>
            <a:r>
              <a:rPr lang="en-US" sz="2400" i="1" baseline="-25000" dirty="0" smtClean="0"/>
              <a:t>H</a:t>
            </a:r>
            <a:r>
              <a:rPr lang="en-US" sz="2400" dirty="0" smtClean="0"/>
              <a:t> </a:t>
            </a:r>
            <a:r>
              <a:rPr lang="en-US" sz="2400" dirty="0"/>
              <a:t>semidecides H: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    </a:t>
            </a:r>
            <a:r>
              <a:rPr lang="en-US" sz="2400" i="1" dirty="0" smtClean="0"/>
              <a:t>M'</a:t>
            </a:r>
            <a:r>
              <a:rPr lang="en-US" sz="2400" i="1" baseline="-25000" dirty="0" smtClean="0"/>
              <a:t>H</a:t>
            </a:r>
            <a:r>
              <a:rPr lang="en-US" sz="2400" dirty="0"/>
              <a:t>(&lt;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&gt;) = </a:t>
            </a:r>
          </a:p>
          <a:p>
            <a:pPr eaLnBrk="1" hangingPunct="1"/>
            <a:r>
              <a:rPr lang="en-US" sz="2400" dirty="0"/>
              <a:t>        1. Run </a:t>
            </a:r>
            <a:r>
              <a:rPr lang="en-US" sz="2400" i="1" dirty="0"/>
              <a:t>M</a:t>
            </a:r>
            <a:r>
              <a:rPr lang="en-US" sz="2400" dirty="0"/>
              <a:t> on </a:t>
            </a:r>
            <a:r>
              <a:rPr lang="en-US" sz="2400" i="1" dirty="0"/>
              <a:t>w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/>
              <a:t> </a:t>
            </a:r>
            <a:r>
              <a:rPr lang="en-US" sz="2400" dirty="0" smtClean="0"/>
              <a:t>       2. Accept.</a:t>
            </a:r>
            <a:endParaRPr lang="en-US" sz="2400" dirty="0"/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 smtClean="0"/>
              <a:t>      M'</a:t>
            </a:r>
            <a:r>
              <a:rPr lang="en-US" sz="2400" i="1" baseline="-25000" dirty="0" smtClean="0"/>
              <a:t>H</a:t>
            </a:r>
            <a:r>
              <a:rPr lang="en-US" sz="2400" dirty="0" smtClean="0"/>
              <a:t> accepts </a:t>
            </a:r>
            <a:r>
              <a:rPr lang="en-US" sz="2400" dirty="0"/>
              <a:t>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 smtClean="0"/>
              <a:t>w</a:t>
            </a:r>
            <a:r>
              <a:rPr lang="en-US" sz="2400" dirty="0" smtClean="0"/>
              <a:t>&gt; if and only if 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r>
              <a:rPr lang="en-US" sz="2400" i="1" dirty="0" smtClean="0"/>
              <a:t>M</a:t>
            </a:r>
            <a:r>
              <a:rPr lang="en-US" sz="2400" dirty="0" smtClean="0"/>
              <a:t> </a:t>
            </a:r>
            <a:r>
              <a:rPr lang="en-US" sz="2400" dirty="0"/>
              <a:t>halts on </a:t>
            </a:r>
            <a:r>
              <a:rPr lang="en-US" sz="2400" i="1" dirty="0"/>
              <a:t>w</a:t>
            </a:r>
            <a:r>
              <a:rPr lang="en-US" sz="2400" dirty="0"/>
              <a:t>. </a:t>
            </a:r>
            <a:endParaRPr lang="en-US" sz="2400" dirty="0" smtClean="0"/>
          </a:p>
          <a:p>
            <a:pPr eaLnBrk="1" hangingPunct="1"/>
            <a:r>
              <a:rPr lang="en-US" sz="2400" dirty="0"/>
              <a:t> </a:t>
            </a:r>
            <a:r>
              <a:rPr lang="en-US" sz="2400" dirty="0" smtClean="0"/>
              <a:t>   Thus </a:t>
            </a:r>
            <a:r>
              <a:rPr lang="en-US" sz="2400" i="1" dirty="0" smtClean="0"/>
              <a:t>M'</a:t>
            </a:r>
            <a:r>
              <a:rPr lang="en-US" sz="2400" i="1" baseline="-25000" dirty="0" smtClean="0"/>
              <a:t>H</a:t>
            </a:r>
            <a:r>
              <a:rPr lang="en-US" sz="2400" dirty="0" smtClean="0"/>
              <a:t> </a:t>
            </a:r>
            <a:r>
              <a:rPr lang="en-US" sz="2400" dirty="0"/>
              <a:t>semidecides H.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0" y="38100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Details of step 1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Write &lt;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M,w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&gt; on U's first tape.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Run U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467103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U is the Universal Turing Machine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5604117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What do we mean by "halts on w"?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300" b="1" dirty="0" smtClean="0">
                <a:solidFill>
                  <a:schemeClr val="tx2"/>
                </a:solidFill>
              </a:rPr>
              <a:t>H is Not Decidable</a:t>
            </a:r>
            <a:endParaRPr lang="en-US" sz="3300" b="1" dirty="0">
              <a:solidFill>
                <a:schemeClr val="tx2"/>
              </a:solidFill>
            </a:endParaRPr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914400" y="1143000"/>
            <a:ext cx="82296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 dirty="0" smtClean="0"/>
              <a:t>Lemma:</a:t>
            </a:r>
            <a:r>
              <a:rPr lang="en-US" sz="2400" dirty="0" smtClean="0"/>
              <a:t> </a:t>
            </a:r>
            <a:r>
              <a:rPr lang="en-US" sz="2400" dirty="0"/>
              <a:t>The language: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   H = {&lt;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 : TM </a:t>
            </a:r>
            <a:r>
              <a:rPr lang="en-US" sz="2400" i="1" dirty="0"/>
              <a:t>M</a:t>
            </a:r>
            <a:r>
              <a:rPr lang="en-US" sz="2400" dirty="0"/>
              <a:t> halts on input string </a:t>
            </a:r>
            <a:r>
              <a:rPr lang="en-US" sz="2400" i="1" dirty="0"/>
              <a:t>w</a:t>
            </a:r>
            <a:r>
              <a:rPr lang="en-US" sz="2400" dirty="0"/>
              <a:t>}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is not decidable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/>
              <a:t>Outline of proof: </a:t>
            </a:r>
            <a:endParaRPr lang="en-US" sz="2400" b="1" dirty="0"/>
          </a:p>
          <a:p>
            <a:pPr eaLnBrk="1" hangingPunct="1"/>
            <a:r>
              <a:rPr lang="en-US" sz="2400" dirty="0" smtClean="0"/>
              <a:t>By contradiction…</a:t>
            </a:r>
          </a:p>
          <a:p>
            <a:pPr lvl="1" eaLnBrk="1" hangingPunct="1"/>
            <a:r>
              <a:rPr lang="en-US" sz="2400" dirty="0" smtClean="0"/>
              <a:t>Specification of </a:t>
            </a:r>
            <a:r>
              <a:rPr lang="en-US" sz="2400" i="1" dirty="0" smtClean="0"/>
              <a:t>halts function.</a:t>
            </a:r>
          </a:p>
          <a:p>
            <a:pPr lvl="1" eaLnBrk="1" hangingPunct="1"/>
            <a:r>
              <a:rPr lang="en-US" sz="2400" b="1" i="1" dirty="0">
                <a:solidFill>
                  <a:schemeClr val="tx2"/>
                </a:solidFill>
              </a:rPr>
              <a:t>Trouble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[in (Wabash) River City)]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 eaLnBrk="1" hangingPunct="1"/>
            <a:r>
              <a:rPr lang="en-US" sz="2400" i="1" dirty="0"/>
              <a:t>halts</a:t>
            </a:r>
            <a:r>
              <a:rPr lang="en-US" sz="2400" dirty="0"/>
              <a:t>(&lt;</a:t>
            </a:r>
            <a:r>
              <a:rPr lang="en-US" sz="2400" i="1" dirty="0"/>
              <a:t>Trouble</a:t>
            </a:r>
            <a:r>
              <a:rPr lang="en-US" sz="2400" dirty="0"/>
              <a:t>, </a:t>
            </a:r>
            <a:r>
              <a:rPr lang="en-US" sz="2400" i="1" dirty="0"/>
              <a:t>Trouble</a:t>
            </a:r>
            <a:r>
              <a:rPr lang="en-US" sz="2400" dirty="0" smtClean="0"/>
              <a:t>&gt;)  - what happens?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/>
            <a:endParaRPr lang="en-US" sz="2400" dirty="0"/>
          </a:p>
          <a:p>
            <a:pPr eaLnBrk="1" hangingPunct="1"/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6732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300" b="1">
                <a:solidFill>
                  <a:schemeClr val="tx2"/>
                </a:solidFill>
              </a:rPr>
              <a:t>The Undecidability of the Halting Problem</a:t>
            </a:r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762000" y="990600"/>
            <a:ext cx="82296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 dirty="0"/>
              <a:t>Lemma:</a:t>
            </a:r>
            <a:r>
              <a:rPr lang="en-US" sz="2400" dirty="0"/>
              <a:t> The language: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   H = {&lt;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 : TM </a:t>
            </a:r>
            <a:r>
              <a:rPr lang="en-US" sz="2400" i="1" dirty="0"/>
              <a:t>M</a:t>
            </a:r>
            <a:r>
              <a:rPr lang="en-US" sz="2400" dirty="0"/>
              <a:t> halts on input string </a:t>
            </a:r>
            <a:r>
              <a:rPr lang="en-US" sz="2400" i="1" dirty="0"/>
              <a:t>w</a:t>
            </a:r>
            <a:r>
              <a:rPr lang="en-US" sz="2400" dirty="0"/>
              <a:t>}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is not decidable.</a:t>
            </a:r>
          </a:p>
          <a:p>
            <a:pPr eaLnBrk="1" hangingPunct="1"/>
            <a:endParaRPr lang="en-US" sz="2400" b="1" i="1" dirty="0"/>
          </a:p>
          <a:p>
            <a:pPr eaLnBrk="1" hangingPunct="1"/>
            <a:r>
              <a:rPr lang="en-US" sz="2400" b="1" i="1" dirty="0" smtClean="0"/>
              <a:t>Proof (by contradiction):</a:t>
            </a:r>
            <a:r>
              <a:rPr lang="en-US" sz="2400" dirty="0" smtClean="0"/>
              <a:t>  Assume that H is decidable.</a:t>
            </a:r>
          </a:p>
          <a:p>
            <a:pPr eaLnBrk="1" hangingPunct="1"/>
            <a:r>
              <a:rPr lang="en-US" sz="2400" dirty="0" smtClean="0"/>
              <a:t>Then </a:t>
            </a:r>
            <a:r>
              <a:rPr lang="en-US" sz="2400" dirty="0"/>
              <a:t>some TM </a:t>
            </a:r>
            <a:r>
              <a:rPr lang="en-US" sz="2400" i="1" dirty="0"/>
              <a:t>M</a:t>
            </a:r>
            <a:r>
              <a:rPr lang="en-US" sz="2400" i="1" baseline="-25000" dirty="0"/>
              <a:t>H</a:t>
            </a:r>
            <a:r>
              <a:rPr lang="en-US" sz="2400" dirty="0"/>
              <a:t> would decide it.  </a:t>
            </a:r>
            <a:r>
              <a:rPr lang="en-US" sz="2400" i="1" dirty="0"/>
              <a:t>M</a:t>
            </a:r>
            <a:r>
              <a:rPr lang="en-US" sz="2400" i="1" baseline="-25000" dirty="0"/>
              <a:t>H</a:t>
            </a:r>
            <a:r>
              <a:rPr lang="en-US" sz="2400" dirty="0"/>
              <a:t> would implement the specification: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halts</a:t>
            </a:r>
            <a:r>
              <a:rPr lang="en-US" sz="2400" dirty="0"/>
              <a:t>(&lt;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&gt;) =</a:t>
            </a:r>
          </a:p>
          <a:p>
            <a:pPr eaLnBrk="1" hangingPunct="1"/>
            <a:r>
              <a:rPr lang="en-US" sz="2400" dirty="0"/>
              <a:t>    if &lt;</a:t>
            </a:r>
            <a:r>
              <a:rPr lang="en-US" sz="2400" i="1" dirty="0"/>
              <a:t>M</a:t>
            </a:r>
            <a:r>
              <a:rPr lang="en-US" sz="2400" dirty="0"/>
              <a:t>&gt; is a Turing machine description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</a:t>
            </a:r>
            <a:r>
              <a:rPr lang="en-US" sz="2400" dirty="0"/>
              <a:t>and </a:t>
            </a:r>
            <a:r>
              <a:rPr lang="en-US" sz="2400" i="1" dirty="0"/>
              <a:t>M</a:t>
            </a:r>
            <a:r>
              <a:rPr lang="en-US" sz="2400" dirty="0"/>
              <a:t> halts </a:t>
            </a:r>
            <a:r>
              <a:rPr lang="en-US" sz="2400" dirty="0" smtClean="0"/>
              <a:t>on </a:t>
            </a:r>
            <a:r>
              <a:rPr lang="en-US" sz="2400" i="1" dirty="0" smtClean="0"/>
              <a:t>w</a:t>
            </a:r>
            <a:r>
              <a:rPr lang="en-US" sz="2400" dirty="0" smtClean="0"/>
              <a:t> </a:t>
            </a:r>
            <a:endParaRPr lang="en-US" sz="2400" dirty="0"/>
          </a:p>
          <a:p>
            <a:pPr eaLnBrk="1" hangingPunct="1"/>
            <a:r>
              <a:rPr lang="en-US" sz="2400" dirty="0"/>
              <a:t>          </a:t>
            </a:r>
            <a:r>
              <a:rPr lang="en-US" sz="2400" dirty="0" smtClean="0"/>
              <a:t>then </a:t>
            </a:r>
            <a:r>
              <a:rPr lang="en-US" sz="2400" dirty="0"/>
              <a:t>accept.  </a:t>
            </a:r>
          </a:p>
          <a:p>
            <a:pPr eaLnBrk="1" hangingPunct="1"/>
            <a:r>
              <a:rPr lang="en-US" sz="2400" dirty="0"/>
              <a:t>          </a:t>
            </a:r>
            <a:r>
              <a:rPr lang="en-US" sz="2400" dirty="0" smtClean="0"/>
              <a:t>else </a:t>
            </a:r>
            <a:r>
              <a:rPr lang="en-US" sz="2400" dirty="0"/>
              <a:t>reject</a:t>
            </a:r>
            <a:r>
              <a:rPr lang="en-US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67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i="1" dirty="0">
                <a:solidFill>
                  <a:schemeClr val="tx2"/>
                </a:solidFill>
              </a:rPr>
              <a:t>Trouble 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</a:rPr>
              <a:t>[in (Wabash) River City)]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2000" y="990600"/>
            <a:ext cx="80772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i="1" dirty="0"/>
              <a:t>Trouble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: string) =</a:t>
            </a:r>
          </a:p>
          <a:p>
            <a:pPr marL="342900" indent="-342900">
              <a:defRPr/>
            </a:pPr>
            <a:r>
              <a:rPr lang="en-US" sz="2000" dirty="0"/>
              <a:t>    if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halts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(&lt;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x&gt;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sz="2000" dirty="0"/>
              <a:t>then loop forever, else halt.</a:t>
            </a:r>
          </a:p>
          <a:p>
            <a:pPr marL="342900" indent="-342900">
              <a:defRPr/>
            </a:pPr>
            <a:endParaRPr lang="en-US" sz="2000" dirty="0"/>
          </a:p>
          <a:p>
            <a:pPr marL="342900" indent="-342900">
              <a:defRPr/>
            </a:pPr>
            <a:r>
              <a:rPr lang="en-US" sz="2000" dirty="0"/>
              <a:t>If there is an </a:t>
            </a:r>
            <a:r>
              <a:rPr lang="en-US" sz="2000" i="1" dirty="0"/>
              <a:t>M</a:t>
            </a:r>
            <a:r>
              <a:rPr lang="en-US" sz="2000" baseline="-25000" dirty="0"/>
              <a:t>H</a:t>
            </a:r>
            <a:r>
              <a:rPr lang="en-US" sz="2000" dirty="0"/>
              <a:t> that computes the function </a:t>
            </a:r>
            <a:r>
              <a:rPr lang="en-US" sz="2000" i="1" dirty="0"/>
              <a:t>halts</a:t>
            </a:r>
            <a:r>
              <a:rPr lang="en-US" sz="2000" dirty="0"/>
              <a:t>, </a:t>
            </a:r>
            <a:r>
              <a:rPr lang="en-US" sz="2000" i="1" dirty="0"/>
              <a:t>Trouble</a:t>
            </a:r>
            <a:r>
              <a:rPr lang="en-US" sz="2000" dirty="0"/>
              <a:t> exists: </a:t>
            </a:r>
          </a:p>
          <a:p>
            <a:pPr marL="342900" indent="-342900">
              <a:defRPr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endParaRPr lang="en-US" sz="2200" dirty="0"/>
          </a:p>
          <a:p>
            <a:pPr marL="342900" indent="-342900">
              <a:defRPr/>
            </a:pPr>
            <a:endParaRPr lang="en-US" sz="2000" dirty="0"/>
          </a:p>
          <a:p>
            <a:pPr marL="342900" indent="-342900">
              <a:defRPr/>
            </a:pPr>
            <a:endParaRPr lang="en-US" sz="2000" dirty="0"/>
          </a:p>
          <a:p>
            <a:pPr marL="342900" indent="-342900">
              <a:defRPr/>
            </a:pPr>
            <a:r>
              <a:rPr lang="en-US" sz="2000" dirty="0"/>
              <a:t>  </a:t>
            </a:r>
          </a:p>
          <a:p>
            <a:pPr marL="342900" indent="-342900">
              <a:defRPr/>
            </a:pPr>
            <a:r>
              <a:rPr lang="en-US" sz="2000" dirty="0"/>
              <a:t>Consider </a:t>
            </a:r>
            <a:r>
              <a:rPr lang="en-US" sz="2000" i="1" dirty="0"/>
              <a:t>halts</a:t>
            </a:r>
            <a:r>
              <a:rPr lang="en-US" sz="2000" dirty="0"/>
              <a:t>(&lt;</a:t>
            </a:r>
            <a:r>
              <a:rPr lang="en-US" sz="2000" i="1" dirty="0"/>
              <a:t>Trouble</a:t>
            </a:r>
            <a:r>
              <a:rPr lang="en-US" sz="2000" dirty="0"/>
              <a:t>, </a:t>
            </a:r>
            <a:r>
              <a:rPr lang="en-US" sz="2000" i="1" dirty="0"/>
              <a:t>Trouble</a:t>
            </a:r>
            <a:r>
              <a:rPr lang="en-US" sz="2000" dirty="0" smtClean="0"/>
              <a:t>&gt;):  </a:t>
            </a:r>
            <a:endParaRPr lang="en-US" sz="2000" dirty="0"/>
          </a:p>
          <a:p>
            <a:pPr marL="342900" indent="-342900">
              <a:defRPr/>
            </a:pPr>
            <a:r>
              <a:rPr lang="en-US" sz="2000" dirty="0"/>
              <a:t>    ● If </a:t>
            </a:r>
            <a:r>
              <a:rPr lang="en-US" sz="2000" i="1" dirty="0" smtClean="0"/>
              <a:t>M</a:t>
            </a:r>
            <a:r>
              <a:rPr lang="en-US" sz="2000" i="1" baseline="-25000" dirty="0" smtClean="0"/>
              <a:t>H</a:t>
            </a:r>
            <a:r>
              <a:rPr lang="en-US" sz="2000" i="1" dirty="0" smtClean="0"/>
              <a:t> </a:t>
            </a:r>
            <a:r>
              <a:rPr lang="en-US" sz="2000" dirty="0" smtClean="0"/>
              <a:t>reports </a:t>
            </a:r>
            <a:r>
              <a:rPr lang="en-US" sz="2000" dirty="0"/>
              <a:t>that </a:t>
            </a:r>
            <a:r>
              <a:rPr lang="en-US" sz="2000" i="1" dirty="0"/>
              <a:t>Trouble</a:t>
            </a:r>
            <a:r>
              <a:rPr lang="en-US" sz="2000" dirty="0"/>
              <a:t>(&lt;</a:t>
            </a:r>
            <a:r>
              <a:rPr lang="en-US" sz="2000" i="1" dirty="0"/>
              <a:t>Trouble</a:t>
            </a:r>
            <a:r>
              <a:rPr lang="en-US" sz="2000" dirty="0"/>
              <a:t>&gt;) halts, </a:t>
            </a:r>
            <a:r>
              <a:rPr lang="en-US" sz="2000" i="1" dirty="0"/>
              <a:t>Trouble</a:t>
            </a:r>
            <a:r>
              <a:rPr lang="en-US" sz="2000" dirty="0"/>
              <a:t> loops.</a:t>
            </a:r>
          </a:p>
          <a:p>
            <a:pPr marL="342900" indent="-342900">
              <a:defRPr/>
            </a:pPr>
            <a:r>
              <a:rPr lang="en-US" sz="2000" dirty="0"/>
              <a:t>    ● But if </a:t>
            </a:r>
            <a:r>
              <a:rPr lang="en-US" sz="2000" i="1" dirty="0"/>
              <a:t>M</a:t>
            </a:r>
            <a:r>
              <a:rPr lang="en-US" sz="2000" i="1" baseline="-25000" dirty="0"/>
              <a:t>H</a:t>
            </a:r>
            <a:r>
              <a:rPr lang="en-US" sz="2000" dirty="0" smtClean="0"/>
              <a:t> </a:t>
            </a:r>
            <a:r>
              <a:rPr lang="en-US" sz="2000" dirty="0"/>
              <a:t>reports that </a:t>
            </a:r>
            <a:r>
              <a:rPr lang="en-US" sz="2000" i="1" dirty="0"/>
              <a:t>Trouble</a:t>
            </a:r>
            <a:r>
              <a:rPr lang="en-US" sz="2000" dirty="0"/>
              <a:t>(&lt;</a:t>
            </a:r>
            <a:r>
              <a:rPr lang="en-US" sz="2000" i="1" dirty="0"/>
              <a:t>Trouble</a:t>
            </a:r>
            <a:r>
              <a:rPr lang="en-US" sz="2000" dirty="0"/>
              <a:t>&gt;) does not halt, then </a:t>
            </a:r>
          </a:p>
          <a:p>
            <a:pPr marL="342900" indent="-342900">
              <a:defRPr/>
            </a:pPr>
            <a:r>
              <a:rPr lang="en-US" sz="2000" dirty="0"/>
              <a:t>       </a:t>
            </a:r>
            <a:r>
              <a:rPr lang="en-US" sz="2000" i="1" dirty="0"/>
              <a:t>Trouble</a:t>
            </a:r>
            <a:r>
              <a:rPr lang="en-US" sz="2000" dirty="0"/>
              <a:t> halts.</a:t>
            </a:r>
          </a:p>
        </p:txBody>
      </p:sp>
      <p:pic>
        <p:nvPicPr>
          <p:cNvPr id="12292" name="Picture 9" descr="Fig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51088"/>
            <a:ext cx="428625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2514600"/>
            <a:ext cx="2971800" cy="1631216"/>
          </a:xfrm>
          <a:prstGeom prst="rect">
            <a:avLst/>
          </a:prstGeom>
          <a:noFill/>
          <a:ln w="317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/>
              <a:t>C# is the machine from several class sessions ago that  </a:t>
            </a:r>
            <a:r>
              <a:rPr lang="en-US" sz="2000" dirty="0"/>
              <a:t>makes a copy of the non-blank characters on the tape.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0650" y="4292600"/>
            <a:ext cx="3048000" cy="1016000"/>
          </a:xfrm>
          <a:prstGeom prst="rect">
            <a:avLst/>
          </a:prstGeom>
          <a:noFill/>
          <a:ln w="3175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Note that it is important to this proof  that Trouble be constructible from M</a:t>
            </a:r>
            <a:r>
              <a:rPr lang="en-US" sz="2000" baseline="-25000" dirty="0"/>
              <a:t>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21057" y="3730317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1 means yes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0 means no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8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838200" y="838200"/>
            <a:ext cx="807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● </a:t>
            </a:r>
            <a:r>
              <a:rPr lang="en-US" sz="2000" dirty="0"/>
              <a:t>Lexicographically enumerate Turing </a:t>
            </a:r>
            <a:r>
              <a:rPr lang="en-US" sz="2000" dirty="0" smtClean="0"/>
              <a:t>machine encodings </a:t>
            </a:r>
            <a:r>
              <a:rPr lang="en-US" sz="2000" dirty="0"/>
              <a:t>and </a:t>
            </a:r>
            <a:r>
              <a:rPr lang="en-US" sz="2000" dirty="0" smtClean="0"/>
              <a:t>input strings.</a:t>
            </a:r>
            <a:endParaRPr lang="en-US" sz="2000" dirty="0"/>
          </a:p>
          <a:p>
            <a:pPr eaLnBrk="1" hangingPunct="1"/>
            <a:r>
              <a:rPr lang="en-US" dirty="0"/>
              <a:t>● </a:t>
            </a:r>
            <a:r>
              <a:rPr lang="en-US" sz="2000" dirty="0"/>
              <a:t>Let 1 mean halting, blank mean non halting.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900" b="1">
                <a:solidFill>
                  <a:schemeClr val="tx2"/>
                </a:solidFill>
              </a:rPr>
              <a:t>Viewing the Halting Problem as Diagonalization</a:t>
            </a:r>
            <a:r>
              <a:rPr lang="en-US" sz="290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145786" name="Group 3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492133"/>
              </p:ext>
            </p:extLst>
          </p:nvPr>
        </p:nvGraphicFramePr>
        <p:xfrm>
          <a:off x="1828800" y="2270127"/>
          <a:ext cx="5105400" cy="2378073"/>
        </p:xfrm>
        <a:graphic>
          <a:graphicData uri="http://schemas.openxmlformats.org/drawingml/2006/table">
            <a:tbl>
              <a:tblPr/>
              <a:tblGrid>
                <a:gridCol w="1114425"/>
                <a:gridCol w="484188"/>
                <a:gridCol w="484187"/>
                <a:gridCol w="484188"/>
                <a:gridCol w="531812"/>
                <a:gridCol w="1092200"/>
                <a:gridCol w="914400"/>
              </a:tblGrid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kumimoji="0" lang="en-US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kumimoji="0" lang="en-US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kumimoji="0" lang="en-US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&lt;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Trouble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&gt;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&lt;machine</a:t>
                      </a:r>
                      <a:r>
                        <a:rPr kumimoji="0" lang="en-US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&gt;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machine</a:t>
                      </a:r>
                      <a:r>
                        <a:rPr kumimoji="0" lang="en-US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&gt;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machine</a:t>
                      </a:r>
                      <a:r>
                        <a:rPr kumimoji="0" lang="en-US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&gt;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&lt;Trouble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&gt;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90" name="Rectangle 5"/>
          <p:cNvSpPr>
            <a:spLocks noChangeArrowheads="1"/>
          </p:cNvSpPr>
          <p:nvPr/>
        </p:nvSpPr>
        <p:spPr bwMode="auto">
          <a:xfrm>
            <a:off x="1066800" y="4953000"/>
            <a:ext cx="655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If M</a:t>
            </a:r>
            <a:r>
              <a:rPr lang="en-US" sz="2000" baseline="-25000" dirty="0"/>
              <a:t>H</a:t>
            </a:r>
            <a:r>
              <a:rPr lang="en-US" sz="2000" dirty="0"/>
              <a:t> exists and decides membership in H, it must be able to correctly fill in any cell in this table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What about the shaded square?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45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14515</TotalTime>
  <Words>2544</Words>
  <Application>Microsoft Office PowerPoint</Application>
  <PresentationFormat>On-screen Show (4:3)</PresentationFormat>
  <Paragraphs>477</Paragraphs>
  <Slides>33</Slides>
  <Notes>33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Monotype Sorts</vt:lpstr>
      <vt:lpstr>Times New Roman</vt:lpstr>
      <vt:lpstr>Arial</vt:lpstr>
      <vt:lpstr>Courier New</vt:lpstr>
      <vt:lpstr>Symbol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Dovetailing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Claude Anderson</cp:lastModifiedBy>
  <cp:revision>625</cp:revision>
  <cp:lastPrinted>2018-05-10T11:15:43Z</cp:lastPrinted>
  <dcterms:created xsi:type="dcterms:W3CDTF">2007-01-18T00:38:26Z</dcterms:created>
  <dcterms:modified xsi:type="dcterms:W3CDTF">2018-05-10T15:41:25Z</dcterms:modified>
</cp:coreProperties>
</file>