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9" r:id="rId1"/>
  </p:sldMasterIdLst>
  <p:notesMasterIdLst>
    <p:notesMasterId r:id="rId44"/>
  </p:notesMasterIdLst>
  <p:handoutMasterIdLst>
    <p:handoutMasterId r:id="rId45"/>
  </p:handoutMasterIdLst>
  <p:sldIdLst>
    <p:sldId id="256" r:id="rId2"/>
    <p:sldId id="698" r:id="rId3"/>
    <p:sldId id="738" r:id="rId4"/>
    <p:sldId id="699" r:id="rId5"/>
    <p:sldId id="700" r:id="rId6"/>
    <p:sldId id="701" r:id="rId7"/>
    <p:sldId id="739" r:id="rId8"/>
    <p:sldId id="702" r:id="rId9"/>
    <p:sldId id="736" r:id="rId10"/>
    <p:sldId id="737" r:id="rId11"/>
    <p:sldId id="705" r:id="rId12"/>
    <p:sldId id="706" r:id="rId13"/>
    <p:sldId id="703" r:id="rId14"/>
    <p:sldId id="707" r:id="rId15"/>
    <p:sldId id="708" r:id="rId16"/>
    <p:sldId id="709" r:id="rId17"/>
    <p:sldId id="710" r:id="rId18"/>
    <p:sldId id="711" r:id="rId19"/>
    <p:sldId id="714" r:id="rId20"/>
    <p:sldId id="735" r:id="rId21"/>
    <p:sldId id="712" r:id="rId22"/>
    <p:sldId id="713" r:id="rId23"/>
    <p:sldId id="715" r:id="rId24"/>
    <p:sldId id="716" r:id="rId25"/>
    <p:sldId id="717" r:id="rId26"/>
    <p:sldId id="718" r:id="rId27"/>
    <p:sldId id="719" r:id="rId28"/>
    <p:sldId id="720" r:id="rId29"/>
    <p:sldId id="721" r:id="rId30"/>
    <p:sldId id="722" r:id="rId31"/>
    <p:sldId id="723" r:id="rId32"/>
    <p:sldId id="724" r:id="rId33"/>
    <p:sldId id="725" r:id="rId34"/>
    <p:sldId id="726" r:id="rId35"/>
    <p:sldId id="727" r:id="rId36"/>
    <p:sldId id="734" r:id="rId37"/>
    <p:sldId id="728" r:id="rId38"/>
    <p:sldId id="729" r:id="rId39"/>
    <p:sldId id="730" r:id="rId40"/>
    <p:sldId id="731" r:id="rId41"/>
    <p:sldId id="732" r:id="rId42"/>
    <p:sldId id="733" r:id="rId43"/>
  </p:sldIdLst>
  <p:sldSz cx="9144000" cy="5143500" type="screen16x9"/>
  <p:notesSz cx="6858000" cy="931386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3429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685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0287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1714500" algn="l" defTabSz="685800" rtl="0" eaLnBrk="1" latinLnBrk="0" hangingPunct="1">
      <a:defRPr kern="1200">
        <a:solidFill>
          <a:schemeClr val="tx1"/>
        </a:solidFill>
        <a:latin typeface="Arial" panose="020B0604020202020204" pitchFamily="34" charset="0"/>
        <a:ea typeface="+mn-ea"/>
        <a:cs typeface="+mn-cs"/>
      </a:defRPr>
    </a:lvl6pPr>
    <a:lvl7pPr marL="2057400" algn="l" defTabSz="685800" rtl="0" eaLnBrk="1" latinLnBrk="0" hangingPunct="1">
      <a:defRPr kern="1200">
        <a:solidFill>
          <a:schemeClr val="tx1"/>
        </a:solidFill>
        <a:latin typeface="Arial" panose="020B0604020202020204" pitchFamily="34" charset="0"/>
        <a:ea typeface="+mn-ea"/>
        <a:cs typeface="+mn-cs"/>
      </a:defRPr>
    </a:lvl7pPr>
    <a:lvl8pPr marL="2400300" algn="l" defTabSz="685800" rtl="0" eaLnBrk="1" latinLnBrk="0" hangingPunct="1">
      <a:defRPr kern="1200">
        <a:solidFill>
          <a:schemeClr val="tx1"/>
        </a:solidFill>
        <a:latin typeface="Arial" panose="020B0604020202020204" pitchFamily="34" charset="0"/>
        <a:ea typeface="+mn-ea"/>
        <a:cs typeface="+mn-cs"/>
      </a:defRPr>
    </a:lvl8pPr>
    <a:lvl9pPr marL="2743200" algn="l" defTabSz="6858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CC"/>
    <a:srgbClr val="FF00FF"/>
    <a:srgbClr val="FF9933"/>
    <a:srgbClr val="3E86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56" autoAdjust="0"/>
    <p:restoredTop sz="77663" autoAdjust="0"/>
  </p:normalViewPr>
  <p:slideViewPr>
    <p:cSldViewPr>
      <p:cViewPr varScale="1">
        <p:scale>
          <a:sx n="91" d="100"/>
          <a:sy n="91" d="100"/>
        </p:scale>
        <p:origin x="96" y="19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2098" cy="465077"/>
          </a:xfrm>
          <a:prstGeom prst="rect">
            <a:avLst/>
          </a:prstGeom>
        </p:spPr>
        <p:txBody>
          <a:bodyPr vert="horz" lIns="92277" tIns="46138" rIns="92277" bIns="46138" rtlCol="0"/>
          <a:lstStyle>
            <a:lvl1pPr algn="l" eaLnBrk="1" hangingPunct="1">
              <a:defRPr sz="1100">
                <a:latin typeface="Arial" charset="0"/>
              </a:defRPr>
            </a:lvl1pPr>
          </a:lstStyle>
          <a:p>
            <a:pPr>
              <a:defRPr/>
            </a:pPr>
            <a:endParaRPr lang="en-US"/>
          </a:p>
        </p:txBody>
      </p:sp>
      <p:sp>
        <p:nvSpPr>
          <p:cNvPr id="3" name="Date Placeholder 2"/>
          <p:cNvSpPr>
            <a:spLocks noGrp="1"/>
          </p:cNvSpPr>
          <p:nvPr>
            <p:ph type="dt" sz="quarter" idx="1"/>
          </p:nvPr>
        </p:nvSpPr>
        <p:spPr>
          <a:xfrm>
            <a:off x="3885903" y="1"/>
            <a:ext cx="2970609" cy="465077"/>
          </a:xfrm>
          <a:prstGeom prst="rect">
            <a:avLst/>
          </a:prstGeom>
        </p:spPr>
        <p:txBody>
          <a:bodyPr vert="horz" lIns="92277" tIns="46138" rIns="92277" bIns="46138" rtlCol="0"/>
          <a:lstStyle>
            <a:lvl1pPr algn="r" eaLnBrk="1" hangingPunct="1">
              <a:defRPr sz="1100">
                <a:latin typeface="Arial" charset="0"/>
              </a:defRPr>
            </a:lvl1pPr>
          </a:lstStyle>
          <a:p>
            <a:pPr>
              <a:defRPr/>
            </a:pPr>
            <a:fld id="{EB580312-582D-46C1-A053-70626BBE3798}" type="datetimeFigureOut">
              <a:rPr lang="en-US"/>
              <a:pPr>
                <a:defRPr/>
              </a:pPr>
              <a:t>1/5/2016</a:t>
            </a:fld>
            <a:endParaRPr lang="en-US"/>
          </a:p>
        </p:txBody>
      </p:sp>
      <p:sp>
        <p:nvSpPr>
          <p:cNvPr id="4" name="Footer Placeholder 3"/>
          <p:cNvSpPr>
            <a:spLocks noGrp="1"/>
          </p:cNvSpPr>
          <p:nvPr>
            <p:ph type="ftr" sz="quarter" idx="2"/>
          </p:nvPr>
        </p:nvSpPr>
        <p:spPr>
          <a:xfrm>
            <a:off x="0" y="8845706"/>
            <a:ext cx="2972098" cy="466618"/>
          </a:xfrm>
          <a:prstGeom prst="rect">
            <a:avLst/>
          </a:prstGeom>
        </p:spPr>
        <p:txBody>
          <a:bodyPr vert="horz" lIns="92277" tIns="46138" rIns="92277" bIns="46138" rtlCol="0" anchor="b"/>
          <a:lstStyle>
            <a:lvl1pPr algn="l" eaLnBrk="1" hangingPunct="1">
              <a:defRPr sz="1100">
                <a:latin typeface="Arial" charset="0"/>
              </a:defRPr>
            </a:lvl1pPr>
          </a:lstStyle>
          <a:p>
            <a:pPr>
              <a:defRPr/>
            </a:pPr>
            <a:endParaRPr lang="en-US"/>
          </a:p>
        </p:txBody>
      </p:sp>
      <p:sp>
        <p:nvSpPr>
          <p:cNvPr id="5" name="Slide Number Placeholder 4"/>
          <p:cNvSpPr>
            <a:spLocks noGrp="1"/>
          </p:cNvSpPr>
          <p:nvPr>
            <p:ph type="sldNum" sz="quarter" idx="3"/>
          </p:nvPr>
        </p:nvSpPr>
        <p:spPr>
          <a:xfrm>
            <a:off x="3885903" y="8845706"/>
            <a:ext cx="2970609" cy="466618"/>
          </a:xfrm>
          <a:prstGeom prst="rect">
            <a:avLst/>
          </a:prstGeom>
        </p:spPr>
        <p:txBody>
          <a:bodyPr vert="horz" wrap="square" lIns="92277" tIns="46138" rIns="92277" bIns="46138" numCol="1" anchor="b" anchorCtr="0" compatLnSpc="1">
            <a:prstTxWarp prst="textNoShape">
              <a:avLst/>
            </a:prstTxWarp>
          </a:bodyPr>
          <a:lstStyle>
            <a:lvl1pPr algn="r" eaLnBrk="1" hangingPunct="1">
              <a:defRPr sz="1100"/>
            </a:lvl1pPr>
          </a:lstStyle>
          <a:p>
            <a:pPr>
              <a:defRPr/>
            </a:pPr>
            <a:fld id="{AE32C0C1-9E20-4151-B9B2-06323A6A55C5}" type="slidenum">
              <a:rPr lang="en-US"/>
              <a:pPr>
                <a:defRPr/>
              </a:pPr>
              <a:t>‹#›</a:t>
            </a:fld>
            <a:endParaRPr lang="en-US"/>
          </a:p>
        </p:txBody>
      </p:sp>
    </p:spTree>
    <p:extLst>
      <p:ext uri="{BB962C8B-B14F-4D97-AF65-F5344CB8AC3E}">
        <p14:creationId xmlns:p14="http://schemas.microsoft.com/office/powerpoint/2010/main" val="1976309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1"/>
            <a:ext cx="2972098" cy="465077"/>
          </a:xfrm>
          <a:prstGeom prst="rect">
            <a:avLst/>
          </a:prstGeom>
          <a:noFill/>
          <a:ln w="9525">
            <a:noFill/>
            <a:miter lim="800000"/>
            <a:headEnd/>
            <a:tailEnd/>
          </a:ln>
          <a:effectLst/>
        </p:spPr>
        <p:txBody>
          <a:bodyPr vert="horz" wrap="square" lIns="92277" tIns="46138" rIns="92277" bIns="46138" numCol="1" anchor="t" anchorCtr="0" compatLnSpc="1">
            <a:prstTxWarp prst="textNoShape">
              <a:avLst/>
            </a:prstTxWarp>
          </a:bodyPr>
          <a:lstStyle>
            <a:lvl1pPr eaLnBrk="1" hangingPunct="1">
              <a:defRPr sz="1100">
                <a:latin typeface="Arial" charset="0"/>
              </a:defRPr>
            </a:lvl1pPr>
          </a:lstStyle>
          <a:p>
            <a:pPr>
              <a:defRPr/>
            </a:pPr>
            <a:endParaRPr lang="en-US"/>
          </a:p>
        </p:txBody>
      </p:sp>
      <p:sp>
        <p:nvSpPr>
          <p:cNvPr id="19459" name="Rectangle 3"/>
          <p:cNvSpPr>
            <a:spLocks noGrp="1" noChangeArrowheads="1"/>
          </p:cNvSpPr>
          <p:nvPr>
            <p:ph type="dt" idx="1"/>
          </p:nvPr>
        </p:nvSpPr>
        <p:spPr bwMode="auto">
          <a:xfrm>
            <a:off x="3885903" y="1"/>
            <a:ext cx="2970609" cy="465077"/>
          </a:xfrm>
          <a:prstGeom prst="rect">
            <a:avLst/>
          </a:prstGeom>
          <a:noFill/>
          <a:ln w="9525">
            <a:noFill/>
            <a:miter lim="800000"/>
            <a:headEnd/>
            <a:tailEnd/>
          </a:ln>
          <a:effectLst/>
        </p:spPr>
        <p:txBody>
          <a:bodyPr vert="horz" wrap="square" lIns="92277" tIns="46138" rIns="92277" bIns="46138" numCol="1" anchor="t" anchorCtr="0" compatLnSpc="1">
            <a:prstTxWarp prst="textNoShape">
              <a:avLst/>
            </a:prstTxWarp>
          </a:bodyPr>
          <a:lstStyle>
            <a:lvl1pPr algn="r" eaLnBrk="1" hangingPunct="1">
              <a:defRPr sz="1100">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325438" y="700088"/>
            <a:ext cx="6208712" cy="34940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684610" y="4422854"/>
            <a:ext cx="5488781" cy="4191854"/>
          </a:xfrm>
          <a:prstGeom prst="rect">
            <a:avLst/>
          </a:prstGeom>
          <a:noFill/>
          <a:ln w="9525">
            <a:noFill/>
            <a:miter lim="800000"/>
            <a:headEnd/>
            <a:tailEnd/>
          </a:ln>
          <a:effectLst/>
        </p:spPr>
        <p:txBody>
          <a:bodyPr vert="horz" wrap="square" lIns="92277" tIns="46138" rIns="92277" bIns="461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845706"/>
            <a:ext cx="2972098" cy="466618"/>
          </a:xfrm>
          <a:prstGeom prst="rect">
            <a:avLst/>
          </a:prstGeom>
          <a:noFill/>
          <a:ln w="9525">
            <a:noFill/>
            <a:miter lim="800000"/>
            <a:headEnd/>
            <a:tailEnd/>
          </a:ln>
          <a:effectLst/>
        </p:spPr>
        <p:txBody>
          <a:bodyPr vert="horz" wrap="square" lIns="92277" tIns="46138" rIns="92277" bIns="46138" numCol="1" anchor="b" anchorCtr="0" compatLnSpc="1">
            <a:prstTxWarp prst="textNoShape">
              <a:avLst/>
            </a:prstTxWarp>
          </a:bodyPr>
          <a:lstStyle>
            <a:lvl1pPr eaLnBrk="1" hangingPunct="1">
              <a:defRPr sz="1100">
                <a:latin typeface="Arial" charset="0"/>
              </a:defRPr>
            </a:lvl1pPr>
          </a:lstStyle>
          <a:p>
            <a:pPr>
              <a:defRPr/>
            </a:pPr>
            <a:endParaRPr lang="en-US"/>
          </a:p>
        </p:txBody>
      </p:sp>
      <p:sp>
        <p:nvSpPr>
          <p:cNvPr id="19463" name="Rectangle 7"/>
          <p:cNvSpPr>
            <a:spLocks noGrp="1" noChangeArrowheads="1"/>
          </p:cNvSpPr>
          <p:nvPr>
            <p:ph type="sldNum" sz="quarter" idx="5"/>
          </p:nvPr>
        </p:nvSpPr>
        <p:spPr bwMode="auto">
          <a:xfrm>
            <a:off x="3885903" y="8845706"/>
            <a:ext cx="2970609" cy="466618"/>
          </a:xfrm>
          <a:prstGeom prst="rect">
            <a:avLst/>
          </a:prstGeom>
          <a:noFill/>
          <a:ln w="9525">
            <a:noFill/>
            <a:miter lim="800000"/>
            <a:headEnd/>
            <a:tailEnd/>
          </a:ln>
          <a:effectLst/>
        </p:spPr>
        <p:txBody>
          <a:bodyPr vert="horz" wrap="square" lIns="92277" tIns="46138" rIns="92277" bIns="46138" numCol="1" anchor="b" anchorCtr="0" compatLnSpc="1">
            <a:prstTxWarp prst="textNoShape">
              <a:avLst/>
            </a:prstTxWarp>
          </a:bodyPr>
          <a:lstStyle>
            <a:lvl1pPr algn="r" eaLnBrk="1" hangingPunct="1">
              <a:defRPr sz="1100"/>
            </a:lvl1pPr>
          </a:lstStyle>
          <a:p>
            <a:pPr>
              <a:defRPr/>
            </a:pPr>
            <a:fld id="{0328FB44-4C52-4FE3-8627-919F9B9354AE}" type="slidenum">
              <a:rPr lang="en-US"/>
              <a:pPr>
                <a:defRPr/>
              </a:pPr>
              <a:t>‹#›</a:t>
            </a:fld>
            <a:endParaRPr lang="en-US"/>
          </a:p>
        </p:txBody>
      </p:sp>
    </p:spTree>
    <p:extLst>
      <p:ext uri="{BB962C8B-B14F-4D97-AF65-F5344CB8AC3E}">
        <p14:creationId xmlns:p14="http://schemas.microsoft.com/office/powerpoint/2010/main" val="27326489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Arial" charset="0"/>
        <a:ea typeface="+mn-ea"/>
        <a:cs typeface="+mn-cs"/>
      </a:defRPr>
    </a:lvl1pPr>
    <a:lvl2pPr marL="342900" algn="l" rtl="0" eaLnBrk="0" fontAlgn="base" hangingPunct="0">
      <a:spcBef>
        <a:spcPct val="30000"/>
      </a:spcBef>
      <a:spcAft>
        <a:spcPct val="0"/>
      </a:spcAft>
      <a:defRPr sz="900" kern="1200">
        <a:solidFill>
          <a:schemeClr val="tx1"/>
        </a:solidFill>
        <a:latin typeface="Arial" charset="0"/>
        <a:ea typeface="+mn-ea"/>
        <a:cs typeface="+mn-cs"/>
      </a:defRPr>
    </a:lvl2pPr>
    <a:lvl3pPr marL="685800" algn="l" rtl="0" eaLnBrk="0" fontAlgn="base" hangingPunct="0">
      <a:spcBef>
        <a:spcPct val="30000"/>
      </a:spcBef>
      <a:spcAft>
        <a:spcPct val="0"/>
      </a:spcAft>
      <a:defRPr sz="900" kern="1200">
        <a:solidFill>
          <a:schemeClr val="tx1"/>
        </a:solidFill>
        <a:latin typeface="Arial" charset="0"/>
        <a:ea typeface="+mn-ea"/>
        <a:cs typeface="+mn-cs"/>
      </a:defRPr>
    </a:lvl3pPr>
    <a:lvl4pPr marL="1028700" algn="l" rtl="0" eaLnBrk="0" fontAlgn="base" hangingPunct="0">
      <a:spcBef>
        <a:spcPct val="30000"/>
      </a:spcBef>
      <a:spcAft>
        <a:spcPct val="0"/>
      </a:spcAft>
      <a:defRPr sz="900" kern="1200">
        <a:solidFill>
          <a:schemeClr val="tx1"/>
        </a:solidFill>
        <a:latin typeface="Arial" charset="0"/>
        <a:ea typeface="+mn-ea"/>
        <a:cs typeface="+mn-cs"/>
      </a:defRPr>
    </a:lvl4pPr>
    <a:lvl5pPr marL="1371600" algn="l" rtl="0" eaLnBrk="0" fontAlgn="base" hangingPunct="0">
      <a:spcBef>
        <a:spcPct val="30000"/>
      </a:spcBef>
      <a:spcAft>
        <a:spcPct val="0"/>
      </a:spcAft>
      <a:defRPr sz="900" kern="1200">
        <a:solidFill>
          <a:schemeClr val="tx1"/>
        </a:solidFill>
        <a:latin typeface="Arial"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xfrm>
            <a:off x="325438" y="700088"/>
            <a:ext cx="6208712" cy="3494087"/>
          </a:xfrm>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anose="020B0604020202020204" pitchFamily="34" charset="0"/>
            </a:endParaRPr>
          </a:p>
        </p:txBody>
      </p:sp>
      <p:sp>
        <p:nvSpPr>
          <p:cNvPr id="5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35984" indent="-282253">
              <a:spcBef>
                <a:spcPct val="30000"/>
              </a:spcBef>
              <a:defRPr sz="1100">
                <a:solidFill>
                  <a:schemeClr val="tx1"/>
                </a:solidFill>
                <a:latin typeface="Arial" panose="020B0604020202020204" pitchFamily="34" charset="0"/>
              </a:defRPr>
            </a:lvl2pPr>
            <a:lvl3pPr marL="1132048" indent="-226107">
              <a:spcBef>
                <a:spcPct val="30000"/>
              </a:spcBef>
              <a:defRPr sz="1100">
                <a:solidFill>
                  <a:schemeClr val="tx1"/>
                </a:solidFill>
                <a:latin typeface="Arial" panose="020B0604020202020204" pitchFamily="34" charset="0"/>
              </a:defRPr>
            </a:lvl3pPr>
            <a:lvl4pPr marL="1585779" indent="-226107">
              <a:spcBef>
                <a:spcPct val="30000"/>
              </a:spcBef>
              <a:defRPr sz="1100">
                <a:solidFill>
                  <a:schemeClr val="tx1"/>
                </a:solidFill>
                <a:latin typeface="Arial" panose="020B0604020202020204" pitchFamily="34" charset="0"/>
              </a:defRPr>
            </a:lvl4pPr>
            <a:lvl5pPr marL="2039508" indent="-226107">
              <a:spcBef>
                <a:spcPct val="30000"/>
              </a:spcBef>
              <a:defRPr sz="1100">
                <a:solidFill>
                  <a:schemeClr val="tx1"/>
                </a:solidFill>
                <a:latin typeface="Arial" panose="020B0604020202020204" pitchFamily="34" charset="0"/>
              </a:defRPr>
            </a:lvl5pPr>
            <a:lvl6pPr marL="2476546" indent="-226107" eaLnBrk="0" fontAlgn="base" hangingPunct="0">
              <a:spcBef>
                <a:spcPct val="30000"/>
              </a:spcBef>
              <a:spcAft>
                <a:spcPct val="0"/>
              </a:spcAft>
              <a:defRPr sz="1100">
                <a:solidFill>
                  <a:schemeClr val="tx1"/>
                </a:solidFill>
                <a:latin typeface="Arial" panose="020B0604020202020204" pitchFamily="34" charset="0"/>
              </a:defRPr>
            </a:lvl6pPr>
            <a:lvl7pPr marL="2913583" indent="-226107" eaLnBrk="0" fontAlgn="base" hangingPunct="0">
              <a:spcBef>
                <a:spcPct val="30000"/>
              </a:spcBef>
              <a:spcAft>
                <a:spcPct val="0"/>
              </a:spcAft>
              <a:defRPr sz="1100">
                <a:solidFill>
                  <a:schemeClr val="tx1"/>
                </a:solidFill>
                <a:latin typeface="Arial" panose="020B0604020202020204" pitchFamily="34" charset="0"/>
              </a:defRPr>
            </a:lvl7pPr>
            <a:lvl8pPr marL="3350621" indent="-226107" eaLnBrk="0" fontAlgn="base" hangingPunct="0">
              <a:spcBef>
                <a:spcPct val="30000"/>
              </a:spcBef>
              <a:spcAft>
                <a:spcPct val="0"/>
              </a:spcAft>
              <a:defRPr sz="1100">
                <a:solidFill>
                  <a:schemeClr val="tx1"/>
                </a:solidFill>
                <a:latin typeface="Arial" panose="020B0604020202020204" pitchFamily="34" charset="0"/>
              </a:defRPr>
            </a:lvl8pPr>
            <a:lvl9pPr marL="3787658" indent="-226107"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7CF1EF13-E48E-420A-8D1C-A933A3FD4CAE}" type="slidenum">
              <a:rPr lang="en-US" smtClean="0"/>
              <a:pPr>
                <a:spcBef>
                  <a:spcPct val="0"/>
                </a:spcBef>
              </a:pPr>
              <a:t>1</a:t>
            </a:fld>
            <a:endParaRPr lang="en-US" smtClean="0"/>
          </a:p>
        </p:txBody>
      </p:sp>
    </p:spTree>
    <p:extLst>
      <p:ext uri="{BB962C8B-B14F-4D97-AF65-F5344CB8AC3E}">
        <p14:creationId xmlns:p14="http://schemas.microsoft.com/office/powerpoint/2010/main" val="171663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325438" y="700088"/>
            <a:ext cx="6208712" cy="3494087"/>
          </a:xfrm>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18519" indent="-218519">
              <a:buAutoNum type="arabicPeriod"/>
            </a:pPr>
            <a:r>
              <a:rPr lang="en-US" dirty="0" smtClean="0">
                <a:latin typeface="Arial" panose="020B0604020202020204" pitchFamily="34" charset="0"/>
              </a:rPr>
              <a:t>Regular expression, FSM, Regular grammar</a:t>
            </a:r>
          </a:p>
          <a:p>
            <a:pPr marL="218519" indent="-218519">
              <a:buAutoNum type="arabicPeriod"/>
            </a:pPr>
            <a:r>
              <a:rPr lang="en-US" dirty="0" smtClean="0">
                <a:latin typeface="Arial" panose="020B0604020202020204" pitchFamily="34" charset="0"/>
              </a:rPr>
              <a:t>Infinitely</a:t>
            </a:r>
            <a:r>
              <a:rPr lang="en-US" baseline="0" dirty="0" smtClean="0">
                <a:latin typeface="Arial" panose="020B0604020202020204" pitchFamily="34" charset="0"/>
              </a:rPr>
              <a:t> many equivalence classes of </a:t>
            </a:r>
            <a:r>
              <a:rPr lang="en-US" sz="1100" dirty="0"/>
              <a:t>≈</a:t>
            </a:r>
            <a:r>
              <a:rPr lang="en-US" sz="1100" baseline="-25000" dirty="0"/>
              <a:t>L</a:t>
            </a:r>
            <a:r>
              <a:rPr lang="en-US" sz="1100" dirty="0"/>
              <a:t>.</a:t>
            </a:r>
            <a:endParaRPr lang="en-US" dirty="0" smtClean="0">
              <a:latin typeface="Arial" panose="020B0604020202020204" pitchFamily="34" charset="0"/>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10186" indent="-273148" eaLnBrk="0" hangingPunct="0">
              <a:defRPr>
                <a:solidFill>
                  <a:schemeClr val="tx1"/>
                </a:solidFill>
                <a:latin typeface="Arial" panose="020B0604020202020204" pitchFamily="34" charset="0"/>
              </a:defRPr>
            </a:lvl2pPr>
            <a:lvl3pPr marL="1092594" indent="-218519" eaLnBrk="0" hangingPunct="0">
              <a:defRPr>
                <a:solidFill>
                  <a:schemeClr val="tx1"/>
                </a:solidFill>
                <a:latin typeface="Arial" panose="020B0604020202020204" pitchFamily="34" charset="0"/>
              </a:defRPr>
            </a:lvl3pPr>
            <a:lvl4pPr marL="1529631" indent="-218519" eaLnBrk="0" hangingPunct="0">
              <a:defRPr>
                <a:solidFill>
                  <a:schemeClr val="tx1"/>
                </a:solidFill>
                <a:latin typeface="Arial" panose="020B0604020202020204" pitchFamily="34" charset="0"/>
              </a:defRPr>
            </a:lvl4pPr>
            <a:lvl5pPr marL="1966669" indent="-218519" eaLnBrk="0" hangingPunct="0">
              <a:defRPr>
                <a:solidFill>
                  <a:schemeClr val="tx1"/>
                </a:solidFill>
                <a:latin typeface="Arial" panose="020B0604020202020204" pitchFamily="34" charset="0"/>
              </a:defRPr>
            </a:lvl5pPr>
            <a:lvl6pPr marL="2403706" indent="-218519" eaLnBrk="0" fontAlgn="base" hangingPunct="0">
              <a:spcBef>
                <a:spcPct val="0"/>
              </a:spcBef>
              <a:spcAft>
                <a:spcPct val="0"/>
              </a:spcAft>
              <a:defRPr>
                <a:solidFill>
                  <a:schemeClr val="tx1"/>
                </a:solidFill>
                <a:latin typeface="Arial" panose="020B0604020202020204" pitchFamily="34" charset="0"/>
              </a:defRPr>
            </a:lvl6pPr>
            <a:lvl7pPr marL="2840744" indent="-218519" eaLnBrk="0" fontAlgn="base" hangingPunct="0">
              <a:spcBef>
                <a:spcPct val="0"/>
              </a:spcBef>
              <a:spcAft>
                <a:spcPct val="0"/>
              </a:spcAft>
              <a:defRPr>
                <a:solidFill>
                  <a:schemeClr val="tx1"/>
                </a:solidFill>
                <a:latin typeface="Arial" panose="020B0604020202020204" pitchFamily="34" charset="0"/>
              </a:defRPr>
            </a:lvl7pPr>
            <a:lvl8pPr marL="3277781" indent="-218519" eaLnBrk="0" fontAlgn="base" hangingPunct="0">
              <a:spcBef>
                <a:spcPct val="0"/>
              </a:spcBef>
              <a:spcAft>
                <a:spcPct val="0"/>
              </a:spcAft>
              <a:defRPr>
                <a:solidFill>
                  <a:schemeClr val="tx1"/>
                </a:solidFill>
                <a:latin typeface="Arial" panose="020B0604020202020204" pitchFamily="34" charset="0"/>
              </a:defRPr>
            </a:lvl8pPr>
            <a:lvl9pPr marL="3714819" indent="-21851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DEC529F-4676-4AE4-ABC7-2527E4C7D161}" type="slidenum">
              <a:rPr lang="en-US"/>
              <a:pPr eaLnBrk="1" hangingPunct="1"/>
              <a:t>13</a:t>
            </a:fld>
            <a:endParaRPr lang="en-US"/>
          </a:p>
        </p:txBody>
      </p:sp>
    </p:spTree>
    <p:extLst>
      <p:ext uri="{BB962C8B-B14F-4D97-AF65-F5344CB8AC3E}">
        <p14:creationId xmlns:p14="http://schemas.microsoft.com/office/powerpoint/2010/main" val="600295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325438" y="700088"/>
            <a:ext cx="6208712" cy="3494087"/>
          </a:xfrm>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10186" indent="-273148" eaLnBrk="0" hangingPunct="0">
              <a:defRPr>
                <a:solidFill>
                  <a:schemeClr val="tx1"/>
                </a:solidFill>
                <a:latin typeface="Arial" panose="020B0604020202020204" pitchFamily="34" charset="0"/>
              </a:defRPr>
            </a:lvl2pPr>
            <a:lvl3pPr marL="1092594" indent="-218519" eaLnBrk="0" hangingPunct="0">
              <a:defRPr>
                <a:solidFill>
                  <a:schemeClr val="tx1"/>
                </a:solidFill>
                <a:latin typeface="Arial" panose="020B0604020202020204" pitchFamily="34" charset="0"/>
              </a:defRPr>
            </a:lvl3pPr>
            <a:lvl4pPr marL="1529631" indent="-218519" eaLnBrk="0" hangingPunct="0">
              <a:defRPr>
                <a:solidFill>
                  <a:schemeClr val="tx1"/>
                </a:solidFill>
                <a:latin typeface="Arial" panose="020B0604020202020204" pitchFamily="34" charset="0"/>
              </a:defRPr>
            </a:lvl4pPr>
            <a:lvl5pPr marL="1966669" indent="-218519" eaLnBrk="0" hangingPunct="0">
              <a:defRPr>
                <a:solidFill>
                  <a:schemeClr val="tx1"/>
                </a:solidFill>
                <a:latin typeface="Arial" panose="020B0604020202020204" pitchFamily="34" charset="0"/>
              </a:defRPr>
            </a:lvl5pPr>
            <a:lvl6pPr marL="2403706" indent="-218519" eaLnBrk="0" fontAlgn="base" hangingPunct="0">
              <a:spcBef>
                <a:spcPct val="0"/>
              </a:spcBef>
              <a:spcAft>
                <a:spcPct val="0"/>
              </a:spcAft>
              <a:defRPr>
                <a:solidFill>
                  <a:schemeClr val="tx1"/>
                </a:solidFill>
                <a:latin typeface="Arial" panose="020B0604020202020204" pitchFamily="34" charset="0"/>
              </a:defRPr>
            </a:lvl6pPr>
            <a:lvl7pPr marL="2840744" indent="-218519" eaLnBrk="0" fontAlgn="base" hangingPunct="0">
              <a:spcBef>
                <a:spcPct val="0"/>
              </a:spcBef>
              <a:spcAft>
                <a:spcPct val="0"/>
              </a:spcAft>
              <a:defRPr>
                <a:solidFill>
                  <a:schemeClr val="tx1"/>
                </a:solidFill>
                <a:latin typeface="Arial" panose="020B0604020202020204" pitchFamily="34" charset="0"/>
              </a:defRPr>
            </a:lvl7pPr>
            <a:lvl8pPr marL="3277781" indent="-218519" eaLnBrk="0" fontAlgn="base" hangingPunct="0">
              <a:spcBef>
                <a:spcPct val="0"/>
              </a:spcBef>
              <a:spcAft>
                <a:spcPct val="0"/>
              </a:spcAft>
              <a:defRPr>
                <a:solidFill>
                  <a:schemeClr val="tx1"/>
                </a:solidFill>
                <a:latin typeface="Arial" panose="020B0604020202020204" pitchFamily="34" charset="0"/>
              </a:defRPr>
            </a:lvl8pPr>
            <a:lvl9pPr marL="3714819" indent="-21851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0A78FD3-81A4-48C6-A491-4A0F80DB8CE5}" type="slidenum">
              <a:rPr lang="en-US"/>
              <a:pPr eaLnBrk="1" hangingPunct="1"/>
              <a:t>14</a:t>
            </a:fld>
            <a:endParaRPr lang="en-US"/>
          </a:p>
        </p:txBody>
      </p:sp>
    </p:spTree>
    <p:extLst>
      <p:ext uri="{BB962C8B-B14F-4D97-AF65-F5344CB8AC3E}">
        <p14:creationId xmlns:p14="http://schemas.microsoft.com/office/powerpoint/2010/main" val="728949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325438" y="700088"/>
            <a:ext cx="6208712" cy="3494087"/>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10186" indent="-273148" eaLnBrk="0" hangingPunct="0">
              <a:defRPr>
                <a:solidFill>
                  <a:schemeClr val="tx1"/>
                </a:solidFill>
                <a:latin typeface="Arial" panose="020B0604020202020204" pitchFamily="34" charset="0"/>
              </a:defRPr>
            </a:lvl2pPr>
            <a:lvl3pPr marL="1092594" indent="-218519" eaLnBrk="0" hangingPunct="0">
              <a:defRPr>
                <a:solidFill>
                  <a:schemeClr val="tx1"/>
                </a:solidFill>
                <a:latin typeface="Arial" panose="020B0604020202020204" pitchFamily="34" charset="0"/>
              </a:defRPr>
            </a:lvl3pPr>
            <a:lvl4pPr marL="1529631" indent="-218519" eaLnBrk="0" hangingPunct="0">
              <a:defRPr>
                <a:solidFill>
                  <a:schemeClr val="tx1"/>
                </a:solidFill>
                <a:latin typeface="Arial" panose="020B0604020202020204" pitchFamily="34" charset="0"/>
              </a:defRPr>
            </a:lvl4pPr>
            <a:lvl5pPr marL="1966669" indent="-218519" eaLnBrk="0" hangingPunct="0">
              <a:defRPr>
                <a:solidFill>
                  <a:schemeClr val="tx1"/>
                </a:solidFill>
                <a:latin typeface="Arial" panose="020B0604020202020204" pitchFamily="34" charset="0"/>
              </a:defRPr>
            </a:lvl5pPr>
            <a:lvl6pPr marL="2403706" indent="-218519" eaLnBrk="0" fontAlgn="base" hangingPunct="0">
              <a:spcBef>
                <a:spcPct val="0"/>
              </a:spcBef>
              <a:spcAft>
                <a:spcPct val="0"/>
              </a:spcAft>
              <a:defRPr>
                <a:solidFill>
                  <a:schemeClr val="tx1"/>
                </a:solidFill>
                <a:latin typeface="Arial" panose="020B0604020202020204" pitchFamily="34" charset="0"/>
              </a:defRPr>
            </a:lvl6pPr>
            <a:lvl7pPr marL="2840744" indent="-218519" eaLnBrk="0" fontAlgn="base" hangingPunct="0">
              <a:spcBef>
                <a:spcPct val="0"/>
              </a:spcBef>
              <a:spcAft>
                <a:spcPct val="0"/>
              </a:spcAft>
              <a:defRPr>
                <a:solidFill>
                  <a:schemeClr val="tx1"/>
                </a:solidFill>
                <a:latin typeface="Arial" panose="020B0604020202020204" pitchFamily="34" charset="0"/>
              </a:defRPr>
            </a:lvl7pPr>
            <a:lvl8pPr marL="3277781" indent="-218519" eaLnBrk="0" fontAlgn="base" hangingPunct="0">
              <a:spcBef>
                <a:spcPct val="0"/>
              </a:spcBef>
              <a:spcAft>
                <a:spcPct val="0"/>
              </a:spcAft>
              <a:defRPr>
                <a:solidFill>
                  <a:schemeClr val="tx1"/>
                </a:solidFill>
                <a:latin typeface="Arial" panose="020B0604020202020204" pitchFamily="34" charset="0"/>
              </a:defRPr>
            </a:lvl8pPr>
            <a:lvl9pPr marL="3714819" indent="-21851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C9349A-3ACF-4525-B734-240406F57947}" type="slidenum">
              <a:rPr lang="en-US"/>
              <a:pPr eaLnBrk="1" hangingPunct="1"/>
              <a:t>15</a:t>
            </a:fld>
            <a:endParaRPr lang="en-US"/>
          </a:p>
        </p:txBody>
      </p:sp>
    </p:spTree>
    <p:extLst>
      <p:ext uri="{BB962C8B-B14F-4D97-AF65-F5344CB8AC3E}">
        <p14:creationId xmlns:p14="http://schemas.microsoft.com/office/powerpoint/2010/main" val="2258594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10186" indent="-273148" eaLnBrk="0" hangingPunct="0">
              <a:defRPr>
                <a:solidFill>
                  <a:schemeClr val="tx1"/>
                </a:solidFill>
                <a:latin typeface="Arial" panose="020B0604020202020204" pitchFamily="34" charset="0"/>
              </a:defRPr>
            </a:lvl2pPr>
            <a:lvl3pPr marL="1092594" indent="-218519" eaLnBrk="0" hangingPunct="0">
              <a:defRPr>
                <a:solidFill>
                  <a:schemeClr val="tx1"/>
                </a:solidFill>
                <a:latin typeface="Arial" panose="020B0604020202020204" pitchFamily="34" charset="0"/>
              </a:defRPr>
            </a:lvl3pPr>
            <a:lvl4pPr marL="1529631" indent="-218519" eaLnBrk="0" hangingPunct="0">
              <a:defRPr>
                <a:solidFill>
                  <a:schemeClr val="tx1"/>
                </a:solidFill>
                <a:latin typeface="Arial" panose="020B0604020202020204" pitchFamily="34" charset="0"/>
              </a:defRPr>
            </a:lvl4pPr>
            <a:lvl5pPr marL="1966669" indent="-218519" eaLnBrk="0" hangingPunct="0">
              <a:defRPr>
                <a:solidFill>
                  <a:schemeClr val="tx1"/>
                </a:solidFill>
                <a:latin typeface="Arial" panose="020B0604020202020204" pitchFamily="34" charset="0"/>
              </a:defRPr>
            </a:lvl5pPr>
            <a:lvl6pPr marL="2403706" indent="-218519" eaLnBrk="0" fontAlgn="base" hangingPunct="0">
              <a:spcBef>
                <a:spcPct val="0"/>
              </a:spcBef>
              <a:spcAft>
                <a:spcPct val="0"/>
              </a:spcAft>
              <a:defRPr>
                <a:solidFill>
                  <a:schemeClr val="tx1"/>
                </a:solidFill>
                <a:latin typeface="Arial" panose="020B0604020202020204" pitchFamily="34" charset="0"/>
              </a:defRPr>
            </a:lvl6pPr>
            <a:lvl7pPr marL="2840744" indent="-218519" eaLnBrk="0" fontAlgn="base" hangingPunct="0">
              <a:spcBef>
                <a:spcPct val="0"/>
              </a:spcBef>
              <a:spcAft>
                <a:spcPct val="0"/>
              </a:spcAft>
              <a:defRPr>
                <a:solidFill>
                  <a:schemeClr val="tx1"/>
                </a:solidFill>
                <a:latin typeface="Arial" panose="020B0604020202020204" pitchFamily="34" charset="0"/>
              </a:defRPr>
            </a:lvl7pPr>
            <a:lvl8pPr marL="3277781" indent="-218519" eaLnBrk="0" fontAlgn="base" hangingPunct="0">
              <a:spcBef>
                <a:spcPct val="0"/>
              </a:spcBef>
              <a:spcAft>
                <a:spcPct val="0"/>
              </a:spcAft>
              <a:defRPr>
                <a:solidFill>
                  <a:schemeClr val="tx1"/>
                </a:solidFill>
                <a:latin typeface="Arial" panose="020B0604020202020204" pitchFamily="34" charset="0"/>
              </a:defRPr>
            </a:lvl8pPr>
            <a:lvl9pPr marL="3714819" indent="-21851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2C20B8F-D078-4FE3-AF3A-73042C5ED85C}" type="slidenum">
              <a:rPr lang="en-US"/>
              <a:pPr eaLnBrk="1" hangingPunct="1"/>
              <a:t>16</a:t>
            </a:fld>
            <a:endParaRPr lang="en-US"/>
          </a:p>
        </p:txBody>
      </p:sp>
      <p:sp>
        <p:nvSpPr>
          <p:cNvPr id="43011" name="Rectangle 2"/>
          <p:cNvSpPr>
            <a:spLocks noGrp="1" noRot="1" noChangeAspect="1" noChangeArrowheads="1" noTextEdit="1"/>
          </p:cNvSpPr>
          <p:nvPr>
            <p:ph type="sldImg"/>
          </p:nvPr>
        </p:nvSpPr>
        <p:spPr>
          <a:xfrm>
            <a:off x="325438" y="700088"/>
            <a:ext cx="6208712" cy="3494087"/>
          </a:xfrm>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anose="020B0604020202020204" pitchFamily="34" charset="0"/>
              </a:rPr>
              <a:t>Tractable:  Easily managed or controlled;</a:t>
            </a:r>
            <a:r>
              <a:rPr lang="en-US" baseline="0" dirty="0" smtClean="0">
                <a:latin typeface="Arial" panose="020B0604020202020204" pitchFamily="34" charset="0"/>
              </a:rPr>
              <a:t> easily worked, shaped, or otherwise handled</a:t>
            </a:r>
            <a:endParaRPr lang="en-US" dirty="0" smtClean="0">
              <a:latin typeface="Arial" panose="020B0604020202020204" pitchFamily="34" charset="0"/>
            </a:endParaRPr>
          </a:p>
          <a:p>
            <a:endParaRPr lang="en-US" dirty="0" smtClean="0">
              <a:latin typeface="Arial" panose="020B0604020202020204" pitchFamily="34" charset="0"/>
            </a:endParaRPr>
          </a:p>
          <a:p>
            <a:r>
              <a:rPr lang="en-US" dirty="0" smtClean="0">
                <a:latin typeface="Arial" panose="020B0604020202020204" pitchFamily="34" charset="0"/>
              </a:rPr>
              <a:t>How many states are there?  Each disk is on one of the three poles.  The order of the disks on a given pole is fixed.  So there are 3</a:t>
            </a:r>
            <a:r>
              <a:rPr lang="en-US" baseline="30000" dirty="0" smtClean="0">
                <a:latin typeface="Arial" panose="020B0604020202020204" pitchFamily="34" charset="0"/>
              </a:rPr>
              <a:t>64</a:t>
            </a:r>
            <a:r>
              <a:rPr lang="en-US" dirty="0" smtClean="0">
                <a:latin typeface="Arial" panose="020B0604020202020204" pitchFamily="34" charset="0"/>
              </a:rPr>
              <a:t> states.</a:t>
            </a:r>
          </a:p>
        </p:txBody>
      </p:sp>
    </p:spTree>
    <p:extLst>
      <p:ext uri="{BB962C8B-B14F-4D97-AF65-F5344CB8AC3E}">
        <p14:creationId xmlns:p14="http://schemas.microsoft.com/office/powerpoint/2010/main" val="2061434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325438" y="700088"/>
            <a:ext cx="6208712" cy="3494087"/>
          </a:xfrm>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10186" indent="-273148" eaLnBrk="0" hangingPunct="0">
              <a:defRPr>
                <a:solidFill>
                  <a:schemeClr val="tx1"/>
                </a:solidFill>
                <a:latin typeface="Arial" panose="020B0604020202020204" pitchFamily="34" charset="0"/>
              </a:defRPr>
            </a:lvl2pPr>
            <a:lvl3pPr marL="1092594" indent="-218519" eaLnBrk="0" hangingPunct="0">
              <a:defRPr>
                <a:solidFill>
                  <a:schemeClr val="tx1"/>
                </a:solidFill>
                <a:latin typeface="Arial" panose="020B0604020202020204" pitchFamily="34" charset="0"/>
              </a:defRPr>
            </a:lvl3pPr>
            <a:lvl4pPr marL="1529631" indent="-218519" eaLnBrk="0" hangingPunct="0">
              <a:defRPr>
                <a:solidFill>
                  <a:schemeClr val="tx1"/>
                </a:solidFill>
                <a:latin typeface="Arial" panose="020B0604020202020204" pitchFamily="34" charset="0"/>
              </a:defRPr>
            </a:lvl4pPr>
            <a:lvl5pPr marL="1966669" indent="-218519" eaLnBrk="0" hangingPunct="0">
              <a:defRPr>
                <a:solidFill>
                  <a:schemeClr val="tx1"/>
                </a:solidFill>
                <a:latin typeface="Arial" panose="020B0604020202020204" pitchFamily="34" charset="0"/>
              </a:defRPr>
            </a:lvl5pPr>
            <a:lvl6pPr marL="2403706" indent="-218519" eaLnBrk="0" fontAlgn="base" hangingPunct="0">
              <a:spcBef>
                <a:spcPct val="0"/>
              </a:spcBef>
              <a:spcAft>
                <a:spcPct val="0"/>
              </a:spcAft>
              <a:defRPr>
                <a:solidFill>
                  <a:schemeClr val="tx1"/>
                </a:solidFill>
                <a:latin typeface="Arial" panose="020B0604020202020204" pitchFamily="34" charset="0"/>
              </a:defRPr>
            </a:lvl6pPr>
            <a:lvl7pPr marL="2840744" indent="-218519" eaLnBrk="0" fontAlgn="base" hangingPunct="0">
              <a:spcBef>
                <a:spcPct val="0"/>
              </a:spcBef>
              <a:spcAft>
                <a:spcPct val="0"/>
              </a:spcAft>
              <a:defRPr>
                <a:solidFill>
                  <a:schemeClr val="tx1"/>
                </a:solidFill>
                <a:latin typeface="Arial" panose="020B0604020202020204" pitchFamily="34" charset="0"/>
              </a:defRPr>
            </a:lvl7pPr>
            <a:lvl8pPr marL="3277781" indent="-218519" eaLnBrk="0" fontAlgn="base" hangingPunct="0">
              <a:spcBef>
                <a:spcPct val="0"/>
              </a:spcBef>
              <a:spcAft>
                <a:spcPct val="0"/>
              </a:spcAft>
              <a:defRPr>
                <a:solidFill>
                  <a:schemeClr val="tx1"/>
                </a:solidFill>
                <a:latin typeface="Arial" panose="020B0604020202020204" pitchFamily="34" charset="0"/>
              </a:defRPr>
            </a:lvl8pPr>
            <a:lvl9pPr marL="3714819" indent="-21851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F56F5DA-EBF7-441B-A47C-F6763DF2B5B7}" type="slidenum">
              <a:rPr lang="en-US"/>
              <a:pPr eaLnBrk="1" hangingPunct="1"/>
              <a:t>17</a:t>
            </a:fld>
            <a:endParaRPr lang="en-US"/>
          </a:p>
        </p:txBody>
      </p:sp>
    </p:spTree>
    <p:extLst>
      <p:ext uri="{BB962C8B-B14F-4D97-AF65-F5344CB8AC3E}">
        <p14:creationId xmlns:p14="http://schemas.microsoft.com/office/powerpoint/2010/main" val="2780164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325438" y="700088"/>
            <a:ext cx="6208712" cy="3494087"/>
          </a:xfrm>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anose="020B0604020202020204" pitchFamily="34" charset="0"/>
              <a:sym typeface="Symbol" panose="05050102010706020507" pitchFamily="18" charset="2"/>
            </a:endParaRPr>
          </a:p>
          <a:p>
            <a:r>
              <a:rPr lang="en-US" dirty="0" smtClean="0">
                <a:latin typeface="Arial" panose="020B0604020202020204" pitchFamily="34" charset="0"/>
                <a:sym typeface="Symbol" panose="05050102010706020507" pitchFamily="18" charset="2"/>
              </a:rPr>
              <a:t>Reverse (done on Day 12 in 201420)</a:t>
            </a:r>
          </a:p>
          <a:p>
            <a:r>
              <a:rPr lang="en-US" dirty="0" smtClean="0">
                <a:latin typeface="Arial" panose="020B0604020202020204" pitchFamily="34" charset="0"/>
              </a:rPr>
              <a:t>By construction. Let </a:t>
            </a:r>
            <a:r>
              <a:rPr lang="en-US" i="1" dirty="0" smtClean="0">
                <a:latin typeface="Arial" panose="020B0604020202020204" pitchFamily="34" charset="0"/>
              </a:rPr>
              <a:t>M</a:t>
            </a:r>
            <a:r>
              <a:rPr lang="en-US" dirty="0" smtClean="0">
                <a:latin typeface="Arial" panose="020B0604020202020204" pitchFamily="34" charset="0"/>
              </a:rPr>
              <a:t> = (</a:t>
            </a:r>
            <a:r>
              <a:rPr lang="en-US" i="1" dirty="0" smtClean="0">
                <a:latin typeface="Arial" panose="020B0604020202020204" pitchFamily="34" charset="0"/>
              </a:rPr>
              <a:t>K</a:t>
            </a:r>
            <a:r>
              <a:rPr lang="en-US" dirty="0" smtClean="0">
                <a:latin typeface="Arial" panose="020B0604020202020204" pitchFamily="34" charset="0"/>
              </a:rPr>
              <a:t>, </a:t>
            </a:r>
            <a:r>
              <a:rPr lang="en-US" dirty="0" smtClean="0">
                <a:latin typeface="Arial" panose="020B0604020202020204" pitchFamily="34" charset="0"/>
                <a:sym typeface="Symbol" panose="05050102010706020507" pitchFamily="18" charset="2"/>
              </a:rPr>
              <a:t></a:t>
            </a:r>
            <a:r>
              <a:rPr lang="en-US" dirty="0" smtClean="0">
                <a:latin typeface="Arial" panose="020B0604020202020204" pitchFamily="34" charset="0"/>
              </a:rPr>
              <a:t>, </a:t>
            </a:r>
            <a:r>
              <a:rPr lang="en-US" dirty="0" smtClean="0">
                <a:latin typeface="Arial" panose="020B0604020202020204" pitchFamily="34" charset="0"/>
                <a:sym typeface="Symbol" panose="05050102010706020507" pitchFamily="18" charset="2"/>
              </a:rPr>
              <a:t></a:t>
            </a:r>
            <a:r>
              <a:rPr lang="en-US" dirty="0" smtClean="0">
                <a:latin typeface="Arial" panose="020B0604020202020204" pitchFamily="34" charset="0"/>
              </a:rPr>
              <a:t>, </a:t>
            </a:r>
            <a:r>
              <a:rPr lang="en-US" i="1" dirty="0" smtClean="0">
                <a:latin typeface="Arial" panose="020B0604020202020204" pitchFamily="34" charset="0"/>
              </a:rPr>
              <a:t>s</a:t>
            </a:r>
            <a:r>
              <a:rPr lang="en-US" dirty="0" smtClean="0">
                <a:latin typeface="Arial" panose="020B0604020202020204" pitchFamily="34" charset="0"/>
              </a:rPr>
              <a:t>, </a:t>
            </a:r>
            <a:r>
              <a:rPr lang="en-US" i="1" dirty="0" smtClean="0">
                <a:latin typeface="Arial" panose="020B0604020202020204" pitchFamily="34" charset="0"/>
              </a:rPr>
              <a:t>A</a:t>
            </a:r>
            <a:r>
              <a:rPr lang="en-US" dirty="0" smtClean="0">
                <a:latin typeface="Arial" panose="020B0604020202020204" pitchFamily="34" charset="0"/>
              </a:rPr>
              <a:t>) be any FSM that accepts </a:t>
            </a:r>
            <a:r>
              <a:rPr lang="en-US" i="1" dirty="0" smtClean="0">
                <a:latin typeface="Arial" panose="020B0604020202020204" pitchFamily="34" charset="0"/>
              </a:rPr>
              <a:t>L.  M</a:t>
            </a:r>
            <a:r>
              <a:rPr lang="en-US" dirty="0" smtClean="0">
                <a:latin typeface="Arial" panose="020B0604020202020204" pitchFamily="34" charset="0"/>
              </a:rPr>
              <a:t> must be written out completely, without an implied dead state.  Then construct </a:t>
            </a:r>
            <a:r>
              <a:rPr lang="en-US" i="1" dirty="0" smtClean="0">
                <a:latin typeface="Arial" panose="020B0604020202020204" pitchFamily="34" charset="0"/>
              </a:rPr>
              <a:t>M′</a:t>
            </a:r>
            <a:r>
              <a:rPr lang="en-US" dirty="0" smtClean="0">
                <a:latin typeface="Arial" panose="020B0604020202020204" pitchFamily="34" charset="0"/>
              </a:rPr>
              <a:t> = (</a:t>
            </a:r>
            <a:r>
              <a:rPr lang="en-US" i="1" dirty="0" smtClean="0">
                <a:latin typeface="Arial" panose="020B0604020202020204" pitchFamily="34" charset="0"/>
              </a:rPr>
              <a:t>K</a:t>
            </a:r>
            <a:r>
              <a:rPr lang="en-US" dirty="0" smtClean="0">
                <a:latin typeface="Arial" panose="020B0604020202020204" pitchFamily="34" charset="0"/>
                <a:sym typeface="Symbol" panose="05050102010706020507" pitchFamily="18" charset="2"/>
              </a:rPr>
              <a:t></a:t>
            </a:r>
            <a:r>
              <a:rPr lang="en-US" dirty="0" smtClean="0">
                <a:latin typeface="Arial" panose="020B0604020202020204" pitchFamily="34" charset="0"/>
              </a:rPr>
              <a:t>, </a:t>
            </a:r>
            <a:r>
              <a:rPr lang="en-US" dirty="0" smtClean="0">
                <a:latin typeface="Arial" panose="020B0604020202020204" pitchFamily="34" charset="0"/>
                <a:sym typeface="Symbol" panose="05050102010706020507" pitchFamily="18" charset="2"/>
              </a:rPr>
              <a:t></a:t>
            </a:r>
            <a:r>
              <a:rPr lang="en-US" dirty="0" smtClean="0">
                <a:latin typeface="Arial" panose="020B0604020202020204" pitchFamily="34" charset="0"/>
              </a:rPr>
              <a:t>, </a:t>
            </a:r>
            <a:r>
              <a:rPr lang="en-US" dirty="0" smtClean="0">
                <a:latin typeface="Arial" panose="020B0604020202020204" pitchFamily="34" charset="0"/>
                <a:sym typeface="Symbol" panose="05050102010706020507" pitchFamily="18" charset="2"/>
              </a:rPr>
              <a:t></a:t>
            </a:r>
            <a:r>
              <a:rPr lang="en-US" dirty="0" smtClean="0">
                <a:latin typeface="Arial" panose="020B0604020202020204" pitchFamily="34" charset="0"/>
              </a:rPr>
              <a:t>, </a:t>
            </a:r>
            <a:r>
              <a:rPr lang="en-US" i="1" dirty="0" smtClean="0">
                <a:latin typeface="Arial" panose="020B0604020202020204" pitchFamily="34" charset="0"/>
              </a:rPr>
              <a:t>s</a:t>
            </a:r>
            <a:r>
              <a:rPr lang="en-US" dirty="0" smtClean="0">
                <a:latin typeface="Arial" panose="020B0604020202020204" pitchFamily="34" charset="0"/>
                <a:sym typeface="Symbol" panose="05050102010706020507" pitchFamily="18" charset="2"/>
              </a:rPr>
              <a:t></a:t>
            </a:r>
            <a:r>
              <a:rPr lang="en-US" dirty="0" smtClean="0">
                <a:latin typeface="Arial" panose="020B0604020202020204" pitchFamily="34" charset="0"/>
              </a:rPr>
              <a:t>, </a:t>
            </a:r>
            <a:r>
              <a:rPr lang="en-US" i="1" dirty="0" smtClean="0">
                <a:latin typeface="Arial" panose="020B0604020202020204" pitchFamily="34" charset="0"/>
              </a:rPr>
              <a:t>A</a:t>
            </a:r>
            <a:r>
              <a:rPr lang="en-US" dirty="0" smtClean="0">
                <a:latin typeface="Arial" panose="020B0604020202020204" pitchFamily="34" charset="0"/>
                <a:sym typeface="Symbol" panose="05050102010706020507" pitchFamily="18" charset="2"/>
              </a:rPr>
              <a:t></a:t>
            </a:r>
            <a:r>
              <a:rPr lang="en-US" dirty="0" smtClean="0">
                <a:latin typeface="Arial" panose="020B0604020202020204" pitchFamily="34" charset="0"/>
              </a:rPr>
              <a:t>) to accept </a:t>
            </a:r>
            <a:r>
              <a:rPr lang="en-US" i="1" dirty="0" smtClean="0">
                <a:latin typeface="Arial" panose="020B0604020202020204" pitchFamily="34" charset="0"/>
              </a:rPr>
              <a:t>reverse</a:t>
            </a:r>
            <a:r>
              <a:rPr lang="en-US" dirty="0" smtClean="0">
                <a:latin typeface="Arial" panose="020B0604020202020204" pitchFamily="34" charset="0"/>
              </a:rPr>
              <a:t>(</a:t>
            </a:r>
            <a:r>
              <a:rPr lang="en-US" i="1" dirty="0" smtClean="0">
                <a:latin typeface="Arial" panose="020B0604020202020204" pitchFamily="34" charset="0"/>
              </a:rPr>
              <a:t>L</a:t>
            </a:r>
            <a:r>
              <a:rPr lang="en-US" dirty="0" smtClean="0">
                <a:latin typeface="Arial" panose="020B0604020202020204" pitchFamily="34" charset="0"/>
              </a:rPr>
              <a:t>) from </a:t>
            </a:r>
            <a:r>
              <a:rPr lang="en-US" i="1" dirty="0" smtClean="0">
                <a:latin typeface="Arial" panose="020B0604020202020204" pitchFamily="34" charset="0"/>
              </a:rPr>
              <a:t>M</a:t>
            </a:r>
            <a:r>
              <a:rPr lang="en-US" dirty="0" smtClean="0">
                <a:latin typeface="Arial" panose="020B0604020202020204" pitchFamily="34" charset="0"/>
              </a:rPr>
              <a:t>:</a:t>
            </a:r>
          </a:p>
          <a:p>
            <a:r>
              <a:rPr lang="en-US" dirty="0" smtClean="0">
                <a:latin typeface="Arial" panose="020B0604020202020204" pitchFamily="34" charset="0"/>
              </a:rPr>
              <a:t> </a:t>
            </a:r>
          </a:p>
          <a:p>
            <a:r>
              <a:rPr lang="en-US" dirty="0" smtClean="0">
                <a:latin typeface="Arial" panose="020B0604020202020204" pitchFamily="34" charset="0"/>
              </a:rPr>
              <a:t>Initially, let </a:t>
            </a:r>
            <a:r>
              <a:rPr lang="en-US" i="1" dirty="0" smtClean="0">
                <a:latin typeface="Arial" panose="020B0604020202020204" pitchFamily="34" charset="0"/>
              </a:rPr>
              <a:t>M′</a:t>
            </a:r>
            <a:r>
              <a:rPr lang="en-US" dirty="0" smtClean="0">
                <a:latin typeface="Arial" panose="020B0604020202020204" pitchFamily="34" charset="0"/>
              </a:rPr>
              <a:t> be </a:t>
            </a:r>
            <a:r>
              <a:rPr lang="en-US" i="1" dirty="0" smtClean="0">
                <a:latin typeface="Arial" panose="020B0604020202020204" pitchFamily="34" charset="0"/>
              </a:rPr>
              <a:t>M</a:t>
            </a:r>
            <a:r>
              <a:rPr lang="en-US" dirty="0" smtClean="0">
                <a:latin typeface="Arial" panose="020B0604020202020204" pitchFamily="34" charset="0"/>
              </a:rPr>
              <a:t>.</a:t>
            </a:r>
          </a:p>
          <a:p>
            <a:r>
              <a:rPr lang="en-US" dirty="0" smtClean="0">
                <a:latin typeface="Arial" panose="020B0604020202020204" pitchFamily="34" charset="0"/>
              </a:rPr>
              <a:t>Reverse the direction of every transition in </a:t>
            </a:r>
            <a:r>
              <a:rPr lang="en-US" i="1" dirty="0" smtClean="0">
                <a:latin typeface="Arial" panose="020B0604020202020204" pitchFamily="34" charset="0"/>
              </a:rPr>
              <a:t>M′</a:t>
            </a:r>
            <a:r>
              <a:rPr lang="en-US" dirty="0" smtClean="0">
                <a:latin typeface="Arial" panose="020B0604020202020204" pitchFamily="34" charset="0"/>
              </a:rPr>
              <a:t>.</a:t>
            </a:r>
          </a:p>
          <a:p>
            <a:r>
              <a:rPr lang="en-US" dirty="0" smtClean="0">
                <a:latin typeface="Arial" panose="020B0604020202020204" pitchFamily="34" charset="0"/>
              </a:rPr>
              <a:t>Construct a new state </a:t>
            </a:r>
            <a:r>
              <a:rPr lang="en-US" i="1" dirty="0" smtClean="0">
                <a:latin typeface="Arial" panose="020B0604020202020204" pitchFamily="34" charset="0"/>
              </a:rPr>
              <a:t>q</a:t>
            </a:r>
            <a:r>
              <a:rPr lang="en-US" dirty="0" smtClean="0">
                <a:latin typeface="Arial" panose="020B0604020202020204" pitchFamily="34" charset="0"/>
              </a:rPr>
              <a:t>.  Make it the start state of </a:t>
            </a:r>
            <a:r>
              <a:rPr lang="en-US" i="1" dirty="0" smtClean="0">
                <a:latin typeface="Arial" panose="020B0604020202020204" pitchFamily="34" charset="0"/>
              </a:rPr>
              <a:t>M′</a:t>
            </a:r>
            <a:r>
              <a:rPr lang="en-US" dirty="0" smtClean="0">
                <a:latin typeface="Arial" panose="020B0604020202020204" pitchFamily="34" charset="0"/>
              </a:rPr>
              <a:t>.  Create an </a:t>
            </a:r>
            <a:r>
              <a:rPr lang="en-US" dirty="0" smtClean="0">
                <a:latin typeface="Arial" panose="020B0604020202020204" pitchFamily="34" charset="0"/>
                <a:sym typeface="Symbol" panose="05050102010706020507" pitchFamily="18" charset="2"/>
              </a:rPr>
              <a:t></a:t>
            </a:r>
            <a:r>
              <a:rPr lang="en-US" dirty="0" smtClean="0">
                <a:latin typeface="Arial" panose="020B0604020202020204" pitchFamily="34" charset="0"/>
              </a:rPr>
              <a:t>-transition from </a:t>
            </a:r>
            <a:r>
              <a:rPr lang="en-US" i="1" dirty="0" smtClean="0">
                <a:latin typeface="Arial" panose="020B0604020202020204" pitchFamily="34" charset="0"/>
              </a:rPr>
              <a:t>q</a:t>
            </a:r>
            <a:r>
              <a:rPr lang="en-US" dirty="0" smtClean="0">
                <a:latin typeface="Arial" panose="020B0604020202020204" pitchFamily="34" charset="0"/>
              </a:rPr>
              <a:t> to every state that was an accepting state in </a:t>
            </a:r>
            <a:r>
              <a:rPr lang="en-US" i="1" dirty="0" smtClean="0">
                <a:latin typeface="Arial" panose="020B0604020202020204" pitchFamily="34" charset="0"/>
              </a:rPr>
              <a:t>M</a:t>
            </a:r>
            <a:r>
              <a:rPr lang="en-US" dirty="0" smtClean="0">
                <a:latin typeface="Arial" panose="020B0604020202020204" pitchFamily="34" charset="0"/>
              </a:rPr>
              <a:t>.</a:t>
            </a:r>
          </a:p>
          <a:p>
            <a:r>
              <a:rPr lang="en-US" i="1" dirty="0" smtClean="0">
                <a:latin typeface="Arial" panose="020B0604020202020204" pitchFamily="34" charset="0"/>
              </a:rPr>
              <a:t>M′</a:t>
            </a:r>
            <a:r>
              <a:rPr lang="en-US" dirty="0" smtClean="0">
                <a:latin typeface="Arial" panose="020B0604020202020204" pitchFamily="34" charset="0"/>
              </a:rPr>
              <a:t> has a single accepting state, the start state of </a:t>
            </a:r>
            <a:r>
              <a:rPr lang="en-US" i="1" dirty="0" smtClean="0">
                <a:latin typeface="Arial" panose="020B0604020202020204" pitchFamily="34" charset="0"/>
              </a:rPr>
              <a:t>M</a:t>
            </a:r>
            <a:r>
              <a:rPr lang="en-US" dirty="0" smtClean="0">
                <a:latin typeface="Arial" panose="020B0604020202020204" pitchFamily="34" charset="0"/>
              </a:rPr>
              <a:t>.</a:t>
            </a:r>
          </a:p>
          <a:p>
            <a:r>
              <a:rPr lang="en-US" dirty="0" smtClean="0">
                <a:latin typeface="Arial" panose="020B0604020202020204" pitchFamily="34" charset="0"/>
              </a:rPr>
              <a:t> </a:t>
            </a:r>
          </a:p>
          <a:p>
            <a:endParaRPr lang="en-US" dirty="0" smtClean="0">
              <a:latin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10186" indent="-273148" eaLnBrk="0" hangingPunct="0">
              <a:defRPr>
                <a:solidFill>
                  <a:schemeClr val="tx1"/>
                </a:solidFill>
                <a:latin typeface="Arial" panose="020B0604020202020204" pitchFamily="34" charset="0"/>
              </a:defRPr>
            </a:lvl2pPr>
            <a:lvl3pPr marL="1092594" indent="-218519" eaLnBrk="0" hangingPunct="0">
              <a:defRPr>
                <a:solidFill>
                  <a:schemeClr val="tx1"/>
                </a:solidFill>
                <a:latin typeface="Arial" panose="020B0604020202020204" pitchFamily="34" charset="0"/>
              </a:defRPr>
            </a:lvl3pPr>
            <a:lvl4pPr marL="1529631" indent="-218519" eaLnBrk="0" hangingPunct="0">
              <a:defRPr>
                <a:solidFill>
                  <a:schemeClr val="tx1"/>
                </a:solidFill>
                <a:latin typeface="Arial" panose="020B0604020202020204" pitchFamily="34" charset="0"/>
              </a:defRPr>
            </a:lvl4pPr>
            <a:lvl5pPr marL="1966669" indent="-218519" eaLnBrk="0" hangingPunct="0">
              <a:defRPr>
                <a:solidFill>
                  <a:schemeClr val="tx1"/>
                </a:solidFill>
                <a:latin typeface="Arial" panose="020B0604020202020204" pitchFamily="34" charset="0"/>
              </a:defRPr>
            </a:lvl5pPr>
            <a:lvl6pPr marL="2403706" indent="-218519" eaLnBrk="0" fontAlgn="base" hangingPunct="0">
              <a:spcBef>
                <a:spcPct val="0"/>
              </a:spcBef>
              <a:spcAft>
                <a:spcPct val="0"/>
              </a:spcAft>
              <a:defRPr>
                <a:solidFill>
                  <a:schemeClr val="tx1"/>
                </a:solidFill>
                <a:latin typeface="Arial" panose="020B0604020202020204" pitchFamily="34" charset="0"/>
              </a:defRPr>
            </a:lvl6pPr>
            <a:lvl7pPr marL="2840744" indent="-218519" eaLnBrk="0" fontAlgn="base" hangingPunct="0">
              <a:spcBef>
                <a:spcPct val="0"/>
              </a:spcBef>
              <a:spcAft>
                <a:spcPct val="0"/>
              </a:spcAft>
              <a:defRPr>
                <a:solidFill>
                  <a:schemeClr val="tx1"/>
                </a:solidFill>
                <a:latin typeface="Arial" panose="020B0604020202020204" pitchFamily="34" charset="0"/>
              </a:defRPr>
            </a:lvl7pPr>
            <a:lvl8pPr marL="3277781" indent="-218519" eaLnBrk="0" fontAlgn="base" hangingPunct="0">
              <a:spcBef>
                <a:spcPct val="0"/>
              </a:spcBef>
              <a:spcAft>
                <a:spcPct val="0"/>
              </a:spcAft>
              <a:defRPr>
                <a:solidFill>
                  <a:schemeClr val="tx1"/>
                </a:solidFill>
                <a:latin typeface="Arial" panose="020B0604020202020204" pitchFamily="34" charset="0"/>
              </a:defRPr>
            </a:lvl8pPr>
            <a:lvl9pPr marL="3714819" indent="-21851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FE4141E-BC78-42F4-B402-5309340C8E8D}" type="slidenum">
              <a:rPr lang="en-US"/>
              <a:pPr eaLnBrk="1" hangingPunct="1"/>
              <a:t>18</a:t>
            </a:fld>
            <a:endParaRPr lang="en-US"/>
          </a:p>
        </p:txBody>
      </p:sp>
    </p:spTree>
    <p:extLst>
      <p:ext uri="{BB962C8B-B14F-4D97-AF65-F5344CB8AC3E}">
        <p14:creationId xmlns:p14="http://schemas.microsoft.com/office/powerpoint/2010/main" val="3273342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10186" indent="-273148" eaLnBrk="0" hangingPunct="0">
              <a:defRPr>
                <a:solidFill>
                  <a:schemeClr val="tx1"/>
                </a:solidFill>
                <a:latin typeface="Arial" panose="020B0604020202020204" pitchFamily="34" charset="0"/>
              </a:defRPr>
            </a:lvl2pPr>
            <a:lvl3pPr marL="1092594" indent="-218519" eaLnBrk="0" hangingPunct="0">
              <a:defRPr>
                <a:solidFill>
                  <a:schemeClr val="tx1"/>
                </a:solidFill>
                <a:latin typeface="Arial" panose="020B0604020202020204" pitchFamily="34" charset="0"/>
              </a:defRPr>
            </a:lvl3pPr>
            <a:lvl4pPr marL="1529631" indent="-218519" eaLnBrk="0" hangingPunct="0">
              <a:defRPr>
                <a:solidFill>
                  <a:schemeClr val="tx1"/>
                </a:solidFill>
                <a:latin typeface="Arial" panose="020B0604020202020204" pitchFamily="34" charset="0"/>
              </a:defRPr>
            </a:lvl4pPr>
            <a:lvl5pPr marL="1966669" indent="-218519" eaLnBrk="0" hangingPunct="0">
              <a:defRPr>
                <a:solidFill>
                  <a:schemeClr val="tx1"/>
                </a:solidFill>
                <a:latin typeface="Arial" panose="020B0604020202020204" pitchFamily="34" charset="0"/>
              </a:defRPr>
            </a:lvl5pPr>
            <a:lvl6pPr marL="2403706" indent="-218519" eaLnBrk="0" fontAlgn="base" hangingPunct="0">
              <a:spcBef>
                <a:spcPct val="0"/>
              </a:spcBef>
              <a:spcAft>
                <a:spcPct val="0"/>
              </a:spcAft>
              <a:defRPr>
                <a:solidFill>
                  <a:schemeClr val="tx1"/>
                </a:solidFill>
                <a:latin typeface="Arial" panose="020B0604020202020204" pitchFamily="34" charset="0"/>
              </a:defRPr>
            </a:lvl6pPr>
            <a:lvl7pPr marL="2840744" indent="-218519" eaLnBrk="0" fontAlgn="base" hangingPunct="0">
              <a:spcBef>
                <a:spcPct val="0"/>
              </a:spcBef>
              <a:spcAft>
                <a:spcPct val="0"/>
              </a:spcAft>
              <a:defRPr>
                <a:solidFill>
                  <a:schemeClr val="tx1"/>
                </a:solidFill>
                <a:latin typeface="Arial" panose="020B0604020202020204" pitchFamily="34" charset="0"/>
              </a:defRPr>
            </a:lvl7pPr>
            <a:lvl8pPr marL="3277781" indent="-218519" eaLnBrk="0" fontAlgn="base" hangingPunct="0">
              <a:spcBef>
                <a:spcPct val="0"/>
              </a:spcBef>
              <a:spcAft>
                <a:spcPct val="0"/>
              </a:spcAft>
              <a:defRPr>
                <a:solidFill>
                  <a:schemeClr val="tx1"/>
                </a:solidFill>
                <a:latin typeface="Arial" panose="020B0604020202020204" pitchFamily="34" charset="0"/>
              </a:defRPr>
            </a:lvl8pPr>
            <a:lvl9pPr marL="3714819" indent="-21851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F7E1EB5-994A-45E1-96AD-7E5EA50E0763}" type="slidenum">
              <a:rPr lang="en-US"/>
              <a:pPr eaLnBrk="1" hangingPunct="1"/>
              <a:t>19</a:t>
            </a:fld>
            <a:endParaRPr lang="en-US"/>
          </a:p>
        </p:txBody>
      </p:sp>
      <p:sp>
        <p:nvSpPr>
          <p:cNvPr id="48131" name="Rectangle 2"/>
          <p:cNvSpPr>
            <a:spLocks noGrp="1" noRot="1" noChangeAspect="1" noChangeArrowheads="1" noTextEdit="1"/>
          </p:cNvSpPr>
          <p:nvPr>
            <p:ph type="sldImg"/>
          </p:nvPr>
        </p:nvSpPr>
        <p:spPr>
          <a:xfrm>
            <a:off x="325438" y="700088"/>
            <a:ext cx="6208712" cy="3494087"/>
          </a:xfrm>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i="1" dirty="0" smtClean="0">
                <a:latin typeface="Arial" panose="020B0604020202020204" pitchFamily="34" charset="0"/>
              </a:rPr>
              <a:t>reverse(L) = </a:t>
            </a:r>
            <a:r>
              <a:rPr lang="en-US" dirty="0" smtClean="0">
                <a:latin typeface="Arial" panose="020B0604020202020204" pitchFamily="34" charset="0"/>
              </a:rPr>
              <a:t>{</a:t>
            </a:r>
            <a:r>
              <a:rPr lang="en-US" i="1" dirty="0" smtClean="0">
                <a:latin typeface="Arial" panose="020B0604020202020204" pitchFamily="34" charset="0"/>
              </a:rPr>
              <a:t>x</a:t>
            </a:r>
            <a:r>
              <a:rPr lang="en-US" dirty="0" smtClean="0">
                <a:latin typeface="Arial" panose="020B0604020202020204" pitchFamily="34" charset="0"/>
              </a:rPr>
              <a:t> </a:t>
            </a:r>
            <a:r>
              <a:rPr lang="en-US" dirty="0" smtClean="0">
                <a:latin typeface="Arial" panose="020B0604020202020204" pitchFamily="34" charset="0"/>
                <a:sym typeface="Symbol" panose="05050102010706020507" pitchFamily="18" charset="2"/>
              </a:rPr>
              <a:t></a:t>
            </a:r>
            <a:r>
              <a:rPr lang="en-US" dirty="0" smtClean="0">
                <a:latin typeface="Arial" panose="020B0604020202020204" pitchFamily="34" charset="0"/>
              </a:rPr>
              <a:t> </a:t>
            </a:r>
            <a:r>
              <a:rPr lang="en-US" dirty="0" smtClean="0">
                <a:latin typeface="Arial" panose="020B0604020202020204" pitchFamily="34" charset="0"/>
                <a:sym typeface="Symbol" panose="05050102010706020507" pitchFamily="18" charset="2"/>
              </a:rPr>
              <a:t></a:t>
            </a:r>
            <a:r>
              <a:rPr lang="en-US" dirty="0" smtClean="0">
                <a:latin typeface="Arial" panose="020B0604020202020204" pitchFamily="34" charset="0"/>
              </a:rPr>
              <a:t>* : </a:t>
            </a:r>
            <a:r>
              <a:rPr lang="en-US" i="1" dirty="0" smtClean="0">
                <a:latin typeface="Arial" panose="020B0604020202020204" pitchFamily="34" charset="0"/>
              </a:rPr>
              <a:t>x</a:t>
            </a:r>
            <a:r>
              <a:rPr lang="en-US" dirty="0" smtClean="0">
                <a:latin typeface="Arial" panose="020B0604020202020204" pitchFamily="34" charset="0"/>
              </a:rPr>
              <a:t> = </a:t>
            </a:r>
            <a:r>
              <a:rPr lang="en-US" i="1" dirty="0" err="1" smtClean="0">
                <a:latin typeface="Arial" panose="020B0604020202020204" pitchFamily="34" charset="0"/>
              </a:rPr>
              <a:t>w</a:t>
            </a:r>
            <a:r>
              <a:rPr lang="en-US" baseline="30000" dirty="0" err="1" smtClean="0">
                <a:latin typeface="Arial" panose="020B0604020202020204" pitchFamily="34" charset="0"/>
              </a:rPr>
              <a:t>R</a:t>
            </a:r>
            <a:r>
              <a:rPr lang="en-US" dirty="0" smtClean="0">
                <a:latin typeface="Arial" panose="020B0604020202020204" pitchFamily="34" charset="0"/>
              </a:rPr>
              <a:t> for some </a:t>
            </a:r>
            <a:r>
              <a:rPr lang="en-US" i="1" dirty="0" smtClean="0">
                <a:latin typeface="Arial" panose="020B0604020202020204" pitchFamily="34" charset="0"/>
              </a:rPr>
              <a:t>w</a:t>
            </a:r>
            <a:r>
              <a:rPr lang="en-US" dirty="0" smtClean="0">
                <a:latin typeface="Arial" panose="020B0604020202020204" pitchFamily="34" charset="0"/>
              </a:rPr>
              <a:t> </a:t>
            </a:r>
            <a:r>
              <a:rPr lang="en-US" dirty="0" smtClean="0">
                <a:latin typeface="Arial" panose="020B0604020202020204" pitchFamily="34" charset="0"/>
                <a:sym typeface="Symbol" panose="05050102010706020507" pitchFamily="18" charset="2"/>
              </a:rPr>
              <a:t></a:t>
            </a:r>
            <a:r>
              <a:rPr lang="en-US" dirty="0" smtClean="0">
                <a:latin typeface="Arial" panose="020B0604020202020204" pitchFamily="34" charset="0"/>
              </a:rPr>
              <a:t> </a:t>
            </a:r>
            <a:r>
              <a:rPr lang="en-US" i="1" dirty="0" smtClean="0">
                <a:latin typeface="Arial" panose="020B0604020202020204" pitchFamily="34" charset="0"/>
              </a:rPr>
              <a:t>L</a:t>
            </a:r>
            <a:r>
              <a:rPr lang="en-US" dirty="0" smtClean="0">
                <a:latin typeface="Arial" panose="020B0604020202020204" pitchFamily="34" charset="0"/>
              </a:rPr>
              <a:t>}. </a:t>
            </a:r>
          </a:p>
          <a:p>
            <a:r>
              <a:rPr lang="en-US" dirty="0" smtClean="0">
                <a:latin typeface="Arial" panose="020B0604020202020204" pitchFamily="34" charset="0"/>
              </a:rPr>
              <a:t> </a:t>
            </a:r>
          </a:p>
          <a:p>
            <a:r>
              <a:rPr lang="en-US" dirty="0" smtClean="0">
                <a:latin typeface="Arial" panose="020B0604020202020204" pitchFamily="34" charset="0"/>
              </a:rPr>
              <a:t>By construction. Let </a:t>
            </a:r>
            <a:r>
              <a:rPr lang="en-US" i="1" dirty="0" smtClean="0">
                <a:latin typeface="Arial" panose="020B0604020202020204" pitchFamily="34" charset="0"/>
              </a:rPr>
              <a:t>M</a:t>
            </a:r>
            <a:r>
              <a:rPr lang="en-US" dirty="0" smtClean="0">
                <a:latin typeface="Arial" panose="020B0604020202020204" pitchFamily="34" charset="0"/>
              </a:rPr>
              <a:t> = (</a:t>
            </a:r>
            <a:r>
              <a:rPr lang="en-US" i="1" dirty="0" smtClean="0">
                <a:latin typeface="Arial" panose="020B0604020202020204" pitchFamily="34" charset="0"/>
              </a:rPr>
              <a:t>K</a:t>
            </a:r>
            <a:r>
              <a:rPr lang="en-US" dirty="0" smtClean="0">
                <a:latin typeface="Arial" panose="020B0604020202020204" pitchFamily="34" charset="0"/>
              </a:rPr>
              <a:t>, </a:t>
            </a:r>
            <a:r>
              <a:rPr lang="en-US" dirty="0" smtClean="0">
                <a:latin typeface="Arial" panose="020B0604020202020204" pitchFamily="34" charset="0"/>
                <a:sym typeface="Symbol" panose="05050102010706020507" pitchFamily="18" charset="2"/>
              </a:rPr>
              <a:t></a:t>
            </a:r>
            <a:r>
              <a:rPr lang="en-US" dirty="0" smtClean="0">
                <a:latin typeface="Arial" panose="020B0604020202020204" pitchFamily="34" charset="0"/>
              </a:rPr>
              <a:t>, </a:t>
            </a:r>
            <a:r>
              <a:rPr lang="en-US" dirty="0" smtClean="0">
                <a:latin typeface="Arial" panose="020B0604020202020204" pitchFamily="34" charset="0"/>
                <a:sym typeface="Symbol" panose="05050102010706020507" pitchFamily="18" charset="2"/>
              </a:rPr>
              <a:t></a:t>
            </a:r>
            <a:r>
              <a:rPr lang="en-US" dirty="0" smtClean="0">
                <a:latin typeface="Arial" panose="020B0604020202020204" pitchFamily="34" charset="0"/>
              </a:rPr>
              <a:t>, </a:t>
            </a:r>
            <a:r>
              <a:rPr lang="en-US" i="1" dirty="0" smtClean="0">
                <a:latin typeface="Arial" panose="020B0604020202020204" pitchFamily="34" charset="0"/>
              </a:rPr>
              <a:t>s</a:t>
            </a:r>
            <a:r>
              <a:rPr lang="en-US" dirty="0" smtClean="0">
                <a:latin typeface="Arial" panose="020B0604020202020204" pitchFamily="34" charset="0"/>
              </a:rPr>
              <a:t>, </a:t>
            </a:r>
            <a:r>
              <a:rPr lang="en-US" i="1" dirty="0" smtClean="0">
                <a:latin typeface="Arial" panose="020B0604020202020204" pitchFamily="34" charset="0"/>
              </a:rPr>
              <a:t>A</a:t>
            </a:r>
            <a:r>
              <a:rPr lang="en-US" dirty="0" smtClean="0">
                <a:latin typeface="Arial" panose="020B0604020202020204" pitchFamily="34" charset="0"/>
              </a:rPr>
              <a:t>) be any DFSM that accepts </a:t>
            </a:r>
            <a:r>
              <a:rPr lang="en-US" i="1" dirty="0" smtClean="0">
                <a:latin typeface="Arial" panose="020B0604020202020204" pitchFamily="34" charset="0"/>
              </a:rPr>
              <a:t>L.  M</a:t>
            </a:r>
            <a:r>
              <a:rPr lang="en-US" dirty="0" smtClean="0">
                <a:latin typeface="Arial" panose="020B0604020202020204" pitchFamily="34" charset="0"/>
              </a:rPr>
              <a:t> must be written out completely, without an implied dead state.  Then construct </a:t>
            </a:r>
            <a:r>
              <a:rPr lang="en-US" i="1" dirty="0" smtClean="0">
                <a:latin typeface="Arial" panose="020B0604020202020204" pitchFamily="34" charset="0"/>
              </a:rPr>
              <a:t>M′</a:t>
            </a:r>
            <a:r>
              <a:rPr lang="en-US" dirty="0" smtClean="0">
                <a:latin typeface="Arial" panose="020B0604020202020204" pitchFamily="34" charset="0"/>
              </a:rPr>
              <a:t> = (</a:t>
            </a:r>
            <a:r>
              <a:rPr lang="en-US" i="1" dirty="0" smtClean="0">
                <a:latin typeface="Arial" panose="020B0604020202020204" pitchFamily="34" charset="0"/>
              </a:rPr>
              <a:t>K</a:t>
            </a:r>
            <a:r>
              <a:rPr lang="en-US" dirty="0" smtClean="0">
                <a:latin typeface="Arial" panose="020B0604020202020204" pitchFamily="34" charset="0"/>
                <a:sym typeface="Symbol" panose="05050102010706020507" pitchFamily="18" charset="2"/>
              </a:rPr>
              <a:t></a:t>
            </a:r>
            <a:r>
              <a:rPr lang="en-US" dirty="0" smtClean="0">
                <a:latin typeface="Arial" panose="020B0604020202020204" pitchFamily="34" charset="0"/>
              </a:rPr>
              <a:t>, </a:t>
            </a:r>
            <a:r>
              <a:rPr lang="en-US" dirty="0" smtClean="0">
                <a:latin typeface="Arial" panose="020B0604020202020204" pitchFamily="34" charset="0"/>
                <a:sym typeface="Symbol" panose="05050102010706020507" pitchFamily="18" charset="2"/>
              </a:rPr>
              <a:t></a:t>
            </a:r>
            <a:r>
              <a:rPr lang="en-US" dirty="0" smtClean="0">
                <a:latin typeface="Arial" panose="020B0604020202020204" pitchFamily="34" charset="0"/>
              </a:rPr>
              <a:t>, </a:t>
            </a:r>
            <a:r>
              <a:rPr lang="en-US" dirty="0" smtClean="0">
                <a:latin typeface="Arial" panose="020B0604020202020204" pitchFamily="34" charset="0"/>
                <a:sym typeface="Symbol" panose="05050102010706020507" pitchFamily="18" charset="2"/>
              </a:rPr>
              <a:t></a:t>
            </a:r>
            <a:r>
              <a:rPr lang="en-US" dirty="0" smtClean="0">
                <a:latin typeface="Arial" panose="020B0604020202020204" pitchFamily="34" charset="0"/>
              </a:rPr>
              <a:t>, </a:t>
            </a:r>
            <a:r>
              <a:rPr lang="en-US" i="1" dirty="0" smtClean="0">
                <a:latin typeface="Arial" panose="020B0604020202020204" pitchFamily="34" charset="0"/>
              </a:rPr>
              <a:t>s</a:t>
            </a:r>
            <a:r>
              <a:rPr lang="en-US" dirty="0" smtClean="0">
                <a:latin typeface="Arial" panose="020B0604020202020204" pitchFamily="34" charset="0"/>
                <a:sym typeface="Symbol" panose="05050102010706020507" pitchFamily="18" charset="2"/>
              </a:rPr>
              <a:t></a:t>
            </a:r>
            <a:r>
              <a:rPr lang="en-US" dirty="0" smtClean="0">
                <a:latin typeface="Arial" panose="020B0604020202020204" pitchFamily="34" charset="0"/>
              </a:rPr>
              <a:t>, </a:t>
            </a:r>
            <a:r>
              <a:rPr lang="en-US" i="1" dirty="0" smtClean="0">
                <a:latin typeface="Arial" panose="020B0604020202020204" pitchFamily="34" charset="0"/>
              </a:rPr>
              <a:t>A</a:t>
            </a:r>
            <a:r>
              <a:rPr lang="en-US" dirty="0" smtClean="0">
                <a:latin typeface="Arial" panose="020B0604020202020204" pitchFamily="34" charset="0"/>
                <a:sym typeface="Symbol" panose="05050102010706020507" pitchFamily="18" charset="2"/>
              </a:rPr>
              <a:t></a:t>
            </a:r>
            <a:r>
              <a:rPr lang="en-US" dirty="0" smtClean="0">
                <a:latin typeface="Arial" panose="020B0604020202020204" pitchFamily="34" charset="0"/>
              </a:rPr>
              <a:t>) to accept </a:t>
            </a:r>
            <a:r>
              <a:rPr lang="en-US" i="1" dirty="0" smtClean="0">
                <a:latin typeface="Arial" panose="020B0604020202020204" pitchFamily="34" charset="0"/>
              </a:rPr>
              <a:t>reverse</a:t>
            </a:r>
            <a:r>
              <a:rPr lang="en-US" dirty="0" smtClean="0">
                <a:latin typeface="Arial" panose="020B0604020202020204" pitchFamily="34" charset="0"/>
              </a:rPr>
              <a:t>(</a:t>
            </a:r>
            <a:r>
              <a:rPr lang="en-US" i="1" dirty="0" smtClean="0">
                <a:latin typeface="Arial" panose="020B0604020202020204" pitchFamily="34" charset="0"/>
              </a:rPr>
              <a:t>L</a:t>
            </a:r>
            <a:r>
              <a:rPr lang="en-US" dirty="0" smtClean="0">
                <a:latin typeface="Arial" panose="020B0604020202020204" pitchFamily="34" charset="0"/>
              </a:rPr>
              <a:t>) from </a:t>
            </a:r>
            <a:r>
              <a:rPr lang="en-US" i="1" dirty="0" smtClean="0">
                <a:latin typeface="Arial" panose="020B0604020202020204" pitchFamily="34" charset="0"/>
              </a:rPr>
              <a:t>M</a:t>
            </a:r>
            <a:r>
              <a:rPr lang="en-US" dirty="0" smtClean="0">
                <a:latin typeface="Arial" panose="020B0604020202020204" pitchFamily="34" charset="0"/>
              </a:rPr>
              <a:t>:</a:t>
            </a:r>
          </a:p>
          <a:p>
            <a:r>
              <a:rPr lang="en-US" dirty="0" smtClean="0">
                <a:latin typeface="Arial" panose="020B0604020202020204" pitchFamily="34" charset="0"/>
              </a:rPr>
              <a:t> </a:t>
            </a:r>
          </a:p>
          <a:p>
            <a:r>
              <a:rPr lang="en-US" dirty="0" smtClean="0">
                <a:latin typeface="Arial" panose="020B0604020202020204" pitchFamily="34" charset="0"/>
              </a:rPr>
              <a:t>Initially, let </a:t>
            </a:r>
            <a:r>
              <a:rPr lang="en-US" i="1" dirty="0" smtClean="0">
                <a:latin typeface="Arial" panose="020B0604020202020204" pitchFamily="34" charset="0"/>
              </a:rPr>
              <a:t>M′</a:t>
            </a:r>
            <a:r>
              <a:rPr lang="en-US" dirty="0" smtClean="0">
                <a:latin typeface="Arial" panose="020B0604020202020204" pitchFamily="34" charset="0"/>
              </a:rPr>
              <a:t> be </a:t>
            </a:r>
            <a:r>
              <a:rPr lang="en-US" i="1" dirty="0" smtClean="0">
                <a:latin typeface="Arial" panose="020B0604020202020204" pitchFamily="34" charset="0"/>
              </a:rPr>
              <a:t>M</a:t>
            </a:r>
            <a:r>
              <a:rPr lang="en-US" dirty="0" smtClean="0">
                <a:latin typeface="Arial" panose="020B0604020202020204" pitchFamily="34" charset="0"/>
              </a:rPr>
              <a:t>.</a:t>
            </a:r>
          </a:p>
          <a:p>
            <a:r>
              <a:rPr lang="en-US" dirty="0" smtClean="0">
                <a:latin typeface="Arial" panose="020B0604020202020204" pitchFamily="34" charset="0"/>
              </a:rPr>
              <a:t>Reverse the direction of every transition in </a:t>
            </a:r>
            <a:r>
              <a:rPr lang="en-US" i="1" dirty="0" smtClean="0">
                <a:latin typeface="Arial" panose="020B0604020202020204" pitchFamily="34" charset="0"/>
              </a:rPr>
              <a:t>M′</a:t>
            </a:r>
            <a:r>
              <a:rPr lang="en-US" dirty="0" smtClean="0">
                <a:latin typeface="Arial" panose="020B0604020202020204" pitchFamily="34" charset="0"/>
              </a:rPr>
              <a:t>.</a:t>
            </a:r>
          </a:p>
          <a:p>
            <a:r>
              <a:rPr lang="en-US" dirty="0" smtClean="0">
                <a:latin typeface="Arial" panose="020B0604020202020204" pitchFamily="34" charset="0"/>
              </a:rPr>
              <a:t>Construct a new state </a:t>
            </a:r>
            <a:r>
              <a:rPr lang="en-US" i="1" dirty="0" smtClean="0">
                <a:latin typeface="Arial" panose="020B0604020202020204" pitchFamily="34" charset="0"/>
              </a:rPr>
              <a:t>q</a:t>
            </a:r>
            <a:r>
              <a:rPr lang="en-US" dirty="0" smtClean="0">
                <a:latin typeface="Arial" panose="020B0604020202020204" pitchFamily="34" charset="0"/>
              </a:rPr>
              <a:t>.  Make it the start state of </a:t>
            </a:r>
            <a:r>
              <a:rPr lang="en-US" i="1" dirty="0" smtClean="0">
                <a:latin typeface="Arial" panose="020B0604020202020204" pitchFamily="34" charset="0"/>
              </a:rPr>
              <a:t>M′</a:t>
            </a:r>
            <a:r>
              <a:rPr lang="en-US" dirty="0" smtClean="0">
                <a:latin typeface="Arial" panose="020B0604020202020204" pitchFamily="34" charset="0"/>
              </a:rPr>
              <a:t>.  Create an </a:t>
            </a:r>
            <a:r>
              <a:rPr lang="en-US" dirty="0" smtClean="0">
                <a:latin typeface="Arial" panose="020B0604020202020204" pitchFamily="34" charset="0"/>
                <a:sym typeface="Symbol" panose="05050102010706020507" pitchFamily="18" charset="2"/>
              </a:rPr>
              <a:t></a:t>
            </a:r>
            <a:r>
              <a:rPr lang="en-US" dirty="0" smtClean="0">
                <a:latin typeface="Arial" panose="020B0604020202020204" pitchFamily="34" charset="0"/>
              </a:rPr>
              <a:t>-transition from </a:t>
            </a:r>
            <a:r>
              <a:rPr lang="en-US" i="1" dirty="0" smtClean="0">
                <a:latin typeface="Arial" panose="020B0604020202020204" pitchFamily="34" charset="0"/>
              </a:rPr>
              <a:t>q</a:t>
            </a:r>
            <a:r>
              <a:rPr lang="en-US" dirty="0" smtClean="0">
                <a:latin typeface="Arial" panose="020B0604020202020204" pitchFamily="34" charset="0"/>
              </a:rPr>
              <a:t> to every state that was an accepting state in </a:t>
            </a:r>
            <a:r>
              <a:rPr lang="en-US" i="1" dirty="0" smtClean="0">
                <a:latin typeface="Arial" panose="020B0604020202020204" pitchFamily="34" charset="0"/>
              </a:rPr>
              <a:t>M</a:t>
            </a:r>
            <a:r>
              <a:rPr lang="en-US" dirty="0" smtClean="0">
                <a:latin typeface="Arial" panose="020B0604020202020204" pitchFamily="34" charset="0"/>
              </a:rPr>
              <a:t>.</a:t>
            </a:r>
          </a:p>
          <a:p>
            <a:r>
              <a:rPr lang="en-US" i="1" dirty="0" smtClean="0">
                <a:latin typeface="Arial" panose="020B0604020202020204" pitchFamily="34" charset="0"/>
              </a:rPr>
              <a:t>M′</a:t>
            </a:r>
            <a:r>
              <a:rPr lang="en-US" dirty="0" smtClean="0">
                <a:latin typeface="Arial" panose="020B0604020202020204" pitchFamily="34" charset="0"/>
              </a:rPr>
              <a:t> has a single accepting state, the start state of </a:t>
            </a:r>
            <a:r>
              <a:rPr lang="en-US" i="1" dirty="0" smtClean="0">
                <a:latin typeface="Arial" panose="020B0604020202020204" pitchFamily="34" charset="0"/>
              </a:rPr>
              <a:t>M</a:t>
            </a:r>
            <a:r>
              <a:rPr lang="en-US" dirty="0" smtClean="0">
                <a:latin typeface="Arial" panose="020B0604020202020204" pitchFamily="34" charset="0"/>
              </a:rPr>
              <a:t>.</a:t>
            </a:r>
          </a:p>
          <a:p>
            <a:r>
              <a:rPr lang="en-US" dirty="0" smtClean="0">
                <a:latin typeface="Arial" panose="020B0604020202020204" pitchFamily="34" charset="0"/>
              </a:rPr>
              <a:t> </a:t>
            </a:r>
          </a:p>
          <a:p>
            <a:endParaRPr lang="en-US" dirty="0" smtClean="0">
              <a:latin typeface="Arial" panose="020B0604020202020204" pitchFamily="34" charset="0"/>
              <a:sym typeface="Symbol" panose="05050102010706020507" pitchFamily="18" charset="2"/>
            </a:endParaRPr>
          </a:p>
          <a:p>
            <a:endParaRPr lang="en-US" dirty="0" smtClean="0">
              <a:latin typeface="Arial" panose="020B0604020202020204" pitchFamily="34" charset="0"/>
              <a:sym typeface="Symbol" panose="05050102010706020507" pitchFamily="18" charset="2"/>
            </a:endParaRPr>
          </a:p>
        </p:txBody>
      </p:sp>
    </p:spTree>
    <p:extLst>
      <p:ext uri="{BB962C8B-B14F-4D97-AF65-F5344CB8AC3E}">
        <p14:creationId xmlns:p14="http://schemas.microsoft.com/office/powerpoint/2010/main" val="1060622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10186" indent="-273148" eaLnBrk="0" hangingPunct="0">
              <a:defRPr>
                <a:solidFill>
                  <a:schemeClr val="tx1"/>
                </a:solidFill>
                <a:latin typeface="Arial" panose="020B0604020202020204" pitchFamily="34" charset="0"/>
              </a:defRPr>
            </a:lvl2pPr>
            <a:lvl3pPr marL="1092594" indent="-218519" eaLnBrk="0" hangingPunct="0">
              <a:defRPr>
                <a:solidFill>
                  <a:schemeClr val="tx1"/>
                </a:solidFill>
                <a:latin typeface="Arial" panose="020B0604020202020204" pitchFamily="34" charset="0"/>
              </a:defRPr>
            </a:lvl3pPr>
            <a:lvl4pPr marL="1529631" indent="-218519" eaLnBrk="0" hangingPunct="0">
              <a:defRPr>
                <a:solidFill>
                  <a:schemeClr val="tx1"/>
                </a:solidFill>
                <a:latin typeface="Arial" panose="020B0604020202020204" pitchFamily="34" charset="0"/>
              </a:defRPr>
            </a:lvl4pPr>
            <a:lvl5pPr marL="1966669" indent="-218519" eaLnBrk="0" hangingPunct="0">
              <a:defRPr>
                <a:solidFill>
                  <a:schemeClr val="tx1"/>
                </a:solidFill>
                <a:latin typeface="Arial" panose="020B0604020202020204" pitchFamily="34" charset="0"/>
              </a:defRPr>
            </a:lvl5pPr>
            <a:lvl6pPr marL="2403706" indent="-218519" eaLnBrk="0" fontAlgn="base" hangingPunct="0">
              <a:spcBef>
                <a:spcPct val="0"/>
              </a:spcBef>
              <a:spcAft>
                <a:spcPct val="0"/>
              </a:spcAft>
              <a:defRPr>
                <a:solidFill>
                  <a:schemeClr val="tx1"/>
                </a:solidFill>
                <a:latin typeface="Arial" panose="020B0604020202020204" pitchFamily="34" charset="0"/>
              </a:defRPr>
            </a:lvl6pPr>
            <a:lvl7pPr marL="2840744" indent="-218519" eaLnBrk="0" fontAlgn="base" hangingPunct="0">
              <a:spcBef>
                <a:spcPct val="0"/>
              </a:spcBef>
              <a:spcAft>
                <a:spcPct val="0"/>
              </a:spcAft>
              <a:defRPr>
                <a:solidFill>
                  <a:schemeClr val="tx1"/>
                </a:solidFill>
                <a:latin typeface="Arial" panose="020B0604020202020204" pitchFamily="34" charset="0"/>
              </a:defRPr>
            </a:lvl7pPr>
            <a:lvl8pPr marL="3277781" indent="-218519" eaLnBrk="0" fontAlgn="base" hangingPunct="0">
              <a:spcBef>
                <a:spcPct val="0"/>
              </a:spcBef>
              <a:spcAft>
                <a:spcPct val="0"/>
              </a:spcAft>
              <a:defRPr>
                <a:solidFill>
                  <a:schemeClr val="tx1"/>
                </a:solidFill>
                <a:latin typeface="Arial" panose="020B0604020202020204" pitchFamily="34" charset="0"/>
              </a:defRPr>
            </a:lvl8pPr>
            <a:lvl9pPr marL="3714819" indent="-21851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F7E1EB5-994A-45E1-96AD-7E5EA50E0763}" type="slidenum">
              <a:rPr lang="en-US"/>
              <a:pPr eaLnBrk="1" hangingPunct="1"/>
              <a:t>20</a:t>
            </a:fld>
            <a:endParaRPr lang="en-US"/>
          </a:p>
        </p:txBody>
      </p:sp>
      <p:sp>
        <p:nvSpPr>
          <p:cNvPr id="48131" name="Rectangle 2"/>
          <p:cNvSpPr>
            <a:spLocks noGrp="1" noRot="1" noChangeAspect="1" noChangeArrowheads="1" noTextEdit="1"/>
          </p:cNvSpPr>
          <p:nvPr>
            <p:ph type="sldImg"/>
          </p:nvPr>
        </p:nvSpPr>
        <p:spPr>
          <a:xfrm>
            <a:off x="325438" y="700088"/>
            <a:ext cx="6208712" cy="3494087"/>
          </a:xfrm>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i="1" dirty="0" smtClean="0">
                <a:latin typeface="Arial" panose="020B0604020202020204" pitchFamily="34" charset="0"/>
              </a:rPr>
              <a:t>reverse(L) = </a:t>
            </a:r>
            <a:r>
              <a:rPr lang="en-US" dirty="0" smtClean="0">
                <a:latin typeface="Arial" panose="020B0604020202020204" pitchFamily="34" charset="0"/>
              </a:rPr>
              <a:t>{</a:t>
            </a:r>
            <a:r>
              <a:rPr lang="en-US" i="1" dirty="0" smtClean="0">
                <a:latin typeface="Arial" panose="020B0604020202020204" pitchFamily="34" charset="0"/>
              </a:rPr>
              <a:t>x</a:t>
            </a:r>
            <a:r>
              <a:rPr lang="en-US" dirty="0" smtClean="0">
                <a:latin typeface="Arial" panose="020B0604020202020204" pitchFamily="34" charset="0"/>
              </a:rPr>
              <a:t> </a:t>
            </a:r>
            <a:r>
              <a:rPr lang="en-US" dirty="0" smtClean="0">
                <a:latin typeface="Arial" panose="020B0604020202020204" pitchFamily="34" charset="0"/>
                <a:sym typeface="Symbol" panose="05050102010706020507" pitchFamily="18" charset="2"/>
              </a:rPr>
              <a:t></a:t>
            </a:r>
            <a:r>
              <a:rPr lang="en-US" dirty="0" smtClean="0">
                <a:latin typeface="Arial" panose="020B0604020202020204" pitchFamily="34" charset="0"/>
              </a:rPr>
              <a:t> </a:t>
            </a:r>
            <a:r>
              <a:rPr lang="en-US" dirty="0" smtClean="0">
                <a:latin typeface="Arial" panose="020B0604020202020204" pitchFamily="34" charset="0"/>
                <a:sym typeface="Symbol" panose="05050102010706020507" pitchFamily="18" charset="2"/>
              </a:rPr>
              <a:t></a:t>
            </a:r>
            <a:r>
              <a:rPr lang="en-US" dirty="0" smtClean="0">
                <a:latin typeface="Arial" panose="020B0604020202020204" pitchFamily="34" charset="0"/>
              </a:rPr>
              <a:t>* : </a:t>
            </a:r>
            <a:r>
              <a:rPr lang="en-US" i="1" dirty="0" smtClean="0">
                <a:latin typeface="Arial" panose="020B0604020202020204" pitchFamily="34" charset="0"/>
              </a:rPr>
              <a:t>x</a:t>
            </a:r>
            <a:r>
              <a:rPr lang="en-US" dirty="0" smtClean="0">
                <a:latin typeface="Arial" panose="020B0604020202020204" pitchFamily="34" charset="0"/>
              </a:rPr>
              <a:t> = </a:t>
            </a:r>
            <a:r>
              <a:rPr lang="en-US" i="1" dirty="0" err="1" smtClean="0">
                <a:latin typeface="Arial" panose="020B0604020202020204" pitchFamily="34" charset="0"/>
              </a:rPr>
              <a:t>w</a:t>
            </a:r>
            <a:r>
              <a:rPr lang="en-US" baseline="30000" dirty="0" err="1" smtClean="0">
                <a:latin typeface="Arial" panose="020B0604020202020204" pitchFamily="34" charset="0"/>
              </a:rPr>
              <a:t>R</a:t>
            </a:r>
            <a:r>
              <a:rPr lang="en-US" dirty="0" smtClean="0">
                <a:latin typeface="Arial" panose="020B0604020202020204" pitchFamily="34" charset="0"/>
              </a:rPr>
              <a:t> for some </a:t>
            </a:r>
            <a:r>
              <a:rPr lang="en-US" i="1" dirty="0" smtClean="0">
                <a:latin typeface="Arial" panose="020B0604020202020204" pitchFamily="34" charset="0"/>
              </a:rPr>
              <a:t>w</a:t>
            </a:r>
            <a:r>
              <a:rPr lang="en-US" dirty="0" smtClean="0">
                <a:latin typeface="Arial" panose="020B0604020202020204" pitchFamily="34" charset="0"/>
              </a:rPr>
              <a:t> </a:t>
            </a:r>
            <a:r>
              <a:rPr lang="en-US" dirty="0" smtClean="0">
                <a:latin typeface="Arial" panose="020B0604020202020204" pitchFamily="34" charset="0"/>
                <a:sym typeface="Symbol" panose="05050102010706020507" pitchFamily="18" charset="2"/>
              </a:rPr>
              <a:t></a:t>
            </a:r>
            <a:r>
              <a:rPr lang="en-US" dirty="0" smtClean="0">
                <a:latin typeface="Arial" panose="020B0604020202020204" pitchFamily="34" charset="0"/>
              </a:rPr>
              <a:t> </a:t>
            </a:r>
            <a:r>
              <a:rPr lang="en-US" i="1" dirty="0" smtClean="0">
                <a:latin typeface="Arial" panose="020B0604020202020204" pitchFamily="34" charset="0"/>
              </a:rPr>
              <a:t>L</a:t>
            </a:r>
            <a:r>
              <a:rPr lang="en-US" dirty="0" smtClean="0">
                <a:latin typeface="Arial" panose="020B0604020202020204" pitchFamily="34" charset="0"/>
              </a:rPr>
              <a:t>}. </a:t>
            </a:r>
          </a:p>
          <a:p>
            <a:r>
              <a:rPr lang="en-US" dirty="0" smtClean="0">
                <a:latin typeface="Arial" panose="020B0604020202020204" pitchFamily="34" charset="0"/>
              </a:rPr>
              <a:t> </a:t>
            </a:r>
          </a:p>
          <a:p>
            <a:r>
              <a:rPr lang="en-US" dirty="0" smtClean="0">
                <a:latin typeface="Arial" panose="020B0604020202020204" pitchFamily="34" charset="0"/>
              </a:rPr>
              <a:t>By construction. Let </a:t>
            </a:r>
            <a:r>
              <a:rPr lang="en-US" i="1" dirty="0" smtClean="0">
                <a:latin typeface="Arial" panose="020B0604020202020204" pitchFamily="34" charset="0"/>
              </a:rPr>
              <a:t>M</a:t>
            </a:r>
            <a:r>
              <a:rPr lang="en-US" dirty="0" smtClean="0">
                <a:latin typeface="Arial" panose="020B0604020202020204" pitchFamily="34" charset="0"/>
              </a:rPr>
              <a:t> = (</a:t>
            </a:r>
            <a:r>
              <a:rPr lang="en-US" i="1" dirty="0" smtClean="0">
                <a:latin typeface="Arial" panose="020B0604020202020204" pitchFamily="34" charset="0"/>
              </a:rPr>
              <a:t>K</a:t>
            </a:r>
            <a:r>
              <a:rPr lang="en-US" dirty="0" smtClean="0">
                <a:latin typeface="Arial" panose="020B0604020202020204" pitchFamily="34" charset="0"/>
              </a:rPr>
              <a:t>, </a:t>
            </a:r>
            <a:r>
              <a:rPr lang="en-US" dirty="0" smtClean="0">
                <a:latin typeface="Arial" panose="020B0604020202020204" pitchFamily="34" charset="0"/>
                <a:sym typeface="Symbol" panose="05050102010706020507" pitchFamily="18" charset="2"/>
              </a:rPr>
              <a:t></a:t>
            </a:r>
            <a:r>
              <a:rPr lang="en-US" dirty="0" smtClean="0">
                <a:latin typeface="Arial" panose="020B0604020202020204" pitchFamily="34" charset="0"/>
              </a:rPr>
              <a:t>, </a:t>
            </a:r>
            <a:r>
              <a:rPr lang="en-US" dirty="0" smtClean="0">
                <a:latin typeface="Arial" panose="020B0604020202020204" pitchFamily="34" charset="0"/>
                <a:sym typeface="Symbol" panose="05050102010706020507" pitchFamily="18" charset="2"/>
              </a:rPr>
              <a:t></a:t>
            </a:r>
            <a:r>
              <a:rPr lang="en-US" dirty="0" smtClean="0">
                <a:latin typeface="Arial" panose="020B0604020202020204" pitchFamily="34" charset="0"/>
              </a:rPr>
              <a:t>, </a:t>
            </a:r>
            <a:r>
              <a:rPr lang="en-US" i="1" dirty="0" smtClean="0">
                <a:latin typeface="Arial" panose="020B0604020202020204" pitchFamily="34" charset="0"/>
              </a:rPr>
              <a:t>s</a:t>
            </a:r>
            <a:r>
              <a:rPr lang="en-US" dirty="0" smtClean="0">
                <a:latin typeface="Arial" panose="020B0604020202020204" pitchFamily="34" charset="0"/>
              </a:rPr>
              <a:t>, </a:t>
            </a:r>
            <a:r>
              <a:rPr lang="en-US" i="1" dirty="0" smtClean="0">
                <a:latin typeface="Arial" panose="020B0604020202020204" pitchFamily="34" charset="0"/>
              </a:rPr>
              <a:t>A</a:t>
            </a:r>
            <a:r>
              <a:rPr lang="en-US" dirty="0" smtClean="0">
                <a:latin typeface="Arial" panose="020B0604020202020204" pitchFamily="34" charset="0"/>
              </a:rPr>
              <a:t>) be any DFSM that accepts </a:t>
            </a:r>
            <a:r>
              <a:rPr lang="en-US" i="1" dirty="0" smtClean="0">
                <a:latin typeface="Arial" panose="020B0604020202020204" pitchFamily="34" charset="0"/>
              </a:rPr>
              <a:t>L.  M</a:t>
            </a:r>
            <a:r>
              <a:rPr lang="en-US" dirty="0" smtClean="0">
                <a:latin typeface="Arial" panose="020B0604020202020204" pitchFamily="34" charset="0"/>
              </a:rPr>
              <a:t> must be written out completely, without an implied dead state.  Then construct </a:t>
            </a:r>
            <a:r>
              <a:rPr lang="en-US" i="1" dirty="0" smtClean="0">
                <a:latin typeface="Arial" panose="020B0604020202020204" pitchFamily="34" charset="0"/>
              </a:rPr>
              <a:t>M′</a:t>
            </a:r>
            <a:r>
              <a:rPr lang="en-US" dirty="0" smtClean="0">
                <a:latin typeface="Arial" panose="020B0604020202020204" pitchFamily="34" charset="0"/>
              </a:rPr>
              <a:t> = (</a:t>
            </a:r>
            <a:r>
              <a:rPr lang="en-US" i="1" dirty="0" smtClean="0">
                <a:latin typeface="Arial" panose="020B0604020202020204" pitchFamily="34" charset="0"/>
              </a:rPr>
              <a:t>K</a:t>
            </a:r>
            <a:r>
              <a:rPr lang="en-US" dirty="0" smtClean="0">
                <a:latin typeface="Arial" panose="020B0604020202020204" pitchFamily="34" charset="0"/>
                <a:sym typeface="Symbol" panose="05050102010706020507" pitchFamily="18" charset="2"/>
              </a:rPr>
              <a:t></a:t>
            </a:r>
            <a:r>
              <a:rPr lang="en-US" dirty="0" smtClean="0">
                <a:latin typeface="Arial" panose="020B0604020202020204" pitchFamily="34" charset="0"/>
              </a:rPr>
              <a:t>, </a:t>
            </a:r>
            <a:r>
              <a:rPr lang="en-US" dirty="0" smtClean="0">
                <a:latin typeface="Arial" panose="020B0604020202020204" pitchFamily="34" charset="0"/>
                <a:sym typeface="Symbol" panose="05050102010706020507" pitchFamily="18" charset="2"/>
              </a:rPr>
              <a:t></a:t>
            </a:r>
            <a:r>
              <a:rPr lang="en-US" dirty="0" smtClean="0">
                <a:latin typeface="Arial" panose="020B0604020202020204" pitchFamily="34" charset="0"/>
              </a:rPr>
              <a:t>, </a:t>
            </a:r>
            <a:r>
              <a:rPr lang="en-US" dirty="0" smtClean="0">
                <a:latin typeface="Arial" panose="020B0604020202020204" pitchFamily="34" charset="0"/>
                <a:sym typeface="Symbol" panose="05050102010706020507" pitchFamily="18" charset="2"/>
              </a:rPr>
              <a:t></a:t>
            </a:r>
            <a:r>
              <a:rPr lang="en-US" dirty="0" smtClean="0">
                <a:latin typeface="Arial" panose="020B0604020202020204" pitchFamily="34" charset="0"/>
              </a:rPr>
              <a:t>, </a:t>
            </a:r>
            <a:r>
              <a:rPr lang="en-US" i="1" dirty="0" smtClean="0">
                <a:latin typeface="Arial" panose="020B0604020202020204" pitchFamily="34" charset="0"/>
              </a:rPr>
              <a:t>s</a:t>
            </a:r>
            <a:r>
              <a:rPr lang="en-US" dirty="0" smtClean="0">
                <a:latin typeface="Arial" panose="020B0604020202020204" pitchFamily="34" charset="0"/>
                <a:sym typeface="Symbol" panose="05050102010706020507" pitchFamily="18" charset="2"/>
              </a:rPr>
              <a:t></a:t>
            </a:r>
            <a:r>
              <a:rPr lang="en-US" dirty="0" smtClean="0">
                <a:latin typeface="Arial" panose="020B0604020202020204" pitchFamily="34" charset="0"/>
              </a:rPr>
              <a:t>, </a:t>
            </a:r>
            <a:r>
              <a:rPr lang="en-US" i="1" dirty="0" smtClean="0">
                <a:latin typeface="Arial" panose="020B0604020202020204" pitchFamily="34" charset="0"/>
              </a:rPr>
              <a:t>A</a:t>
            </a:r>
            <a:r>
              <a:rPr lang="en-US" dirty="0" smtClean="0">
                <a:latin typeface="Arial" panose="020B0604020202020204" pitchFamily="34" charset="0"/>
                <a:sym typeface="Symbol" panose="05050102010706020507" pitchFamily="18" charset="2"/>
              </a:rPr>
              <a:t></a:t>
            </a:r>
            <a:r>
              <a:rPr lang="en-US" dirty="0" smtClean="0">
                <a:latin typeface="Arial" panose="020B0604020202020204" pitchFamily="34" charset="0"/>
              </a:rPr>
              <a:t>) to accept </a:t>
            </a:r>
            <a:r>
              <a:rPr lang="en-US" i="1" dirty="0" smtClean="0">
                <a:latin typeface="Arial" panose="020B0604020202020204" pitchFamily="34" charset="0"/>
              </a:rPr>
              <a:t>reverse</a:t>
            </a:r>
            <a:r>
              <a:rPr lang="en-US" dirty="0" smtClean="0">
                <a:latin typeface="Arial" panose="020B0604020202020204" pitchFamily="34" charset="0"/>
              </a:rPr>
              <a:t>(</a:t>
            </a:r>
            <a:r>
              <a:rPr lang="en-US" i="1" dirty="0" smtClean="0">
                <a:latin typeface="Arial" panose="020B0604020202020204" pitchFamily="34" charset="0"/>
              </a:rPr>
              <a:t>L</a:t>
            </a:r>
            <a:r>
              <a:rPr lang="en-US" dirty="0" smtClean="0">
                <a:latin typeface="Arial" panose="020B0604020202020204" pitchFamily="34" charset="0"/>
              </a:rPr>
              <a:t>) from </a:t>
            </a:r>
            <a:r>
              <a:rPr lang="en-US" i="1" dirty="0" smtClean="0">
                <a:latin typeface="Arial" panose="020B0604020202020204" pitchFamily="34" charset="0"/>
              </a:rPr>
              <a:t>M</a:t>
            </a:r>
            <a:r>
              <a:rPr lang="en-US" dirty="0" smtClean="0">
                <a:latin typeface="Arial" panose="020B0604020202020204" pitchFamily="34" charset="0"/>
              </a:rPr>
              <a:t>:</a:t>
            </a:r>
          </a:p>
          <a:p>
            <a:r>
              <a:rPr lang="en-US" dirty="0" smtClean="0">
                <a:latin typeface="Arial" panose="020B0604020202020204" pitchFamily="34" charset="0"/>
              </a:rPr>
              <a:t> </a:t>
            </a:r>
          </a:p>
          <a:p>
            <a:r>
              <a:rPr lang="en-US" dirty="0" smtClean="0">
                <a:latin typeface="Arial" panose="020B0604020202020204" pitchFamily="34" charset="0"/>
              </a:rPr>
              <a:t>Initially, let </a:t>
            </a:r>
            <a:r>
              <a:rPr lang="en-US" i="1" dirty="0" smtClean="0">
                <a:latin typeface="Arial" panose="020B0604020202020204" pitchFamily="34" charset="0"/>
              </a:rPr>
              <a:t>M′</a:t>
            </a:r>
            <a:r>
              <a:rPr lang="en-US" dirty="0" smtClean="0">
                <a:latin typeface="Arial" panose="020B0604020202020204" pitchFamily="34" charset="0"/>
              </a:rPr>
              <a:t> be </a:t>
            </a:r>
            <a:r>
              <a:rPr lang="en-US" i="1" dirty="0" smtClean="0">
                <a:latin typeface="Arial" panose="020B0604020202020204" pitchFamily="34" charset="0"/>
              </a:rPr>
              <a:t>M</a:t>
            </a:r>
            <a:r>
              <a:rPr lang="en-US" dirty="0" smtClean="0">
                <a:latin typeface="Arial" panose="020B0604020202020204" pitchFamily="34" charset="0"/>
              </a:rPr>
              <a:t>.</a:t>
            </a:r>
          </a:p>
          <a:p>
            <a:r>
              <a:rPr lang="en-US" dirty="0" smtClean="0">
                <a:latin typeface="Arial" panose="020B0604020202020204" pitchFamily="34" charset="0"/>
              </a:rPr>
              <a:t>Reverse the direction of every transition in </a:t>
            </a:r>
            <a:r>
              <a:rPr lang="en-US" i="1" dirty="0" smtClean="0">
                <a:latin typeface="Arial" panose="020B0604020202020204" pitchFamily="34" charset="0"/>
              </a:rPr>
              <a:t>M′</a:t>
            </a:r>
            <a:r>
              <a:rPr lang="en-US" dirty="0" smtClean="0">
                <a:latin typeface="Arial" panose="020B0604020202020204" pitchFamily="34" charset="0"/>
              </a:rPr>
              <a:t>.</a:t>
            </a:r>
          </a:p>
          <a:p>
            <a:r>
              <a:rPr lang="en-US" dirty="0" smtClean="0">
                <a:latin typeface="Arial" panose="020B0604020202020204" pitchFamily="34" charset="0"/>
              </a:rPr>
              <a:t>Construct a new state </a:t>
            </a:r>
            <a:r>
              <a:rPr lang="en-US" i="1" dirty="0" smtClean="0">
                <a:latin typeface="Arial" panose="020B0604020202020204" pitchFamily="34" charset="0"/>
              </a:rPr>
              <a:t>q</a:t>
            </a:r>
            <a:r>
              <a:rPr lang="en-US" dirty="0" smtClean="0">
                <a:latin typeface="Arial" panose="020B0604020202020204" pitchFamily="34" charset="0"/>
              </a:rPr>
              <a:t>.  Make it the start state of </a:t>
            </a:r>
            <a:r>
              <a:rPr lang="en-US" i="1" dirty="0" smtClean="0">
                <a:latin typeface="Arial" panose="020B0604020202020204" pitchFamily="34" charset="0"/>
              </a:rPr>
              <a:t>M′</a:t>
            </a:r>
            <a:r>
              <a:rPr lang="en-US" dirty="0" smtClean="0">
                <a:latin typeface="Arial" panose="020B0604020202020204" pitchFamily="34" charset="0"/>
              </a:rPr>
              <a:t>.  Create an </a:t>
            </a:r>
            <a:r>
              <a:rPr lang="en-US" dirty="0" smtClean="0">
                <a:latin typeface="Arial" panose="020B0604020202020204" pitchFamily="34" charset="0"/>
                <a:sym typeface="Symbol" panose="05050102010706020507" pitchFamily="18" charset="2"/>
              </a:rPr>
              <a:t></a:t>
            </a:r>
            <a:r>
              <a:rPr lang="en-US" dirty="0" smtClean="0">
                <a:latin typeface="Arial" panose="020B0604020202020204" pitchFamily="34" charset="0"/>
              </a:rPr>
              <a:t>-transition from </a:t>
            </a:r>
            <a:r>
              <a:rPr lang="en-US" i="1" dirty="0" smtClean="0">
                <a:latin typeface="Arial" panose="020B0604020202020204" pitchFamily="34" charset="0"/>
              </a:rPr>
              <a:t>q</a:t>
            </a:r>
            <a:r>
              <a:rPr lang="en-US" dirty="0" smtClean="0">
                <a:latin typeface="Arial" panose="020B0604020202020204" pitchFamily="34" charset="0"/>
              </a:rPr>
              <a:t> to every state that was an accepting state in </a:t>
            </a:r>
            <a:r>
              <a:rPr lang="en-US" i="1" dirty="0" smtClean="0">
                <a:latin typeface="Arial" panose="020B0604020202020204" pitchFamily="34" charset="0"/>
              </a:rPr>
              <a:t>M</a:t>
            </a:r>
            <a:r>
              <a:rPr lang="en-US" dirty="0" smtClean="0">
                <a:latin typeface="Arial" panose="020B0604020202020204" pitchFamily="34" charset="0"/>
              </a:rPr>
              <a:t>.</a:t>
            </a:r>
          </a:p>
          <a:p>
            <a:r>
              <a:rPr lang="en-US" i="1" dirty="0" smtClean="0">
                <a:latin typeface="Arial" panose="020B0604020202020204" pitchFamily="34" charset="0"/>
              </a:rPr>
              <a:t>M′</a:t>
            </a:r>
            <a:r>
              <a:rPr lang="en-US" dirty="0" smtClean="0">
                <a:latin typeface="Arial" panose="020B0604020202020204" pitchFamily="34" charset="0"/>
              </a:rPr>
              <a:t> has a single accepting state, the start state of </a:t>
            </a:r>
            <a:r>
              <a:rPr lang="en-US" i="1" dirty="0" smtClean="0">
                <a:latin typeface="Arial" panose="020B0604020202020204" pitchFamily="34" charset="0"/>
              </a:rPr>
              <a:t>M</a:t>
            </a:r>
            <a:r>
              <a:rPr lang="en-US" dirty="0" smtClean="0">
                <a:latin typeface="Arial" panose="020B0604020202020204" pitchFamily="34" charset="0"/>
              </a:rPr>
              <a:t>.</a:t>
            </a:r>
          </a:p>
          <a:p>
            <a:r>
              <a:rPr lang="en-US" dirty="0" smtClean="0">
                <a:latin typeface="Arial" panose="020B0604020202020204" pitchFamily="34" charset="0"/>
              </a:rPr>
              <a:t> </a:t>
            </a:r>
          </a:p>
          <a:p>
            <a:endParaRPr lang="en-US" dirty="0" smtClean="0">
              <a:latin typeface="Arial" panose="020B0604020202020204" pitchFamily="34" charset="0"/>
              <a:sym typeface="Symbol" panose="05050102010706020507" pitchFamily="18" charset="2"/>
            </a:endParaRPr>
          </a:p>
          <a:p>
            <a:endParaRPr lang="en-US" dirty="0" smtClean="0">
              <a:latin typeface="Arial" panose="020B0604020202020204" pitchFamily="34" charset="0"/>
              <a:sym typeface="Symbol" panose="05050102010706020507" pitchFamily="18" charset="2"/>
            </a:endParaRPr>
          </a:p>
        </p:txBody>
      </p:sp>
    </p:spTree>
    <p:extLst>
      <p:ext uri="{BB962C8B-B14F-4D97-AF65-F5344CB8AC3E}">
        <p14:creationId xmlns:p14="http://schemas.microsoft.com/office/powerpoint/2010/main" val="3088907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10186" indent="-273148" eaLnBrk="0" hangingPunct="0">
              <a:defRPr>
                <a:solidFill>
                  <a:schemeClr val="tx1"/>
                </a:solidFill>
                <a:latin typeface="Arial" panose="020B0604020202020204" pitchFamily="34" charset="0"/>
              </a:defRPr>
            </a:lvl2pPr>
            <a:lvl3pPr marL="1092594" indent="-218519" eaLnBrk="0" hangingPunct="0">
              <a:defRPr>
                <a:solidFill>
                  <a:schemeClr val="tx1"/>
                </a:solidFill>
                <a:latin typeface="Arial" panose="020B0604020202020204" pitchFamily="34" charset="0"/>
              </a:defRPr>
            </a:lvl3pPr>
            <a:lvl4pPr marL="1529631" indent="-218519" eaLnBrk="0" hangingPunct="0">
              <a:defRPr>
                <a:solidFill>
                  <a:schemeClr val="tx1"/>
                </a:solidFill>
                <a:latin typeface="Arial" panose="020B0604020202020204" pitchFamily="34" charset="0"/>
              </a:defRPr>
            </a:lvl4pPr>
            <a:lvl5pPr marL="1966669" indent="-218519" eaLnBrk="0" hangingPunct="0">
              <a:defRPr>
                <a:solidFill>
                  <a:schemeClr val="tx1"/>
                </a:solidFill>
                <a:latin typeface="Arial" panose="020B0604020202020204" pitchFamily="34" charset="0"/>
              </a:defRPr>
            </a:lvl5pPr>
            <a:lvl6pPr marL="2403706" indent="-218519" eaLnBrk="0" fontAlgn="base" hangingPunct="0">
              <a:spcBef>
                <a:spcPct val="0"/>
              </a:spcBef>
              <a:spcAft>
                <a:spcPct val="0"/>
              </a:spcAft>
              <a:defRPr>
                <a:solidFill>
                  <a:schemeClr val="tx1"/>
                </a:solidFill>
                <a:latin typeface="Arial" panose="020B0604020202020204" pitchFamily="34" charset="0"/>
              </a:defRPr>
            </a:lvl6pPr>
            <a:lvl7pPr marL="2840744" indent="-218519" eaLnBrk="0" fontAlgn="base" hangingPunct="0">
              <a:spcBef>
                <a:spcPct val="0"/>
              </a:spcBef>
              <a:spcAft>
                <a:spcPct val="0"/>
              </a:spcAft>
              <a:defRPr>
                <a:solidFill>
                  <a:schemeClr val="tx1"/>
                </a:solidFill>
                <a:latin typeface="Arial" panose="020B0604020202020204" pitchFamily="34" charset="0"/>
              </a:defRPr>
            </a:lvl7pPr>
            <a:lvl8pPr marL="3277781" indent="-218519" eaLnBrk="0" fontAlgn="base" hangingPunct="0">
              <a:spcBef>
                <a:spcPct val="0"/>
              </a:spcBef>
              <a:spcAft>
                <a:spcPct val="0"/>
              </a:spcAft>
              <a:defRPr>
                <a:solidFill>
                  <a:schemeClr val="tx1"/>
                </a:solidFill>
                <a:latin typeface="Arial" panose="020B0604020202020204" pitchFamily="34" charset="0"/>
              </a:defRPr>
            </a:lvl8pPr>
            <a:lvl9pPr marL="3714819" indent="-21851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A56786B-9F97-47A5-942A-6C6705DF2A06}" type="slidenum">
              <a:rPr lang="en-US"/>
              <a:pPr eaLnBrk="1" hangingPunct="1"/>
              <a:t>21</a:t>
            </a:fld>
            <a:endParaRPr lang="en-US"/>
          </a:p>
        </p:txBody>
      </p:sp>
      <p:sp>
        <p:nvSpPr>
          <p:cNvPr id="46083" name="Rectangle 2"/>
          <p:cNvSpPr>
            <a:spLocks noGrp="1" noRot="1" noChangeAspect="1" noChangeArrowheads="1" noTextEdit="1"/>
          </p:cNvSpPr>
          <p:nvPr>
            <p:ph type="sldImg"/>
          </p:nvPr>
        </p:nvSpPr>
        <p:spPr>
          <a:xfrm>
            <a:off x="325438" y="700088"/>
            <a:ext cx="6208712" cy="3494087"/>
          </a:xfrm>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dirty="0" smtClean="0">
                <a:latin typeface="Arial" panose="020B0604020202020204" pitchFamily="34" charset="0"/>
              </a:rPr>
              <a:t>L</a:t>
            </a:r>
            <a:r>
              <a:rPr lang="en-US" dirty="0" smtClean="0">
                <a:latin typeface="Arial" panose="020B0604020202020204" pitchFamily="34" charset="0"/>
              </a:rPr>
              <a:t>(</a:t>
            </a:r>
            <a:r>
              <a:rPr lang="en-US" i="1" dirty="0" smtClean="0">
                <a:latin typeface="Arial" panose="020B0604020202020204" pitchFamily="34" charset="0"/>
              </a:rPr>
              <a:t>M</a:t>
            </a:r>
            <a:r>
              <a:rPr lang="en-US" dirty="0" smtClean="0">
                <a:latin typeface="Arial" panose="020B0604020202020204" pitchFamily="34" charset="0"/>
              </a:rPr>
              <a:t>1) </a:t>
            </a:r>
            <a:r>
              <a:rPr lang="en-US" dirty="0" smtClean="0">
                <a:latin typeface="Arial" panose="020B0604020202020204" pitchFamily="34" charset="0"/>
                <a:sym typeface="Symbol" panose="05050102010706020507" pitchFamily="18" charset="2"/>
              </a:rPr>
              <a:t></a:t>
            </a:r>
            <a:r>
              <a:rPr lang="en-US" dirty="0" smtClean="0">
                <a:latin typeface="Arial" panose="020B0604020202020204" pitchFamily="34" charset="0"/>
              </a:rPr>
              <a:t> </a:t>
            </a:r>
            <a:r>
              <a:rPr lang="en-US" i="1" dirty="0" smtClean="0">
                <a:latin typeface="Arial" panose="020B0604020202020204" pitchFamily="34" charset="0"/>
              </a:rPr>
              <a:t>L</a:t>
            </a:r>
            <a:r>
              <a:rPr lang="en-US" dirty="0" smtClean="0">
                <a:latin typeface="Arial" panose="020B0604020202020204" pitchFamily="34" charset="0"/>
              </a:rPr>
              <a:t>(</a:t>
            </a:r>
            <a:r>
              <a:rPr lang="en-US" i="1" dirty="0" smtClean="0">
                <a:latin typeface="Arial" panose="020B0604020202020204" pitchFamily="34" charset="0"/>
              </a:rPr>
              <a:t>M</a:t>
            </a:r>
            <a:r>
              <a:rPr lang="en-US" dirty="0" smtClean="0">
                <a:latin typeface="Arial" panose="020B0604020202020204" pitchFamily="34" charset="0"/>
              </a:rPr>
              <a:t>2) = </a:t>
            </a:r>
            <a:r>
              <a:rPr lang="en-US" dirty="0" smtClean="0">
                <a:latin typeface="Arial" panose="020B0604020202020204" pitchFamily="34" charset="0"/>
                <a:sym typeface="Symbol" panose="05050102010706020507" pitchFamily="18" charset="2"/>
              </a:rPr>
              <a:t></a:t>
            </a:r>
            <a:r>
              <a:rPr lang="en-US" dirty="0" smtClean="0">
                <a:latin typeface="Arial" panose="020B0604020202020204" pitchFamily="34" charset="0"/>
              </a:rPr>
              <a:t>(</a:t>
            </a:r>
            <a:r>
              <a:rPr lang="en-US" dirty="0" smtClean="0">
                <a:latin typeface="Arial" panose="020B0604020202020204" pitchFamily="34" charset="0"/>
                <a:sym typeface="Symbol" panose="05050102010706020507" pitchFamily="18" charset="2"/>
              </a:rPr>
              <a:t></a:t>
            </a:r>
            <a:r>
              <a:rPr lang="en-US" i="1" dirty="0" smtClean="0">
                <a:latin typeface="Arial" panose="020B0604020202020204" pitchFamily="34" charset="0"/>
              </a:rPr>
              <a:t>L</a:t>
            </a:r>
            <a:r>
              <a:rPr lang="en-US" dirty="0" smtClean="0">
                <a:latin typeface="Arial" panose="020B0604020202020204" pitchFamily="34" charset="0"/>
              </a:rPr>
              <a:t>(</a:t>
            </a:r>
            <a:r>
              <a:rPr lang="en-US" i="1" dirty="0" smtClean="0">
                <a:latin typeface="Arial" panose="020B0604020202020204" pitchFamily="34" charset="0"/>
              </a:rPr>
              <a:t>M</a:t>
            </a:r>
            <a:r>
              <a:rPr lang="en-US" dirty="0" smtClean="0">
                <a:latin typeface="Arial" panose="020B0604020202020204" pitchFamily="34" charset="0"/>
              </a:rPr>
              <a:t>1) </a:t>
            </a:r>
            <a:r>
              <a:rPr lang="en-US" dirty="0" smtClean="0">
                <a:latin typeface="Arial" panose="020B0604020202020204" pitchFamily="34" charset="0"/>
                <a:sym typeface="Symbol" panose="05050102010706020507" pitchFamily="18" charset="2"/>
              </a:rPr>
              <a:t></a:t>
            </a:r>
            <a:r>
              <a:rPr lang="en-US" i="1" dirty="0" smtClean="0">
                <a:latin typeface="Arial" panose="020B0604020202020204" pitchFamily="34" charset="0"/>
              </a:rPr>
              <a:t>L</a:t>
            </a:r>
            <a:r>
              <a:rPr lang="en-US" dirty="0" smtClean="0">
                <a:latin typeface="Arial" panose="020B0604020202020204" pitchFamily="34" charset="0"/>
              </a:rPr>
              <a:t>(</a:t>
            </a:r>
            <a:r>
              <a:rPr lang="en-US" i="1" dirty="0" smtClean="0">
                <a:latin typeface="Arial" panose="020B0604020202020204" pitchFamily="34" charset="0"/>
              </a:rPr>
              <a:t>M</a:t>
            </a:r>
            <a:r>
              <a:rPr lang="en-US" dirty="0" smtClean="0">
                <a:latin typeface="Arial" panose="020B0604020202020204" pitchFamily="34" charset="0"/>
              </a:rPr>
              <a:t>2)).</a:t>
            </a:r>
          </a:p>
          <a:p>
            <a:endParaRPr lang="en-US" dirty="0" smtClean="0">
              <a:latin typeface="Arial" panose="020B0604020202020204" pitchFamily="34" charset="0"/>
            </a:endParaRPr>
          </a:p>
          <a:p>
            <a:r>
              <a:rPr lang="en-US" dirty="0" smtClean="0">
                <a:latin typeface="Arial" panose="020B0604020202020204" pitchFamily="34" charset="0"/>
              </a:rPr>
              <a:t>In the homework, you will  (or</a:t>
            </a:r>
            <a:r>
              <a:rPr lang="en-US" baseline="0" dirty="0" smtClean="0">
                <a:latin typeface="Arial" panose="020B0604020202020204" pitchFamily="34" charset="0"/>
              </a:rPr>
              <a:t> have already) </a:t>
            </a:r>
            <a:r>
              <a:rPr lang="en-US" dirty="0" smtClean="0">
                <a:latin typeface="Arial" panose="020B0604020202020204" pitchFamily="34" charset="0"/>
              </a:rPr>
              <a:t>directly construct a machine to do the intersection.</a:t>
            </a:r>
          </a:p>
        </p:txBody>
      </p:sp>
    </p:spTree>
    <p:extLst>
      <p:ext uri="{BB962C8B-B14F-4D97-AF65-F5344CB8AC3E}">
        <p14:creationId xmlns:p14="http://schemas.microsoft.com/office/powerpoint/2010/main" val="2586476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10186" indent="-273148" eaLnBrk="0" hangingPunct="0">
              <a:defRPr>
                <a:solidFill>
                  <a:schemeClr val="tx1"/>
                </a:solidFill>
                <a:latin typeface="Arial" panose="020B0604020202020204" pitchFamily="34" charset="0"/>
              </a:defRPr>
            </a:lvl2pPr>
            <a:lvl3pPr marL="1092594" indent="-218519" eaLnBrk="0" hangingPunct="0">
              <a:defRPr>
                <a:solidFill>
                  <a:schemeClr val="tx1"/>
                </a:solidFill>
                <a:latin typeface="Arial" panose="020B0604020202020204" pitchFamily="34" charset="0"/>
              </a:defRPr>
            </a:lvl3pPr>
            <a:lvl4pPr marL="1529631" indent="-218519" eaLnBrk="0" hangingPunct="0">
              <a:defRPr>
                <a:solidFill>
                  <a:schemeClr val="tx1"/>
                </a:solidFill>
                <a:latin typeface="Arial" panose="020B0604020202020204" pitchFamily="34" charset="0"/>
              </a:defRPr>
            </a:lvl4pPr>
            <a:lvl5pPr marL="1966669" indent="-218519" eaLnBrk="0" hangingPunct="0">
              <a:defRPr>
                <a:solidFill>
                  <a:schemeClr val="tx1"/>
                </a:solidFill>
                <a:latin typeface="Arial" panose="020B0604020202020204" pitchFamily="34" charset="0"/>
              </a:defRPr>
            </a:lvl5pPr>
            <a:lvl6pPr marL="2403706" indent="-218519" eaLnBrk="0" fontAlgn="base" hangingPunct="0">
              <a:spcBef>
                <a:spcPct val="0"/>
              </a:spcBef>
              <a:spcAft>
                <a:spcPct val="0"/>
              </a:spcAft>
              <a:defRPr>
                <a:solidFill>
                  <a:schemeClr val="tx1"/>
                </a:solidFill>
                <a:latin typeface="Arial" panose="020B0604020202020204" pitchFamily="34" charset="0"/>
              </a:defRPr>
            </a:lvl6pPr>
            <a:lvl7pPr marL="2840744" indent="-218519" eaLnBrk="0" fontAlgn="base" hangingPunct="0">
              <a:spcBef>
                <a:spcPct val="0"/>
              </a:spcBef>
              <a:spcAft>
                <a:spcPct val="0"/>
              </a:spcAft>
              <a:defRPr>
                <a:solidFill>
                  <a:schemeClr val="tx1"/>
                </a:solidFill>
                <a:latin typeface="Arial" panose="020B0604020202020204" pitchFamily="34" charset="0"/>
              </a:defRPr>
            </a:lvl7pPr>
            <a:lvl8pPr marL="3277781" indent="-218519" eaLnBrk="0" fontAlgn="base" hangingPunct="0">
              <a:spcBef>
                <a:spcPct val="0"/>
              </a:spcBef>
              <a:spcAft>
                <a:spcPct val="0"/>
              </a:spcAft>
              <a:defRPr>
                <a:solidFill>
                  <a:schemeClr val="tx1"/>
                </a:solidFill>
                <a:latin typeface="Arial" panose="020B0604020202020204" pitchFamily="34" charset="0"/>
              </a:defRPr>
            </a:lvl8pPr>
            <a:lvl9pPr marL="3714819" indent="-21851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9955CB3-3260-414C-8985-29C3955FE699}" type="slidenum">
              <a:rPr lang="en-US"/>
              <a:pPr eaLnBrk="1" hangingPunct="1"/>
              <a:t>22</a:t>
            </a:fld>
            <a:endParaRPr lang="en-US"/>
          </a:p>
        </p:txBody>
      </p:sp>
      <p:sp>
        <p:nvSpPr>
          <p:cNvPr id="47107" name="Rectangle 2"/>
          <p:cNvSpPr>
            <a:spLocks noGrp="1" noRot="1" noChangeAspect="1" noChangeArrowheads="1" noTextEdit="1"/>
          </p:cNvSpPr>
          <p:nvPr>
            <p:ph type="sldImg"/>
          </p:nvPr>
        </p:nvSpPr>
        <p:spPr>
          <a:xfrm>
            <a:off x="325438" y="700088"/>
            <a:ext cx="6208712" cy="3494087"/>
          </a:xfrm>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anose="020B0604020202020204" pitchFamily="34" charset="0"/>
              </a:rPr>
              <a:t>L(M1) – L(M2) = L(M1) </a:t>
            </a:r>
            <a:r>
              <a:rPr lang="en-US" smtClean="0">
                <a:latin typeface="Arial" panose="020B0604020202020204" pitchFamily="34" charset="0"/>
                <a:sym typeface="Symbol" panose="05050102010706020507" pitchFamily="18" charset="2"/>
              </a:rPr>
              <a:t> L(M2).</a:t>
            </a:r>
          </a:p>
        </p:txBody>
      </p:sp>
    </p:spTree>
    <p:extLst>
      <p:ext uri="{BB962C8B-B14F-4D97-AF65-F5344CB8AC3E}">
        <p14:creationId xmlns:p14="http://schemas.microsoft.com/office/powerpoint/2010/main" val="1268978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xfrm>
            <a:off x="325438" y="700088"/>
            <a:ext cx="6208712" cy="3494087"/>
          </a:xfrm>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31431" indent="-277701">
              <a:spcBef>
                <a:spcPct val="30000"/>
              </a:spcBef>
              <a:defRPr sz="1100">
                <a:solidFill>
                  <a:schemeClr val="tx1"/>
                </a:solidFill>
                <a:latin typeface="Arial" panose="020B0604020202020204" pitchFamily="34" charset="0"/>
              </a:defRPr>
            </a:lvl2pPr>
            <a:lvl3pPr marL="1127496" indent="-223072">
              <a:spcBef>
                <a:spcPct val="30000"/>
              </a:spcBef>
              <a:defRPr sz="1100">
                <a:solidFill>
                  <a:schemeClr val="tx1"/>
                </a:solidFill>
                <a:latin typeface="Arial" panose="020B0604020202020204" pitchFamily="34" charset="0"/>
              </a:defRPr>
            </a:lvl3pPr>
            <a:lvl4pPr marL="1581226" indent="-223072">
              <a:spcBef>
                <a:spcPct val="30000"/>
              </a:spcBef>
              <a:defRPr sz="1100">
                <a:solidFill>
                  <a:schemeClr val="tx1"/>
                </a:solidFill>
                <a:latin typeface="Arial" panose="020B0604020202020204" pitchFamily="34" charset="0"/>
              </a:defRPr>
            </a:lvl4pPr>
            <a:lvl5pPr marL="2033438" indent="-223072">
              <a:spcBef>
                <a:spcPct val="30000"/>
              </a:spcBef>
              <a:defRPr sz="1100">
                <a:solidFill>
                  <a:schemeClr val="tx1"/>
                </a:solidFill>
                <a:latin typeface="Arial" panose="020B0604020202020204" pitchFamily="34" charset="0"/>
              </a:defRPr>
            </a:lvl5pPr>
            <a:lvl6pPr marL="2470476" indent="-223072" eaLnBrk="0" fontAlgn="base" hangingPunct="0">
              <a:spcBef>
                <a:spcPct val="30000"/>
              </a:spcBef>
              <a:spcAft>
                <a:spcPct val="0"/>
              </a:spcAft>
              <a:defRPr sz="1100">
                <a:solidFill>
                  <a:schemeClr val="tx1"/>
                </a:solidFill>
                <a:latin typeface="Arial" panose="020B0604020202020204" pitchFamily="34" charset="0"/>
              </a:defRPr>
            </a:lvl6pPr>
            <a:lvl7pPr marL="2907513" indent="-223072" eaLnBrk="0" fontAlgn="base" hangingPunct="0">
              <a:spcBef>
                <a:spcPct val="30000"/>
              </a:spcBef>
              <a:spcAft>
                <a:spcPct val="0"/>
              </a:spcAft>
              <a:defRPr sz="1100">
                <a:solidFill>
                  <a:schemeClr val="tx1"/>
                </a:solidFill>
                <a:latin typeface="Arial" panose="020B0604020202020204" pitchFamily="34" charset="0"/>
              </a:defRPr>
            </a:lvl7pPr>
            <a:lvl8pPr marL="3344551" indent="-223072" eaLnBrk="0" fontAlgn="base" hangingPunct="0">
              <a:spcBef>
                <a:spcPct val="30000"/>
              </a:spcBef>
              <a:spcAft>
                <a:spcPct val="0"/>
              </a:spcAft>
              <a:defRPr sz="1100">
                <a:solidFill>
                  <a:schemeClr val="tx1"/>
                </a:solidFill>
                <a:latin typeface="Arial" panose="020B0604020202020204" pitchFamily="34" charset="0"/>
              </a:defRPr>
            </a:lvl8pPr>
            <a:lvl9pPr marL="3781588" indent="-223072"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6C64DA4F-0F99-426C-BA83-E5FAA730697B}" type="slidenum">
              <a:rPr lang="en-US" smtClean="0"/>
              <a:pPr>
                <a:spcBef>
                  <a:spcPct val="0"/>
                </a:spcBef>
              </a:pPr>
              <a:t>2</a:t>
            </a:fld>
            <a:endParaRPr lang="en-US" smtClean="0"/>
          </a:p>
        </p:txBody>
      </p:sp>
    </p:spTree>
    <p:extLst>
      <p:ext uri="{BB962C8B-B14F-4D97-AF65-F5344CB8AC3E}">
        <p14:creationId xmlns:p14="http://schemas.microsoft.com/office/powerpoint/2010/main" val="3821862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10186" indent="-273148" eaLnBrk="0" hangingPunct="0">
              <a:defRPr>
                <a:solidFill>
                  <a:schemeClr val="tx1"/>
                </a:solidFill>
                <a:latin typeface="Arial" panose="020B0604020202020204" pitchFamily="34" charset="0"/>
              </a:defRPr>
            </a:lvl2pPr>
            <a:lvl3pPr marL="1092594" indent="-218519" eaLnBrk="0" hangingPunct="0">
              <a:defRPr>
                <a:solidFill>
                  <a:schemeClr val="tx1"/>
                </a:solidFill>
                <a:latin typeface="Arial" panose="020B0604020202020204" pitchFamily="34" charset="0"/>
              </a:defRPr>
            </a:lvl3pPr>
            <a:lvl4pPr marL="1529631" indent="-218519" eaLnBrk="0" hangingPunct="0">
              <a:defRPr>
                <a:solidFill>
                  <a:schemeClr val="tx1"/>
                </a:solidFill>
                <a:latin typeface="Arial" panose="020B0604020202020204" pitchFamily="34" charset="0"/>
              </a:defRPr>
            </a:lvl4pPr>
            <a:lvl5pPr marL="1966669" indent="-218519" eaLnBrk="0" hangingPunct="0">
              <a:defRPr>
                <a:solidFill>
                  <a:schemeClr val="tx1"/>
                </a:solidFill>
                <a:latin typeface="Arial" panose="020B0604020202020204" pitchFamily="34" charset="0"/>
              </a:defRPr>
            </a:lvl5pPr>
            <a:lvl6pPr marL="2403706" indent="-218519" eaLnBrk="0" fontAlgn="base" hangingPunct="0">
              <a:spcBef>
                <a:spcPct val="0"/>
              </a:spcBef>
              <a:spcAft>
                <a:spcPct val="0"/>
              </a:spcAft>
              <a:defRPr>
                <a:solidFill>
                  <a:schemeClr val="tx1"/>
                </a:solidFill>
                <a:latin typeface="Arial" panose="020B0604020202020204" pitchFamily="34" charset="0"/>
              </a:defRPr>
            </a:lvl6pPr>
            <a:lvl7pPr marL="2840744" indent="-218519" eaLnBrk="0" fontAlgn="base" hangingPunct="0">
              <a:spcBef>
                <a:spcPct val="0"/>
              </a:spcBef>
              <a:spcAft>
                <a:spcPct val="0"/>
              </a:spcAft>
              <a:defRPr>
                <a:solidFill>
                  <a:schemeClr val="tx1"/>
                </a:solidFill>
                <a:latin typeface="Arial" panose="020B0604020202020204" pitchFamily="34" charset="0"/>
              </a:defRPr>
            </a:lvl7pPr>
            <a:lvl8pPr marL="3277781" indent="-218519" eaLnBrk="0" fontAlgn="base" hangingPunct="0">
              <a:spcBef>
                <a:spcPct val="0"/>
              </a:spcBef>
              <a:spcAft>
                <a:spcPct val="0"/>
              </a:spcAft>
              <a:defRPr>
                <a:solidFill>
                  <a:schemeClr val="tx1"/>
                </a:solidFill>
                <a:latin typeface="Arial" panose="020B0604020202020204" pitchFamily="34" charset="0"/>
              </a:defRPr>
            </a:lvl8pPr>
            <a:lvl9pPr marL="3714819" indent="-21851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DD32E12-5229-45AC-897A-0FF34389CAEC}" type="slidenum">
              <a:rPr lang="en-US"/>
              <a:pPr eaLnBrk="1" hangingPunct="1"/>
              <a:t>23</a:t>
            </a:fld>
            <a:endParaRPr lang="en-US"/>
          </a:p>
        </p:txBody>
      </p:sp>
      <p:sp>
        <p:nvSpPr>
          <p:cNvPr id="49155" name="Rectangle 2"/>
          <p:cNvSpPr>
            <a:spLocks noGrp="1" noRot="1" noChangeAspect="1" noChangeArrowheads="1" noTextEdit="1"/>
          </p:cNvSpPr>
          <p:nvPr>
            <p:ph type="sldImg"/>
          </p:nvPr>
        </p:nvSpPr>
        <p:spPr>
          <a:xfrm>
            <a:off x="325438" y="700088"/>
            <a:ext cx="6208712" cy="3494087"/>
          </a:xfrm>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anose="020B0604020202020204" pitchFamily="34" charset="0"/>
              </a:rPr>
              <a:t>{0</a:t>
            </a:r>
            <a:r>
              <a:rPr lang="en-US" i="1" baseline="30000" smtClean="0">
                <a:latin typeface="Arial" panose="020B0604020202020204" pitchFamily="34" charset="0"/>
              </a:rPr>
              <a:t>n</a:t>
            </a:r>
            <a:r>
              <a:rPr lang="en-US" smtClean="0">
                <a:latin typeface="Arial" panose="020B0604020202020204" pitchFamily="34" charset="0"/>
              </a:rPr>
              <a:t>1</a:t>
            </a:r>
            <a:r>
              <a:rPr lang="en-US" baseline="30000" smtClean="0">
                <a:latin typeface="Arial" panose="020B0604020202020204" pitchFamily="34" charset="0"/>
              </a:rPr>
              <a:t>2</a:t>
            </a:r>
            <a:r>
              <a:rPr lang="en-US" i="1" baseline="30000" smtClean="0">
                <a:latin typeface="Arial" panose="020B0604020202020204" pitchFamily="34" charset="0"/>
              </a:rPr>
              <a:t>n</a:t>
            </a:r>
            <a:r>
              <a:rPr lang="en-US" smtClean="0">
                <a:latin typeface="Arial" panose="020B0604020202020204" pitchFamily="34" charset="0"/>
              </a:rPr>
              <a:t>, </a:t>
            </a:r>
            <a:r>
              <a:rPr lang="en-US" i="1" smtClean="0">
                <a:latin typeface="Arial" panose="020B0604020202020204" pitchFamily="34" charset="0"/>
              </a:rPr>
              <a:t>n</a:t>
            </a:r>
            <a:r>
              <a:rPr lang="en-US" smtClean="0">
                <a:latin typeface="Arial" panose="020B0604020202020204" pitchFamily="34" charset="0"/>
              </a:rPr>
              <a:t> </a:t>
            </a:r>
            <a:r>
              <a:rPr lang="en-US" smtClean="0">
                <a:latin typeface="Arial" panose="020B0604020202020204" pitchFamily="34" charset="0"/>
                <a:sym typeface="Symbol" panose="05050102010706020507" pitchFamily="18" charset="2"/>
              </a:rPr>
              <a:t></a:t>
            </a:r>
            <a:r>
              <a:rPr lang="en-US" smtClean="0">
                <a:latin typeface="Arial" panose="020B0604020202020204" pitchFamily="34" charset="0"/>
              </a:rPr>
              <a:t> 0}</a:t>
            </a:r>
          </a:p>
        </p:txBody>
      </p:sp>
    </p:spTree>
    <p:extLst>
      <p:ext uri="{BB962C8B-B14F-4D97-AF65-F5344CB8AC3E}">
        <p14:creationId xmlns:p14="http://schemas.microsoft.com/office/powerpoint/2010/main" val="2471867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10186" indent="-273148" eaLnBrk="0" hangingPunct="0">
              <a:defRPr>
                <a:solidFill>
                  <a:schemeClr val="tx1"/>
                </a:solidFill>
                <a:latin typeface="Arial" panose="020B0604020202020204" pitchFamily="34" charset="0"/>
              </a:defRPr>
            </a:lvl2pPr>
            <a:lvl3pPr marL="1092594" indent="-218519" eaLnBrk="0" hangingPunct="0">
              <a:defRPr>
                <a:solidFill>
                  <a:schemeClr val="tx1"/>
                </a:solidFill>
                <a:latin typeface="Arial" panose="020B0604020202020204" pitchFamily="34" charset="0"/>
              </a:defRPr>
            </a:lvl3pPr>
            <a:lvl4pPr marL="1529631" indent="-218519" eaLnBrk="0" hangingPunct="0">
              <a:defRPr>
                <a:solidFill>
                  <a:schemeClr val="tx1"/>
                </a:solidFill>
                <a:latin typeface="Arial" panose="020B0604020202020204" pitchFamily="34" charset="0"/>
              </a:defRPr>
            </a:lvl4pPr>
            <a:lvl5pPr marL="1966669" indent="-218519" eaLnBrk="0" hangingPunct="0">
              <a:defRPr>
                <a:solidFill>
                  <a:schemeClr val="tx1"/>
                </a:solidFill>
                <a:latin typeface="Arial" panose="020B0604020202020204" pitchFamily="34" charset="0"/>
              </a:defRPr>
            </a:lvl5pPr>
            <a:lvl6pPr marL="2403706" indent="-218519" eaLnBrk="0" fontAlgn="base" hangingPunct="0">
              <a:spcBef>
                <a:spcPct val="0"/>
              </a:spcBef>
              <a:spcAft>
                <a:spcPct val="0"/>
              </a:spcAft>
              <a:defRPr>
                <a:solidFill>
                  <a:schemeClr val="tx1"/>
                </a:solidFill>
                <a:latin typeface="Arial" panose="020B0604020202020204" pitchFamily="34" charset="0"/>
              </a:defRPr>
            </a:lvl6pPr>
            <a:lvl7pPr marL="2840744" indent="-218519" eaLnBrk="0" fontAlgn="base" hangingPunct="0">
              <a:spcBef>
                <a:spcPct val="0"/>
              </a:spcBef>
              <a:spcAft>
                <a:spcPct val="0"/>
              </a:spcAft>
              <a:defRPr>
                <a:solidFill>
                  <a:schemeClr val="tx1"/>
                </a:solidFill>
                <a:latin typeface="Arial" panose="020B0604020202020204" pitchFamily="34" charset="0"/>
              </a:defRPr>
            </a:lvl7pPr>
            <a:lvl8pPr marL="3277781" indent="-218519" eaLnBrk="0" fontAlgn="base" hangingPunct="0">
              <a:spcBef>
                <a:spcPct val="0"/>
              </a:spcBef>
              <a:spcAft>
                <a:spcPct val="0"/>
              </a:spcAft>
              <a:defRPr>
                <a:solidFill>
                  <a:schemeClr val="tx1"/>
                </a:solidFill>
                <a:latin typeface="Arial" panose="020B0604020202020204" pitchFamily="34" charset="0"/>
              </a:defRPr>
            </a:lvl8pPr>
            <a:lvl9pPr marL="3714819" indent="-21851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A4715E5-DF21-44CA-AE1B-72A9A58D036E}" type="slidenum">
              <a:rPr lang="en-US"/>
              <a:pPr eaLnBrk="1" hangingPunct="1"/>
              <a:t>24</a:t>
            </a:fld>
            <a:endParaRPr lang="en-US"/>
          </a:p>
        </p:txBody>
      </p:sp>
      <p:sp>
        <p:nvSpPr>
          <p:cNvPr id="50179" name="Rectangle 2"/>
          <p:cNvSpPr>
            <a:spLocks noGrp="1" noRot="1" noChangeAspect="1" noChangeArrowheads="1" noTextEdit="1"/>
          </p:cNvSpPr>
          <p:nvPr>
            <p:ph type="sldImg"/>
          </p:nvPr>
        </p:nvSpPr>
        <p:spPr>
          <a:xfrm>
            <a:off x="325438" y="700088"/>
            <a:ext cx="6208712" cy="3494087"/>
          </a:xfrm>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anose="020B0604020202020204" pitchFamily="34" charset="0"/>
              </a:rPr>
              <a:t>{0</a:t>
            </a:r>
            <a:r>
              <a:rPr lang="en-US" i="1" baseline="30000" smtClean="0">
                <a:latin typeface="Arial" panose="020B0604020202020204" pitchFamily="34" charset="0"/>
              </a:rPr>
              <a:t>n</a:t>
            </a:r>
            <a:r>
              <a:rPr lang="en-US" smtClean="0">
                <a:latin typeface="Arial" panose="020B0604020202020204" pitchFamily="34" charset="0"/>
              </a:rPr>
              <a:t>1</a:t>
            </a:r>
            <a:r>
              <a:rPr lang="en-US" baseline="30000" smtClean="0">
                <a:latin typeface="Arial" panose="020B0604020202020204" pitchFamily="34" charset="0"/>
              </a:rPr>
              <a:t>2</a:t>
            </a:r>
            <a:r>
              <a:rPr lang="en-US" i="1" baseline="30000" smtClean="0">
                <a:latin typeface="Arial" panose="020B0604020202020204" pitchFamily="34" charset="0"/>
              </a:rPr>
              <a:t>n</a:t>
            </a:r>
            <a:r>
              <a:rPr lang="en-US" smtClean="0">
                <a:latin typeface="Arial" panose="020B0604020202020204" pitchFamily="34" charset="0"/>
              </a:rPr>
              <a:t>, </a:t>
            </a:r>
            <a:r>
              <a:rPr lang="en-US" i="1" smtClean="0">
                <a:latin typeface="Arial" panose="020B0604020202020204" pitchFamily="34" charset="0"/>
              </a:rPr>
              <a:t>n</a:t>
            </a:r>
            <a:r>
              <a:rPr lang="en-US" smtClean="0">
                <a:latin typeface="Arial" panose="020B0604020202020204" pitchFamily="34" charset="0"/>
              </a:rPr>
              <a:t> </a:t>
            </a:r>
            <a:r>
              <a:rPr lang="en-US" smtClean="0">
                <a:latin typeface="Arial" panose="020B0604020202020204" pitchFamily="34" charset="0"/>
                <a:sym typeface="Symbol" panose="05050102010706020507" pitchFamily="18" charset="2"/>
              </a:rPr>
              <a:t></a:t>
            </a:r>
            <a:r>
              <a:rPr lang="en-US" smtClean="0">
                <a:latin typeface="Arial" panose="020B0604020202020204" pitchFamily="34" charset="0"/>
              </a:rPr>
              <a:t> 0}</a:t>
            </a:r>
          </a:p>
          <a:p>
            <a:endParaRPr lang="en-US" smtClean="0">
              <a:latin typeface="Arial" panose="020B0604020202020204" pitchFamily="34" charset="0"/>
            </a:endParaRPr>
          </a:p>
          <a:p>
            <a:r>
              <a:rPr lang="en-US" smtClean="0">
                <a:latin typeface="Arial" panose="020B0604020202020204" pitchFamily="34" charset="0"/>
              </a:rPr>
              <a:t>Showing closure under letsub is a good exercise.</a:t>
            </a:r>
          </a:p>
        </p:txBody>
      </p:sp>
    </p:spTree>
    <p:extLst>
      <p:ext uri="{BB962C8B-B14F-4D97-AF65-F5344CB8AC3E}">
        <p14:creationId xmlns:p14="http://schemas.microsoft.com/office/powerpoint/2010/main" val="2139834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25438" y="700088"/>
            <a:ext cx="6208712" cy="3494087"/>
          </a:xfrm>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anose="020B0604020202020204" pitchFamily="34" charset="0"/>
              </a:rPr>
              <a:t>Answers are on next two (Hidden) slides.</a:t>
            </a: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10186" indent="-273148" eaLnBrk="0" hangingPunct="0">
              <a:defRPr>
                <a:solidFill>
                  <a:schemeClr val="tx1"/>
                </a:solidFill>
                <a:latin typeface="Arial" panose="020B0604020202020204" pitchFamily="34" charset="0"/>
              </a:defRPr>
            </a:lvl2pPr>
            <a:lvl3pPr marL="1092594" indent="-218519" eaLnBrk="0" hangingPunct="0">
              <a:defRPr>
                <a:solidFill>
                  <a:schemeClr val="tx1"/>
                </a:solidFill>
                <a:latin typeface="Arial" panose="020B0604020202020204" pitchFamily="34" charset="0"/>
              </a:defRPr>
            </a:lvl3pPr>
            <a:lvl4pPr marL="1529631" indent="-218519" eaLnBrk="0" hangingPunct="0">
              <a:defRPr>
                <a:solidFill>
                  <a:schemeClr val="tx1"/>
                </a:solidFill>
                <a:latin typeface="Arial" panose="020B0604020202020204" pitchFamily="34" charset="0"/>
              </a:defRPr>
            </a:lvl4pPr>
            <a:lvl5pPr marL="1966669" indent="-218519" eaLnBrk="0" hangingPunct="0">
              <a:defRPr>
                <a:solidFill>
                  <a:schemeClr val="tx1"/>
                </a:solidFill>
                <a:latin typeface="Arial" panose="020B0604020202020204" pitchFamily="34" charset="0"/>
              </a:defRPr>
            </a:lvl5pPr>
            <a:lvl6pPr marL="2403706" indent="-218519" eaLnBrk="0" fontAlgn="base" hangingPunct="0">
              <a:spcBef>
                <a:spcPct val="0"/>
              </a:spcBef>
              <a:spcAft>
                <a:spcPct val="0"/>
              </a:spcAft>
              <a:defRPr>
                <a:solidFill>
                  <a:schemeClr val="tx1"/>
                </a:solidFill>
                <a:latin typeface="Arial" panose="020B0604020202020204" pitchFamily="34" charset="0"/>
              </a:defRPr>
            </a:lvl6pPr>
            <a:lvl7pPr marL="2840744" indent="-218519" eaLnBrk="0" fontAlgn="base" hangingPunct="0">
              <a:spcBef>
                <a:spcPct val="0"/>
              </a:spcBef>
              <a:spcAft>
                <a:spcPct val="0"/>
              </a:spcAft>
              <a:defRPr>
                <a:solidFill>
                  <a:schemeClr val="tx1"/>
                </a:solidFill>
                <a:latin typeface="Arial" panose="020B0604020202020204" pitchFamily="34" charset="0"/>
              </a:defRPr>
            </a:lvl7pPr>
            <a:lvl8pPr marL="3277781" indent="-218519" eaLnBrk="0" fontAlgn="base" hangingPunct="0">
              <a:spcBef>
                <a:spcPct val="0"/>
              </a:spcBef>
              <a:spcAft>
                <a:spcPct val="0"/>
              </a:spcAft>
              <a:defRPr>
                <a:solidFill>
                  <a:schemeClr val="tx1"/>
                </a:solidFill>
                <a:latin typeface="Arial" panose="020B0604020202020204" pitchFamily="34" charset="0"/>
              </a:defRPr>
            </a:lvl8pPr>
            <a:lvl9pPr marL="3714819" indent="-21851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3743A84-56EE-4800-942F-E864E465C457}" type="slidenum">
              <a:rPr lang="en-US"/>
              <a:pPr eaLnBrk="1" hangingPunct="1"/>
              <a:t>25</a:t>
            </a:fld>
            <a:endParaRPr lang="en-US"/>
          </a:p>
        </p:txBody>
      </p:sp>
    </p:spTree>
    <p:extLst>
      <p:ext uri="{BB962C8B-B14F-4D97-AF65-F5344CB8AC3E}">
        <p14:creationId xmlns:p14="http://schemas.microsoft.com/office/powerpoint/2010/main" val="1066722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325438" y="700088"/>
            <a:ext cx="6208712" cy="3494087"/>
          </a:xfrm>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10186" indent="-273148" eaLnBrk="0" hangingPunct="0">
              <a:defRPr>
                <a:solidFill>
                  <a:schemeClr val="tx1"/>
                </a:solidFill>
                <a:latin typeface="Arial" panose="020B0604020202020204" pitchFamily="34" charset="0"/>
              </a:defRPr>
            </a:lvl2pPr>
            <a:lvl3pPr marL="1092594" indent="-218519" eaLnBrk="0" hangingPunct="0">
              <a:defRPr>
                <a:solidFill>
                  <a:schemeClr val="tx1"/>
                </a:solidFill>
                <a:latin typeface="Arial" panose="020B0604020202020204" pitchFamily="34" charset="0"/>
              </a:defRPr>
            </a:lvl3pPr>
            <a:lvl4pPr marL="1529631" indent="-218519" eaLnBrk="0" hangingPunct="0">
              <a:defRPr>
                <a:solidFill>
                  <a:schemeClr val="tx1"/>
                </a:solidFill>
                <a:latin typeface="Arial" panose="020B0604020202020204" pitchFamily="34" charset="0"/>
              </a:defRPr>
            </a:lvl4pPr>
            <a:lvl5pPr marL="1966669" indent="-218519" eaLnBrk="0" hangingPunct="0">
              <a:defRPr>
                <a:solidFill>
                  <a:schemeClr val="tx1"/>
                </a:solidFill>
                <a:latin typeface="Arial" panose="020B0604020202020204" pitchFamily="34" charset="0"/>
              </a:defRPr>
            </a:lvl5pPr>
            <a:lvl6pPr marL="2403706" indent="-218519" eaLnBrk="0" fontAlgn="base" hangingPunct="0">
              <a:spcBef>
                <a:spcPct val="0"/>
              </a:spcBef>
              <a:spcAft>
                <a:spcPct val="0"/>
              </a:spcAft>
              <a:defRPr>
                <a:solidFill>
                  <a:schemeClr val="tx1"/>
                </a:solidFill>
                <a:latin typeface="Arial" panose="020B0604020202020204" pitchFamily="34" charset="0"/>
              </a:defRPr>
            </a:lvl6pPr>
            <a:lvl7pPr marL="2840744" indent="-218519" eaLnBrk="0" fontAlgn="base" hangingPunct="0">
              <a:spcBef>
                <a:spcPct val="0"/>
              </a:spcBef>
              <a:spcAft>
                <a:spcPct val="0"/>
              </a:spcAft>
              <a:defRPr>
                <a:solidFill>
                  <a:schemeClr val="tx1"/>
                </a:solidFill>
                <a:latin typeface="Arial" panose="020B0604020202020204" pitchFamily="34" charset="0"/>
              </a:defRPr>
            </a:lvl7pPr>
            <a:lvl8pPr marL="3277781" indent="-218519" eaLnBrk="0" fontAlgn="base" hangingPunct="0">
              <a:spcBef>
                <a:spcPct val="0"/>
              </a:spcBef>
              <a:spcAft>
                <a:spcPct val="0"/>
              </a:spcAft>
              <a:defRPr>
                <a:solidFill>
                  <a:schemeClr val="tx1"/>
                </a:solidFill>
                <a:latin typeface="Arial" panose="020B0604020202020204" pitchFamily="34" charset="0"/>
              </a:defRPr>
            </a:lvl8pPr>
            <a:lvl9pPr marL="3714819" indent="-21851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AB52CF5-865B-43AF-953A-B85174F6B464}" type="slidenum">
              <a:rPr lang="en-US"/>
              <a:pPr eaLnBrk="1" hangingPunct="1"/>
              <a:t>26</a:t>
            </a:fld>
            <a:endParaRPr lang="en-US"/>
          </a:p>
        </p:txBody>
      </p:sp>
    </p:spTree>
    <p:extLst>
      <p:ext uri="{BB962C8B-B14F-4D97-AF65-F5344CB8AC3E}">
        <p14:creationId xmlns:p14="http://schemas.microsoft.com/office/powerpoint/2010/main" val="10915695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325438" y="700088"/>
            <a:ext cx="6208712" cy="3494087"/>
          </a:xfrm>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10186" indent="-273148" eaLnBrk="0" hangingPunct="0">
              <a:defRPr>
                <a:solidFill>
                  <a:schemeClr val="tx1"/>
                </a:solidFill>
                <a:latin typeface="Arial" panose="020B0604020202020204" pitchFamily="34" charset="0"/>
              </a:defRPr>
            </a:lvl2pPr>
            <a:lvl3pPr marL="1092594" indent="-218519" eaLnBrk="0" hangingPunct="0">
              <a:defRPr>
                <a:solidFill>
                  <a:schemeClr val="tx1"/>
                </a:solidFill>
                <a:latin typeface="Arial" panose="020B0604020202020204" pitchFamily="34" charset="0"/>
              </a:defRPr>
            </a:lvl3pPr>
            <a:lvl4pPr marL="1529631" indent="-218519" eaLnBrk="0" hangingPunct="0">
              <a:defRPr>
                <a:solidFill>
                  <a:schemeClr val="tx1"/>
                </a:solidFill>
                <a:latin typeface="Arial" panose="020B0604020202020204" pitchFamily="34" charset="0"/>
              </a:defRPr>
            </a:lvl4pPr>
            <a:lvl5pPr marL="1966669" indent="-218519" eaLnBrk="0" hangingPunct="0">
              <a:defRPr>
                <a:solidFill>
                  <a:schemeClr val="tx1"/>
                </a:solidFill>
                <a:latin typeface="Arial" panose="020B0604020202020204" pitchFamily="34" charset="0"/>
              </a:defRPr>
            </a:lvl5pPr>
            <a:lvl6pPr marL="2403706" indent="-218519" eaLnBrk="0" fontAlgn="base" hangingPunct="0">
              <a:spcBef>
                <a:spcPct val="0"/>
              </a:spcBef>
              <a:spcAft>
                <a:spcPct val="0"/>
              </a:spcAft>
              <a:defRPr>
                <a:solidFill>
                  <a:schemeClr val="tx1"/>
                </a:solidFill>
                <a:latin typeface="Arial" panose="020B0604020202020204" pitchFamily="34" charset="0"/>
              </a:defRPr>
            </a:lvl6pPr>
            <a:lvl7pPr marL="2840744" indent="-218519" eaLnBrk="0" fontAlgn="base" hangingPunct="0">
              <a:spcBef>
                <a:spcPct val="0"/>
              </a:spcBef>
              <a:spcAft>
                <a:spcPct val="0"/>
              </a:spcAft>
              <a:defRPr>
                <a:solidFill>
                  <a:schemeClr val="tx1"/>
                </a:solidFill>
                <a:latin typeface="Arial" panose="020B0604020202020204" pitchFamily="34" charset="0"/>
              </a:defRPr>
            </a:lvl7pPr>
            <a:lvl8pPr marL="3277781" indent="-218519" eaLnBrk="0" fontAlgn="base" hangingPunct="0">
              <a:spcBef>
                <a:spcPct val="0"/>
              </a:spcBef>
              <a:spcAft>
                <a:spcPct val="0"/>
              </a:spcAft>
              <a:defRPr>
                <a:solidFill>
                  <a:schemeClr val="tx1"/>
                </a:solidFill>
                <a:latin typeface="Arial" panose="020B0604020202020204" pitchFamily="34" charset="0"/>
              </a:defRPr>
            </a:lvl8pPr>
            <a:lvl9pPr marL="3714819" indent="-21851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D63E051-4F1B-4FBE-9EA8-8DE799794619}" type="slidenum">
              <a:rPr lang="en-US"/>
              <a:pPr eaLnBrk="1" hangingPunct="1"/>
              <a:t>27</a:t>
            </a:fld>
            <a:endParaRPr lang="en-US"/>
          </a:p>
        </p:txBody>
      </p:sp>
    </p:spTree>
    <p:extLst>
      <p:ext uri="{BB962C8B-B14F-4D97-AF65-F5344CB8AC3E}">
        <p14:creationId xmlns:p14="http://schemas.microsoft.com/office/powerpoint/2010/main" val="13588497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325438" y="700088"/>
            <a:ext cx="6208712" cy="3494087"/>
          </a:xfrm>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anose="020B0604020202020204" pitchFamily="34" charset="0"/>
              </a:rPr>
              <a:t>Also intersection of {a</a:t>
            </a:r>
            <a:r>
              <a:rPr lang="en-US" baseline="30000" smtClean="0">
                <a:latin typeface="Arial" panose="020B0604020202020204" pitchFamily="34" charset="0"/>
              </a:rPr>
              <a:t>n</a:t>
            </a:r>
            <a:r>
              <a:rPr lang="en-US" smtClean="0">
                <a:latin typeface="Arial" panose="020B0604020202020204" pitchFamily="34" charset="0"/>
              </a:rPr>
              <a:t>b</a:t>
            </a:r>
            <a:r>
              <a:rPr lang="en-US" baseline="30000" smtClean="0">
                <a:latin typeface="Arial" panose="020B0604020202020204" pitchFamily="34" charset="0"/>
              </a:rPr>
              <a:t>n</a:t>
            </a:r>
            <a:r>
              <a:rPr lang="en-US" smtClean="0">
                <a:latin typeface="Arial" panose="020B0604020202020204" pitchFamily="34" charset="0"/>
              </a:rPr>
              <a:t>} and {a</a:t>
            </a:r>
            <a:r>
              <a:rPr lang="en-US" baseline="30000" smtClean="0">
                <a:latin typeface="Arial" panose="020B0604020202020204" pitchFamily="34" charset="0"/>
              </a:rPr>
              <a:t>n</a:t>
            </a:r>
            <a:r>
              <a:rPr lang="en-US" smtClean="0">
                <a:latin typeface="Arial" panose="020B0604020202020204" pitchFamily="34" charset="0"/>
              </a:rPr>
              <a:t>b</a:t>
            </a:r>
            <a:r>
              <a:rPr lang="en-US" baseline="30000" smtClean="0">
                <a:latin typeface="Arial" panose="020B0604020202020204" pitchFamily="34" charset="0"/>
              </a:rPr>
              <a:t>n+1</a:t>
            </a:r>
            <a:r>
              <a:rPr lang="en-US" smtClean="0">
                <a:latin typeface="Arial" panose="020B0604020202020204" pitchFamily="34" charset="0"/>
              </a:rPr>
              <a:t>} is empty, hence regular.</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10186" indent="-273148" eaLnBrk="0" hangingPunct="0">
              <a:defRPr>
                <a:solidFill>
                  <a:schemeClr val="tx1"/>
                </a:solidFill>
                <a:latin typeface="Arial" panose="020B0604020202020204" pitchFamily="34" charset="0"/>
              </a:defRPr>
            </a:lvl2pPr>
            <a:lvl3pPr marL="1092594" indent="-218519" eaLnBrk="0" hangingPunct="0">
              <a:defRPr>
                <a:solidFill>
                  <a:schemeClr val="tx1"/>
                </a:solidFill>
                <a:latin typeface="Arial" panose="020B0604020202020204" pitchFamily="34" charset="0"/>
              </a:defRPr>
            </a:lvl3pPr>
            <a:lvl4pPr marL="1529631" indent="-218519" eaLnBrk="0" hangingPunct="0">
              <a:defRPr>
                <a:solidFill>
                  <a:schemeClr val="tx1"/>
                </a:solidFill>
                <a:latin typeface="Arial" panose="020B0604020202020204" pitchFamily="34" charset="0"/>
              </a:defRPr>
            </a:lvl4pPr>
            <a:lvl5pPr marL="1966669" indent="-218519" eaLnBrk="0" hangingPunct="0">
              <a:defRPr>
                <a:solidFill>
                  <a:schemeClr val="tx1"/>
                </a:solidFill>
                <a:latin typeface="Arial" panose="020B0604020202020204" pitchFamily="34" charset="0"/>
              </a:defRPr>
            </a:lvl5pPr>
            <a:lvl6pPr marL="2403706" indent="-218519" eaLnBrk="0" fontAlgn="base" hangingPunct="0">
              <a:spcBef>
                <a:spcPct val="0"/>
              </a:spcBef>
              <a:spcAft>
                <a:spcPct val="0"/>
              </a:spcAft>
              <a:defRPr>
                <a:solidFill>
                  <a:schemeClr val="tx1"/>
                </a:solidFill>
                <a:latin typeface="Arial" panose="020B0604020202020204" pitchFamily="34" charset="0"/>
              </a:defRPr>
            </a:lvl6pPr>
            <a:lvl7pPr marL="2840744" indent="-218519" eaLnBrk="0" fontAlgn="base" hangingPunct="0">
              <a:spcBef>
                <a:spcPct val="0"/>
              </a:spcBef>
              <a:spcAft>
                <a:spcPct val="0"/>
              </a:spcAft>
              <a:defRPr>
                <a:solidFill>
                  <a:schemeClr val="tx1"/>
                </a:solidFill>
                <a:latin typeface="Arial" panose="020B0604020202020204" pitchFamily="34" charset="0"/>
              </a:defRPr>
            </a:lvl7pPr>
            <a:lvl8pPr marL="3277781" indent="-218519" eaLnBrk="0" fontAlgn="base" hangingPunct="0">
              <a:spcBef>
                <a:spcPct val="0"/>
              </a:spcBef>
              <a:spcAft>
                <a:spcPct val="0"/>
              </a:spcAft>
              <a:defRPr>
                <a:solidFill>
                  <a:schemeClr val="tx1"/>
                </a:solidFill>
                <a:latin typeface="Arial" panose="020B0604020202020204" pitchFamily="34" charset="0"/>
              </a:defRPr>
            </a:lvl8pPr>
            <a:lvl9pPr marL="3714819" indent="-21851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98F889B-1770-4569-BD63-D43D3A3F33FB}" type="slidenum">
              <a:rPr lang="en-US"/>
              <a:pPr eaLnBrk="1" hangingPunct="1"/>
              <a:t>28</a:t>
            </a:fld>
            <a:endParaRPr lang="en-US"/>
          </a:p>
        </p:txBody>
      </p:sp>
    </p:spTree>
    <p:extLst>
      <p:ext uri="{BB962C8B-B14F-4D97-AF65-F5344CB8AC3E}">
        <p14:creationId xmlns:p14="http://schemas.microsoft.com/office/powerpoint/2010/main" val="38523064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325438" y="700088"/>
            <a:ext cx="6208712" cy="3494087"/>
          </a:xfrm>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10186" indent="-273148" eaLnBrk="0" hangingPunct="0">
              <a:defRPr>
                <a:solidFill>
                  <a:schemeClr val="tx1"/>
                </a:solidFill>
                <a:latin typeface="Arial" panose="020B0604020202020204" pitchFamily="34" charset="0"/>
              </a:defRPr>
            </a:lvl2pPr>
            <a:lvl3pPr marL="1092594" indent="-218519" eaLnBrk="0" hangingPunct="0">
              <a:defRPr>
                <a:solidFill>
                  <a:schemeClr val="tx1"/>
                </a:solidFill>
                <a:latin typeface="Arial" panose="020B0604020202020204" pitchFamily="34" charset="0"/>
              </a:defRPr>
            </a:lvl3pPr>
            <a:lvl4pPr marL="1529631" indent="-218519" eaLnBrk="0" hangingPunct="0">
              <a:defRPr>
                <a:solidFill>
                  <a:schemeClr val="tx1"/>
                </a:solidFill>
                <a:latin typeface="Arial" panose="020B0604020202020204" pitchFamily="34" charset="0"/>
              </a:defRPr>
            </a:lvl4pPr>
            <a:lvl5pPr marL="1966669" indent="-218519" eaLnBrk="0" hangingPunct="0">
              <a:defRPr>
                <a:solidFill>
                  <a:schemeClr val="tx1"/>
                </a:solidFill>
                <a:latin typeface="Arial" panose="020B0604020202020204" pitchFamily="34" charset="0"/>
              </a:defRPr>
            </a:lvl5pPr>
            <a:lvl6pPr marL="2403706" indent="-218519" eaLnBrk="0" fontAlgn="base" hangingPunct="0">
              <a:spcBef>
                <a:spcPct val="0"/>
              </a:spcBef>
              <a:spcAft>
                <a:spcPct val="0"/>
              </a:spcAft>
              <a:defRPr>
                <a:solidFill>
                  <a:schemeClr val="tx1"/>
                </a:solidFill>
                <a:latin typeface="Arial" panose="020B0604020202020204" pitchFamily="34" charset="0"/>
              </a:defRPr>
            </a:lvl6pPr>
            <a:lvl7pPr marL="2840744" indent="-218519" eaLnBrk="0" fontAlgn="base" hangingPunct="0">
              <a:spcBef>
                <a:spcPct val="0"/>
              </a:spcBef>
              <a:spcAft>
                <a:spcPct val="0"/>
              </a:spcAft>
              <a:defRPr>
                <a:solidFill>
                  <a:schemeClr val="tx1"/>
                </a:solidFill>
                <a:latin typeface="Arial" panose="020B0604020202020204" pitchFamily="34" charset="0"/>
              </a:defRPr>
            </a:lvl7pPr>
            <a:lvl8pPr marL="3277781" indent="-218519" eaLnBrk="0" fontAlgn="base" hangingPunct="0">
              <a:spcBef>
                <a:spcPct val="0"/>
              </a:spcBef>
              <a:spcAft>
                <a:spcPct val="0"/>
              </a:spcAft>
              <a:defRPr>
                <a:solidFill>
                  <a:schemeClr val="tx1"/>
                </a:solidFill>
                <a:latin typeface="Arial" panose="020B0604020202020204" pitchFamily="34" charset="0"/>
              </a:defRPr>
            </a:lvl8pPr>
            <a:lvl9pPr marL="3714819" indent="-21851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3BDFE06-AEA1-4658-8651-C7373EC7284B}" type="slidenum">
              <a:rPr lang="en-US"/>
              <a:pPr eaLnBrk="1" hangingPunct="1"/>
              <a:t>29</a:t>
            </a:fld>
            <a:endParaRPr lang="en-US"/>
          </a:p>
        </p:txBody>
      </p:sp>
    </p:spTree>
    <p:extLst>
      <p:ext uri="{BB962C8B-B14F-4D97-AF65-F5344CB8AC3E}">
        <p14:creationId xmlns:p14="http://schemas.microsoft.com/office/powerpoint/2010/main" val="39594747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325438" y="700088"/>
            <a:ext cx="6208712" cy="3494087"/>
          </a:xfrm>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10186" indent="-273148" eaLnBrk="0" hangingPunct="0">
              <a:defRPr>
                <a:solidFill>
                  <a:schemeClr val="tx1"/>
                </a:solidFill>
                <a:latin typeface="Arial" panose="020B0604020202020204" pitchFamily="34" charset="0"/>
              </a:defRPr>
            </a:lvl2pPr>
            <a:lvl3pPr marL="1092594" indent="-218519" eaLnBrk="0" hangingPunct="0">
              <a:defRPr>
                <a:solidFill>
                  <a:schemeClr val="tx1"/>
                </a:solidFill>
                <a:latin typeface="Arial" panose="020B0604020202020204" pitchFamily="34" charset="0"/>
              </a:defRPr>
            </a:lvl3pPr>
            <a:lvl4pPr marL="1529631" indent="-218519" eaLnBrk="0" hangingPunct="0">
              <a:defRPr>
                <a:solidFill>
                  <a:schemeClr val="tx1"/>
                </a:solidFill>
                <a:latin typeface="Arial" panose="020B0604020202020204" pitchFamily="34" charset="0"/>
              </a:defRPr>
            </a:lvl4pPr>
            <a:lvl5pPr marL="1966669" indent="-218519" eaLnBrk="0" hangingPunct="0">
              <a:defRPr>
                <a:solidFill>
                  <a:schemeClr val="tx1"/>
                </a:solidFill>
                <a:latin typeface="Arial" panose="020B0604020202020204" pitchFamily="34" charset="0"/>
              </a:defRPr>
            </a:lvl5pPr>
            <a:lvl6pPr marL="2403706" indent="-218519" eaLnBrk="0" fontAlgn="base" hangingPunct="0">
              <a:spcBef>
                <a:spcPct val="0"/>
              </a:spcBef>
              <a:spcAft>
                <a:spcPct val="0"/>
              </a:spcAft>
              <a:defRPr>
                <a:solidFill>
                  <a:schemeClr val="tx1"/>
                </a:solidFill>
                <a:latin typeface="Arial" panose="020B0604020202020204" pitchFamily="34" charset="0"/>
              </a:defRPr>
            </a:lvl6pPr>
            <a:lvl7pPr marL="2840744" indent="-218519" eaLnBrk="0" fontAlgn="base" hangingPunct="0">
              <a:spcBef>
                <a:spcPct val="0"/>
              </a:spcBef>
              <a:spcAft>
                <a:spcPct val="0"/>
              </a:spcAft>
              <a:defRPr>
                <a:solidFill>
                  <a:schemeClr val="tx1"/>
                </a:solidFill>
                <a:latin typeface="Arial" panose="020B0604020202020204" pitchFamily="34" charset="0"/>
              </a:defRPr>
            </a:lvl7pPr>
            <a:lvl8pPr marL="3277781" indent="-218519" eaLnBrk="0" fontAlgn="base" hangingPunct="0">
              <a:spcBef>
                <a:spcPct val="0"/>
              </a:spcBef>
              <a:spcAft>
                <a:spcPct val="0"/>
              </a:spcAft>
              <a:defRPr>
                <a:solidFill>
                  <a:schemeClr val="tx1"/>
                </a:solidFill>
                <a:latin typeface="Arial" panose="020B0604020202020204" pitchFamily="34" charset="0"/>
              </a:defRPr>
            </a:lvl8pPr>
            <a:lvl9pPr marL="3714819" indent="-21851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187A867-EA16-4D86-B23F-AA3C065D7754}" type="slidenum">
              <a:rPr lang="en-US"/>
              <a:pPr eaLnBrk="1" hangingPunct="1"/>
              <a:t>30</a:t>
            </a:fld>
            <a:endParaRPr lang="en-US"/>
          </a:p>
        </p:txBody>
      </p:sp>
    </p:spTree>
    <p:extLst>
      <p:ext uri="{BB962C8B-B14F-4D97-AF65-F5344CB8AC3E}">
        <p14:creationId xmlns:p14="http://schemas.microsoft.com/office/powerpoint/2010/main" val="19226409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325438" y="700088"/>
            <a:ext cx="6208712" cy="3494087"/>
          </a:xfrm>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anose="020B0604020202020204" pitchFamily="34" charset="0"/>
              </a:rPr>
              <a:t>Students will show this directly in HW 6.</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10186" indent="-273148" eaLnBrk="0" hangingPunct="0">
              <a:defRPr>
                <a:solidFill>
                  <a:schemeClr val="tx1"/>
                </a:solidFill>
                <a:latin typeface="Arial" panose="020B0604020202020204" pitchFamily="34" charset="0"/>
              </a:defRPr>
            </a:lvl2pPr>
            <a:lvl3pPr marL="1092594" indent="-218519" eaLnBrk="0" hangingPunct="0">
              <a:defRPr>
                <a:solidFill>
                  <a:schemeClr val="tx1"/>
                </a:solidFill>
                <a:latin typeface="Arial" panose="020B0604020202020204" pitchFamily="34" charset="0"/>
              </a:defRPr>
            </a:lvl3pPr>
            <a:lvl4pPr marL="1529631" indent="-218519" eaLnBrk="0" hangingPunct="0">
              <a:defRPr>
                <a:solidFill>
                  <a:schemeClr val="tx1"/>
                </a:solidFill>
                <a:latin typeface="Arial" panose="020B0604020202020204" pitchFamily="34" charset="0"/>
              </a:defRPr>
            </a:lvl4pPr>
            <a:lvl5pPr marL="1966669" indent="-218519" eaLnBrk="0" hangingPunct="0">
              <a:defRPr>
                <a:solidFill>
                  <a:schemeClr val="tx1"/>
                </a:solidFill>
                <a:latin typeface="Arial" panose="020B0604020202020204" pitchFamily="34" charset="0"/>
              </a:defRPr>
            </a:lvl5pPr>
            <a:lvl6pPr marL="2403706" indent="-218519" eaLnBrk="0" fontAlgn="base" hangingPunct="0">
              <a:spcBef>
                <a:spcPct val="0"/>
              </a:spcBef>
              <a:spcAft>
                <a:spcPct val="0"/>
              </a:spcAft>
              <a:defRPr>
                <a:solidFill>
                  <a:schemeClr val="tx1"/>
                </a:solidFill>
                <a:latin typeface="Arial" panose="020B0604020202020204" pitchFamily="34" charset="0"/>
              </a:defRPr>
            </a:lvl6pPr>
            <a:lvl7pPr marL="2840744" indent="-218519" eaLnBrk="0" fontAlgn="base" hangingPunct="0">
              <a:spcBef>
                <a:spcPct val="0"/>
              </a:spcBef>
              <a:spcAft>
                <a:spcPct val="0"/>
              </a:spcAft>
              <a:defRPr>
                <a:solidFill>
                  <a:schemeClr val="tx1"/>
                </a:solidFill>
                <a:latin typeface="Arial" panose="020B0604020202020204" pitchFamily="34" charset="0"/>
              </a:defRPr>
            </a:lvl7pPr>
            <a:lvl8pPr marL="3277781" indent="-218519" eaLnBrk="0" fontAlgn="base" hangingPunct="0">
              <a:spcBef>
                <a:spcPct val="0"/>
              </a:spcBef>
              <a:spcAft>
                <a:spcPct val="0"/>
              </a:spcAft>
              <a:defRPr>
                <a:solidFill>
                  <a:schemeClr val="tx1"/>
                </a:solidFill>
                <a:latin typeface="Arial" panose="020B0604020202020204" pitchFamily="34" charset="0"/>
              </a:defRPr>
            </a:lvl8pPr>
            <a:lvl9pPr marL="3714819" indent="-21851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D2C2DCF-162D-48CE-9E63-3B4ED5DCE154}" type="slidenum">
              <a:rPr lang="en-US"/>
              <a:pPr eaLnBrk="1" hangingPunct="1"/>
              <a:t>31</a:t>
            </a:fld>
            <a:endParaRPr lang="en-US"/>
          </a:p>
        </p:txBody>
      </p:sp>
    </p:spTree>
    <p:extLst>
      <p:ext uri="{BB962C8B-B14F-4D97-AF65-F5344CB8AC3E}">
        <p14:creationId xmlns:p14="http://schemas.microsoft.com/office/powerpoint/2010/main" val="32232317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325438" y="700088"/>
            <a:ext cx="6208712" cy="3494087"/>
          </a:xfrm>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anose="020B0604020202020204" pitchFamily="34" charset="0"/>
              </a:rPr>
              <a:t>SO L is infinite.</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10186" indent="-273148" eaLnBrk="0" hangingPunct="0">
              <a:defRPr>
                <a:solidFill>
                  <a:schemeClr val="tx1"/>
                </a:solidFill>
                <a:latin typeface="Arial" panose="020B0604020202020204" pitchFamily="34" charset="0"/>
              </a:defRPr>
            </a:lvl2pPr>
            <a:lvl3pPr marL="1092594" indent="-218519" eaLnBrk="0" hangingPunct="0">
              <a:defRPr>
                <a:solidFill>
                  <a:schemeClr val="tx1"/>
                </a:solidFill>
                <a:latin typeface="Arial" panose="020B0604020202020204" pitchFamily="34" charset="0"/>
              </a:defRPr>
            </a:lvl3pPr>
            <a:lvl4pPr marL="1529631" indent="-218519" eaLnBrk="0" hangingPunct="0">
              <a:defRPr>
                <a:solidFill>
                  <a:schemeClr val="tx1"/>
                </a:solidFill>
                <a:latin typeface="Arial" panose="020B0604020202020204" pitchFamily="34" charset="0"/>
              </a:defRPr>
            </a:lvl4pPr>
            <a:lvl5pPr marL="1966669" indent="-218519" eaLnBrk="0" hangingPunct="0">
              <a:defRPr>
                <a:solidFill>
                  <a:schemeClr val="tx1"/>
                </a:solidFill>
                <a:latin typeface="Arial" panose="020B0604020202020204" pitchFamily="34" charset="0"/>
              </a:defRPr>
            </a:lvl5pPr>
            <a:lvl6pPr marL="2403706" indent="-218519" eaLnBrk="0" fontAlgn="base" hangingPunct="0">
              <a:spcBef>
                <a:spcPct val="0"/>
              </a:spcBef>
              <a:spcAft>
                <a:spcPct val="0"/>
              </a:spcAft>
              <a:defRPr>
                <a:solidFill>
                  <a:schemeClr val="tx1"/>
                </a:solidFill>
                <a:latin typeface="Arial" panose="020B0604020202020204" pitchFamily="34" charset="0"/>
              </a:defRPr>
            </a:lvl6pPr>
            <a:lvl7pPr marL="2840744" indent="-218519" eaLnBrk="0" fontAlgn="base" hangingPunct="0">
              <a:spcBef>
                <a:spcPct val="0"/>
              </a:spcBef>
              <a:spcAft>
                <a:spcPct val="0"/>
              </a:spcAft>
              <a:defRPr>
                <a:solidFill>
                  <a:schemeClr val="tx1"/>
                </a:solidFill>
                <a:latin typeface="Arial" panose="020B0604020202020204" pitchFamily="34" charset="0"/>
              </a:defRPr>
            </a:lvl7pPr>
            <a:lvl8pPr marL="3277781" indent="-218519" eaLnBrk="0" fontAlgn="base" hangingPunct="0">
              <a:spcBef>
                <a:spcPct val="0"/>
              </a:spcBef>
              <a:spcAft>
                <a:spcPct val="0"/>
              </a:spcAft>
              <a:defRPr>
                <a:solidFill>
                  <a:schemeClr val="tx1"/>
                </a:solidFill>
                <a:latin typeface="Arial" panose="020B0604020202020204" pitchFamily="34" charset="0"/>
              </a:defRPr>
            </a:lvl8pPr>
            <a:lvl9pPr marL="3714819" indent="-21851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86B1833-2C28-42FB-B64E-3EA72070A135}" type="slidenum">
              <a:rPr lang="en-US"/>
              <a:pPr eaLnBrk="1" hangingPunct="1"/>
              <a:t>32</a:t>
            </a:fld>
            <a:endParaRPr lang="en-US"/>
          </a:p>
        </p:txBody>
      </p:sp>
    </p:spTree>
    <p:extLst>
      <p:ext uri="{BB962C8B-B14F-4D97-AF65-F5344CB8AC3E}">
        <p14:creationId xmlns:p14="http://schemas.microsoft.com/office/powerpoint/2010/main" val="696957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B928D78C-D388-41F3-B1A8-4646F702CE31}" type="slidenum">
              <a:rPr lang="en-US" altLang="en-US" smtClean="0"/>
              <a:pPr/>
              <a:t>3</a:t>
            </a:fld>
            <a:endParaRPr lang="en-US" altLang="en-US" smtClean="0"/>
          </a:p>
        </p:txBody>
      </p:sp>
    </p:spTree>
    <p:extLst>
      <p:ext uri="{BB962C8B-B14F-4D97-AF65-F5344CB8AC3E}">
        <p14:creationId xmlns:p14="http://schemas.microsoft.com/office/powerpoint/2010/main" val="27885190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325438" y="700088"/>
            <a:ext cx="6208712" cy="3494087"/>
          </a:xfrm>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anose="020B0604020202020204" pitchFamily="34" charset="0"/>
              </a:rPr>
              <a:t>This slide is animated!</a:t>
            </a: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10186" indent="-273148" eaLnBrk="0" hangingPunct="0">
              <a:defRPr>
                <a:solidFill>
                  <a:schemeClr val="tx1"/>
                </a:solidFill>
                <a:latin typeface="Arial" panose="020B0604020202020204" pitchFamily="34" charset="0"/>
              </a:defRPr>
            </a:lvl2pPr>
            <a:lvl3pPr marL="1092594" indent="-218519" eaLnBrk="0" hangingPunct="0">
              <a:defRPr>
                <a:solidFill>
                  <a:schemeClr val="tx1"/>
                </a:solidFill>
                <a:latin typeface="Arial" panose="020B0604020202020204" pitchFamily="34" charset="0"/>
              </a:defRPr>
            </a:lvl3pPr>
            <a:lvl4pPr marL="1529631" indent="-218519" eaLnBrk="0" hangingPunct="0">
              <a:defRPr>
                <a:solidFill>
                  <a:schemeClr val="tx1"/>
                </a:solidFill>
                <a:latin typeface="Arial" panose="020B0604020202020204" pitchFamily="34" charset="0"/>
              </a:defRPr>
            </a:lvl4pPr>
            <a:lvl5pPr marL="1966669" indent="-218519" eaLnBrk="0" hangingPunct="0">
              <a:defRPr>
                <a:solidFill>
                  <a:schemeClr val="tx1"/>
                </a:solidFill>
                <a:latin typeface="Arial" panose="020B0604020202020204" pitchFamily="34" charset="0"/>
              </a:defRPr>
            </a:lvl5pPr>
            <a:lvl6pPr marL="2403706" indent="-218519" eaLnBrk="0" fontAlgn="base" hangingPunct="0">
              <a:spcBef>
                <a:spcPct val="0"/>
              </a:spcBef>
              <a:spcAft>
                <a:spcPct val="0"/>
              </a:spcAft>
              <a:defRPr>
                <a:solidFill>
                  <a:schemeClr val="tx1"/>
                </a:solidFill>
                <a:latin typeface="Arial" panose="020B0604020202020204" pitchFamily="34" charset="0"/>
              </a:defRPr>
            </a:lvl6pPr>
            <a:lvl7pPr marL="2840744" indent="-218519" eaLnBrk="0" fontAlgn="base" hangingPunct="0">
              <a:spcBef>
                <a:spcPct val="0"/>
              </a:spcBef>
              <a:spcAft>
                <a:spcPct val="0"/>
              </a:spcAft>
              <a:defRPr>
                <a:solidFill>
                  <a:schemeClr val="tx1"/>
                </a:solidFill>
                <a:latin typeface="Arial" panose="020B0604020202020204" pitchFamily="34" charset="0"/>
              </a:defRPr>
            </a:lvl7pPr>
            <a:lvl8pPr marL="3277781" indent="-218519" eaLnBrk="0" fontAlgn="base" hangingPunct="0">
              <a:spcBef>
                <a:spcPct val="0"/>
              </a:spcBef>
              <a:spcAft>
                <a:spcPct val="0"/>
              </a:spcAft>
              <a:defRPr>
                <a:solidFill>
                  <a:schemeClr val="tx1"/>
                </a:solidFill>
                <a:latin typeface="Arial" panose="020B0604020202020204" pitchFamily="34" charset="0"/>
              </a:defRPr>
            </a:lvl8pPr>
            <a:lvl9pPr marL="3714819" indent="-21851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832971B-0F21-471E-AA6F-3B011849A182}" type="slidenum">
              <a:rPr lang="en-US"/>
              <a:pPr eaLnBrk="1" hangingPunct="1"/>
              <a:t>33</a:t>
            </a:fld>
            <a:endParaRPr lang="en-US"/>
          </a:p>
        </p:txBody>
      </p:sp>
    </p:spTree>
    <p:extLst>
      <p:ext uri="{BB962C8B-B14F-4D97-AF65-F5344CB8AC3E}">
        <p14:creationId xmlns:p14="http://schemas.microsoft.com/office/powerpoint/2010/main" val="25375395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325438" y="700088"/>
            <a:ext cx="6208712" cy="3494087"/>
          </a:xfrm>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anose="020B0604020202020204" pitchFamily="34" charset="0"/>
              </a:rPr>
              <a:t>Answer to the question.  Then the statement</a:t>
            </a:r>
            <a:r>
              <a:rPr lang="en-US" baseline="0" dirty="0" smtClean="0">
                <a:latin typeface="Arial" panose="020B0604020202020204" pitchFamily="34" charset="0"/>
              </a:rPr>
              <a:t> is vacuously true.</a:t>
            </a:r>
            <a:endParaRPr lang="en-US" dirty="0" smtClean="0">
              <a:latin typeface="Arial" panose="020B0604020202020204" pitchFamily="34"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10186" indent="-273148" eaLnBrk="0" hangingPunct="0">
              <a:defRPr>
                <a:solidFill>
                  <a:schemeClr val="tx1"/>
                </a:solidFill>
                <a:latin typeface="Arial" panose="020B0604020202020204" pitchFamily="34" charset="0"/>
              </a:defRPr>
            </a:lvl2pPr>
            <a:lvl3pPr marL="1092594" indent="-218519" eaLnBrk="0" hangingPunct="0">
              <a:defRPr>
                <a:solidFill>
                  <a:schemeClr val="tx1"/>
                </a:solidFill>
                <a:latin typeface="Arial" panose="020B0604020202020204" pitchFamily="34" charset="0"/>
              </a:defRPr>
            </a:lvl3pPr>
            <a:lvl4pPr marL="1529631" indent="-218519" eaLnBrk="0" hangingPunct="0">
              <a:defRPr>
                <a:solidFill>
                  <a:schemeClr val="tx1"/>
                </a:solidFill>
                <a:latin typeface="Arial" panose="020B0604020202020204" pitchFamily="34" charset="0"/>
              </a:defRPr>
            </a:lvl4pPr>
            <a:lvl5pPr marL="1966669" indent="-218519" eaLnBrk="0" hangingPunct="0">
              <a:defRPr>
                <a:solidFill>
                  <a:schemeClr val="tx1"/>
                </a:solidFill>
                <a:latin typeface="Arial" panose="020B0604020202020204" pitchFamily="34" charset="0"/>
              </a:defRPr>
            </a:lvl5pPr>
            <a:lvl6pPr marL="2403706" indent="-218519" eaLnBrk="0" fontAlgn="base" hangingPunct="0">
              <a:spcBef>
                <a:spcPct val="0"/>
              </a:spcBef>
              <a:spcAft>
                <a:spcPct val="0"/>
              </a:spcAft>
              <a:defRPr>
                <a:solidFill>
                  <a:schemeClr val="tx1"/>
                </a:solidFill>
                <a:latin typeface="Arial" panose="020B0604020202020204" pitchFamily="34" charset="0"/>
              </a:defRPr>
            </a:lvl6pPr>
            <a:lvl7pPr marL="2840744" indent="-218519" eaLnBrk="0" fontAlgn="base" hangingPunct="0">
              <a:spcBef>
                <a:spcPct val="0"/>
              </a:spcBef>
              <a:spcAft>
                <a:spcPct val="0"/>
              </a:spcAft>
              <a:defRPr>
                <a:solidFill>
                  <a:schemeClr val="tx1"/>
                </a:solidFill>
                <a:latin typeface="Arial" panose="020B0604020202020204" pitchFamily="34" charset="0"/>
              </a:defRPr>
            </a:lvl7pPr>
            <a:lvl8pPr marL="3277781" indent="-218519" eaLnBrk="0" fontAlgn="base" hangingPunct="0">
              <a:spcBef>
                <a:spcPct val="0"/>
              </a:spcBef>
              <a:spcAft>
                <a:spcPct val="0"/>
              </a:spcAft>
              <a:defRPr>
                <a:solidFill>
                  <a:schemeClr val="tx1"/>
                </a:solidFill>
                <a:latin typeface="Arial" panose="020B0604020202020204" pitchFamily="34" charset="0"/>
              </a:defRPr>
            </a:lvl8pPr>
            <a:lvl9pPr marL="3714819" indent="-21851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7975466-39B1-4906-BB2D-2746C23689D5}" type="slidenum">
              <a:rPr lang="en-US"/>
              <a:pPr eaLnBrk="1" hangingPunct="1"/>
              <a:t>34</a:t>
            </a:fld>
            <a:endParaRPr lang="en-US"/>
          </a:p>
        </p:txBody>
      </p:sp>
    </p:spTree>
    <p:extLst>
      <p:ext uri="{BB962C8B-B14F-4D97-AF65-F5344CB8AC3E}">
        <p14:creationId xmlns:p14="http://schemas.microsoft.com/office/powerpoint/2010/main" val="31361814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325438" y="700088"/>
            <a:ext cx="6208712" cy="3494087"/>
          </a:xfrm>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aseline="0" dirty="0" smtClean="0">
                <a:latin typeface="Arial" panose="020B0604020202020204" pitchFamily="34" charset="0"/>
              </a:rPr>
              <a:t>'</a:t>
            </a:r>
            <a:endParaRPr lang="en-US" dirty="0" smtClean="0">
              <a:latin typeface="Arial" panose="020B0604020202020204"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10186" indent="-273148" eaLnBrk="0" hangingPunct="0">
              <a:defRPr>
                <a:solidFill>
                  <a:schemeClr val="tx1"/>
                </a:solidFill>
                <a:latin typeface="Arial" panose="020B0604020202020204" pitchFamily="34" charset="0"/>
              </a:defRPr>
            </a:lvl2pPr>
            <a:lvl3pPr marL="1092594" indent="-218519" eaLnBrk="0" hangingPunct="0">
              <a:defRPr>
                <a:solidFill>
                  <a:schemeClr val="tx1"/>
                </a:solidFill>
                <a:latin typeface="Arial" panose="020B0604020202020204" pitchFamily="34" charset="0"/>
              </a:defRPr>
            </a:lvl3pPr>
            <a:lvl4pPr marL="1529631" indent="-218519" eaLnBrk="0" hangingPunct="0">
              <a:defRPr>
                <a:solidFill>
                  <a:schemeClr val="tx1"/>
                </a:solidFill>
                <a:latin typeface="Arial" panose="020B0604020202020204" pitchFamily="34" charset="0"/>
              </a:defRPr>
            </a:lvl4pPr>
            <a:lvl5pPr marL="1966669" indent="-218519" eaLnBrk="0" hangingPunct="0">
              <a:defRPr>
                <a:solidFill>
                  <a:schemeClr val="tx1"/>
                </a:solidFill>
                <a:latin typeface="Arial" panose="020B0604020202020204" pitchFamily="34" charset="0"/>
              </a:defRPr>
            </a:lvl5pPr>
            <a:lvl6pPr marL="2403706" indent="-218519" eaLnBrk="0" fontAlgn="base" hangingPunct="0">
              <a:spcBef>
                <a:spcPct val="0"/>
              </a:spcBef>
              <a:spcAft>
                <a:spcPct val="0"/>
              </a:spcAft>
              <a:defRPr>
                <a:solidFill>
                  <a:schemeClr val="tx1"/>
                </a:solidFill>
                <a:latin typeface="Arial" panose="020B0604020202020204" pitchFamily="34" charset="0"/>
              </a:defRPr>
            </a:lvl6pPr>
            <a:lvl7pPr marL="2840744" indent="-218519" eaLnBrk="0" fontAlgn="base" hangingPunct="0">
              <a:spcBef>
                <a:spcPct val="0"/>
              </a:spcBef>
              <a:spcAft>
                <a:spcPct val="0"/>
              </a:spcAft>
              <a:defRPr>
                <a:solidFill>
                  <a:schemeClr val="tx1"/>
                </a:solidFill>
                <a:latin typeface="Arial" panose="020B0604020202020204" pitchFamily="34" charset="0"/>
              </a:defRPr>
            </a:lvl7pPr>
            <a:lvl8pPr marL="3277781" indent="-218519" eaLnBrk="0" fontAlgn="base" hangingPunct="0">
              <a:spcBef>
                <a:spcPct val="0"/>
              </a:spcBef>
              <a:spcAft>
                <a:spcPct val="0"/>
              </a:spcAft>
              <a:defRPr>
                <a:solidFill>
                  <a:schemeClr val="tx1"/>
                </a:solidFill>
                <a:latin typeface="Arial" panose="020B0604020202020204" pitchFamily="34" charset="0"/>
              </a:defRPr>
            </a:lvl8pPr>
            <a:lvl9pPr marL="3714819" indent="-21851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BECD381-AC81-41C5-BE14-4CAB86BCFC7E}" type="slidenum">
              <a:rPr lang="en-US"/>
              <a:pPr eaLnBrk="1" hangingPunct="1"/>
              <a:t>35</a:t>
            </a:fld>
            <a:endParaRPr lang="en-US"/>
          </a:p>
        </p:txBody>
      </p:sp>
    </p:spTree>
    <p:extLst>
      <p:ext uri="{BB962C8B-B14F-4D97-AF65-F5344CB8AC3E}">
        <p14:creationId xmlns:p14="http://schemas.microsoft.com/office/powerpoint/2010/main" val="29014286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325438" y="700088"/>
            <a:ext cx="6208712" cy="3494087"/>
          </a:xfrm>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anose="020B0604020202020204" pitchFamily="34" charset="0"/>
              </a:rPr>
              <a:t>Hide this slide in</a:t>
            </a:r>
            <a:r>
              <a:rPr lang="en-US" baseline="0" dirty="0" smtClean="0">
                <a:latin typeface="Arial" panose="020B0604020202020204" pitchFamily="34" charset="0"/>
              </a:rPr>
              <a:t> the online slides.  Then unhide for class </a:t>
            </a:r>
            <a:r>
              <a:rPr lang="en-US" baseline="0" smtClean="0">
                <a:latin typeface="Arial" panose="020B0604020202020204" pitchFamily="34" charset="0"/>
              </a:rPr>
              <a:t>presentation.</a:t>
            </a:r>
            <a:endParaRPr lang="en-US" baseline="0" dirty="0" smtClean="0">
              <a:latin typeface="Arial" panose="020B0604020202020204"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10186" indent="-273148" eaLnBrk="0" hangingPunct="0">
              <a:defRPr>
                <a:solidFill>
                  <a:schemeClr val="tx1"/>
                </a:solidFill>
                <a:latin typeface="Arial" panose="020B0604020202020204" pitchFamily="34" charset="0"/>
              </a:defRPr>
            </a:lvl2pPr>
            <a:lvl3pPr marL="1092594" indent="-218519" eaLnBrk="0" hangingPunct="0">
              <a:defRPr>
                <a:solidFill>
                  <a:schemeClr val="tx1"/>
                </a:solidFill>
                <a:latin typeface="Arial" panose="020B0604020202020204" pitchFamily="34" charset="0"/>
              </a:defRPr>
            </a:lvl3pPr>
            <a:lvl4pPr marL="1529631" indent="-218519" eaLnBrk="0" hangingPunct="0">
              <a:defRPr>
                <a:solidFill>
                  <a:schemeClr val="tx1"/>
                </a:solidFill>
                <a:latin typeface="Arial" panose="020B0604020202020204" pitchFamily="34" charset="0"/>
              </a:defRPr>
            </a:lvl4pPr>
            <a:lvl5pPr marL="1966669" indent="-218519" eaLnBrk="0" hangingPunct="0">
              <a:defRPr>
                <a:solidFill>
                  <a:schemeClr val="tx1"/>
                </a:solidFill>
                <a:latin typeface="Arial" panose="020B0604020202020204" pitchFamily="34" charset="0"/>
              </a:defRPr>
            </a:lvl5pPr>
            <a:lvl6pPr marL="2403706" indent="-218519" eaLnBrk="0" fontAlgn="base" hangingPunct="0">
              <a:spcBef>
                <a:spcPct val="0"/>
              </a:spcBef>
              <a:spcAft>
                <a:spcPct val="0"/>
              </a:spcAft>
              <a:defRPr>
                <a:solidFill>
                  <a:schemeClr val="tx1"/>
                </a:solidFill>
                <a:latin typeface="Arial" panose="020B0604020202020204" pitchFamily="34" charset="0"/>
              </a:defRPr>
            </a:lvl6pPr>
            <a:lvl7pPr marL="2840744" indent="-218519" eaLnBrk="0" fontAlgn="base" hangingPunct="0">
              <a:spcBef>
                <a:spcPct val="0"/>
              </a:spcBef>
              <a:spcAft>
                <a:spcPct val="0"/>
              </a:spcAft>
              <a:defRPr>
                <a:solidFill>
                  <a:schemeClr val="tx1"/>
                </a:solidFill>
                <a:latin typeface="Arial" panose="020B0604020202020204" pitchFamily="34" charset="0"/>
              </a:defRPr>
            </a:lvl7pPr>
            <a:lvl8pPr marL="3277781" indent="-218519" eaLnBrk="0" fontAlgn="base" hangingPunct="0">
              <a:spcBef>
                <a:spcPct val="0"/>
              </a:spcBef>
              <a:spcAft>
                <a:spcPct val="0"/>
              </a:spcAft>
              <a:defRPr>
                <a:solidFill>
                  <a:schemeClr val="tx1"/>
                </a:solidFill>
                <a:latin typeface="Arial" panose="020B0604020202020204" pitchFamily="34" charset="0"/>
              </a:defRPr>
            </a:lvl8pPr>
            <a:lvl9pPr marL="3714819" indent="-21851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BECD381-AC81-41C5-BE14-4CAB86BCFC7E}" type="slidenum">
              <a:rPr lang="en-US"/>
              <a:pPr eaLnBrk="1" hangingPunct="1"/>
              <a:t>36</a:t>
            </a:fld>
            <a:endParaRPr lang="en-US"/>
          </a:p>
        </p:txBody>
      </p:sp>
    </p:spTree>
    <p:extLst>
      <p:ext uri="{BB962C8B-B14F-4D97-AF65-F5344CB8AC3E}">
        <p14:creationId xmlns:p14="http://schemas.microsoft.com/office/powerpoint/2010/main" val="41096081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325438" y="700088"/>
            <a:ext cx="6208712" cy="3494087"/>
          </a:xfrm>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10186" indent="-273148" eaLnBrk="0" hangingPunct="0">
              <a:defRPr>
                <a:solidFill>
                  <a:schemeClr val="tx1"/>
                </a:solidFill>
                <a:latin typeface="Arial" panose="020B0604020202020204" pitchFamily="34" charset="0"/>
              </a:defRPr>
            </a:lvl2pPr>
            <a:lvl3pPr marL="1092594" indent="-218519" eaLnBrk="0" hangingPunct="0">
              <a:defRPr>
                <a:solidFill>
                  <a:schemeClr val="tx1"/>
                </a:solidFill>
                <a:latin typeface="Arial" panose="020B0604020202020204" pitchFamily="34" charset="0"/>
              </a:defRPr>
            </a:lvl3pPr>
            <a:lvl4pPr marL="1529631" indent="-218519" eaLnBrk="0" hangingPunct="0">
              <a:defRPr>
                <a:solidFill>
                  <a:schemeClr val="tx1"/>
                </a:solidFill>
                <a:latin typeface="Arial" panose="020B0604020202020204" pitchFamily="34" charset="0"/>
              </a:defRPr>
            </a:lvl4pPr>
            <a:lvl5pPr marL="1966669" indent="-218519" eaLnBrk="0" hangingPunct="0">
              <a:defRPr>
                <a:solidFill>
                  <a:schemeClr val="tx1"/>
                </a:solidFill>
                <a:latin typeface="Arial" panose="020B0604020202020204" pitchFamily="34" charset="0"/>
              </a:defRPr>
            </a:lvl5pPr>
            <a:lvl6pPr marL="2403706" indent="-218519" eaLnBrk="0" fontAlgn="base" hangingPunct="0">
              <a:spcBef>
                <a:spcPct val="0"/>
              </a:spcBef>
              <a:spcAft>
                <a:spcPct val="0"/>
              </a:spcAft>
              <a:defRPr>
                <a:solidFill>
                  <a:schemeClr val="tx1"/>
                </a:solidFill>
                <a:latin typeface="Arial" panose="020B0604020202020204" pitchFamily="34" charset="0"/>
              </a:defRPr>
            </a:lvl6pPr>
            <a:lvl7pPr marL="2840744" indent="-218519" eaLnBrk="0" fontAlgn="base" hangingPunct="0">
              <a:spcBef>
                <a:spcPct val="0"/>
              </a:spcBef>
              <a:spcAft>
                <a:spcPct val="0"/>
              </a:spcAft>
              <a:defRPr>
                <a:solidFill>
                  <a:schemeClr val="tx1"/>
                </a:solidFill>
                <a:latin typeface="Arial" panose="020B0604020202020204" pitchFamily="34" charset="0"/>
              </a:defRPr>
            </a:lvl7pPr>
            <a:lvl8pPr marL="3277781" indent="-218519" eaLnBrk="0" fontAlgn="base" hangingPunct="0">
              <a:spcBef>
                <a:spcPct val="0"/>
              </a:spcBef>
              <a:spcAft>
                <a:spcPct val="0"/>
              </a:spcAft>
              <a:defRPr>
                <a:solidFill>
                  <a:schemeClr val="tx1"/>
                </a:solidFill>
                <a:latin typeface="Arial" panose="020B0604020202020204" pitchFamily="34" charset="0"/>
              </a:defRPr>
            </a:lvl8pPr>
            <a:lvl9pPr marL="3714819" indent="-21851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0BDB77C-9C20-44CA-938D-602E77F9BD12}" type="slidenum">
              <a:rPr lang="en-US"/>
              <a:pPr eaLnBrk="1" hangingPunct="1"/>
              <a:t>37</a:t>
            </a:fld>
            <a:endParaRPr lang="en-US"/>
          </a:p>
        </p:txBody>
      </p:sp>
    </p:spTree>
    <p:extLst>
      <p:ext uri="{BB962C8B-B14F-4D97-AF65-F5344CB8AC3E}">
        <p14:creationId xmlns:p14="http://schemas.microsoft.com/office/powerpoint/2010/main" val="24213682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325438" y="700088"/>
            <a:ext cx="6208712" cy="3494087"/>
          </a:xfrm>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anose="020B0604020202020204"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10186" indent="-273148" eaLnBrk="0" hangingPunct="0">
              <a:defRPr>
                <a:solidFill>
                  <a:schemeClr val="tx1"/>
                </a:solidFill>
                <a:latin typeface="Arial" panose="020B0604020202020204" pitchFamily="34" charset="0"/>
              </a:defRPr>
            </a:lvl2pPr>
            <a:lvl3pPr marL="1092594" indent="-218519" eaLnBrk="0" hangingPunct="0">
              <a:defRPr>
                <a:solidFill>
                  <a:schemeClr val="tx1"/>
                </a:solidFill>
                <a:latin typeface="Arial" panose="020B0604020202020204" pitchFamily="34" charset="0"/>
              </a:defRPr>
            </a:lvl3pPr>
            <a:lvl4pPr marL="1529631" indent="-218519" eaLnBrk="0" hangingPunct="0">
              <a:defRPr>
                <a:solidFill>
                  <a:schemeClr val="tx1"/>
                </a:solidFill>
                <a:latin typeface="Arial" panose="020B0604020202020204" pitchFamily="34" charset="0"/>
              </a:defRPr>
            </a:lvl4pPr>
            <a:lvl5pPr marL="1966669" indent="-218519" eaLnBrk="0" hangingPunct="0">
              <a:defRPr>
                <a:solidFill>
                  <a:schemeClr val="tx1"/>
                </a:solidFill>
                <a:latin typeface="Arial" panose="020B0604020202020204" pitchFamily="34" charset="0"/>
              </a:defRPr>
            </a:lvl5pPr>
            <a:lvl6pPr marL="2403706" indent="-218519" eaLnBrk="0" fontAlgn="base" hangingPunct="0">
              <a:spcBef>
                <a:spcPct val="0"/>
              </a:spcBef>
              <a:spcAft>
                <a:spcPct val="0"/>
              </a:spcAft>
              <a:defRPr>
                <a:solidFill>
                  <a:schemeClr val="tx1"/>
                </a:solidFill>
                <a:latin typeface="Arial" panose="020B0604020202020204" pitchFamily="34" charset="0"/>
              </a:defRPr>
            </a:lvl6pPr>
            <a:lvl7pPr marL="2840744" indent="-218519" eaLnBrk="0" fontAlgn="base" hangingPunct="0">
              <a:spcBef>
                <a:spcPct val="0"/>
              </a:spcBef>
              <a:spcAft>
                <a:spcPct val="0"/>
              </a:spcAft>
              <a:defRPr>
                <a:solidFill>
                  <a:schemeClr val="tx1"/>
                </a:solidFill>
                <a:latin typeface="Arial" panose="020B0604020202020204" pitchFamily="34" charset="0"/>
              </a:defRPr>
            </a:lvl7pPr>
            <a:lvl8pPr marL="3277781" indent="-218519" eaLnBrk="0" fontAlgn="base" hangingPunct="0">
              <a:spcBef>
                <a:spcPct val="0"/>
              </a:spcBef>
              <a:spcAft>
                <a:spcPct val="0"/>
              </a:spcAft>
              <a:defRPr>
                <a:solidFill>
                  <a:schemeClr val="tx1"/>
                </a:solidFill>
                <a:latin typeface="Arial" panose="020B0604020202020204" pitchFamily="34" charset="0"/>
              </a:defRPr>
            </a:lvl8pPr>
            <a:lvl9pPr marL="3714819" indent="-21851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600E3E8-AE78-4E2F-959F-600FBDBEF442}" type="slidenum">
              <a:rPr lang="en-US"/>
              <a:pPr eaLnBrk="1" hangingPunct="1"/>
              <a:t>38</a:t>
            </a:fld>
            <a:endParaRPr lang="en-US"/>
          </a:p>
        </p:txBody>
      </p:sp>
    </p:spTree>
    <p:extLst>
      <p:ext uri="{BB962C8B-B14F-4D97-AF65-F5344CB8AC3E}">
        <p14:creationId xmlns:p14="http://schemas.microsoft.com/office/powerpoint/2010/main" val="3396755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325438" y="700088"/>
            <a:ext cx="6208712" cy="3494087"/>
          </a:xfrm>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10186" indent="-273148" eaLnBrk="0" hangingPunct="0">
              <a:defRPr>
                <a:solidFill>
                  <a:schemeClr val="tx1"/>
                </a:solidFill>
                <a:latin typeface="Arial" panose="020B0604020202020204" pitchFamily="34" charset="0"/>
              </a:defRPr>
            </a:lvl2pPr>
            <a:lvl3pPr marL="1092594" indent="-218519" eaLnBrk="0" hangingPunct="0">
              <a:defRPr>
                <a:solidFill>
                  <a:schemeClr val="tx1"/>
                </a:solidFill>
                <a:latin typeface="Arial" panose="020B0604020202020204" pitchFamily="34" charset="0"/>
              </a:defRPr>
            </a:lvl3pPr>
            <a:lvl4pPr marL="1529631" indent="-218519" eaLnBrk="0" hangingPunct="0">
              <a:defRPr>
                <a:solidFill>
                  <a:schemeClr val="tx1"/>
                </a:solidFill>
                <a:latin typeface="Arial" panose="020B0604020202020204" pitchFamily="34" charset="0"/>
              </a:defRPr>
            </a:lvl4pPr>
            <a:lvl5pPr marL="1966669" indent="-218519" eaLnBrk="0" hangingPunct="0">
              <a:defRPr>
                <a:solidFill>
                  <a:schemeClr val="tx1"/>
                </a:solidFill>
                <a:latin typeface="Arial" panose="020B0604020202020204" pitchFamily="34" charset="0"/>
              </a:defRPr>
            </a:lvl5pPr>
            <a:lvl6pPr marL="2403706" indent="-218519" eaLnBrk="0" fontAlgn="base" hangingPunct="0">
              <a:spcBef>
                <a:spcPct val="0"/>
              </a:spcBef>
              <a:spcAft>
                <a:spcPct val="0"/>
              </a:spcAft>
              <a:defRPr>
                <a:solidFill>
                  <a:schemeClr val="tx1"/>
                </a:solidFill>
                <a:latin typeface="Arial" panose="020B0604020202020204" pitchFamily="34" charset="0"/>
              </a:defRPr>
            </a:lvl6pPr>
            <a:lvl7pPr marL="2840744" indent="-218519" eaLnBrk="0" fontAlgn="base" hangingPunct="0">
              <a:spcBef>
                <a:spcPct val="0"/>
              </a:spcBef>
              <a:spcAft>
                <a:spcPct val="0"/>
              </a:spcAft>
              <a:defRPr>
                <a:solidFill>
                  <a:schemeClr val="tx1"/>
                </a:solidFill>
                <a:latin typeface="Arial" panose="020B0604020202020204" pitchFamily="34" charset="0"/>
              </a:defRPr>
            </a:lvl7pPr>
            <a:lvl8pPr marL="3277781" indent="-218519" eaLnBrk="0" fontAlgn="base" hangingPunct="0">
              <a:spcBef>
                <a:spcPct val="0"/>
              </a:spcBef>
              <a:spcAft>
                <a:spcPct val="0"/>
              </a:spcAft>
              <a:defRPr>
                <a:solidFill>
                  <a:schemeClr val="tx1"/>
                </a:solidFill>
                <a:latin typeface="Arial" panose="020B0604020202020204" pitchFamily="34" charset="0"/>
              </a:defRPr>
            </a:lvl8pPr>
            <a:lvl9pPr marL="3714819" indent="-21851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3914EC7-2F82-45E0-80EA-AECD82273969}" type="slidenum">
              <a:rPr lang="en-US"/>
              <a:pPr eaLnBrk="1" hangingPunct="1"/>
              <a:t>39</a:t>
            </a:fld>
            <a:endParaRPr lang="en-US"/>
          </a:p>
        </p:txBody>
      </p:sp>
    </p:spTree>
    <p:extLst>
      <p:ext uri="{BB962C8B-B14F-4D97-AF65-F5344CB8AC3E}">
        <p14:creationId xmlns:p14="http://schemas.microsoft.com/office/powerpoint/2010/main" val="10258586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325438" y="700088"/>
            <a:ext cx="6208712" cy="3494087"/>
          </a:xfrm>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10186" indent="-273148" eaLnBrk="0" hangingPunct="0">
              <a:defRPr>
                <a:solidFill>
                  <a:schemeClr val="tx1"/>
                </a:solidFill>
                <a:latin typeface="Arial" panose="020B0604020202020204" pitchFamily="34" charset="0"/>
              </a:defRPr>
            </a:lvl2pPr>
            <a:lvl3pPr marL="1092594" indent="-218519" eaLnBrk="0" hangingPunct="0">
              <a:defRPr>
                <a:solidFill>
                  <a:schemeClr val="tx1"/>
                </a:solidFill>
                <a:latin typeface="Arial" panose="020B0604020202020204" pitchFamily="34" charset="0"/>
              </a:defRPr>
            </a:lvl3pPr>
            <a:lvl4pPr marL="1529631" indent="-218519" eaLnBrk="0" hangingPunct="0">
              <a:defRPr>
                <a:solidFill>
                  <a:schemeClr val="tx1"/>
                </a:solidFill>
                <a:latin typeface="Arial" panose="020B0604020202020204" pitchFamily="34" charset="0"/>
              </a:defRPr>
            </a:lvl4pPr>
            <a:lvl5pPr marL="1966669" indent="-218519" eaLnBrk="0" hangingPunct="0">
              <a:defRPr>
                <a:solidFill>
                  <a:schemeClr val="tx1"/>
                </a:solidFill>
                <a:latin typeface="Arial" panose="020B0604020202020204" pitchFamily="34" charset="0"/>
              </a:defRPr>
            </a:lvl5pPr>
            <a:lvl6pPr marL="2403706" indent="-218519" eaLnBrk="0" fontAlgn="base" hangingPunct="0">
              <a:spcBef>
                <a:spcPct val="0"/>
              </a:spcBef>
              <a:spcAft>
                <a:spcPct val="0"/>
              </a:spcAft>
              <a:defRPr>
                <a:solidFill>
                  <a:schemeClr val="tx1"/>
                </a:solidFill>
                <a:latin typeface="Arial" panose="020B0604020202020204" pitchFamily="34" charset="0"/>
              </a:defRPr>
            </a:lvl6pPr>
            <a:lvl7pPr marL="2840744" indent="-218519" eaLnBrk="0" fontAlgn="base" hangingPunct="0">
              <a:spcBef>
                <a:spcPct val="0"/>
              </a:spcBef>
              <a:spcAft>
                <a:spcPct val="0"/>
              </a:spcAft>
              <a:defRPr>
                <a:solidFill>
                  <a:schemeClr val="tx1"/>
                </a:solidFill>
                <a:latin typeface="Arial" panose="020B0604020202020204" pitchFamily="34" charset="0"/>
              </a:defRPr>
            </a:lvl7pPr>
            <a:lvl8pPr marL="3277781" indent="-218519" eaLnBrk="0" fontAlgn="base" hangingPunct="0">
              <a:spcBef>
                <a:spcPct val="0"/>
              </a:spcBef>
              <a:spcAft>
                <a:spcPct val="0"/>
              </a:spcAft>
              <a:defRPr>
                <a:solidFill>
                  <a:schemeClr val="tx1"/>
                </a:solidFill>
                <a:latin typeface="Arial" panose="020B0604020202020204" pitchFamily="34" charset="0"/>
              </a:defRPr>
            </a:lvl8pPr>
            <a:lvl9pPr marL="3714819" indent="-21851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A2039B1-0C8F-4871-8C60-B8C32192DA03}" type="slidenum">
              <a:rPr lang="en-US"/>
              <a:pPr eaLnBrk="1" hangingPunct="1"/>
              <a:t>40</a:t>
            </a:fld>
            <a:endParaRPr lang="en-US"/>
          </a:p>
        </p:txBody>
      </p:sp>
    </p:spTree>
    <p:extLst>
      <p:ext uri="{BB962C8B-B14F-4D97-AF65-F5344CB8AC3E}">
        <p14:creationId xmlns:p14="http://schemas.microsoft.com/office/powerpoint/2010/main" val="4516060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325438" y="700088"/>
            <a:ext cx="6208712" cy="3494087"/>
          </a:xfrm>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10186" indent="-273148" eaLnBrk="0" hangingPunct="0">
              <a:defRPr>
                <a:solidFill>
                  <a:schemeClr val="tx1"/>
                </a:solidFill>
                <a:latin typeface="Arial" panose="020B0604020202020204" pitchFamily="34" charset="0"/>
              </a:defRPr>
            </a:lvl2pPr>
            <a:lvl3pPr marL="1092594" indent="-218519" eaLnBrk="0" hangingPunct="0">
              <a:defRPr>
                <a:solidFill>
                  <a:schemeClr val="tx1"/>
                </a:solidFill>
                <a:latin typeface="Arial" panose="020B0604020202020204" pitchFamily="34" charset="0"/>
              </a:defRPr>
            </a:lvl3pPr>
            <a:lvl4pPr marL="1529631" indent="-218519" eaLnBrk="0" hangingPunct="0">
              <a:defRPr>
                <a:solidFill>
                  <a:schemeClr val="tx1"/>
                </a:solidFill>
                <a:latin typeface="Arial" panose="020B0604020202020204" pitchFamily="34" charset="0"/>
              </a:defRPr>
            </a:lvl4pPr>
            <a:lvl5pPr marL="1966669" indent="-218519" eaLnBrk="0" hangingPunct="0">
              <a:defRPr>
                <a:solidFill>
                  <a:schemeClr val="tx1"/>
                </a:solidFill>
                <a:latin typeface="Arial" panose="020B0604020202020204" pitchFamily="34" charset="0"/>
              </a:defRPr>
            </a:lvl5pPr>
            <a:lvl6pPr marL="2403706" indent="-218519" eaLnBrk="0" fontAlgn="base" hangingPunct="0">
              <a:spcBef>
                <a:spcPct val="0"/>
              </a:spcBef>
              <a:spcAft>
                <a:spcPct val="0"/>
              </a:spcAft>
              <a:defRPr>
                <a:solidFill>
                  <a:schemeClr val="tx1"/>
                </a:solidFill>
                <a:latin typeface="Arial" panose="020B0604020202020204" pitchFamily="34" charset="0"/>
              </a:defRPr>
            </a:lvl6pPr>
            <a:lvl7pPr marL="2840744" indent="-218519" eaLnBrk="0" fontAlgn="base" hangingPunct="0">
              <a:spcBef>
                <a:spcPct val="0"/>
              </a:spcBef>
              <a:spcAft>
                <a:spcPct val="0"/>
              </a:spcAft>
              <a:defRPr>
                <a:solidFill>
                  <a:schemeClr val="tx1"/>
                </a:solidFill>
                <a:latin typeface="Arial" panose="020B0604020202020204" pitchFamily="34" charset="0"/>
              </a:defRPr>
            </a:lvl7pPr>
            <a:lvl8pPr marL="3277781" indent="-218519" eaLnBrk="0" fontAlgn="base" hangingPunct="0">
              <a:spcBef>
                <a:spcPct val="0"/>
              </a:spcBef>
              <a:spcAft>
                <a:spcPct val="0"/>
              </a:spcAft>
              <a:defRPr>
                <a:solidFill>
                  <a:schemeClr val="tx1"/>
                </a:solidFill>
                <a:latin typeface="Arial" panose="020B0604020202020204" pitchFamily="34" charset="0"/>
              </a:defRPr>
            </a:lvl8pPr>
            <a:lvl9pPr marL="3714819" indent="-21851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D900023-98FD-44AF-9E62-147A16603F06}" type="slidenum">
              <a:rPr lang="en-US"/>
              <a:pPr eaLnBrk="1" hangingPunct="1"/>
              <a:t>41</a:t>
            </a:fld>
            <a:endParaRPr lang="en-US"/>
          </a:p>
        </p:txBody>
      </p:sp>
    </p:spTree>
    <p:extLst>
      <p:ext uri="{BB962C8B-B14F-4D97-AF65-F5344CB8AC3E}">
        <p14:creationId xmlns:p14="http://schemas.microsoft.com/office/powerpoint/2010/main" val="6169101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325438" y="700088"/>
            <a:ext cx="6208712" cy="3494087"/>
          </a:xfrm>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10186" indent="-273148" eaLnBrk="0" hangingPunct="0">
              <a:defRPr>
                <a:solidFill>
                  <a:schemeClr val="tx1"/>
                </a:solidFill>
                <a:latin typeface="Arial" panose="020B0604020202020204" pitchFamily="34" charset="0"/>
              </a:defRPr>
            </a:lvl2pPr>
            <a:lvl3pPr marL="1092594" indent="-218519" eaLnBrk="0" hangingPunct="0">
              <a:defRPr>
                <a:solidFill>
                  <a:schemeClr val="tx1"/>
                </a:solidFill>
                <a:latin typeface="Arial" panose="020B0604020202020204" pitchFamily="34" charset="0"/>
              </a:defRPr>
            </a:lvl3pPr>
            <a:lvl4pPr marL="1529631" indent="-218519" eaLnBrk="0" hangingPunct="0">
              <a:defRPr>
                <a:solidFill>
                  <a:schemeClr val="tx1"/>
                </a:solidFill>
                <a:latin typeface="Arial" panose="020B0604020202020204" pitchFamily="34" charset="0"/>
              </a:defRPr>
            </a:lvl4pPr>
            <a:lvl5pPr marL="1966669" indent="-218519" eaLnBrk="0" hangingPunct="0">
              <a:defRPr>
                <a:solidFill>
                  <a:schemeClr val="tx1"/>
                </a:solidFill>
                <a:latin typeface="Arial" panose="020B0604020202020204" pitchFamily="34" charset="0"/>
              </a:defRPr>
            </a:lvl5pPr>
            <a:lvl6pPr marL="2403706" indent="-218519" eaLnBrk="0" fontAlgn="base" hangingPunct="0">
              <a:spcBef>
                <a:spcPct val="0"/>
              </a:spcBef>
              <a:spcAft>
                <a:spcPct val="0"/>
              </a:spcAft>
              <a:defRPr>
                <a:solidFill>
                  <a:schemeClr val="tx1"/>
                </a:solidFill>
                <a:latin typeface="Arial" panose="020B0604020202020204" pitchFamily="34" charset="0"/>
              </a:defRPr>
            </a:lvl6pPr>
            <a:lvl7pPr marL="2840744" indent="-218519" eaLnBrk="0" fontAlgn="base" hangingPunct="0">
              <a:spcBef>
                <a:spcPct val="0"/>
              </a:spcBef>
              <a:spcAft>
                <a:spcPct val="0"/>
              </a:spcAft>
              <a:defRPr>
                <a:solidFill>
                  <a:schemeClr val="tx1"/>
                </a:solidFill>
                <a:latin typeface="Arial" panose="020B0604020202020204" pitchFamily="34" charset="0"/>
              </a:defRPr>
            </a:lvl7pPr>
            <a:lvl8pPr marL="3277781" indent="-218519" eaLnBrk="0" fontAlgn="base" hangingPunct="0">
              <a:spcBef>
                <a:spcPct val="0"/>
              </a:spcBef>
              <a:spcAft>
                <a:spcPct val="0"/>
              </a:spcAft>
              <a:defRPr>
                <a:solidFill>
                  <a:schemeClr val="tx1"/>
                </a:solidFill>
                <a:latin typeface="Arial" panose="020B0604020202020204" pitchFamily="34" charset="0"/>
              </a:defRPr>
            </a:lvl8pPr>
            <a:lvl9pPr marL="3714819" indent="-21851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B4133F9-8D32-4ABB-A48B-1739387525D8}" type="slidenum">
              <a:rPr lang="en-US"/>
              <a:pPr eaLnBrk="1" hangingPunct="1"/>
              <a:t>42</a:t>
            </a:fld>
            <a:endParaRPr lang="en-US"/>
          </a:p>
        </p:txBody>
      </p:sp>
    </p:spTree>
    <p:extLst>
      <p:ext uri="{BB962C8B-B14F-4D97-AF65-F5344CB8AC3E}">
        <p14:creationId xmlns:p14="http://schemas.microsoft.com/office/powerpoint/2010/main" val="1445279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325438" y="700088"/>
            <a:ext cx="6208712" cy="3494087"/>
          </a:xfrm>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anose="020B0604020202020204" pitchFamily="34" charset="0"/>
              </a:rPr>
              <a:t>We use Perl because it is the language the textbook uses (appendix O).</a:t>
            </a:r>
            <a:r>
              <a:rPr lang="en-US" baseline="0" dirty="0" smtClean="0">
                <a:latin typeface="Arial" panose="020B0604020202020204" pitchFamily="34" charset="0"/>
              </a:rPr>
              <a:t> Other languages are similar.  </a:t>
            </a:r>
          </a:p>
          <a:p>
            <a:endParaRPr lang="en-US" baseline="0" dirty="0" smtClean="0">
              <a:latin typeface="Arial" panose="020B0604020202020204" pitchFamily="34" charset="0"/>
            </a:endParaRPr>
          </a:p>
          <a:p>
            <a:r>
              <a:rPr lang="en-US" baseline="0" dirty="0" smtClean="0">
                <a:latin typeface="Arial" panose="020B0604020202020204" pitchFamily="34" charset="0"/>
              </a:rPr>
              <a:t>Most of the notations after $ are to deal with the large number of characters in the ASCII alphabet and the various classifications in terms of English meaning.</a:t>
            </a:r>
            <a:endParaRPr lang="en-US" dirty="0" smtClean="0">
              <a:latin typeface="Arial" panose="020B0604020202020204" pitchFamily="34"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10186" indent="-273148" eaLnBrk="0" hangingPunct="0">
              <a:defRPr>
                <a:solidFill>
                  <a:schemeClr val="tx1"/>
                </a:solidFill>
                <a:latin typeface="Arial" panose="020B0604020202020204" pitchFamily="34" charset="0"/>
              </a:defRPr>
            </a:lvl2pPr>
            <a:lvl3pPr marL="1092594" indent="-218519" eaLnBrk="0" hangingPunct="0">
              <a:defRPr>
                <a:solidFill>
                  <a:schemeClr val="tx1"/>
                </a:solidFill>
                <a:latin typeface="Arial" panose="020B0604020202020204" pitchFamily="34" charset="0"/>
              </a:defRPr>
            </a:lvl3pPr>
            <a:lvl4pPr marL="1529631" indent="-218519" eaLnBrk="0" hangingPunct="0">
              <a:defRPr>
                <a:solidFill>
                  <a:schemeClr val="tx1"/>
                </a:solidFill>
                <a:latin typeface="Arial" panose="020B0604020202020204" pitchFamily="34" charset="0"/>
              </a:defRPr>
            </a:lvl4pPr>
            <a:lvl5pPr marL="1966669" indent="-218519" eaLnBrk="0" hangingPunct="0">
              <a:defRPr>
                <a:solidFill>
                  <a:schemeClr val="tx1"/>
                </a:solidFill>
                <a:latin typeface="Arial" panose="020B0604020202020204" pitchFamily="34" charset="0"/>
              </a:defRPr>
            </a:lvl5pPr>
            <a:lvl6pPr marL="2403706" indent="-218519" eaLnBrk="0" fontAlgn="base" hangingPunct="0">
              <a:spcBef>
                <a:spcPct val="0"/>
              </a:spcBef>
              <a:spcAft>
                <a:spcPct val="0"/>
              </a:spcAft>
              <a:defRPr>
                <a:solidFill>
                  <a:schemeClr val="tx1"/>
                </a:solidFill>
                <a:latin typeface="Arial" panose="020B0604020202020204" pitchFamily="34" charset="0"/>
              </a:defRPr>
            </a:lvl6pPr>
            <a:lvl7pPr marL="2840744" indent="-218519" eaLnBrk="0" fontAlgn="base" hangingPunct="0">
              <a:spcBef>
                <a:spcPct val="0"/>
              </a:spcBef>
              <a:spcAft>
                <a:spcPct val="0"/>
              </a:spcAft>
              <a:defRPr>
                <a:solidFill>
                  <a:schemeClr val="tx1"/>
                </a:solidFill>
                <a:latin typeface="Arial" panose="020B0604020202020204" pitchFamily="34" charset="0"/>
              </a:defRPr>
            </a:lvl7pPr>
            <a:lvl8pPr marL="3277781" indent="-218519" eaLnBrk="0" fontAlgn="base" hangingPunct="0">
              <a:spcBef>
                <a:spcPct val="0"/>
              </a:spcBef>
              <a:spcAft>
                <a:spcPct val="0"/>
              </a:spcAft>
              <a:defRPr>
                <a:solidFill>
                  <a:schemeClr val="tx1"/>
                </a:solidFill>
                <a:latin typeface="Arial" panose="020B0604020202020204" pitchFamily="34" charset="0"/>
              </a:defRPr>
            </a:lvl8pPr>
            <a:lvl9pPr marL="3714819" indent="-21851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E9483AB-D1AC-4F72-AAD1-7C66AED9FCA6}" type="slidenum">
              <a:rPr lang="en-US"/>
              <a:pPr eaLnBrk="1" hangingPunct="1"/>
              <a:t>4</a:t>
            </a:fld>
            <a:endParaRPr lang="en-US"/>
          </a:p>
        </p:txBody>
      </p:sp>
    </p:spTree>
    <p:extLst>
      <p:ext uri="{BB962C8B-B14F-4D97-AF65-F5344CB8AC3E}">
        <p14:creationId xmlns:p14="http://schemas.microsoft.com/office/powerpoint/2010/main" val="1648242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325438" y="700088"/>
            <a:ext cx="6208712" cy="3494087"/>
          </a:xfrm>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anose="020B0604020202020204" pitchFamily="34" charset="0"/>
              </a:rPr>
              <a:t>The \1, \2,</a:t>
            </a:r>
            <a:r>
              <a:rPr lang="en-US" baseline="0" dirty="0" smtClean="0">
                <a:latin typeface="Arial" panose="020B0604020202020204" pitchFamily="34" charset="0"/>
              </a:rPr>
              <a:t> … are especially interesting, and allow us to match languages that are not regular.</a:t>
            </a:r>
          </a:p>
          <a:p>
            <a:endParaRPr lang="en-US" baseline="0" dirty="0" smtClean="0">
              <a:latin typeface="Arial" panose="020B0604020202020204" pitchFamily="34" charset="0"/>
            </a:endParaRPr>
          </a:p>
          <a:p>
            <a:endParaRPr lang="en-US" dirty="0" smtClean="0">
              <a:latin typeface="Arial" panose="020B0604020202020204" pitchFamily="34" charset="0"/>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10186" indent="-273148" eaLnBrk="0" hangingPunct="0">
              <a:defRPr>
                <a:solidFill>
                  <a:schemeClr val="tx1"/>
                </a:solidFill>
                <a:latin typeface="Arial" panose="020B0604020202020204" pitchFamily="34" charset="0"/>
              </a:defRPr>
            </a:lvl2pPr>
            <a:lvl3pPr marL="1092594" indent="-218519" eaLnBrk="0" hangingPunct="0">
              <a:defRPr>
                <a:solidFill>
                  <a:schemeClr val="tx1"/>
                </a:solidFill>
                <a:latin typeface="Arial" panose="020B0604020202020204" pitchFamily="34" charset="0"/>
              </a:defRPr>
            </a:lvl3pPr>
            <a:lvl4pPr marL="1529631" indent="-218519" eaLnBrk="0" hangingPunct="0">
              <a:defRPr>
                <a:solidFill>
                  <a:schemeClr val="tx1"/>
                </a:solidFill>
                <a:latin typeface="Arial" panose="020B0604020202020204" pitchFamily="34" charset="0"/>
              </a:defRPr>
            </a:lvl4pPr>
            <a:lvl5pPr marL="1966669" indent="-218519" eaLnBrk="0" hangingPunct="0">
              <a:defRPr>
                <a:solidFill>
                  <a:schemeClr val="tx1"/>
                </a:solidFill>
                <a:latin typeface="Arial" panose="020B0604020202020204" pitchFamily="34" charset="0"/>
              </a:defRPr>
            </a:lvl5pPr>
            <a:lvl6pPr marL="2403706" indent="-218519" eaLnBrk="0" fontAlgn="base" hangingPunct="0">
              <a:spcBef>
                <a:spcPct val="0"/>
              </a:spcBef>
              <a:spcAft>
                <a:spcPct val="0"/>
              </a:spcAft>
              <a:defRPr>
                <a:solidFill>
                  <a:schemeClr val="tx1"/>
                </a:solidFill>
                <a:latin typeface="Arial" panose="020B0604020202020204" pitchFamily="34" charset="0"/>
              </a:defRPr>
            </a:lvl6pPr>
            <a:lvl7pPr marL="2840744" indent="-218519" eaLnBrk="0" fontAlgn="base" hangingPunct="0">
              <a:spcBef>
                <a:spcPct val="0"/>
              </a:spcBef>
              <a:spcAft>
                <a:spcPct val="0"/>
              </a:spcAft>
              <a:defRPr>
                <a:solidFill>
                  <a:schemeClr val="tx1"/>
                </a:solidFill>
                <a:latin typeface="Arial" panose="020B0604020202020204" pitchFamily="34" charset="0"/>
              </a:defRPr>
            </a:lvl7pPr>
            <a:lvl8pPr marL="3277781" indent="-218519" eaLnBrk="0" fontAlgn="base" hangingPunct="0">
              <a:spcBef>
                <a:spcPct val="0"/>
              </a:spcBef>
              <a:spcAft>
                <a:spcPct val="0"/>
              </a:spcAft>
              <a:defRPr>
                <a:solidFill>
                  <a:schemeClr val="tx1"/>
                </a:solidFill>
                <a:latin typeface="Arial" panose="020B0604020202020204" pitchFamily="34" charset="0"/>
              </a:defRPr>
            </a:lvl8pPr>
            <a:lvl9pPr marL="3714819" indent="-21851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EB49BF1-CA4C-440F-8B74-8311491803AA}" type="slidenum">
              <a:rPr lang="en-US"/>
              <a:pPr eaLnBrk="1" hangingPunct="1"/>
              <a:t>5</a:t>
            </a:fld>
            <a:endParaRPr lang="en-US"/>
          </a:p>
        </p:txBody>
      </p:sp>
    </p:spTree>
    <p:extLst>
      <p:ext uri="{BB962C8B-B14F-4D97-AF65-F5344CB8AC3E}">
        <p14:creationId xmlns:p14="http://schemas.microsoft.com/office/powerpoint/2010/main" val="1444847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325438" y="700088"/>
            <a:ext cx="6208712" cy="3494087"/>
          </a:xfrm>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10186" indent="-273148" eaLnBrk="0" hangingPunct="0">
              <a:defRPr>
                <a:solidFill>
                  <a:schemeClr val="tx1"/>
                </a:solidFill>
                <a:latin typeface="Arial" panose="020B0604020202020204" pitchFamily="34" charset="0"/>
              </a:defRPr>
            </a:lvl2pPr>
            <a:lvl3pPr marL="1092594" indent="-218519" eaLnBrk="0" hangingPunct="0">
              <a:defRPr>
                <a:solidFill>
                  <a:schemeClr val="tx1"/>
                </a:solidFill>
                <a:latin typeface="Arial" panose="020B0604020202020204" pitchFamily="34" charset="0"/>
              </a:defRPr>
            </a:lvl3pPr>
            <a:lvl4pPr marL="1529631" indent="-218519" eaLnBrk="0" hangingPunct="0">
              <a:defRPr>
                <a:solidFill>
                  <a:schemeClr val="tx1"/>
                </a:solidFill>
                <a:latin typeface="Arial" panose="020B0604020202020204" pitchFamily="34" charset="0"/>
              </a:defRPr>
            </a:lvl4pPr>
            <a:lvl5pPr marL="1966669" indent="-218519" eaLnBrk="0" hangingPunct="0">
              <a:defRPr>
                <a:solidFill>
                  <a:schemeClr val="tx1"/>
                </a:solidFill>
                <a:latin typeface="Arial" panose="020B0604020202020204" pitchFamily="34" charset="0"/>
              </a:defRPr>
            </a:lvl5pPr>
            <a:lvl6pPr marL="2403706" indent="-218519" eaLnBrk="0" fontAlgn="base" hangingPunct="0">
              <a:spcBef>
                <a:spcPct val="0"/>
              </a:spcBef>
              <a:spcAft>
                <a:spcPct val="0"/>
              </a:spcAft>
              <a:defRPr>
                <a:solidFill>
                  <a:schemeClr val="tx1"/>
                </a:solidFill>
                <a:latin typeface="Arial" panose="020B0604020202020204" pitchFamily="34" charset="0"/>
              </a:defRPr>
            </a:lvl6pPr>
            <a:lvl7pPr marL="2840744" indent="-218519" eaLnBrk="0" fontAlgn="base" hangingPunct="0">
              <a:spcBef>
                <a:spcPct val="0"/>
              </a:spcBef>
              <a:spcAft>
                <a:spcPct val="0"/>
              </a:spcAft>
              <a:defRPr>
                <a:solidFill>
                  <a:schemeClr val="tx1"/>
                </a:solidFill>
                <a:latin typeface="Arial" panose="020B0604020202020204" pitchFamily="34" charset="0"/>
              </a:defRPr>
            </a:lvl7pPr>
            <a:lvl8pPr marL="3277781" indent="-218519" eaLnBrk="0" fontAlgn="base" hangingPunct="0">
              <a:spcBef>
                <a:spcPct val="0"/>
              </a:spcBef>
              <a:spcAft>
                <a:spcPct val="0"/>
              </a:spcAft>
              <a:defRPr>
                <a:solidFill>
                  <a:schemeClr val="tx1"/>
                </a:solidFill>
                <a:latin typeface="Arial" panose="020B0604020202020204" pitchFamily="34" charset="0"/>
              </a:defRPr>
            </a:lvl8pPr>
            <a:lvl9pPr marL="3714819" indent="-21851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EB49BF1-CA4C-440F-8B74-8311491803AA}" type="slidenum">
              <a:rPr lang="en-US"/>
              <a:pPr eaLnBrk="1" hangingPunct="1"/>
              <a:t>6</a:t>
            </a:fld>
            <a:endParaRPr lang="en-US"/>
          </a:p>
        </p:txBody>
      </p:sp>
    </p:spTree>
    <p:extLst>
      <p:ext uri="{BB962C8B-B14F-4D97-AF65-F5344CB8AC3E}">
        <p14:creationId xmlns:p14="http://schemas.microsoft.com/office/powerpoint/2010/main" val="4136956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25438" y="700088"/>
            <a:ext cx="6208712" cy="3494087"/>
          </a:xfrm>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anose="020B0604020202020204" pitchFamily="34"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10186" indent="-273148" eaLnBrk="0" hangingPunct="0">
              <a:defRPr>
                <a:solidFill>
                  <a:schemeClr val="tx1"/>
                </a:solidFill>
                <a:latin typeface="Arial" panose="020B0604020202020204" pitchFamily="34" charset="0"/>
              </a:defRPr>
            </a:lvl2pPr>
            <a:lvl3pPr marL="1092594" indent="-218519" eaLnBrk="0" hangingPunct="0">
              <a:defRPr>
                <a:solidFill>
                  <a:schemeClr val="tx1"/>
                </a:solidFill>
                <a:latin typeface="Arial" panose="020B0604020202020204" pitchFamily="34" charset="0"/>
              </a:defRPr>
            </a:lvl3pPr>
            <a:lvl4pPr marL="1529631" indent="-218519" eaLnBrk="0" hangingPunct="0">
              <a:defRPr>
                <a:solidFill>
                  <a:schemeClr val="tx1"/>
                </a:solidFill>
                <a:latin typeface="Arial" panose="020B0604020202020204" pitchFamily="34" charset="0"/>
              </a:defRPr>
            </a:lvl4pPr>
            <a:lvl5pPr marL="1966669" indent="-218519" eaLnBrk="0" hangingPunct="0">
              <a:defRPr>
                <a:solidFill>
                  <a:schemeClr val="tx1"/>
                </a:solidFill>
                <a:latin typeface="Arial" panose="020B0604020202020204" pitchFamily="34" charset="0"/>
              </a:defRPr>
            </a:lvl5pPr>
            <a:lvl6pPr marL="2403706" indent="-218519" eaLnBrk="0" fontAlgn="base" hangingPunct="0">
              <a:spcBef>
                <a:spcPct val="0"/>
              </a:spcBef>
              <a:spcAft>
                <a:spcPct val="0"/>
              </a:spcAft>
              <a:defRPr>
                <a:solidFill>
                  <a:schemeClr val="tx1"/>
                </a:solidFill>
                <a:latin typeface="Arial" panose="020B0604020202020204" pitchFamily="34" charset="0"/>
              </a:defRPr>
            </a:lvl6pPr>
            <a:lvl7pPr marL="2840744" indent="-218519" eaLnBrk="0" fontAlgn="base" hangingPunct="0">
              <a:spcBef>
                <a:spcPct val="0"/>
              </a:spcBef>
              <a:spcAft>
                <a:spcPct val="0"/>
              </a:spcAft>
              <a:defRPr>
                <a:solidFill>
                  <a:schemeClr val="tx1"/>
                </a:solidFill>
                <a:latin typeface="Arial" panose="020B0604020202020204" pitchFamily="34" charset="0"/>
              </a:defRPr>
            </a:lvl7pPr>
            <a:lvl8pPr marL="3277781" indent="-218519" eaLnBrk="0" fontAlgn="base" hangingPunct="0">
              <a:spcBef>
                <a:spcPct val="0"/>
              </a:spcBef>
              <a:spcAft>
                <a:spcPct val="0"/>
              </a:spcAft>
              <a:defRPr>
                <a:solidFill>
                  <a:schemeClr val="tx1"/>
                </a:solidFill>
                <a:latin typeface="Arial" panose="020B0604020202020204" pitchFamily="34" charset="0"/>
              </a:defRPr>
            </a:lvl8pPr>
            <a:lvl9pPr marL="3714819" indent="-21851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978A3D-3D6F-43DE-8229-8089B8868E26}" type="slidenum">
              <a:rPr lang="en-US"/>
              <a:pPr eaLnBrk="1" hangingPunct="1"/>
              <a:t>8</a:t>
            </a:fld>
            <a:endParaRPr lang="en-US"/>
          </a:p>
        </p:txBody>
      </p:sp>
    </p:spTree>
    <p:extLst>
      <p:ext uri="{BB962C8B-B14F-4D97-AF65-F5344CB8AC3E}">
        <p14:creationId xmlns:p14="http://schemas.microsoft.com/office/powerpoint/2010/main" val="3515695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325438" y="700088"/>
            <a:ext cx="6208712" cy="3494087"/>
          </a:xfrm>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anose="020B0604020202020204" pitchFamily="34" charset="0"/>
              </a:rPr>
              <a:t>How do we know that there are countably many regular expressions  over a  given alphabet?</a:t>
            </a:r>
          </a:p>
          <a:p>
            <a:r>
              <a:rPr lang="en-US" smtClean="0">
                <a:latin typeface="Arial" panose="020B0604020202020204" pitchFamily="34" charset="0"/>
              </a:rPr>
              <a:t>We can easily enumerate them, based on the number of rules involved in the construction.</a:t>
            </a: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10186" indent="-273148" eaLnBrk="0" hangingPunct="0">
              <a:defRPr>
                <a:solidFill>
                  <a:schemeClr val="tx1"/>
                </a:solidFill>
                <a:latin typeface="Arial" panose="020B0604020202020204" pitchFamily="34" charset="0"/>
              </a:defRPr>
            </a:lvl2pPr>
            <a:lvl3pPr marL="1092594" indent="-218519" eaLnBrk="0" hangingPunct="0">
              <a:defRPr>
                <a:solidFill>
                  <a:schemeClr val="tx1"/>
                </a:solidFill>
                <a:latin typeface="Arial" panose="020B0604020202020204" pitchFamily="34" charset="0"/>
              </a:defRPr>
            </a:lvl3pPr>
            <a:lvl4pPr marL="1529631" indent="-218519" eaLnBrk="0" hangingPunct="0">
              <a:defRPr>
                <a:solidFill>
                  <a:schemeClr val="tx1"/>
                </a:solidFill>
                <a:latin typeface="Arial" panose="020B0604020202020204" pitchFamily="34" charset="0"/>
              </a:defRPr>
            </a:lvl4pPr>
            <a:lvl5pPr marL="1966669" indent="-218519" eaLnBrk="0" hangingPunct="0">
              <a:defRPr>
                <a:solidFill>
                  <a:schemeClr val="tx1"/>
                </a:solidFill>
                <a:latin typeface="Arial" panose="020B0604020202020204" pitchFamily="34" charset="0"/>
              </a:defRPr>
            </a:lvl5pPr>
            <a:lvl6pPr marL="2403706" indent="-218519" eaLnBrk="0" fontAlgn="base" hangingPunct="0">
              <a:spcBef>
                <a:spcPct val="0"/>
              </a:spcBef>
              <a:spcAft>
                <a:spcPct val="0"/>
              </a:spcAft>
              <a:defRPr>
                <a:solidFill>
                  <a:schemeClr val="tx1"/>
                </a:solidFill>
                <a:latin typeface="Arial" panose="020B0604020202020204" pitchFamily="34" charset="0"/>
              </a:defRPr>
            </a:lvl6pPr>
            <a:lvl7pPr marL="2840744" indent="-218519" eaLnBrk="0" fontAlgn="base" hangingPunct="0">
              <a:spcBef>
                <a:spcPct val="0"/>
              </a:spcBef>
              <a:spcAft>
                <a:spcPct val="0"/>
              </a:spcAft>
              <a:defRPr>
                <a:solidFill>
                  <a:schemeClr val="tx1"/>
                </a:solidFill>
                <a:latin typeface="Arial" panose="020B0604020202020204" pitchFamily="34" charset="0"/>
              </a:defRPr>
            </a:lvl7pPr>
            <a:lvl8pPr marL="3277781" indent="-218519" eaLnBrk="0" fontAlgn="base" hangingPunct="0">
              <a:spcBef>
                <a:spcPct val="0"/>
              </a:spcBef>
              <a:spcAft>
                <a:spcPct val="0"/>
              </a:spcAft>
              <a:defRPr>
                <a:solidFill>
                  <a:schemeClr val="tx1"/>
                </a:solidFill>
                <a:latin typeface="Arial" panose="020B0604020202020204" pitchFamily="34" charset="0"/>
              </a:defRPr>
            </a:lvl8pPr>
            <a:lvl9pPr marL="3714819" indent="-21851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1FECEE6-DC4F-4595-98D2-82E41A06AF68}" type="slidenum">
              <a:rPr lang="en-US"/>
              <a:pPr eaLnBrk="1" hangingPunct="1"/>
              <a:t>11</a:t>
            </a:fld>
            <a:endParaRPr lang="en-US"/>
          </a:p>
        </p:txBody>
      </p:sp>
    </p:spTree>
    <p:extLst>
      <p:ext uri="{BB962C8B-B14F-4D97-AF65-F5344CB8AC3E}">
        <p14:creationId xmlns:p14="http://schemas.microsoft.com/office/powerpoint/2010/main" val="860219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325438" y="700088"/>
            <a:ext cx="6208712" cy="3494087"/>
          </a:xfrm>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10186" indent="-273148" eaLnBrk="0" hangingPunct="0">
              <a:defRPr>
                <a:solidFill>
                  <a:schemeClr val="tx1"/>
                </a:solidFill>
                <a:latin typeface="Arial" panose="020B0604020202020204" pitchFamily="34" charset="0"/>
              </a:defRPr>
            </a:lvl2pPr>
            <a:lvl3pPr marL="1092594" indent="-218519" eaLnBrk="0" hangingPunct="0">
              <a:defRPr>
                <a:solidFill>
                  <a:schemeClr val="tx1"/>
                </a:solidFill>
                <a:latin typeface="Arial" panose="020B0604020202020204" pitchFamily="34" charset="0"/>
              </a:defRPr>
            </a:lvl3pPr>
            <a:lvl4pPr marL="1529631" indent="-218519" eaLnBrk="0" hangingPunct="0">
              <a:defRPr>
                <a:solidFill>
                  <a:schemeClr val="tx1"/>
                </a:solidFill>
                <a:latin typeface="Arial" panose="020B0604020202020204" pitchFamily="34" charset="0"/>
              </a:defRPr>
            </a:lvl4pPr>
            <a:lvl5pPr marL="1966669" indent="-218519" eaLnBrk="0" hangingPunct="0">
              <a:defRPr>
                <a:solidFill>
                  <a:schemeClr val="tx1"/>
                </a:solidFill>
                <a:latin typeface="Arial" panose="020B0604020202020204" pitchFamily="34" charset="0"/>
              </a:defRPr>
            </a:lvl5pPr>
            <a:lvl6pPr marL="2403706" indent="-218519" eaLnBrk="0" fontAlgn="base" hangingPunct="0">
              <a:spcBef>
                <a:spcPct val="0"/>
              </a:spcBef>
              <a:spcAft>
                <a:spcPct val="0"/>
              </a:spcAft>
              <a:defRPr>
                <a:solidFill>
                  <a:schemeClr val="tx1"/>
                </a:solidFill>
                <a:latin typeface="Arial" panose="020B0604020202020204" pitchFamily="34" charset="0"/>
              </a:defRPr>
            </a:lvl6pPr>
            <a:lvl7pPr marL="2840744" indent="-218519" eaLnBrk="0" fontAlgn="base" hangingPunct="0">
              <a:spcBef>
                <a:spcPct val="0"/>
              </a:spcBef>
              <a:spcAft>
                <a:spcPct val="0"/>
              </a:spcAft>
              <a:defRPr>
                <a:solidFill>
                  <a:schemeClr val="tx1"/>
                </a:solidFill>
                <a:latin typeface="Arial" panose="020B0604020202020204" pitchFamily="34" charset="0"/>
              </a:defRPr>
            </a:lvl7pPr>
            <a:lvl8pPr marL="3277781" indent="-218519" eaLnBrk="0" fontAlgn="base" hangingPunct="0">
              <a:spcBef>
                <a:spcPct val="0"/>
              </a:spcBef>
              <a:spcAft>
                <a:spcPct val="0"/>
              </a:spcAft>
              <a:defRPr>
                <a:solidFill>
                  <a:schemeClr val="tx1"/>
                </a:solidFill>
                <a:latin typeface="Arial" panose="020B0604020202020204" pitchFamily="34" charset="0"/>
              </a:defRPr>
            </a:lvl8pPr>
            <a:lvl9pPr marL="3714819" indent="-21851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3F037D5-A1F1-493D-8C8A-E4658355FD25}" type="slidenum">
              <a:rPr lang="en-US"/>
              <a:pPr eaLnBrk="1" hangingPunct="1"/>
              <a:t>12</a:t>
            </a:fld>
            <a:endParaRPr lang="en-US"/>
          </a:p>
        </p:txBody>
      </p:sp>
    </p:spTree>
    <p:extLst>
      <p:ext uri="{BB962C8B-B14F-4D97-AF65-F5344CB8AC3E}">
        <p14:creationId xmlns:p14="http://schemas.microsoft.com/office/powerpoint/2010/main" val="1399318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53BDD4-0EC4-485F-B167-E1E357FA7FE5}" type="slidenum">
              <a:rPr lang="en-US"/>
              <a:pPr>
                <a:defRPr/>
              </a:pPr>
              <a:t>‹#›</a:t>
            </a:fld>
            <a:endParaRPr lang="en-US"/>
          </a:p>
        </p:txBody>
      </p:sp>
    </p:spTree>
    <p:extLst>
      <p:ext uri="{BB962C8B-B14F-4D97-AF65-F5344CB8AC3E}">
        <p14:creationId xmlns:p14="http://schemas.microsoft.com/office/powerpoint/2010/main" val="4247302210"/>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4F9DAB-AF21-41E9-A8AD-E4C96B32AEBA}" type="slidenum">
              <a:rPr lang="en-US"/>
              <a:pPr>
                <a:defRPr/>
              </a:pPr>
              <a:t>‹#›</a:t>
            </a:fld>
            <a:endParaRPr lang="en-US"/>
          </a:p>
        </p:txBody>
      </p:sp>
    </p:spTree>
    <p:extLst>
      <p:ext uri="{BB962C8B-B14F-4D97-AF65-F5344CB8AC3E}">
        <p14:creationId xmlns:p14="http://schemas.microsoft.com/office/powerpoint/2010/main" val="211443744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9FA2CE-BB80-47E5-B8B9-F1688955FCC1}" type="slidenum">
              <a:rPr lang="en-US"/>
              <a:pPr>
                <a:defRPr/>
              </a:pPr>
              <a:t>‹#›</a:t>
            </a:fld>
            <a:endParaRPr lang="en-US"/>
          </a:p>
        </p:txBody>
      </p:sp>
    </p:spTree>
    <p:extLst>
      <p:ext uri="{BB962C8B-B14F-4D97-AF65-F5344CB8AC3E}">
        <p14:creationId xmlns:p14="http://schemas.microsoft.com/office/powerpoint/2010/main" val="228462106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00151"/>
            <a:ext cx="8229600" cy="3394472"/>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633FD5-D1F4-4CF8-944C-DDA0166231BA}" type="slidenum">
              <a:rPr lang="en-US"/>
              <a:pPr>
                <a:defRPr/>
              </a:pPr>
              <a:t>‹#›</a:t>
            </a:fld>
            <a:endParaRPr lang="en-US"/>
          </a:p>
        </p:txBody>
      </p:sp>
    </p:spTree>
    <p:extLst>
      <p:ext uri="{BB962C8B-B14F-4D97-AF65-F5344CB8AC3E}">
        <p14:creationId xmlns:p14="http://schemas.microsoft.com/office/powerpoint/2010/main" val="101657393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563E2D-0447-4383-AE8B-F82916502999}" type="slidenum">
              <a:rPr lang="en-US"/>
              <a:pPr>
                <a:defRPr/>
              </a:pPr>
              <a:t>‹#›</a:t>
            </a:fld>
            <a:endParaRPr lang="en-US"/>
          </a:p>
        </p:txBody>
      </p:sp>
    </p:spTree>
    <p:extLst>
      <p:ext uri="{BB962C8B-B14F-4D97-AF65-F5344CB8AC3E}">
        <p14:creationId xmlns:p14="http://schemas.microsoft.com/office/powerpoint/2010/main" val="328495523"/>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0E306E-B001-4A87-BF6A-D26BBD30B1FC}" type="slidenum">
              <a:rPr lang="en-US"/>
              <a:pPr>
                <a:defRPr/>
              </a:pPr>
              <a:t>‹#›</a:t>
            </a:fld>
            <a:endParaRPr lang="en-US"/>
          </a:p>
        </p:txBody>
      </p:sp>
    </p:spTree>
    <p:extLst>
      <p:ext uri="{BB962C8B-B14F-4D97-AF65-F5344CB8AC3E}">
        <p14:creationId xmlns:p14="http://schemas.microsoft.com/office/powerpoint/2010/main" val="1679153097"/>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072B6C-0468-4D94-AECC-135CA9ACE799}" type="slidenum">
              <a:rPr lang="en-US"/>
              <a:pPr>
                <a:defRPr/>
              </a:pPr>
              <a:t>‹#›</a:t>
            </a:fld>
            <a:endParaRPr lang="en-US"/>
          </a:p>
        </p:txBody>
      </p:sp>
    </p:spTree>
    <p:extLst>
      <p:ext uri="{BB962C8B-B14F-4D97-AF65-F5344CB8AC3E}">
        <p14:creationId xmlns:p14="http://schemas.microsoft.com/office/powerpoint/2010/main" val="72353093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7ACEDC2-AF23-4E08-8850-BE1DF96F4C41}" type="slidenum">
              <a:rPr lang="en-US"/>
              <a:pPr>
                <a:defRPr/>
              </a:pPr>
              <a:t>‹#›</a:t>
            </a:fld>
            <a:endParaRPr lang="en-US"/>
          </a:p>
        </p:txBody>
      </p:sp>
    </p:spTree>
    <p:extLst>
      <p:ext uri="{BB962C8B-B14F-4D97-AF65-F5344CB8AC3E}">
        <p14:creationId xmlns:p14="http://schemas.microsoft.com/office/powerpoint/2010/main" val="194106010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44DDB4B-A12C-4216-81DA-8EDC019F02D7}" type="slidenum">
              <a:rPr lang="en-US"/>
              <a:pPr>
                <a:defRPr/>
              </a:pPr>
              <a:t>‹#›</a:t>
            </a:fld>
            <a:endParaRPr lang="en-US"/>
          </a:p>
        </p:txBody>
      </p:sp>
    </p:spTree>
    <p:extLst>
      <p:ext uri="{BB962C8B-B14F-4D97-AF65-F5344CB8AC3E}">
        <p14:creationId xmlns:p14="http://schemas.microsoft.com/office/powerpoint/2010/main" val="4911898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EA25E80-E7A8-49F5-94FB-ED0B4CD78673}" type="slidenum">
              <a:rPr lang="en-US"/>
              <a:pPr>
                <a:defRPr/>
              </a:pPr>
              <a:t>‹#›</a:t>
            </a:fld>
            <a:endParaRPr lang="en-US"/>
          </a:p>
        </p:txBody>
      </p:sp>
    </p:spTree>
    <p:extLst>
      <p:ext uri="{BB962C8B-B14F-4D97-AF65-F5344CB8AC3E}">
        <p14:creationId xmlns:p14="http://schemas.microsoft.com/office/powerpoint/2010/main" val="4244975121"/>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742D11-D8E9-4EF1-91D7-1E3878A9A4AB}" type="slidenum">
              <a:rPr lang="en-US"/>
              <a:pPr>
                <a:defRPr/>
              </a:pPr>
              <a:t>‹#›</a:t>
            </a:fld>
            <a:endParaRPr lang="en-US"/>
          </a:p>
        </p:txBody>
      </p:sp>
    </p:spTree>
    <p:extLst>
      <p:ext uri="{BB962C8B-B14F-4D97-AF65-F5344CB8AC3E}">
        <p14:creationId xmlns:p14="http://schemas.microsoft.com/office/powerpoint/2010/main" val="264069619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5FDE7B-BDA7-46B2-9893-9A407C94B0F8}" type="slidenum">
              <a:rPr lang="en-US"/>
              <a:pPr>
                <a:defRPr/>
              </a:pPr>
              <a:t>‹#›</a:t>
            </a:fld>
            <a:endParaRPr lang="en-US"/>
          </a:p>
        </p:txBody>
      </p:sp>
    </p:spTree>
    <p:extLst>
      <p:ext uri="{BB962C8B-B14F-4D97-AF65-F5344CB8AC3E}">
        <p14:creationId xmlns:p14="http://schemas.microsoft.com/office/powerpoint/2010/main" val="110850305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latin typeface="Arial" charset="0"/>
              </a:defRPr>
            </a:lvl1pPr>
          </a:lstStyle>
          <a:p>
            <a:pPr>
              <a:defRPr/>
            </a:pPr>
            <a:endParaRPr lang="en-US"/>
          </a:p>
        </p:txBody>
      </p:sp>
      <p:sp>
        <p:nvSpPr>
          <p:cNvPr id="4101"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latin typeface="Arial" charset="0"/>
              </a:defRPr>
            </a:lvl1pPr>
          </a:lstStyle>
          <a:p>
            <a:pPr>
              <a:defRPr/>
            </a:pPr>
            <a:endParaRPr lang="en-US"/>
          </a:p>
        </p:txBody>
      </p:sp>
      <p:sp>
        <p:nvSpPr>
          <p:cNvPr id="4102"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a:lvl1pPr>
          </a:lstStyle>
          <a:p>
            <a:pPr>
              <a:defRPr/>
            </a:pPr>
            <a:fld id="{02250671-6431-4420-A540-1D4E60696E3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ransition spd="slow">
    <p:fade/>
  </p:transition>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en.wikipedia.org/wiki/Tower_of_Hanoi"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543050" y="840582"/>
            <a:ext cx="6457950" cy="1102519"/>
          </a:xfrm>
        </p:spPr>
        <p:txBody>
          <a:bodyPr/>
          <a:lstStyle/>
          <a:p>
            <a:pPr eaLnBrk="1" hangingPunct="1"/>
            <a:r>
              <a:rPr lang="en-US" b="1" smtClean="0"/>
              <a:t>MA/CSSE 474</a:t>
            </a:r>
          </a:p>
        </p:txBody>
      </p:sp>
      <p:sp>
        <p:nvSpPr>
          <p:cNvPr id="4099" name="Rectangle 3"/>
          <p:cNvSpPr>
            <a:spLocks noGrp="1" noChangeArrowheads="1"/>
          </p:cNvSpPr>
          <p:nvPr>
            <p:ph type="subTitle" idx="1"/>
          </p:nvPr>
        </p:nvSpPr>
        <p:spPr>
          <a:xfrm>
            <a:off x="1600200" y="1600200"/>
            <a:ext cx="6400800" cy="1314450"/>
          </a:xfrm>
        </p:spPr>
        <p:txBody>
          <a:bodyPr/>
          <a:lstStyle/>
          <a:p>
            <a:pPr eaLnBrk="1" hangingPunct="1"/>
            <a:r>
              <a:rPr lang="en-US" smtClean="0"/>
              <a:t>Theory of Computation</a:t>
            </a:r>
          </a:p>
        </p:txBody>
      </p:sp>
      <p:sp>
        <p:nvSpPr>
          <p:cNvPr id="4100" name="Text Box 5"/>
          <p:cNvSpPr txBox="1">
            <a:spLocks noChangeArrowheads="1"/>
          </p:cNvSpPr>
          <p:nvPr/>
        </p:nvSpPr>
        <p:spPr bwMode="auto">
          <a:xfrm>
            <a:off x="1714500" y="2489107"/>
            <a:ext cx="634365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000" dirty="0">
                <a:solidFill>
                  <a:schemeClr val="tx2"/>
                </a:solidFill>
                <a:sym typeface="Wingdings" panose="05000000000000000000" pitchFamily="2" charset="2"/>
              </a:rPr>
              <a:t>Closure properties of Regular Languages</a:t>
            </a:r>
          </a:p>
          <a:p>
            <a:pPr algn="ctr" eaLnBrk="1" hangingPunct="1">
              <a:spcBef>
                <a:spcPct val="0"/>
              </a:spcBef>
              <a:buFontTx/>
              <a:buNone/>
            </a:pPr>
            <a:endParaRPr lang="en-US" sz="3000" dirty="0">
              <a:solidFill>
                <a:schemeClr val="tx2"/>
              </a:solidFill>
              <a:sym typeface="Wingdings" panose="05000000000000000000" pitchFamily="2" charset="2"/>
            </a:endParaRPr>
          </a:p>
          <a:p>
            <a:pPr algn="ctr" eaLnBrk="1" hangingPunct="1">
              <a:spcBef>
                <a:spcPct val="0"/>
              </a:spcBef>
              <a:buFontTx/>
              <a:buNone/>
            </a:pPr>
            <a:r>
              <a:rPr lang="en-US" sz="3000" dirty="0">
                <a:solidFill>
                  <a:schemeClr val="tx2"/>
                </a:solidFill>
                <a:sym typeface="Wingdings" panose="05000000000000000000" pitchFamily="2" charset="2"/>
              </a:rPr>
              <a:t>Pumping Theorem</a:t>
            </a:r>
          </a:p>
          <a:p>
            <a:pPr algn="ctr" eaLnBrk="1" hangingPunct="1">
              <a:spcBef>
                <a:spcPct val="0"/>
              </a:spcBef>
              <a:buFontTx/>
              <a:buNone/>
            </a:pPr>
            <a:endParaRPr lang="en-US" sz="3000" dirty="0">
              <a:solidFill>
                <a:schemeClr val="tx2"/>
              </a:solidFill>
              <a:sym typeface="Wingdings" panose="05000000000000000000" pitchFamily="2" charset="2"/>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note on the rest of this video</a:t>
            </a:r>
            <a:endParaRPr lang="en-US" dirty="0"/>
          </a:p>
        </p:txBody>
      </p:sp>
      <p:sp>
        <p:nvSpPr>
          <p:cNvPr id="3" name="Content Placeholder 2"/>
          <p:cNvSpPr>
            <a:spLocks noGrp="1"/>
          </p:cNvSpPr>
          <p:nvPr>
            <p:ph idx="1"/>
          </p:nvPr>
        </p:nvSpPr>
        <p:spPr/>
        <p:txBody>
          <a:bodyPr/>
          <a:lstStyle/>
          <a:p>
            <a:r>
              <a:rPr lang="en-US" dirty="0" smtClean="0"/>
              <a:t>When I recorded this video and the a few others, I was first learning how to do video capture of PowerPoint slides with narration.  I did not understand how the capture resolution was determined, so the images are small.  </a:t>
            </a:r>
            <a:endParaRPr lang="en-US" dirty="0"/>
          </a:p>
          <a:p>
            <a:r>
              <a:rPr lang="en-US" dirty="0" smtClean="0"/>
              <a:t>I think you can read them, but it may be a bit tricky.</a:t>
            </a:r>
          </a:p>
          <a:p>
            <a:r>
              <a:rPr lang="en-US" dirty="0" smtClean="0"/>
              <a:t>I plan to redo the small ones to make them larger, but probably not before summer term, 2015.</a:t>
            </a:r>
            <a:endParaRPr lang="en-US" dirty="0"/>
          </a:p>
        </p:txBody>
      </p:sp>
    </p:spTree>
    <p:extLst>
      <p:ext uri="{BB962C8B-B14F-4D97-AF65-F5344CB8AC3E}">
        <p14:creationId xmlns:p14="http://schemas.microsoft.com/office/powerpoint/2010/main" val="640420898"/>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ChangeArrowheads="1"/>
          </p:cNvSpPr>
          <p:nvPr/>
        </p:nvSpPr>
        <p:spPr bwMode="auto">
          <a:xfrm>
            <a:off x="1885950" y="171450"/>
            <a:ext cx="60007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700" b="1">
                <a:solidFill>
                  <a:schemeClr val="tx2"/>
                </a:solidFill>
              </a:rPr>
              <a:t>How Many Regular Languages? </a:t>
            </a:r>
            <a:r>
              <a:rPr lang="en-US" sz="2700">
                <a:solidFill>
                  <a:schemeClr val="tx2"/>
                </a:solidFill>
              </a:rPr>
              <a:t> </a:t>
            </a:r>
          </a:p>
        </p:txBody>
      </p:sp>
      <p:sp>
        <p:nvSpPr>
          <p:cNvPr id="5123" name="Text Box 7"/>
          <p:cNvSpPr txBox="1">
            <a:spLocks noChangeArrowheads="1"/>
          </p:cNvSpPr>
          <p:nvPr/>
        </p:nvSpPr>
        <p:spPr bwMode="auto">
          <a:xfrm>
            <a:off x="1828800" y="857251"/>
            <a:ext cx="60579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i="1" dirty="0"/>
              <a:t>Theorem:</a:t>
            </a:r>
            <a:r>
              <a:rPr lang="en-US" dirty="0"/>
              <a:t> The number of regular languages over any nonempty alphabet </a:t>
            </a:r>
            <a:r>
              <a:rPr lang="en-US" dirty="0">
                <a:sym typeface="Symbol" panose="05050102010706020507" pitchFamily="18" charset="2"/>
              </a:rPr>
              <a:t> is </a:t>
            </a:r>
            <a:r>
              <a:rPr lang="en-US" dirty="0"/>
              <a:t>countably infinite .</a:t>
            </a:r>
          </a:p>
          <a:p>
            <a:pPr eaLnBrk="1" hangingPunct="1"/>
            <a:endParaRPr lang="en-US" b="1" i="1" dirty="0"/>
          </a:p>
          <a:p>
            <a:pPr eaLnBrk="1" hangingPunct="1"/>
            <a:r>
              <a:rPr lang="en-US" b="1" i="1" dirty="0"/>
              <a:t>Proof:</a:t>
            </a:r>
            <a:r>
              <a:rPr lang="en-US" dirty="0"/>
              <a:t> </a:t>
            </a:r>
          </a:p>
          <a:p>
            <a:pPr eaLnBrk="1" hangingPunct="1"/>
            <a:r>
              <a:rPr lang="en-US" dirty="0"/>
              <a:t>    ● Upper bound on number of regular languages: </a:t>
            </a:r>
          </a:p>
          <a:p>
            <a:pPr eaLnBrk="1" hangingPunct="1"/>
            <a:r>
              <a:rPr lang="en-US" dirty="0"/>
              <a:t>	number of DFSMs (or regular expressions).</a:t>
            </a:r>
          </a:p>
          <a:p>
            <a:pPr eaLnBrk="1" hangingPunct="1"/>
            <a:endParaRPr lang="en-US" dirty="0"/>
          </a:p>
          <a:p>
            <a:pPr eaLnBrk="1" hangingPunct="1"/>
            <a:r>
              <a:rPr lang="en-US" dirty="0"/>
              <a:t>    ● Lower bound on number of regular languages: </a:t>
            </a:r>
          </a:p>
          <a:p>
            <a:pPr eaLnBrk="1" hangingPunct="1"/>
            <a:endParaRPr lang="en-US" dirty="0"/>
          </a:p>
          <a:p>
            <a:pPr algn="ctr" eaLnBrk="1" hangingPunct="1"/>
            <a:r>
              <a:rPr lang="en-US" dirty="0"/>
              <a:t>{</a:t>
            </a:r>
            <a:r>
              <a:rPr lang="en-US" dirty="0">
                <a:latin typeface="Courier New" panose="02070309020205020404" pitchFamily="49" charset="0"/>
              </a:rPr>
              <a:t>a</a:t>
            </a:r>
            <a:r>
              <a:rPr lang="en-US" dirty="0"/>
              <a:t>},{</a:t>
            </a:r>
            <a:r>
              <a:rPr lang="en-US" dirty="0" err="1">
                <a:latin typeface="Courier New" panose="02070309020205020404" pitchFamily="49" charset="0"/>
              </a:rPr>
              <a:t>aa</a:t>
            </a:r>
            <a:r>
              <a:rPr lang="en-US" dirty="0"/>
              <a:t>},{</a:t>
            </a:r>
            <a:r>
              <a:rPr lang="en-US" dirty="0" err="1">
                <a:latin typeface="Courier New" panose="02070309020205020404" pitchFamily="49" charset="0"/>
              </a:rPr>
              <a:t>aaa</a:t>
            </a:r>
            <a:r>
              <a:rPr lang="en-US" dirty="0"/>
              <a:t>},{</a:t>
            </a:r>
            <a:r>
              <a:rPr lang="en-US" dirty="0" err="1">
                <a:latin typeface="Courier New" panose="02070309020205020404" pitchFamily="49" charset="0"/>
              </a:rPr>
              <a:t>aaaa</a:t>
            </a:r>
            <a:r>
              <a:rPr lang="en-US" dirty="0"/>
              <a:t>},{</a:t>
            </a:r>
            <a:r>
              <a:rPr lang="en-US" dirty="0" err="1">
                <a:latin typeface="Courier New" panose="02070309020205020404" pitchFamily="49" charset="0"/>
              </a:rPr>
              <a:t>aaaaa</a:t>
            </a:r>
            <a:r>
              <a:rPr lang="en-US" dirty="0"/>
              <a:t>},{</a:t>
            </a:r>
            <a:r>
              <a:rPr lang="en-US" dirty="0" err="1">
                <a:latin typeface="Courier New" panose="02070309020205020404" pitchFamily="49" charset="0"/>
              </a:rPr>
              <a:t>aaaaaa</a:t>
            </a:r>
            <a:r>
              <a:rPr lang="en-US" dirty="0"/>
              <a:t>},… </a:t>
            </a:r>
          </a:p>
          <a:p>
            <a:pPr algn="ctr" eaLnBrk="1" hangingPunct="1"/>
            <a:endParaRPr lang="en-US" dirty="0"/>
          </a:p>
          <a:p>
            <a:pPr algn="ctr" eaLnBrk="1" hangingPunct="1"/>
            <a:r>
              <a:rPr lang="en-US" dirty="0"/>
              <a:t>are all regular.  That set is countably infinite.  </a:t>
            </a:r>
            <a:endParaRPr lang="en-US" dirty="0">
              <a:sym typeface="Wingdings" panose="05000000000000000000" pitchFamily="2" charset="2"/>
            </a:endParaRPr>
          </a:p>
          <a:p>
            <a:pPr algn="r" eaLnBrk="1" hangingPunct="1"/>
            <a:endParaRPr lang="en-US" dirty="0"/>
          </a:p>
        </p:txBody>
      </p:sp>
    </p:spTree>
    <p:extLst>
      <p:ext uri="{BB962C8B-B14F-4D97-AF65-F5344CB8AC3E}">
        <p14:creationId xmlns:p14="http://schemas.microsoft.com/office/powerpoint/2010/main" val="1284376278"/>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1714500" y="342900"/>
            <a:ext cx="61722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700" b="1">
                <a:solidFill>
                  <a:schemeClr val="tx2"/>
                </a:solidFill>
              </a:rPr>
              <a:t>Are Regular or Nonregular Languages More Common? </a:t>
            </a:r>
            <a:r>
              <a:rPr lang="en-US" sz="2700">
                <a:solidFill>
                  <a:schemeClr val="tx2"/>
                </a:solidFill>
              </a:rPr>
              <a:t> </a:t>
            </a:r>
          </a:p>
        </p:txBody>
      </p:sp>
      <p:sp>
        <p:nvSpPr>
          <p:cNvPr id="6147" name="Text Box 3"/>
          <p:cNvSpPr txBox="1">
            <a:spLocks noChangeArrowheads="1"/>
          </p:cNvSpPr>
          <p:nvPr/>
        </p:nvSpPr>
        <p:spPr bwMode="auto">
          <a:xfrm>
            <a:off x="1771650" y="1343026"/>
            <a:ext cx="60579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t>There is a countably infinite number of regular languages.</a:t>
            </a:r>
          </a:p>
          <a:p>
            <a:pPr eaLnBrk="1" hangingPunct="1"/>
            <a:endParaRPr lang="en-US"/>
          </a:p>
          <a:p>
            <a:pPr eaLnBrk="1" hangingPunct="1"/>
            <a:r>
              <a:rPr lang="en-US"/>
              <a:t>There is an uncountably infinite number of languages over any nonempty alphabet </a:t>
            </a:r>
            <a:r>
              <a:rPr lang="en-US">
                <a:sym typeface="Symbol" panose="05050102010706020507" pitchFamily="18" charset="2"/>
              </a:rPr>
              <a:t></a:t>
            </a:r>
            <a:r>
              <a:rPr lang="en-US"/>
              <a:t>.  </a:t>
            </a:r>
          </a:p>
          <a:p>
            <a:pPr eaLnBrk="1" hangingPunct="1"/>
            <a:endParaRPr lang="en-US"/>
          </a:p>
          <a:p>
            <a:pPr eaLnBrk="1" hangingPunct="1"/>
            <a:r>
              <a:rPr lang="en-US"/>
              <a:t>So there are </a:t>
            </a:r>
            <a:r>
              <a:rPr lang="en-US" i="1"/>
              <a:t>many</a:t>
            </a:r>
            <a:r>
              <a:rPr lang="en-US"/>
              <a:t> more nonregular languages than there are regular ones. </a:t>
            </a:r>
          </a:p>
        </p:txBody>
      </p:sp>
    </p:spTree>
    <p:extLst>
      <p:ext uri="{BB962C8B-B14F-4D97-AF65-F5344CB8AC3E}">
        <p14:creationId xmlns:p14="http://schemas.microsoft.com/office/powerpoint/2010/main" val="22069919"/>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1885950" y="114300"/>
            <a:ext cx="60007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700" b="1">
                <a:solidFill>
                  <a:schemeClr val="tx2"/>
                </a:solidFill>
              </a:rPr>
              <a:t>Languages: Regular or Not?</a:t>
            </a:r>
          </a:p>
        </p:txBody>
      </p:sp>
      <p:sp>
        <p:nvSpPr>
          <p:cNvPr id="3075" name="Text Box 5"/>
          <p:cNvSpPr txBox="1">
            <a:spLocks noChangeArrowheads="1"/>
          </p:cNvSpPr>
          <p:nvPr/>
        </p:nvSpPr>
        <p:spPr bwMode="auto">
          <a:xfrm>
            <a:off x="1885950" y="873920"/>
            <a:ext cx="6000750" cy="401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700" b="1" dirty="0"/>
              <a:t>Recall our intuition: </a:t>
            </a:r>
            <a:br>
              <a:rPr lang="en-US" sz="2700" b="1" dirty="0"/>
            </a:br>
            <a:r>
              <a:rPr lang="en-US" dirty="0">
                <a:latin typeface="Courier New" panose="02070309020205020404" pitchFamily="49" charset="0"/>
              </a:rPr>
              <a:t>a</a:t>
            </a:r>
            <a:r>
              <a:rPr lang="en-US" dirty="0"/>
              <a:t>*</a:t>
            </a:r>
            <a:r>
              <a:rPr lang="en-US" dirty="0">
                <a:latin typeface="Courier New" panose="02070309020205020404" pitchFamily="49" charset="0"/>
              </a:rPr>
              <a:t>b</a:t>
            </a:r>
            <a:r>
              <a:rPr lang="en-US" dirty="0"/>
              <a:t>* is regular.       </a:t>
            </a:r>
            <a:r>
              <a:rPr lang="en-US" dirty="0" err="1"/>
              <a:t>A</a:t>
            </a:r>
            <a:r>
              <a:rPr lang="en-US" baseline="30000" dirty="0" err="1"/>
              <a:t>n</a:t>
            </a:r>
            <a:r>
              <a:rPr lang="en-US" dirty="0" err="1"/>
              <a:t>B</a:t>
            </a:r>
            <a:r>
              <a:rPr lang="en-US" baseline="30000" dirty="0" err="1"/>
              <a:t>n</a:t>
            </a:r>
            <a:r>
              <a:rPr lang="en-US" dirty="0"/>
              <a:t> = {</a:t>
            </a:r>
            <a:r>
              <a:rPr lang="en-US" dirty="0" err="1">
                <a:latin typeface="Courier New" panose="02070309020205020404" pitchFamily="49" charset="0"/>
              </a:rPr>
              <a:t>a</a:t>
            </a:r>
            <a:r>
              <a:rPr lang="en-US" i="1" baseline="30000" dirty="0" err="1"/>
              <a:t>n</a:t>
            </a:r>
            <a:r>
              <a:rPr lang="en-US" dirty="0" err="1">
                <a:latin typeface="Courier New" panose="02070309020205020404" pitchFamily="49" charset="0"/>
              </a:rPr>
              <a:t>b</a:t>
            </a:r>
            <a:r>
              <a:rPr lang="en-US" i="1" baseline="30000" dirty="0" err="1"/>
              <a:t>n</a:t>
            </a:r>
            <a:r>
              <a:rPr lang="en-US" dirty="0"/>
              <a:t>: </a:t>
            </a:r>
            <a:r>
              <a:rPr lang="en-US" i="1" dirty="0"/>
              <a:t>n</a:t>
            </a:r>
            <a:r>
              <a:rPr lang="en-US" dirty="0"/>
              <a:t> </a:t>
            </a:r>
            <a:r>
              <a:rPr lang="en-US" dirty="0">
                <a:sym typeface="Symbol" panose="05050102010706020507" pitchFamily="18" charset="2"/>
              </a:rPr>
              <a:t></a:t>
            </a:r>
            <a:r>
              <a:rPr lang="en-US" dirty="0"/>
              <a:t> 0} is not.</a:t>
            </a:r>
          </a:p>
          <a:p>
            <a:pPr eaLnBrk="1" hangingPunct="1"/>
            <a:endParaRPr lang="en-US" dirty="0"/>
          </a:p>
          <a:p>
            <a:pPr eaLnBrk="1" hangingPunct="1"/>
            <a:r>
              <a:rPr lang="en-US" dirty="0"/>
              <a:t>{</a:t>
            </a:r>
            <a:r>
              <a:rPr lang="en-US" i="1" dirty="0"/>
              <a:t>w</a:t>
            </a:r>
            <a:r>
              <a:rPr lang="en-US" dirty="0"/>
              <a:t> </a:t>
            </a:r>
            <a:r>
              <a:rPr lang="en-US" dirty="0">
                <a:sym typeface="Symbol" panose="05050102010706020507" pitchFamily="18" charset="2"/>
              </a:rPr>
              <a:t></a:t>
            </a:r>
            <a:r>
              <a:rPr lang="en-US" dirty="0"/>
              <a:t> {</a:t>
            </a:r>
            <a:r>
              <a:rPr lang="en-US" dirty="0">
                <a:latin typeface="Courier New" panose="02070309020205020404" pitchFamily="49" charset="0"/>
              </a:rPr>
              <a:t>a</a:t>
            </a:r>
            <a:r>
              <a:rPr lang="en-US" dirty="0"/>
              <a:t>, </a:t>
            </a:r>
            <a:r>
              <a:rPr lang="en-US" dirty="0">
                <a:latin typeface="Courier New" panose="02070309020205020404" pitchFamily="49" charset="0"/>
              </a:rPr>
              <a:t>b</a:t>
            </a:r>
            <a:r>
              <a:rPr lang="en-US" dirty="0"/>
              <a:t>}* : every </a:t>
            </a:r>
            <a:r>
              <a:rPr lang="en-US" dirty="0">
                <a:latin typeface="Courier New" panose="02070309020205020404" pitchFamily="49" charset="0"/>
              </a:rPr>
              <a:t>a</a:t>
            </a:r>
            <a:r>
              <a:rPr lang="en-US" dirty="0"/>
              <a:t> is immediately followed by </a:t>
            </a:r>
            <a:r>
              <a:rPr lang="en-US" dirty="0">
                <a:latin typeface="Courier New" panose="02070309020205020404" pitchFamily="49" charset="0"/>
              </a:rPr>
              <a:t>b</a:t>
            </a:r>
            <a:r>
              <a:rPr lang="en-US" dirty="0"/>
              <a:t>} </a:t>
            </a:r>
            <a:br>
              <a:rPr lang="en-US" dirty="0"/>
            </a:br>
            <a:r>
              <a:rPr lang="en-US" dirty="0"/>
              <a:t>   is regular.  </a:t>
            </a:r>
          </a:p>
          <a:p>
            <a:pPr eaLnBrk="1" hangingPunct="1"/>
            <a:endParaRPr lang="en-US" dirty="0"/>
          </a:p>
          <a:p>
            <a:pPr eaLnBrk="1" hangingPunct="1"/>
            <a:r>
              <a:rPr lang="en-US" dirty="0"/>
              <a:t>{</a:t>
            </a:r>
            <a:r>
              <a:rPr lang="en-US" i="1" dirty="0"/>
              <a:t>w</a:t>
            </a:r>
            <a:r>
              <a:rPr lang="en-US" dirty="0"/>
              <a:t> </a:t>
            </a:r>
            <a:r>
              <a:rPr lang="en-US" dirty="0">
                <a:sym typeface="Symbol" panose="05050102010706020507" pitchFamily="18" charset="2"/>
              </a:rPr>
              <a:t></a:t>
            </a:r>
            <a:r>
              <a:rPr lang="en-US" dirty="0"/>
              <a:t> {</a:t>
            </a:r>
            <a:r>
              <a:rPr lang="en-US" dirty="0">
                <a:latin typeface="Courier New" panose="02070309020205020404" pitchFamily="49" charset="0"/>
              </a:rPr>
              <a:t>a</a:t>
            </a:r>
            <a:r>
              <a:rPr lang="en-US" dirty="0"/>
              <a:t>, </a:t>
            </a:r>
            <a:r>
              <a:rPr lang="en-US" dirty="0">
                <a:latin typeface="Courier New" panose="02070309020205020404" pitchFamily="49" charset="0"/>
              </a:rPr>
              <a:t>b</a:t>
            </a:r>
            <a:r>
              <a:rPr lang="en-US" dirty="0"/>
              <a:t>}* : every </a:t>
            </a:r>
            <a:r>
              <a:rPr lang="en-US" dirty="0">
                <a:latin typeface="Courier New" panose="02070309020205020404" pitchFamily="49" charset="0"/>
              </a:rPr>
              <a:t>a</a:t>
            </a:r>
            <a:r>
              <a:rPr lang="en-US" dirty="0"/>
              <a:t> has a matching </a:t>
            </a:r>
            <a:r>
              <a:rPr lang="en-US" dirty="0">
                <a:latin typeface="Courier New" panose="02070309020205020404" pitchFamily="49" charset="0"/>
              </a:rPr>
              <a:t>b</a:t>
            </a:r>
            <a:r>
              <a:rPr lang="en-US" dirty="0"/>
              <a:t> somewhere} </a:t>
            </a:r>
            <a:br>
              <a:rPr lang="en-US" dirty="0"/>
            </a:br>
            <a:r>
              <a:rPr lang="en-US" dirty="0"/>
              <a:t>    is not.</a:t>
            </a:r>
            <a:br>
              <a:rPr lang="en-US" dirty="0"/>
            </a:br>
            <a:endParaRPr lang="en-US" dirty="0"/>
          </a:p>
          <a:p>
            <a:pPr eaLnBrk="1" hangingPunct="1"/>
            <a:r>
              <a:rPr lang="en-US" sz="2100" dirty="0"/>
              <a:t>How do we </a:t>
            </a:r>
          </a:p>
          <a:p>
            <a:pPr eaLnBrk="1" hangingPunct="1"/>
            <a:r>
              <a:rPr lang="en-US" sz="2100" dirty="0"/>
              <a:t>    ● show that a language is regular?</a:t>
            </a:r>
          </a:p>
          <a:p>
            <a:pPr eaLnBrk="1" hangingPunct="1"/>
            <a:endParaRPr lang="en-US" sz="2100" dirty="0"/>
          </a:p>
          <a:p>
            <a:pPr eaLnBrk="1" hangingPunct="1"/>
            <a:r>
              <a:rPr lang="en-US" sz="2100" dirty="0"/>
              <a:t>    ● show that a language is not regular?</a:t>
            </a:r>
          </a:p>
        </p:txBody>
      </p:sp>
    </p:spTree>
    <p:extLst>
      <p:ext uri="{BB962C8B-B14F-4D97-AF65-F5344CB8AC3E}">
        <p14:creationId xmlns:p14="http://schemas.microsoft.com/office/powerpoint/2010/main" val="12471030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1657350" y="114300"/>
            <a:ext cx="6343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700" b="1">
                <a:solidFill>
                  <a:schemeClr val="tx2"/>
                </a:solidFill>
              </a:rPr>
              <a:t>Showing that a Language is Regular</a:t>
            </a:r>
            <a:r>
              <a:rPr lang="en-US" sz="2700">
                <a:solidFill>
                  <a:schemeClr val="tx2"/>
                </a:solidFill>
              </a:rPr>
              <a:t> </a:t>
            </a:r>
          </a:p>
        </p:txBody>
      </p:sp>
      <p:sp>
        <p:nvSpPr>
          <p:cNvPr id="7171" name="Text Box 5"/>
          <p:cNvSpPr txBox="1">
            <a:spLocks noChangeArrowheads="1"/>
          </p:cNvSpPr>
          <p:nvPr/>
        </p:nvSpPr>
        <p:spPr bwMode="auto">
          <a:xfrm>
            <a:off x="1828800" y="902494"/>
            <a:ext cx="60579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i="1"/>
              <a:t>Theorem:</a:t>
            </a:r>
            <a:r>
              <a:rPr lang="en-US"/>
              <a:t> Every finite language L is regular.</a:t>
            </a:r>
          </a:p>
          <a:p>
            <a:pPr eaLnBrk="1" hangingPunct="1"/>
            <a:endParaRPr lang="en-US" b="1" i="1"/>
          </a:p>
          <a:p>
            <a:pPr eaLnBrk="1" hangingPunct="1"/>
            <a:r>
              <a:rPr lang="en-US" b="1" i="1"/>
              <a:t>Proof:</a:t>
            </a:r>
            <a:r>
              <a:rPr lang="en-US"/>
              <a:t> If </a:t>
            </a:r>
            <a:r>
              <a:rPr lang="en-US" i="1"/>
              <a:t>L</a:t>
            </a:r>
            <a:r>
              <a:rPr lang="en-US"/>
              <a:t> is the empty set, then it is defined by the regular expression </a:t>
            </a:r>
            <a:r>
              <a:rPr lang="en-US">
                <a:sym typeface="Symbol" panose="05050102010706020507" pitchFamily="18" charset="2"/>
              </a:rPr>
              <a:t></a:t>
            </a:r>
            <a:r>
              <a:rPr lang="en-US"/>
              <a:t> and so is regular.  </a:t>
            </a:r>
            <a:br>
              <a:rPr lang="en-US"/>
            </a:br>
            <a:r>
              <a:rPr lang="en-US"/>
              <a:t/>
            </a:r>
            <a:br>
              <a:rPr lang="en-US"/>
            </a:br>
            <a:r>
              <a:rPr lang="en-US"/>
              <a:t>If L is a nonempty finite language, composed of the strings  </a:t>
            </a:r>
            <a:r>
              <a:rPr lang="en-US" i="1"/>
              <a:t>s</a:t>
            </a:r>
            <a:r>
              <a:rPr lang="en-US" baseline="-25000"/>
              <a:t>1</a:t>
            </a:r>
            <a:r>
              <a:rPr lang="en-US"/>
              <a:t>, </a:t>
            </a:r>
            <a:r>
              <a:rPr lang="en-US" i="1"/>
              <a:t>s</a:t>
            </a:r>
            <a:r>
              <a:rPr lang="en-US" baseline="-25000"/>
              <a:t>2</a:t>
            </a:r>
            <a:r>
              <a:rPr lang="en-US"/>
              <a:t>, … </a:t>
            </a:r>
            <a:r>
              <a:rPr lang="en-US" i="1"/>
              <a:t>s</a:t>
            </a:r>
            <a:r>
              <a:rPr lang="en-US" i="1" baseline="-25000"/>
              <a:t>n</a:t>
            </a:r>
            <a:r>
              <a:rPr lang="en-US"/>
              <a:t> for some positive integer </a:t>
            </a:r>
            <a:r>
              <a:rPr lang="en-US" i="1"/>
              <a:t>n</a:t>
            </a:r>
            <a:r>
              <a:rPr lang="en-US"/>
              <a:t>, </a:t>
            </a:r>
          </a:p>
          <a:p>
            <a:pPr eaLnBrk="1" hangingPunct="1"/>
            <a:r>
              <a:rPr lang="en-US"/>
              <a:t>    then it is defined by the regular expression:</a:t>
            </a:r>
          </a:p>
          <a:p>
            <a:pPr eaLnBrk="1" hangingPunct="1"/>
            <a:r>
              <a:rPr lang="en-US"/>
              <a:t>	     </a:t>
            </a:r>
            <a:r>
              <a:rPr lang="en-US" i="1"/>
              <a:t>s</a:t>
            </a:r>
            <a:r>
              <a:rPr lang="en-US" baseline="-25000"/>
              <a:t>1</a:t>
            </a:r>
            <a:r>
              <a:rPr lang="en-US"/>
              <a:t> </a:t>
            </a:r>
            <a:r>
              <a:rPr lang="en-US">
                <a:sym typeface="Symbol" panose="05050102010706020507" pitchFamily="18" charset="2"/>
              </a:rPr>
              <a:t></a:t>
            </a:r>
            <a:r>
              <a:rPr lang="en-US"/>
              <a:t> </a:t>
            </a:r>
            <a:r>
              <a:rPr lang="en-US" i="1"/>
              <a:t>s</a:t>
            </a:r>
            <a:r>
              <a:rPr lang="en-US" baseline="-25000"/>
              <a:t>2</a:t>
            </a:r>
            <a:r>
              <a:rPr lang="en-US"/>
              <a:t> </a:t>
            </a:r>
            <a:r>
              <a:rPr lang="en-US">
                <a:sym typeface="Symbol" panose="05050102010706020507" pitchFamily="18" charset="2"/>
              </a:rPr>
              <a:t></a:t>
            </a:r>
            <a:r>
              <a:rPr lang="en-US"/>
              <a:t> … </a:t>
            </a:r>
            <a:r>
              <a:rPr lang="en-US">
                <a:sym typeface="Symbol" panose="05050102010706020507" pitchFamily="18" charset="2"/>
              </a:rPr>
              <a:t></a:t>
            </a:r>
            <a:r>
              <a:rPr lang="en-US"/>
              <a:t> </a:t>
            </a:r>
            <a:r>
              <a:rPr lang="en-US" i="1"/>
              <a:t>s</a:t>
            </a:r>
            <a:r>
              <a:rPr lang="en-US" i="1" baseline="-25000"/>
              <a:t>n</a:t>
            </a:r>
            <a:r>
              <a:rPr lang="en-US"/>
              <a:t> </a:t>
            </a:r>
          </a:p>
          <a:p>
            <a:pPr eaLnBrk="1" hangingPunct="1"/>
            <a:endParaRPr lang="en-US"/>
          </a:p>
          <a:p>
            <a:pPr eaLnBrk="1" hangingPunct="1"/>
            <a:r>
              <a:rPr lang="en-US"/>
              <a:t>So L is regular.  </a:t>
            </a:r>
            <a:endParaRPr lang="en-US">
              <a:sym typeface="Wingdings" panose="05000000000000000000" pitchFamily="2" charset="2"/>
            </a:endParaRPr>
          </a:p>
        </p:txBody>
      </p:sp>
    </p:spTree>
    <p:extLst>
      <p:ext uri="{BB962C8B-B14F-4D97-AF65-F5344CB8AC3E}">
        <p14:creationId xmlns:p14="http://schemas.microsoft.com/office/powerpoint/2010/main" val="2675369880"/>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771650" y="114300"/>
            <a:ext cx="6172200" cy="628650"/>
          </a:xfrm>
        </p:spPr>
        <p:txBody>
          <a:bodyPr/>
          <a:lstStyle/>
          <a:p>
            <a:r>
              <a:rPr lang="en-US" sz="2700" b="1"/>
              <a:t>Finiteness - Theoretical vs. Practical</a:t>
            </a:r>
          </a:p>
        </p:txBody>
      </p:sp>
      <p:sp>
        <p:nvSpPr>
          <p:cNvPr id="8195" name="Text Box 4"/>
          <p:cNvSpPr txBox="1">
            <a:spLocks noChangeArrowheads="1"/>
          </p:cNvSpPr>
          <p:nvPr/>
        </p:nvSpPr>
        <p:spPr bwMode="auto">
          <a:xfrm>
            <a:off x="1828800" y="788194"/>
            <a:ext cx="6057900"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650" dirty="0" smtClean="0"/>
              <a:t>      Every </a:t>
            </a:r>
            <a:r>
              <a:rPr lang="en-US" sz="1650" dirty="0"/>
              <a:t>finite language is regular.  </a:t>
            </a:r>
            <a:r>
              <a:rPr lang="en-US" sz="1650" dirty="0" smtClean="0"/>
              <a:t/>
            </a:r>
            <a:br>
              <a:rPr lang="en-US" sz="1650" dirty="0" smtClean="0"/>
            </a:br>
            <a:r>
              <a:rPr lang="en-US" sz="1650" dirty="0" smtClean="0"/>
              <a:t>The </a:t>
            </a:r>
            <a:r>
              <a:rPr lang="en-US" sz="1650" dirty="0"/>
              <a:t>size of the language doesn't matter.</a:t>
            </a:r>
          </a:p>
          <a:p>
            <a:pPr eaLnBrk="1" hangingPunct="1"/>
            <a:endParaRPr lang="en-US" sz="1650" dirty="0"/>
          </a:p>
          <a:p>
            <a:pPr eaLnBrk="1" hangingPunct="1"/>
            <a:r>
              <a:rPr lang="en-US" sz="1650" dirty="0" smtClean="0"/>
              <a:t>Parity                                                                 Soc</a:t>
            </a:r>
            <a:r>
              <a:rPr lang="en-US" sz="1650" dirty="0"/>
              <a:t>. Sec. #</a:t>
            </a:r>
          </a:p>
          <a:p>
            <a:pPr eaLnBrk="1" hangingPunct="1"/>
            <a:r>
              <a:rPr lang="en-US" sz="1650" dirty="0" smtClean="0"/>
              <a:t>Checking</a:t>
            </a:r>
            <a:r>
              <a:rPr lang="en-US" sz="1650" dirty="0"/>
              <a:t>					Checking</a:t>
            </a:r>
          </a:p>
          <a:p>
            <a:pPr eaLnBrk="1" hangingPunct="1"/>
            <a:endParaRPr lang="en-US" sz="1650" dirty="0"/>
          </a:p>
          <a:p>
            <a:pPr eaLnBrk="1" hangingPunct="1"/>
            <a:r>
              <a:rPr lang="en-US" sz="1650" dirty="0"/>
              <a:t>But, from an implementation point of view, it very well may.</a:t>
            </a:r>
          </a:p>
          <a:p>
            <a:pPr eaLnBrk="1" hangingPunct="1"/>
            <a:endParaRPr lang="en-US" sz="1650" dirty="0"/>
          </a:p>
          <a:p>
            <a:pPr eaLnBrk="1" hangingPunct="1"/>
            <a:r>
              <a:rPr lang="en-US" sz="1650" dirty="0"/>
              <a:t>When is an FSM a good way to encode the facts about a language?</a:t>
            </a:r>
          </a:p>
          <a:p>
            <a:pPr eaLnBrk="1" hangingPunct="1"/>
            <a:endParaRPr lang="en-US" sz="1650" dirty="0"/>
          </a:p>
          <a:p>
            <a:pPr eaLnBrk="1" hangingPunct="1"/>
            <a:r>
              <a:rPr lang="en-US" sz="1650" dirty="0"/>
              <a:t>FSM’s are good at looking for repeating patterns.  They don't bring much to the table when the language is just a set of unrelated strings.</a:t>
            </a:r>
          </a:p>
        </p:txBody>
      </p:sp>
      <p:sp>
        <p:nvSpPr>
          <p:cNvPr id="8196" name="Rectangle 5"/>
          <p:cNvSpPr>
            <a:spLocks noChangeArrowheads="1"/>
          </p:cNvSpPr>
          <p:nvPr/>
        </p:nvSpPr>
        <p:spPr bwMode="auto">
          <a:xfrm>
            <a:off x="1143001" y="217634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8197" name="Line 8"/>
          <p:cNvSpPr>
            <a:spLocks noChangeShapeType="1"/>
          </p:cNvSpPr>
          <p:nvPr/>
        </p:nvSpPr>
        <p:spPr bwMode="auto">
          <a:xfrm>
            <a:off x="2228850" y="1828800"/>
            <a:ext cx="4343400" cy="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211619192"/>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1657350" y="57150"/>
            <a:ext cx="6343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b="1">
                <a:solidFill>
                  <a:schemeClr val="tx2"/>
                </a:solidFill>
              </a:rPr>
              <a:t>Regular Does Not Always Mean Tractable</a:t>
            </a:r>
            <a:r>
              <a:rPr lang="en-US" sz="2400">
                <a:solidFill>
                  <a:schemeClr val="tx2"/>
                </a:solidFill>
              </a:rPr>
              <a:t> </a:t>
            </a:r>
          </a:p>
        </p:txBody>
      </p:sp>
      <p:sp>
        <p:nvSpPr>
          <p:cNvPr id="9219" name="Text Box 5"/>
          <p:cNvSpPr txBox="1">
            <a:spLocks noChangeArrowheads="1"/>
          </p:cNvSpPr>
          <p:nvPr/>
        </p:nvSpPr>
        <p:spPr bwMode="auto">
          <a:xfrm>
            <a:off x="1885950" y="1885951"/>
            <a:ext cx="6000750" cy="180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dirty="0"/>
              <a:t>Let </a:t>
            </a:r>
            <a:r>
              <a:rPr lang="en-US" dirty="0">
                <a:sym typeface="Symbol" panose="05050102010706020507" pitchFamily="18" charset="2"/>
              </a:rPr>
              <a:t></a:t>
            </a:r>
            <a:r>
              <a:rPr lang="en-US" dirty="0"/>
              <a:t> = {12, 13, 21, 23, 31, 32}.</a:t>
            </a:r>
          </a:p>
          <a:p>
            <a:pPr eaLnBrk="1" hangingPunct="1"/>
            <a:endParaRPr lang="en-US" sz="1050" dirty="0"/>
          </a:p>
          <a:p>
            <a:pPr eaLnBrk="1" hangingPunct="1"/>
            <a:r>
              <a:rPr lang="en-US" dirty="0"/>
              <a:t>Let </a:t>
            </a:r>
            <a:r>
              <a:rPr lang="en-US" i="1" dirty="0"/>
              <a:t>L</a:t>
            </a:r>
            <a:r>
              <a:rPr lang="en-US" dirty="0"/>
              <a:t> be the language of strings that correspond to successful move sequences.  The shortest string in </a:t>
            </a:r>
            <a:r>
              <a:rPr lang="en-US" i="1" dirty="0"/>
              <a:t>L</a:t>
            </a:r>
            <a:r>
              <a:rPr lang="en-US" dirty="0"/>
              <a:t> has length 2</a:t>
            </a:r>
            <a:r>
              <a:rPr lang="en-US" baseline="30000" dirty="0"/>
              <a:t>64</a:t>
            </a:r>
            <a:r>
              <a:rPr lang="en-US" dirty="0"/>
              <a:t> -1  </a:t>
            </a:r>
            <a:r>
              <a:rPr lang="en-US" dirty="0">
                <a:solidFill>
                  <a:schemeClr val="accent5">
                    <a:lumMod val="75000"/>
                  </a:schemeClr>
                </a:solidFill>
              </a:rPr>
              <a:t>*</a:t>
            </a:r>
            <a:endParaRPr lang="en-US" dirty="0"/>
          </a:p>
          <a:p>
            <a:pPr eaLnBrk="1" hangingPunct="1"/>
            <a:endParaRPr lang="en-US" sz="1050" dirty="0"/>
          </a:p>
          <a:p>
            <a:pPr eaLnBrk="1" hangingPunct="1"/>
            <a:r>
              <a:rPr lang="en-US" dirty="0"/>
              <a:t>There is an FSM that accepts </a:t>
            </a:r>
            <a:r>
              <a:rPr lang="en-US" i="1" dirty="0"/>
              <a:t>L</a:t>
            </a:r>
            <a:r>
              <a:rPr lang="en-US" dirty="0"/>
              <a:t>:</a:t>
            </a:r>
          </a:p>
        </p:txBody>
      </p:sp>
      <p:pic>
        <p:nvPicPr>
          <p:cNvPr id="9220" name="Picture 6" descr="ch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661987"/>
            <a:ext cx="577215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890522" y="3717488"/>
            <a:ext cx="5710428" cy="1292662"/>
          </a:xfrm>
          <a:prstGeom prst="rect">
            <a:avLst/>
          </a:prstGeom>
          <a:solidFill>
            <a:schemeClr val="accent5"/>
          </a:solidFill>
          <a:ln>
            <a:noFill/>
          </a:ln>
        </p:spPr>
        <p:txBody>
          <a:bodyPr wrap="square" rtlCol="0">
            <a:spAutoFit/>
          </a:bodyPr>
          <a:lstStyle/>
          <a:p>
            <a:r>
              <a:rPr lang="en-US" sz="2400" dirty="0">
                <a:solidFill>
                  <a:schemeClr val="accent5">
                    <a:lumMod val="75000"/>
                  </a:schemeClr>
                </a:solidFill>
              </a:rPr>
              <a:t>*</a:t>
            </a:r>
            <a:r>
              <a:rPr lang="en-US" dirty="0"/>
              <a:t>See </a:t>
            </a:r>
            <a:r>
              <a:rPr lang="en-US" dirty="0">
                <a:hlinkClick r:id="rId4"/>
              </a:rPr>
              <a:t>http://en.wikipedia.org/wiki/Tower_of_Hanoi</a:t>
            </a:r>
            <a:r>
              <a:rPr lang="en-US" dirty="0"/>
              <a:t>, especially the recursive solution, which (as you can see by means of a simple recurrence relation) requires 2</a:t>
            </a:r>
            <a:r>
              <a:rPr lang="en-US" baseline="30000" dirty="0"/>
              <a:t>n</a:t>
            </a:r>
            <a:r>
              <a:rPr lang="en-US" dirty="0"/>
              <a:t> -1 moves if there are n disks</a:t>
            </a:r>
          </a:p>
        </p:txBody>
      </p:sp>
    </p:spTree>
    <p:extLst>
      <p:ext uri="{BB962C8B-B14F-4D97-AF65-F5344CB8AC3E}">
        <p14:creationId xmlns:p14="http://schemas.microsoft.com/office/powerpoint/2010/main" val="2711808524"/>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657350" y="114300"/>
            <a:ext cx="6343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700" b="1">
                <a:solidFill>
                  <a:schemeClr val="tx2"/>
                </a:solidFill>
              </a:rPr>
              <a:t>To Show that a Language L is Regular</a:t>
            </a:r>
            <a:r>
              <a:rPr lang="en-US" sz="2700">
                <a:solidFill>
                  <a:schemeClr val="tx2"/>
                </a:solidFill>
              </a:rPr>
              <a:t> </a:t>
            </a:r>
          </a:p>
        </p:txBody>
      </p:sp>
      <p:sp>
        <p:nvSpPr>
          <p:cNvPr id="10243" name="Text Box 3"/>
          <p:cNvSpPr txBox="1">
            <a:spLocks noChangeArrowheads="1"/>
          </p:cNvSpPr>
          <p:nvPr/>
        </p:nvSpPr>
        <p:spPr bwMode="auto">
          <a:xfrm>
            <a:off x="1828800" y="902495"/>
            <a:ext cx="6057900" cy="367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endParaRPr lang="en-US" dirty="0"/>
          </a:p>
          <a:p>
            <a:pPr eaLnBrk="1" hangingPunct="1">
              <a:spcAft>
                <a:spcPts val="900"/>
              </a:spcAft>
            </a:pPr>
            <a:r>
              <a:rPr lang="en-US" b="1" dirty="0"/>
              <a:t>We can do any of the following:</a:t>
            </a:r>
          </a:p>
          <a:p>
            <a:pPr eaLnBrk="1" hangingPunct="1">
              <a:spcAft>
                <a:spcPts val="900"/>
              </a:spcAft>
            </a:pPr>
            <a:r>
              <a:rPr lang="en-US" dirty="0"/>
              <a:t>Construct a DFSM that accepts L.</a:t>
            </a:r>
          </a:p>
          <a:p>
            <a:pPr eaLnBrk="1" hangingPunct="1">
              <a:spcAft>
                <a:spcPts val="900"/>
              </a:spcAft>
            </a:pPr>
            <a:r>
              <a:rPr lang="en-US" dirty="0"/>
              <a:t>Construct a NDFSM that accepts L.</a:t>
            </a:r>
          </a:p>
          <a:p>
            <a:pPr eaLnBrk="1" hangingPunct="1">
              <a:spcAft>
                <a:spcPts val="900"/>
              </a:spcAft>
            </a:pPr>
            <a:r>
              <a:rPr lang="en-US" dirty="0"/>
              <a:t>Construct a regular expression that defines L.</a:t>
            </a:r>
          </a:p>
          <a:p>
            <a:pPr eaLnBrk="1" hangingPunct="1">
              <a:spcAft>
                <a:spcPts val="900"/>
              </a:spcAft>
            </a:pPr>
            <a:r>
              <a:rPr lang="en-US" dirty="0"/>
              <a:t>Construct a regular grammar that generates L.</a:t>
            </a:r>
          </a:p>
          <a:p>
            <a:pPr eaLnBrk="1" hangingPunct="1">
              <a:spcAft>
                <a:spcPts val="900"/>
              </a:spcAft>
            </a:pPr>
            <a:r>
              <a:rPr lang="en-US" dirty="0"/>
              <a:t>Show that there are finitely many equivalence classes under </a:t>
            </a:r>
            <a:r>
              <a:rPr lang="en-US" dirty="0">
                <a:sym typeface="Symbol" panose="05050102010706020507" pitchFamily="18" charset="2"/>
              </a:rPr>
              <a:t></a:t>
            </a:r>
            <a:r>
              <a:rPr lang="en-US" baseline="-25000" dirty="0">
                <a:sym typeface="Symbol" panose="05050102010706020507" pitchFamily="18" charset="2"/>
              </a:rPr>
              <a:t>L</a:t>
            </a:r>
            <a:r>
              <a:rPr lang="en-US" dirty="0">
                <a:sym typeface="Symbol" panose="05050102010706020507" pitchFamily="18" charset="2"/>
              </a:rPr>
              <a:t>.</a:t>
            </a:r>
          </a:p>
          <a:p>
            <a:pPr eaLnBrk="1" hangingPunct="1">
              <a:spcAft>
                <a:spcPts val="900"/>
              </a:spcAft>
            </a:pPr>
            <a:r>
              <a:rPr lang="en-US" dirty="0">
                <a:sym typeface="Symbol" panose="05050102010706020507" pitchFamily="18" charset="2"/>
              </a:rPr>
              <a:t>Show that L is finite.</a:t>
            </a:r>
          </a:p>
          <a:p>
            <a:pPr eaLnBrk="1" hangingPunct="1">
              <a:spcAft>
                <a:spcPts val="900"/>
              </a:spcAft>
            </a:pPr>
            <a:r>
              <a:rPr lang="en-US" dirty="0">
                <a:sym typeface="Symbol" panose="05050102010706020507" pitchFamily="18" charset="2"/>
              </a:rPr>
              <a:t>Use one or more of the closure properties.</a:t>
            </a:r>
            <a:endParaRPr lang="en-US" dirty="0"/>
          </a:p>
        </p:txBody>
      </p:sp>
    </p:spTree>
    <p:extLst>
      <p:ext uri="{BB962C8B-B14F-4D97-AF65-F5344CB8AC3E}">
        <p14:creationId xmlns:p14="http://schemas.microsoft.com/office/powerpoint/2010/main" val="2166087719"/>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1657350" y="57150"/>
            <a:ext cx="6343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b="1">
                <a:solidFill>
                  <a:schemeClr val="tx2"/>
                </a:solidFill>
              </a:rPr>
              <a:t>Closure Properties of Regular Languages</a:t>
            </a:r>
            <a:r>
              <a:rPr lang="en-US" sz="2400">
                <a:solidFill>
                  <a:schemeClr val="tx2"/>
                </a:solidFill>
              </a:rPr>
              <a:t> </a:t>
            </a:r>
          </a:p>
        </p:txBody>
      </p:sp>
      <p:sp>
        <p:nvSpPr>
          <p:cNvPr id="11267" name="Text Box 5"/>
          <p:cNvSpPr txBox="1">
            <a:spLocks noChangeArrowheads="1"/>
          </p:cNvSpPr>
          <p:nvPr/>
        </p:nvSpPr>
        <p:spPr bwMode="auto">
          <a:xfrm>
            <a:off x="1943100" y="685800"/>
            <a:ext cx="60579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dirty="0"/>
              <a:t> ● Union</a:t>
            </a:r>
          </a:p>
          <a:p>
            <a:pPr eaLnBrk="1" hangingPunct="1"/>
            <a:endParaRPr lang="en-US" dirty="0"/>
          </a:p>
          <a:p>
            <a:pPr eaLnBrk="1" hangingPunct="1"/>
            <a:r>
              <a:rPr lang="en-US" dirty="0"/>
              <a:t> ● Concatenation</a:t>
            </a:r>
          </a:p>
          <a:p>
            <a:pPr eaLnBrk="1" hangingPunct="1"/>
            <a:endParaRPr lang="en-US" dirty="0"/>
          </a:p>
          <a:p>
            <a:pPr eaLnBrk="1" hangingPunct="1"/>
            <a:r>
              <a:rPr lang="en-US" dirty="0"/>
              <a:t> ● </a:t>
            </a:r>
            <a:r>
              <a:rPr lang="en-US" dirty="0" err="1"/>
              <a:t>Kleene</a:t>
            </a:r>
            <a:r>
              <a:rPr lang="en-US" dirty="0"/>
              <a:t> star</a:t>
            </a:r>
          </a:p>
          <a:p>
            <a:pPr eaLnBrk="1" hangingPunct="1"/>
            <a:endParaRPr lang="en-US" dirty="0"/>
          </a:p>
          <a:p>
            <a:pPr eaLnBrk="1" hangingPunct="1"/>
            <a:r>
              <a:rPr lang="en-US" dirty="0"/>
              <a:t> ● Complement</a:t>
            </a:r>
          </a:p>
          <a:p>
            <a:pPr eaLnBrk="1" hangingPunct="1"/>
            <a:endParaRPr lang="en-US" dirty="0"/>
          </a:p>
          <a:p>
            <a:pPr eaLnBrk="1" hangingPunct="1"/>
            <a:r>
              <a:rPr lang="en-US" dirty="0"/>
              <a:t> ● Intersection</a:t>
            </a:r>
          </a:p>
          <a:p>
            <a:pPr eaLnBrk="1" hangingPunct="1"/>
            <a:endParaRPr lang="en-US" dirty="0"/>
          </a:p>
          <a:p>
            <a:pPr eaLnBrk="1" hangingPunct="1"/>
            <a:r>
              <a:rPr lang="en-US" dirty="0"/>
              <a:t> ● Difference</a:t>
            </a:r>
          </a:p>
          <a:p>
            <a:pPr eaLnBrk="1" hangingPunct="1"/>
            <a:endParaRPr lang="en-US" dirty="0"/>
          </a:p>
          <a:p>
            <a:pPr eaLnBrk="1" hangingPunct="1"/>
            <a:r>
              <a:rPr lang="en-US" dirty="0"/>
              <a:t> ● Reverse</a:t>
            </a:r>
            <a:br>
              <a:rPr lang="en-US" dirty="0"/>
            </a:br>
            <a:endParaRPr lang="en-US" dirty="0"/>
          </a:p>
          <a:p>
            <a:pPr eaLnBrk="1" hangingPunct="1"/>
            <a:r>
              <a:rPr lang="en-US" dirty="0"/>
              <a:t> ● Letter substitution </a:t>
            </a:r>
          </a:p>
        </p:txBody>
      </p:sp>
      <p:sp>
        <p:nvSpPr>
          <p:cNvPr id="4" name="TextBox 3"/>
          <p:cNvSpPr txBox="1"/>
          <p:nvPr/>
        </p:nvSpPr>
        <p:spPr>
          <a:xfrm>
            <a:off x="4572000" y="628650"/>
            <a:ext cx="3086100" cy="4293483"/>
          </a:xfrm>
          <a:prstGeom prst="rect">
            <a:avLst/>
          </a:prstGeom>
          <a:noFill/>
          <a:ln w="31750">
            <a:solidFill>
              <a:schemeClr val="accent5">
                <a:lumMod val="50000"/>
              </a:schemeClr>
            </a:solidFill>
          </a:ln>
        </p:spPr>
        <p:txBody>
          <a:bodyPr>
            <a:spAutoFit/>
          </a:bodyPr>
          <a:lstStyle/>
          <a:p>
            <a:pPr>
              <a:defRPr/>
            </a:pPr>
            <a:r>
              <a:rPr lang="en-US" sz="2100" dirty="0">
                <a:latin typeface="Arial" charset="0"/>
              </a:rPr>
              <a:t>The first three are easy:</a:t>
            </a:r>
          </a:p>
          <a:p>
            <a:pPr>
              <a:defRPr/>
            </a:pPr>
            <a:r>
              <a:rPr lang="en-US" sz="2100" dirty="0">
                <a:latin typeface="Arial" charset="0"/>
              </a:rPr>
              <a:t>definition of regular expressions.</a:t>
            </a:r>
          </a:p>
          <a:p>
            <a:pPr>
              <a:defRPr/>
            </a:pPr>
            <a:endParaRPr lang="en-US" sz="2100" dirty="0">
              <a:latin typeface="Arial" charset="0"/>
            </a:endParaRPr>
          </a:p>
          <a:p>
            <a:pPr>
              <a:defRPr/>
            </a:pPr>
            <a:r>
              <a:rPr lang="en-US" sz="2100" dirty="0">
                <a:latin typeface="Arial" charset="0"/>
              </a:rPr>
              <a:t>We will give the ideas of how to do Complement and Reverse.</a:t>
            </a:r>
          </a:p>
          <a:p>
            <a:pPr>
              <a:defRPr/>
            </a:pPr>
            <a:endParaRPr lang="en-US" sz="2100" dirty="0">
              <a:latin typeface="Arial" charset="0"/>
            </a:endParaRPr>
          </a:p>
          <a:p>
            <a:pPr>
              <a:defRPr/>
            </a:pPr>
            <a:r>
              <a:rPr lang="en-US" sz="2100" dirty="0">
                <a:latin typeface="Arial" charset="0"/>
              </a:rPr>
              <a:t>We'll also do intersection.</a:t>
            </a:r>
          </a:p>
          <a:p>
            <a:pPr>
              <a:defRPr/>
            </a:pPr>
            <a:endParaRPr lang="en-US" sz="2100" dirty="0">
              <a:latin typeface="Arial" charset="0"/>
            </a:endParaRPr>
          </a:p>
          <a:p>
            <a:pPr>
              <a:defRPr/>
            </a:pPr>
            <a:r>
              <a:rPr lang="en-US" sz="2100" dirty="0">
                <a:latin typeface="Arial" charset="0"/>
              </a:rPr>
              <a:t>Read about Letter substitution.</a:t>
            </a:r>
          </a:p>
        </p:txBody>
      </p:sp>
    </p:spTree>
    <p:extLst>
      <p:ext uri="{BB962C8B-B14F-4D97-AF65-F5344CB8AC3E}">
        <p14:creationId xmlns:p14="http://schemas.microsoft.com/office/powerpoint/2010/main" val="1922598848"/>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657350" y="171450"/>
            <a:ext cx="6343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700" b="1">
                <a:solidFill>
                  <a:schemeClr val="tx2"/>
                </a:solidFill>
              </a:rPr>
              <a:t>Closure of Regular Languages </a:t>
            </a:r>
            <a:br>
              <a:rPr lang="en-US" sz="2700" b="1">
                <a:solidFill>
                  <a:schemeClr val="tx2"/>
                </a:solidFill>
              </a:rPr>
            </a:br>
            <a:r>
              <a:rPr lang="en-US" sz="2700" b="1">
                <a:solidFill>
                  <a:schemeClr val="tx2"/>
                </a:solidFill>
              </a:rPr>
              <a:t>Under string reversal</a:t>
            </a:r>
            <a:endParaRPr lang="en-US" sz="2700">
              <a:solidFill>
                <a:schemeClr val="tx2"/>
              </a:solidFill>
            </a:endParaRPr>
          </a:p>
        </p:txBody>
      </p:sp>
      <p:sp>
        <p:nvSpPr>
          <p:cNvPr id="14339" name="Text Box 3"/>
          <p:cNvSpPr txBox="1">
            <a:spLocks noChangeArrowheads="1"/>
          </p:cNvSpPr>
          <p:nvPr/>
        </p:nvSpPr>
        <p:spPr bwMode="auto">
          <a:xfrm>
            <a:off x="1885950" y="1039417"/>
            <a:ext cx="60579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700" i="1"/>
              <a:t>L</a:t>
            </a:r>
            <a:r>
              <a:rPr lang="en-US" sz="2700" i="1" baseline="30000"/>
              <a:t>R</a:t>
            </a:r>
            <a:r>
              <a:rPr lang="en-US" sz="2700" i="1"/>
              <a:t> = {w</a:t>
            </a:r>
            <a:r>
              <a:rPr lang="en-US" sz="2700" i="1" baseline="30000"/>
              <a:t>R</a:t>
            </a:r>
            <a:r>
              <a:rPr lang="en-US" sz="2700" i="1"/>
              <a:t> : w</a:t>
            </a:r>
            <a:r>
              <a:rPr lang="en-US" sz="2700">
                <a:sym typeface="Symbol" panose="05050102010706020507" pitchFamily="18" charset="2"/>
              </a:rPr>
              <a:t>  L}</a:t>
            </a:r>
            <a:endParaRPr lang="en-US" sz="2700" baseline="-25000">
              <a:sym typeface="Symbol" panose="05050102010706020507" pitchFamily="18" charset="2"/>
            </a:endParaRPr>
          </a:p>
        </p:txBody>
      </p:sp>
    </p:spTree>
    <p:extLst>
      <p:ext uri="{BB962C8B-B14F-4D97-AF65-F5344CB8AC3E}">
        <p14:creationId xmlns:p14="http://schemas.microsoft.com/office/powerpoint/2010/main" val="3314811322"/>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448050" y="361950"/>
            <a:ext cx="5467350" cy="5062361"/>
          </a:xfrm>
          <a:prstGeom prst="rect">
            <a:avLst/>
          </a:prstGeom>
        </p:spPr>
      </p:pic>
      <p:sp>
        <p:nvSpPr>
          <p:cNvPr id="6146" name="Title 1"/>
          <p:cNvSpPr>
            <a:spLocks noGrp="1"/>
          </p:cNvSpPr>
          <p:nvPr>
            <p:ph type="title"/>
          </p:nvPr>
        </p:nvSpPr>
        <p:spPr>
          <a:xfrm>
            <a:off x="-533400" y="-196028"/>
            <a:ext cx="6172200" cy="857250"/>
          </a:xfrm>
        </p:spPr>
        <p:txBody>
          <a:bodyPr/>
          <a:lstStyle/>
          <a:p>
            <a:r>
              <a:rPr lang="en-US" dirty="0" smtClean="0"/>
              <a:t>Your Questions?</a:t>
            </a:r>
          </a:p>
        </p:txBody>
      </p:sp>
      <p:sp>
        <p:nvSpPr>
          <p:cNvPr id="6147" name="Content Placeholder 2"/>
          <p:cNvSpPr>
            <a:spLocks noGrp="1"/>
          </p:cNvSpPr>
          <p:nvPr>
            <p:ph idx="1"/>
          </p:nvPr>
        </p:nvSpPr>
        <p:spPr>
          <a:xfrm>
            <a:off x="762000" y="425451"/>
            <a:ext cx="2686050" cy="3486150"/>
          </a:xfrm>
        </p:spPr>
        <p:txBody>
          <a:bodyPr/>
          <a:lstStyle/>
          <a:p>
            <a:r>
              <a:rPr lang="en-US" sz="1800" dirty="0"/>
              <a:t>Previous class days' </a:t>
            </a:r>
            <a:r>
              <a:rPr lang="en-US" sz="1800" dirty="0" smtClean="0"/>
              <a:t>material?</a:t>
            </a:r>
            <a:endParaRPr lang="en-US" sz="1800" dirty="0"/>
          </a:p>
          <a:p>
            <a:r>
              <a:rPr lang="en-US" sz="1800" dirty="0"/>
              <a:t>Reading </a:t>
            </a:r>
            <a:r>
              <a:rPr lang="en-US" sz="1800" dirty="0" smtClean="0"/>
              <a:t>Assignments?</a:t>
            </a:r>
            <a:endParaRPr lang="en-US" sz="1800" dirty="0"/>
          </a:p>
        </p:txBody>
      </p:sp>
      <p:sp>
        <p:nvSpPr>
          <p:cNvPr id="8" name="Content Placeholder 2"/>
          <p:cNvSpPr txBox="1">
            <a:spLocks/>
          </p:cNvSpPr>
          <p:nvPr/>
        </p:nvSpPr>
        <p:spPr bwMode="auto">
          <a:xfrm>
            <a:off x="762000" y="1752600"/>
            <a:ext cx="428625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5000"/>
              </a:lnSpc>
              <a:defRPr/>
            </a:pPr>
            <a:r>
              <a:rPr lang="en-US" sz="1800" kern="0" dirty="0"/>
              <a:t>HW 6 or 7 </a:t>
            </a:r>
            <a:r>
              <a:rPr lang="en-US" sz="1800" kern="0" dirty="0" smtClean="0"/>
              <a:t/>
            </a:r>
            <a:br>
              <a:rPr lang="en-US" sz="1800" kern="0" dirty="0" smtClean="0"/>
            </a:br>
            <a:r>
              <a:rPr lang="en-US" sz="1800" kern="0" dirty="0" smtClean="0"/>
              <a:t>problems?</a:t>
            </a:r>
            <a:endParaRPr lang="en-US" sz="1800" kern="0" dirty="0"/>
          </a:p>
          <a:p>
            <a:pPr>
              <a:lnSpc>
                <a:spcPct val="95000"/>
              </a:lnSpc>
              <a:defRPr/>
            </a:pPr>
            <a:r>
              <a:rPr lang="en-US" sz="1800" kern="0" dirty="0"/>
              <a:t>Anything </a:t>
            </a:r>
            <a:r>
              <a:rPr lang="en-US" sz="1800" kern="0" dirty="0" smtClean="0"/>
              <a:t>else?</a:t>
            </a:r>
            <a:endParaRPr lang="en-US" sz="1800" kern="0" dirty="0"/>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657350" y="171450"/>
            <a:ext cx="6343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700" b="1" dirty="0">
                <a:solidFill>
                  <a:schemeClr val="tx2"/>
                </a:solidFill>
              </a:rPr>
              <a:t>Closure of Regular Languages </a:t>
            </a:r>
            <a:br>
              <a:rPr lang="en-US" sz="2700" b="1" dirty="0">
                <a:solidFill>
                  <a:schemeClr val="tx2"/>
                </a:solidFill>
              </a:rPr>
            </a:br>
            <a:r>
              <a:rPr lang="en-US" sz="2700" b="1" dirty="0">
                <a:solidFill>
                  <a:schemeClr val="tx2"/>
                </a:solidFill>
              </a:rPr>
              <a:t>Under string Complement</a:t>
            </a:r>
            <a:endParaRPr lang="en-US" sz="2700" dirty="0">
              <a:solidFill>
                <a:schemeClr val="tx2"/>
              </a:solidFill>
            </a:endParaRPr>
          </a:p>
        </p:txBody>
      </p:sp>
      <p:sp>
        <p:nvSpPr>
          <p:cNvPr id="14339" name="Text Box 3"/>
          <p:cNvSpPr txBox="1">
            <a:spLocks noChangeArrowheads="1"/>
          </p:cNvSpPr>
          <p:nvPr/>
        </p:nvSpPr>
        <p:spPr bwMode="auto">
          <a:xfrm>
            <a:off x="1828800" y="1039417"/>
            <a:ext cx="60579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700" i="1" dirty="0"/>
              <a:t>Σ* - L = {w : w</a:t>
            </a:r>
            <a:r>
              <a:rPr lang="en-US" sz="2700" dirty="0">
                <a:sym typeface="Symbol" panose="05050102010706020507" pitchFamily="18" charset="2"/>
              </a:rPr>
              <a:t>  L}</a:t>
            </a:r>
            <a:endParaRPr lang="en-US" sz="2700" baseline="-25000" dirty="0">
              <a:sym typeface="Symbol" panose="05050102010706020507" pitchFamily="18" charset="2"/>
            </a:endParaRPr>
          </a:p>
        </p:txBody>
      </p:sp>
    </p:spTree>
    <p:extLst>
      <p:ext uri="{BB962C8B-B14F-4D97-AF65-F5344CB8AC3E}">
        <p14:creationId xmlns:p14="http://schemas.microsoft.com/office/powerpoint/2010/main" val="2359140656"/>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1657350" y="171450"/>
            <a:ext cx="6343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700" b="1">
                <a:solidFill>
                  <a:schemeClr val="tx2"/>
                </a:solidFill>
              </a:rPr>
              <a:t>Closure of Regular Languages </a:t>
            </a:r>
            <a:br>
              <a:rPr lang="en-US" sz="2700" b="1">
                <a:solidFill>
                  <a:schemeClr val="tx2"/>
                </a:solidFill>
              </a:rPr>
            </a:br>
            <a:r>
              <a:rPr lang="en-US" sz="2700" b="1">
                <a:solidFill>
                  <a:schemeClr val="tx2"/>
                </a:solidFill>
              </a:rPr>
              <a:t>Under Intersection</a:t>
            </a:r>
            <a:r>
              <a:rPr lang="en-US" sz="2700">
                <a:solidFill>
                  <a:schemeClr val="tx2"/>
                </a:solidFill>
              </a:rPr>
              <a:t> </a:t>
            </a:r>
          </a:p>
        </p:txBody>
      </p:sp>
      <p:sp>
        <p:nvSpPr>
          <p:cNvPr id="12291" name="Text Box 5"/>
          <p:cNvSpPr txBox="1">
            <a:spLocks noChangeArrowheads="1"/>
          </p:cNvSpPr>
          <p:nvPr/>
        </p:nvSpPr>
        <p:spPr bwMode="auto">
          <a:xfrm>
            <a:off x="1714500" y="2857500"/>
            <a:ext cx="60579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t>Write this in terms of operations we have already proved closure for:</a:t>
            </a:r>
          </a:p>
          <a:p>
            <a:pPr eaLnBrk="1" hangingPunct="1"/>
            <a:endParaRPr lang="en-US"/>
          </a:p>
          <a:p>
            <a:pPr eaLnBrk="1" hangingPunct="1"/>
            <a:r>
              <a:rPr lang="en-US"/>
              <a:t>  ● Union</a:t>
            </a:r>
          </a:p>
          <a:p>
            <a:pPr eaLnBrk="1" hangingPunct="1"/>
            <a:r>
              <a:rPr lang="en-US"/>
              <a:t>  ● Concatenation</a:t>
            </a:r>
          </a:p>
          <a:p>
            <a:pPr eaLnBrk="1" hangingPunct="1"/>
            <a:r>
              <a:rPr lang="en-US"/>
              <a:t>  ● Kleene star</a:t>
            </a:r>
          </a:p>
          <a:p>
            <a:pPr eaLnBrk="1" hangingPunct="1"/>
            <a:r>
              <a:rPr lang="en-US"/>
              <a:t>  ● Complementation </a:t>
            </a:r>
          </a:p>
        </p:txBody>
      </p:sp>
      <p:sp>
        <p:nvSpPr>
          <p:cNvPr id="12292" name="Text Box 6"/>
          <p:cNvSpPr txBox="1">
            <a:spLocks noChangeArrowheads="1"/>
          </p:cNvSpPr>
          <p:nvPr/>
        </p:nvSpPr>
        <p:spPr bwMode="auto">
          <a:xfrm>
            <a:off x="1876425" y="1104900"/>
            <a:ext cx="10858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i="1"/>
              <a:t>L</a:t>
            </a:r>
            <a:r>
              <a:rPr lang="en-US" baseline="-25000"/>
              <a:t>1</a:t>
            </a:r>
            <a:r>
              <a:rPr lang="en-US"/>
              <a:t> </a:t>
            </a:r>
            <a:r>
              <a:rPr lang="en-US">
                <a:sym typeface="Symbol" panose="05050102010706020507" pitchFamily="18" charset="2"/>
              </a:rPr>
              <a:t></a:t>
            </a:r>
            <a:r>
              <a:rPr lang="en-US"/>
              <a:t> </a:t>
            </a:r>
            <a:r>
              <a:rPr lang="en-US" i="1"/>
              <a:t>L</a:t>
            </a:r>
            <a:r>
              <a:rPr lang="en-US" baseline="-25000"/>
              <a:t>2</a:t>
            </a:r>
            <a:r>
              <a:rPr lang="en-US"/>
              <a:t> =          </a:t>
            </a:r>
          </a:p>
        </p:txBody>
      </p:sp>
      <p:sp>
        <p:nvSpPr>
          <p:cNvPr id="12293" name="Oval 7"/>
          <p:cNvSpPr>
            <a:spLocks noChangeArrowheads="1"/>
          </p:cNvSpPr>
          <p:nvPr/>
        </p:nvSpPr>
        <p:spPr bwMode="auto">
          <a:xfrm>
            <a:off x="5210175" y="1419225"/>
            <a:ext cx="971550" cy="97155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2294" name="Text Box 8"/>
          <p:cNvSpPr txBox="1">
            <a:spLocks noChangeArrowheads="1"/>
          </p:cNvSpPr>
          <p:nvPr/>
        </p:nvSpPr>
        <p:spPr bwMode="auto">
          <a:xfrm>
            <a:off x="5610225" y="1704975"/>
            <a:ext cx="1371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i="1"/>
              <a:t>L</a:t>
            </a:r>
            <a:r>
              <a:rPr lang="en-US" baseline="-25000"/>
              <a:t>1</a:t>
            </a:r>
            <a:r>
              <a:rPr lang="en-US"/>
              <a:t>         </a:t>
            </a:r>
            <a:r>
              <a:rPr lang="en-US" i="1"/>
              <a:t>L</a:t>
            </a:r>
            <a:r>
              <a:rPr lang="en-US" baseline="-25000"/>
              <a:t>2</a:t>
            </a:r>
          </a:p>
        </p:txBody>
      </p:sp>
      <p:sp>
        <p:nvSpPr>
          <p:cNvPr id="12295" name="Oval 9"/>
          <p:cNvSpPr>
            <a:spLocks noChangeArrowheads="1"/>
          </p:cNvSpPr>
          <p:nvPr/>
        </p:nvSpPr>
        <p:spPr bwMode="auto">
          <a:xfrm>
            <a:off x="5953125" y="1419225"/>
            <a:ext cx="971550" cy="97155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2296" name="Rectangle 10"/>
          <p:cNvSpPr>
            <a:spLocks noChangeArrowheads="1"/>
          </p:cNvSpPr>
          <p:nvPr/>
        </p:nvSpPr>
        <p:spPr bwMode="auto">
          <a:xfrm>
            <a:off x="5038725" y="1247775"/>
            <a:ext cx="2171700" cy="1371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2297" name="Freeform 13"/>
          <p:cNvSpPr>
            <a:spLocks/>
          </p:cNvSpPr>
          <p:nvPr/>
        </p:nvSpPr>
        <p:spPr bwMode="auto">
          <a:xfrm>
            <a:off x="5944791" y="1600200"/>
            <a:ext cx="228600" cy="614363"/>
          </a:xfrm>
          <a:custGeom>
            <a:avLst/>
            <a:gdLst>
              <a:gd name="T0" fmla="*/ 2147483647 w 192"/>
              <a:gd name="T1" fmla="*/ 0 h 516"/>
              <a:gd name="T2" fmla="*/ 2147483647 w 192"/>
              <a:gd name="T3" fmla="*/ 2147483647 h 516"/>
              <a:gd name="T4" fmla="*/ 2147483647 w 192"/>
              <a:gd name="T5" fmla="*/ 2147483647 h 516"/>
              <a:gd name="T6" fmla="*/ 2147483647 w 192"/>
              <a:gd name="T7" fmla="*/ 2147483647 h 516"/>
              <a:gd name="T8" fmla="*/ 2147483647 w 192"/>
              <a:gd name="T9" fmla="*/ 2147483647 h 516"/>
              <a:gd name="T10" fmla="*/ 2147483647 w 192"/>
              <a:gd name="T11" fmla="*/ 2147483647 h 516"/>
              <a:gd name="T12" fmla="*/ 2147483647 w 192"/>
              <a:gd name="T13" fmla="*/ 2147483647 h 516"/>
              <a:gd name="T14" fmla="*/ 2147483647 w 192"/>
              <a:gd name="T15" fmla="*/ 2147483647 h 516"/>
              <a:gd name="T16" fmla="*/ 2147483647 w 192"/>
              <a:gd name="T17" fmla="*/ 2147483647 h 516"/>
              <a:gd name="T18" fmla="*/ 2147483647 w 192"/>
              <a:gd name="T19" fmla="*/ 2147483647 h 516"/>
              <a:gd name="T20" fmla="*/ 2147483647 w 192"/>
              <a:gd name="T21" fmla="*/ 2147483647 h 516"/>
              <a:gd name="T22" fmla="*/ 2147483647 w 192"/>
              <a:gd name="T23" fmla="*/ 0 h 5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2"/>
              <a:gd name="T37" fmla="*/ 0 h 516"/>
              <a:gd name="T38" fmla="*/ 192 w 192"/>
              <a:gd name="T39" fmla="*/ 516 h 5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2" h="516">
                <a:moveTo>
                  <a:pt x="95" y="0"/>
                </a:moveTo>
                <a:cubicBezTo>
                  <a:pt x="80" y="0"/>
                  <a:pt x="62" y="33"/>
                  <a:pt x="47" y="64"/>
                </a:cubicBezTo>
                <a:cubicBezTo>
                  <a:pt x="32" y="95"/>
                  <a:pt x="14" y="147"/>
                  <a:pt x="7" y="184"/>
                </a:cubicBezTo>
                <a:cubicBezTo>
                  <a:pt x="0" y="221"/>
                  <a:pt x="0" y="245"/>
                  <a:pt x="7" y="288"/>
                </a:cubicBezTo>
                <a:cubicBezTo>
                  <a:pt x="14" y="331"/>
                  <a:pt x="32" y="403"/>
                  <a:pt x="47" y="440"/>
                </a:cubicBezTo>
                <a:cubicBezTo>
                  <a:pt x="62" y="477"/>
                  <a:pt x="76" y="516"/>
                  <a:pt x="95" y="512"/>
                </a:cubicBezTo>
                <a:cubicBezTo>
                  <a:pt x="114" y="508"/>
                  <a:pt x="144" y="449"/>
                  <a:pt x="159" y="416"/>
                </a:cubicBezTo>
                <a:cubicBezTo>
                  <a:pt x="174" y="383"/>
                  <a:pt x="178" y="348"/>
                  <a:pt x="183" y="312"/>
                </a:cubicBezTo>
                <a:cubicBezTo>
                  <a:pt x="188" y="276"/>
                  <a:pt x="191" y="232"/>
                  <a:pt x="191" y="200"/>
                </a:cubicBezTo>
                <a:cubicBezTo>
                  <a:pt x="191" y="168"/>
                  <a:pt x="192" y="143"/>
                  <a:pt x="183" y="120"/>
                </a:cubicBezTo>
                <a:cubicBezTo>
                  <a:pt x="174" y="97"/>
                  <a:pt x="146" y="81"/>
                  <a:pt x="135" y="64"/>
                </a:cubicBezTo>
                <a:cubicBezTo>
                  <a:pt x="124" y="47"/>
                  <a:pt x="110" y="0"/>
                  <a:pt x="95" y="0"/>
                </a:cubicBezTo>
                <a:close/>
              </a:path>
            </a:pathLst>
          </a:custGeom>
          <a:solidFill>
            <a:schemeClr val="accent1"/>
          </a:solidFill>
          <a:ln w="9525">
            <a:solidFill>
              <a:schemeClr val="tx1"/>
            </a:solidFill>
            <a:round/>
            <a:headEnd/>
            <a:tailEnd/>
          </a:ln>
        </p:spPr>
        <p:txBody>
          <a:bodyPr/>
          <a:lstStyle/>
          <a:p>
            <a:endParaRPr lang="en-US"/>
          </a:p>
        </p:txBody>
      </p:sp>
    </p:spTree>
    <p:extLst>
      <p:ext uri="{BB962C8B-B14F-4D97-AF65-F5344CB8AC3E}">
        <p14:creationId xmlns:p14="http://schemas.microsoft.com/office/powerpoint/2010/main" val="203066080"/>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657350" y="171450"/>
            <a:ext cx="6343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700" b="1">
                <a:solidFill>
                  <a:schemeClr val="tx2"/>
                </a:solidFill>
              </a:rPr>
              <a:t>Closure of Regular Languages </a:t>
            </a:r>
            <a:br>
              <a:rPr lang="en-US" sz="2700" b="1">
                <a:solidFill>
                  <a:schemeClr val="tx2"/>
                </a:solidFill>
              </a:rPr>
            </a:br>
            <a:r>
              <a:rPr lang="en-US" sz="2700" b="1">
                <a:solidFill>
                  <a:schemeClr val="tx2"/>
                </a:solidFill>
              </a:rPr>
              <a:t>Under Difference</a:t>
            </a:r>
            <a:r>
              <a:rPr lang="en-US" sz="2700">
                <a:solidFill>
                  <a:schemeClr val="tx2"/>
                </a:solidFill>
              </a:rPr>
              <a:t> </a:t>
            </a:r>
          </a:p>
        </p:txBody>
      </p:sp>
      <p:sp>
        <p:nvSpPr>
          <p:cNvPr id="13315" name="Text Box 3"/>
          <p:cNvSpPr txBox="1">
            <a:spLocks noChangeArrowheads="1"/>
          </p:cNvSpPr>
          <p:nvPr/>
        </p:nvSpPr>
        <p:spPr bwMode="auto">
          <a:xfrm>
            <a:off x="1885950" y="1039416"/>
            <a:ext cx="60579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100" i="1"/>
              <a:t>L</a:t>
            </a:r>
            <a:r>
              <a:rPr lang="en-US" sz="2100" baseline="-25000"/>
              <a:t>1</a:t>
            </a:r>
            <a:r>
              <a:rPr lang="en-US" sz="2100"/>
              <a:t> - </a:t>
            </a:r>
            <a:r>
              <a:rPr lang="en-US" sz="2100" i="1"/>
              <a:t>L</a:t>
            </a:r>
            <a:r>
              <a:rPr lang="en-US" sz="2100" baseline="-25000"/>
              <a:t>2</a:t>
            </a:r>
            <a:r>
              <a:rPr lang="en-US" sz="2100"/>
              <a:t> = </a:t>
            </a:r>
            <a:r>
              <a:rPr lang="en-US" sz="2100" i="1"/>
              <a:t>L</a:t>
            </a:r>
            <a:r>
              <a:rPr lang="en-US" sz="2100" baseline="-25000"/>
              <a:t>1</a:t>
            </a:r>
            <a:r>
              <a:rPr lang="en-US" sz="2100"/>
              <a:t> </a:t>
            </a:r>
            <a:r>
              <a:rPr lang="en-US" sz="2100">
                <a:sym typeface="Symbol" panose="05050102010706020507" pitchFamily="18" charset="2"/>
              </a:rPr>
              <a:t> </a:t>
            </a:r>
            <a:r>
              <a:rPr lang="en-US" sz="2100" i="1">
                <a:sym typeface="Symbol" panose="05050102010706020507" pitchFamily="18" charset="2"/>
              </a:rPr>
              <a:t>L</a:t>
            </a:r>
            <a:r>
              <a:rPr lang="en-US" sz="2100" baseline="-25000">
                <a:sym typeface="Symbol" panose="05050102010706020507" pitchFamily="18" charset="2"/>
              </a:rPr>
              <a:t>2</a:t>
            </a:r>
          </a:p>
        </p:txBody>
      </p:sp>
    </p:spTree>
    <p:extLst>
      <p:ext uri="{BB962C8B-B14F-4D97-AF65-F5344CB8AC3E}">
        <p14:creationId xmlns:p14="http://schemas.microsoft.com/office/powerpoint/2010/main" val="433887925"/>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1657350" y="57150"/>
            <a:ext cx="6343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700" b="1">
                <a:solidFill>
                  <a:schemeClr val="tx2"/>
                </a:solidFill>
              </a:rPr>
              <a:t>Letter Substitution</a:t>
            </a:r>
            <a:endParaRPr lang="en-US" sz="2700">
              <a:solidFill>
                <a:schemeClr val="tx2"/>
              </a:solidFill>
            </a:endParaRPr>
          </a:p>
        </p:txBody>
      </p:sp>
      <p:sp>
        <p:nvSpPr>
          <p:cNvPr id="15363" name="Text Box 5"/>
          <p:cNvSpPr txBox="1">
            <a:spLocks noChangeArrowheads="1"/>
          </p:cNvSpPr>
          <p:nvPr/>
        </p:nvSpPr>
        <p:spPr bwMode="auto">
          <a:xfrm>
            <a:off x="1800225" y="809626"/>
            <a:ext cx="60579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t>● Let </a:t>
            </a:r>
            <a:r>
              <a:rPr lang="en-US">
                <a:sym typeface="Symbol" panose="05050102010706020507" pitchFamily="18" charset="2"/>
              </a:rPr>
              <a:t></a:t>
            </a:r>
            <a:r>
              <a:rPr lang="en-US" baseline="-25000"/>
              <a:t>1</a:t>
            </a:r>
            <a:r>
              <a:rPr lang="en-US"/>
              <a:t> and </a:t>
            </a:r>
            <a:r>
              <a:rPr lang="en-US">
                <a:sym typeface="Symbol" panose="05050102010706020507" pitchFamily="18" charset="2"/>
              </a:rPr>
              <a:t></a:t>
            </a:r>
            <a:r>
              <a:rPr lang="en-US" baseline="-25000"/>
              <a:t>2</a:t>
            </a:r>
            <a:r>
              <a:rPr lang="en-US"/>
              <a:t> be alphabets. </a:t>
            </a:r>
          </a:p>
          <a:p>
            <a:pPr eaLnBrk="1" hangingPunct="1"/>
            <a:endParaRPr lang="en-US"/>
          </a:p>
          <a:p>
            <a:pPr eaLnBrk="1" hangingPunct="1"/>
            <a:r>
              <a:rPr lang="en-US"/>
              <a:t>● Let </a:t>
            </a:r>
            <a:r>
              <a:rPr lang="en-US" i="1"/>
              <a:t>sub</a:t>
            </a:r>
            <a:r>
              <a:rPr lang="en-US"/>
              <a:t> be any function from </a:t>
            </a:r>
            <a:r>
              <a:rPr lang="en-US">
                <a:sym typeface="Symbol" panose="05050102010706020507" pitchFamily="18" charset="2"/>
              </a:rPr>
              <a:t></a:t>
            </a:r>
            <a:r>
              <a:rPr lang="en-US" baseline="-25000"/>
              <a:t>1</a:t>
            </a:r>
            <a:r>
              <a:rPr lang="en-US"/>
              <a:t> to </a:t>
            </a:r>
            <a:r>
              <a:rPr lang="en-US">
                <a:sym typeface="Symbol" panose="05050102010706020507" pitchFamily="18" charset="2"/>
              </a:rPr>
              <a:t></a:t>
            </a:r>
            <a:r>
              <a:rPr lang="en-US" baseline="-25000"/>
              <a:t>2</a:t>
            </a:r>
            <a:r>
              <a:rPr lang="en-US"/>
              <a:t>*.  </a:t>
            </a:r>
          </a:p>
          <a:p>
            <a:pPr lvl="1" eaLnBrk="1" hangingPunct="1"/>
            <a:endParaRPr lang="en-US"/>
          </a:p>
          <a:p>
            <a:pPr eaLnBrk="1" hangingPunct="1"/>
            <a:r>
              <a:rPr lang="en-US"/>
              <a:t>Example:</a:t>
            </a:r>
          </a:p>
          <a:p>
            <a:pPr eaLnBrk="1" hangingPunct="1"/>
            <a:endParaRPr lang="en-US"/>
          </a:p>
          <a:p>
            <a:pPr eaLnBrk="1" hangingPunct="1"/>
            <a:r>
              <a:rPr lang="en-US"/>
              <a:t>Let: 	</a:t>
            </a:r>
            <a:r>
              <a:rPr lang="en-US">
                <a:sym typeface="Symbol" panose="05050102010706020507" pitchFamily="18" charset="2"/>
              </a:rPr>
              <a:t></a:t>
            </a:r>
            <a:r>
              <a:rPr lang="en-US" baseline="-25000"/>
              <a:t>1</a:t>
            </a:r>
            <a:r>
              <a:rPr lang="en-US"/>
              <a:t> = {</a:t>
            </a:r>
            <a:r>
              <a:rPr lang="en-US">
                <a:latin typeface="Courier New" panose="02070309020205020404" pitchFamily="49" charset="0"/>
              </a:rPr>
              <a:t>a</a:t>
            </a:r>
            <a:r>
              <a:rPr lang="en-US"/>
              <a:t>, </a:t>
            </a:r>
            <a:r>
              <a:rPr lang="en-US">
                <a:latin typeface="Courier New" panose="02070309020205020404" pitchFamily="49" charset="0"/>
              </a:rPr>
              <a:t>b</a:t>
            </a:r>
            <a:r>
              <a:rPr lang="en-US"/>
              <a:t>}, </a:t>
            </a:r>
            <a:r>
              <a:rPr lang="en-US">
                <a:sym typeface="Symbol" panose="05050102010706020507" pitchFamily="18" charset="2"/>
              </a:rPr>
              <a:t>	</a:t>
            </a:r>
          </a:p>
          <a:p>
            <a:pPr eaLnBrk="1" hangingPunct="1"/>
            <a:r>
              <a:rPr lang="en-US">
                <a:sym typeface="Symbol" panose="05050102010706020507" pitchFamily="18" charset="2"/>
              </a:rPr>
              <a:t>		</a:t>
            </a:r>
            <a:r>
              <a:rPr lang="en-US" baseline="-25000"/>
              <a:t>2</a:t>
            </a:r>
            <a:r>
              <a:rPr lang="en-US"/>
              <a:t> = {</a:t>
            </a:r>
            <a:r>
              <a:rPr lang="en-US">
                <a:latin typeface="Courier New" panose="02070309020205020404" pitchFamily="49" charset="0"/>
              </a:rPr>
              <a:t>0</a:t>
            </a:r>
            <a:r>
              <a:rPr lang="en-US"/>
              <a:t>, </a:t>
            </a:r>
            <a:r>
              <a:rPr lang="en-US">
                <a:latin typeface="Courier New" panose="02070309020205020404" pitchFamily="49" charset="0"/>
              </a:rPr>
              <a:t>1</a:t>
            </a:r>
            <a:r>
              <a:rPr lang="en-US"/>
              <a:t>}, </a:t>
            </a:r>
          </a:p>
          <a:p>
            <a:pPr eaLnBrk="1" hangingPunct="1"/>
            <a:endParaRPr lang="en-US" i="1"/>
          </a:p>
          <a:p>
            <a:pPr eaLnBrk="1" hangingPunct="1"/>
            <a:r>
              <a:rPr lang="en-US" i="1"/>
              <a:t>		sub</a:t>
            </a:r>
            <a:r>
              <a:rPr lang="en-US"/>
              <a:t>(</a:t>
            </a:r>
            <a:r>
              <a:rPr lang="en-US">
                <a:latin typeface="Courier New" panose="02070309020205020404" pitchFamily="49" charset="0"/>
              </a:rPr>
              <a:t>a</a:t>
            </a:r>
            <a:r>
              <a:rPr lang="en-US"/>
              <a:t>) = </a:t>
            </a:r>
            <a:r>
              <a:rPr lang="en-US">
                <a:latin typeface="Courier New" panose="02070309020205020404" pitchFamily="49" charset="0"/>
              </a:rPr>
              <a:t>0</a:t>
            </a:r>
            <a:r>
              <a:rPr lang="en-US"/>
              <a:t>, and </a:t>
            </a:r>
            <a:endParaRPr lang="en-US" i="1"/>
          </a:p>
          <a:p>
            <a:pPr eaLnBrk="1" hangingPunct="1"/>
            <a:r>
              <a:rPr lang="en-US" i="1"/>
              <a:t>		sub</a:t>
            </a:r>
            <a:r>
              <a:rPr lang="en-US"/>
              <a:t>(</a:t>
            </a:r>
            <a:r>
              <a:rPr lang="en-US">
                <a:latin typeface="Courier New" panose="02070309020205020404" pitchFamily="49" charset="0"/>
              </a:rPr>
              <a:t>b</a:t>
            </a:r>
            <a:r>
              <a:rPr lang="en-US"/>
              <a:t>) = </a:t>
            </a:r>
            <a:r>
              <a:rPr lang="en-US">
                <a:latin typeface="Courier New" panose="02070309020205020404" pitchFamily="49" charset="0"/>
              </a:rPr>
              <a:t>11</a:t>
            </a:r>
            <a:r>
              <a:rPr lang="en-US"/>
              <a:t>.  </a:t>
            </a:r>
          </a:p>
          <a:p>
            <a:pPr eaLnBrk="1" hangingPunct="1"/>
            <a:endParaRPr lang="en-US"/>
          </a:p>
          <a:p>
            <a:pPr eaLnBrk="1" hangingPunct="1"/>
            <a:r>
              <a:rPr lang="en-US"/>
              <a:t>This is a homework exercise (not to be turned in).</a:t>
            </a:r>
          </a:p>
          <a:p>
            <a:pPr eaLnBrk="1" hangingPunct="1"/>
            <a:endParaRPr lang="en-US"/>
          </a:p>
        </p:txBody>
      </p:sp>
    </p:spTree>
    <p:extLst>
      <p:ext uri="{BB962C8B-B14F-4D97-AF65-F5344CB8AC3E}">
        <p14:creationId xmlns:p14="http://schemas.microsoft.com/office/powerpoint/2010/main" val="593875988"/>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657350" y="57150"/>
            <a:ext cx="6343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700" b="1">
                <a:solidFill>
                  <a:schemeClr val="tx2"/>
                </a:solidFill>
              </a:rPr>
              <a:t>Letter Substitution</a:t>
            </a:r>
            <a:endParaRPr lang="en-US" sz="2700">
              <a:solidFill>
                <a:schemeClr val="tx2"/>
              </a:solidFill>
            </a:endParaRPr>
          </a:p>
        </p:txBody>
      </p:sp>
      <p:sp>
        <p:nvSpPr>
          <p:cNvPr id="16387" name="Text Box 3"/>
          <p:cNvSpPr txBox="1">
            <a:spLocks noChangeArrowheads="1"/>
          </p:cNvSpPr>
          <p:nvPr/>
        </p:nvSpPr>
        <p:spPr bwMode="auto">
          <a:xfrm>
            <a:off x="1885950" y="742951"/>
            <a:ext cx="60579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i="1"/>
              <a:t>letsub</a:t>
            </a:r>
            <a:r>
              <a:rPr lang="en-US"/>
              <a:t> is a letter substitution function iff: </a:t>
            </a:r>
          </a:p>
          <a:p>
            <a:pPr eaLnBrk="1" hangingPunct="1"/>
            <a:endParaRPr lang="en-US" i="1"/>
          </a:p>
          <a:p>
            <a:pPr eaLnBrk="1" hangingPunct="1"/>
            <a:r>
              <a:rPr lang="en-US" i="1"/>
              <a:t>	letsub</a:t>
            </a:r>
            <a:r>
              <a:rPr lang="en-US"/>
              <a:t>(</a:t>
            </a:r>
            <a:r>
              <a:rPr lang="en-US" i="1"/>
              <a:t>L</a:t>
            </a:r>
            <a:r>
              <a:rPr lang="en-US" baseline="-25000"/>
              <a:t>1</a:t>
            </a:r>
            <a:r>
              <a:rPr lang="en-US"/>
              <a:t>) = {</a:t>
            </a:r>
            <a:r>
              <a:rPr lang="en-US" i="1"/>
              <a:t>w</a:t>
            </a:r>
            <a:r>
              <a:rPr lang="en-US"/>
              <a:t> </a:t>
            </a:r>
            <a:r>
              <a:rPr lang="en-US">
                <a:sym typeface="Symbol" panose="05050102010706020507" pitchFamily="18" charset="2"/>
              </a:rPr>
              <a:t></a:t>
            </a:r>
            <a:r>
              <a:rPr lang="en-US"/>
              <a:t> </a:t>
            </a:r>
            <a:r>
              <a:rPr lang="en-US">
                <a:sym typeface="Symbol" panose="05050102010706020507" pitchFamily="18" charset="2"/>
              </a:rPr>
              <a:t></a:t>
            </a:r>
            <a:r>
              <a:rPr lang="en-US" baseline="-25000"/>
              <a:t>2</a:t>
            </a:r>
            <a:r>
              <a:rPr lang="en-US"/>
              <a:t>* : </a:t>
            </a:r>
            <a:r>
              <a:rPr lang="en-US">
                <a:sym typeface="Symbol" panose="05050102010706020507" pitchFamily="18" charset="2"/>
              </a:rPr>
              <a:t></a:t>
            </a:r>
            <a:r>
              <a:rPr lang="en-US"/>
              <a:t>y </a:t>
            </a:r>
            <a:r>
              <a:rPr lang="en-US">
                <a:sym typeface="Symbol" panose="05050102010706020507" pitchFamily="18" charset="2"/>
              </a:rPr>
              <a:t></a:t>
            </a:r>
            <a:r>
              <a:rPr lang="en-US"/>
              <a:t> </a:t>
            </a:r>
            <a:r>
              <a:rPr lang="en-US" i="1"/>
              <a:t>L</a:t>
            </a:r>
            <a:r>
              <a:rPr lang="en-US" baseline="-25000"/>
              <a:t>1</a:t>
            </a:r>
            <a:r>
              <a:rPr lang="en-US"/>
              <a:t> and </a:t>
            </a:r>
          </a:p>
          <a:p>
            <a:pPr eaLnBrk="1" hangingPunct="1"/>
            <a:r>
              <a:rPr lang="en-US"/>
              <a:t>			   </a:t>
            </a:r>
            <a:r>
              <a:rPr lang="en-US" i="1"/>
              <a:t>w</a:t>
            </a:r>
            <a:r>
              <a:rPr lang="en-US"/>
              <a:t> = </a:t>
            </a:r>
            <a:r>
              <a:rPr lang="en-US" i="1"/>
              <a:t>y</a:t>
            </a:r>
            <a:r>
              <a:rPr lang="en-US"/>
              <a:t> except that:</a:t>
            </a:r>
          </a:p>
          <a:p>
            <a:pPr eaLnBrk="1" hangingPunct="1"/>
            <a:r>
              <a:rPr lang="en-US"/>
              <a:t>			           every character  </a:t>
            </a:r>
            <a:r>
              <a:rPr lang="en-US" i="1"/>
              <a:t>c</a:t>
            </a:r>
            <a:r>
              <a:rPr lang="en-US"/>
              <a:t>           of </a:t>
            </a:r>
            <a:r>
              <a:rPr lang="en-US" i="1"/>
              <a:t>y</a:t>
            </a:r>
            <a:r>
              <a:rPr lang="en-US"/>
              <a:t> </a:t>
            </a:r>
          </a:p>
          <a:p>
            <a:pPr eaLnBrk="1" hangingPunct="1"/>
            <a:r>
              <a:rPr lang="en-US"/>
              <a:t>				is replaced by    </a:t>
            </a:r>
            <a:r>
              <a:rPr lang="en-US" i="1"/>
              <a:t>sub</a:t>
            </a:r>
            <a:r>
              <a:rPr lang="en-US"/>
              <a:t>(</a:t>
            </a:r>
            <a:r>
              <a:rPr lang="en-US" i="1"/>
              <a:t>c</a:t>
            </a:r>
            <a:r>
              <a:rPr lang="en-US"/>
              <a:t>)}.  </a:t>
            </a:r>
          </a:p>
          <a:p>
            <a:pPr eaLnBrk="1" hangingPunct="1"/>
            <a:endParaRPr lang="en-US"/>
          </a:p>
          <a:p>
            <a:pPr eaLnBrk="1" hangingPunct="1"/>
            <a:r>
              <a:rPr lang="en-US"/>
              <a:t>Example:</a:t>
            </a:r>
          </a:p>
          <a:p>
            <a:pPr eaLnBrk="1" hangingPunct="1"/>
            <a:endParaRPr lang="en-US"/>
          </a:p>
          <a:p>
            <a:pPr eaLnBrk="1" hangingPunct="1"/>
            <a:r>
              <a:rPr lang="en-US" i="1"/>
              <a:t>		sub</a:t>
            </a:r>
            <a:r>
              <a:rPr lang="en-US"/>
              <a:t>(</a:t>
            </a:r>
            <a:r>
              <a:rPr lang="en-US">
                <a:latin typeface="Courier New" panose="02070309020205020404" pitchFamily="49" charset="0"/>
              </a:rPr>
              <a:t>a</a:t>
            </a:r>
            <a:r>
              <a:rPr lang="en-US"/>
              <a:t>) = </a:t>
            </a:r>
            <a:r>
              <a:rPr lang="en-US">
                <a:latin typeface="Courier New" panose="02070309020205020404" pitchFamily="49" charset="0"/>
              </a:rPr>
              <a:t>0</a:t>
            </a:r>
            <a:r>
              <a:rPr lang="en-US"/>
              <a:t>, and </a:t>
            </a:r>
            <a:endParaRPr lang="en-US" i="1"/>
          </a:p>
          <a:p>
            <a:pPr eaLnBrk="1" hangingPunct="1"/>
            <a:r>
              <a:rPr lang="en-US" i="1"/>
              <a:t>		sub</a:t>
            </a:r>
            <a:r>
              <a:rPr lang="en-US"/>
              <a:t>(</a:t>
            </a:r>
            <a:r>
              <a:rPr lang="en-US">
                <a:latin typeface="Courier New" panose="02070309020205020404" pitchFamily="49" charset="0"/>
              </a:rPr>
              <a:t>b</a:t>
            </a:r>
            <a:r>
              <a:rPr lang="en-US"/>
              <a:t>) = </a:t>
            </a:r>
            <a:r>
              <a:rPr lang="en-US">
                <a:latin typeface="Courier New" panose="02070309020205020404" pitchFamily="49" charset="0"/>
              </a:rPr>
              <a:t>11</a:t>
            </a:r>
            <a:r>
              <a:rPr lang="en-US"/>
              <a:t>.  </a:t>
            </a:r>
          </a:p>
          <a:p>
            <a:pPr eaLnBrk="1" hangingPunct="1"/>
            <a:endParaRPr lang="en-US"/>
          </a:p>
          <a:p>
            <a:pPr eaLnBrk="1" hangingPunct="1"/>
            <a:r>
              <a:rPr lang="en-US"/>
              <a:t>Then </a:t>
            </a:r>
            <a:r>
              <a:rPr lang="en-US" i="1"/>
              <a:t>letsub</a:t>
            </a:r>
            <a:r>
              <a:rPr lang="en-US"/>
              <a:t>({</a:t>
            </a:r>
            <a:r>
              <a:rPr lang="en-US">
                <a:latin typeface="Courier New" panose="02070309020205020404" pitchFamily="49" charset="0"/>
              </a:rPr>
              <a:t>a</a:t>
            </a:r>
            <a:r>
              <a:rPr lang="en-US" i="1" baseline="30000"/>
              <a:t>n</a:t>
            </a:r>
            <a:r>
              <a:rPr lang="en-US">
                <a:latin typeface="Courier New" panose="02070309020205020404" pitchFamily="49" charset="0"/>
              </a:rPr>
              <a:t>b</a:t>
            </a:r>
            <a:r>
              <a:rPr lang="en-US" i="1" baseline="30000"/>
              <a:t>n</a:t>
            </a:r>
            <a:r>
              <a:rPr lang="en-US"/>
              <a:t>, </a:t>
            </a:r>
            <a:r>
              <a:rPr lang="en-US" i="1"/>
              <a:t>n</a:t>
            </a:r>
            <a:r>
              <a:rPr lang="en-US"/>
              <a:t> </a:t>
            </a:r>
            <a:r>
              <a:rPr lang="en-US">
                <a:sym typeface="Symbol" panose="05050102010706020507" pitchFamily="18" charset="2"/>
              </a:rPr>
              <a:t></a:t>
            </a:r>
            <a:r>
              <a:rPr lang="en-US"/>
              <a:t> 0}) = </a:t>
            </a:r>
          </a:p>
        </p:txBody>
      </p:sp>
    </p:spTree>
    <p:extLst>
      <p:ext uri="{BB962C8B-B14F-4D97-AF65-F5344CB8AC3E}">
        <p14:creationId xmlns:p14="http://schemas.microsoft.com/office/powerpoint/2010/main" val="1114183168"/>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485900" y="205979"/>
            <a:ext cx="6172200" cy="542925"/>
          </a:xfrm>
        </p:spPr>
        <p:txBody>
          <a:bodyPr/>
          <a:lstStyle/>
          <a:p>
            <a:r>
              <a:rPr lang="en-US" sz="2700" b="1"/>
              <a:t>Divide-and-Conquer</a:t>
            </a:r>
          </a:p>
        </p:txBody>
      </p:sp>
      <p:sp>
        <p:nvSpPr>
          <p:cNvPr id="17411" name="Rectangle 3"/>
          <p:cNvSpPr>
            <a:spLocks noGrp="1" noChangeArrowheads="1"/>
          </p:cNvSpPr>
          <p:nvPr>
            <p:ph type="body" idx="1"/>
          </p:nvPr>
        </p:nvSpPr>
        <p:spPr>
          <a:xfrm>
            <a:off x="1857375" y="2549128"/>
            <a:ext cx="5924550" cy="1565672"/>
          </a:xfrm>
        </p:spPr>
        <p:txBody>
          <a:bodyPr/>
          <a:lstStyle/>
          <a:p>
            <a:r>
              <a:rPr lang="en-US" sz="1800" i="1" dirty="0"/>
              <a:t>L</a:t>
            </a:r>
            <a:r>
              <a:rPr lang="en-US" sz="1800" baseline="-25000" dirty="0"/>
              <a:t>1</a:t>
            </a:r>
            <a:r>
              <a:rPr lang="en-US" sz="1800" dirty="0"/>
              <a:t> = {</a:t>
            </a:r>
            <a:r>
              <a:rPr lang="en-US" sz="1800" i="1" dirty="0"/>
              <a:t>w</a:t>
            </a:r>
            <a:r>
              <a:rPr lang="en-US" sz="1800" dirty="0"/>
              <a:t> </a:t>
            </a:r>
            <a:r>
              <a:rPr lang="en-US" sz="1800" dirty="0">
                <a:sym typeface="Symbol" panose="05050102010706020507" pitchFamily="18" charset="2"/>
              </a:rPr>
              <a:t></a:t>
            </a:r>
            <a:r>
              <a:rPr lang="en-US" sz="1800" dirty="0"/>
              <a:t> {</a:t>
            </a:r>
            <a:r>
              <a:rPr lang="en-US" sz="1800" dirty="0">
                <a:latin typeface="Courier New" panose="02070309020205020404" pitchFamily="49" charset="0"/>
              </a:rPr>
              <a:t>a</a:t>
            </a:r>
            <a:r>
              <a:rPr lang="en-US" sz="1800" dirty="0"/>
              <a:t>, </a:t>
            </a:r>
            <a:r>
              <a:rPr lang="en-US" sz="1800" dirty="0">
                <a:latin typeface="Courier New" panose="02070309020205020404" pitchFamily="49" charset="0"/>
              </a:rPr>
              <a:t>b</a:t>
            </a:r>
            <a:r>
              <a:rPr lang="en-US" sz="1800" dirty="0"/>
              <a:t>}* : </a:t>
            </a:r>
            <a:r>
              <a:rPr lang="en-US" sz="1800" i="1" dirty="0"/>
              <a:t>w</a:t>
            </a:r>
            <a:r>
              <a:rPr lang="en-US" sz="1800" dirty="0"/>
              <a:t> contains an even number of </a:t>
            </a:r>
            <a:r>
              <a:rPr lang="en-US" sz="1800" dirty="0">
                <a:latin typeface="Courier New" panose="02070309020205020404" pitchFamily="49" charset="0"/>
              </a:rPr>
              <a:t>a</a:t>
            </a:r>
            <a:r>
              <a:rPr lang="en-US" sz="1800" dirty="0"/>
              <a:t>’s and an odd number of </a:t>
            </a:r>
            <a:r>
              <a:rPr lang="en-US" sz="1800" dirty="0">
                <a:latin typeface="Courier New" panose="02070309020205020404" pitchFamily="49" charset="0"/>
              </a:rPr>
              <a:t>b</a:t>
            </a:r>
            <a:r>
              <a:rPr lang="en-US" sz="1800" dirty="0"/>
              <a:t>’s}, and </a:t>
            </a:r>
          </a:p>
          <a:p>
            <a:endParaRPr lang="en-US" sz="1800" i="1" dirty="0"/>
          </a:p>
          <a:p>
            <a:r>
              <a:rPr lang="en-US" sz="1800" i="1" dirty="0"/>
              <a:t>L</a:t>
            </a:r>
            <a:r>
              <a:rPr lang="en-US" sz="1800" baseline="-25000" dirty="0"/>
              <a:t>2</a:t>
            </a:r>
            <a:r>
              <a:rPr lang="en-US" sz="1800" dirty="0"/>
              <a:t> = {</a:t>
            </a:r>
            <a:r>
              <a:rPr lang="en-US" sz="1800" i="1" dirty="0"/>
              <a:t>w</a:t>
            </a:r>
            <a:r>
              <a:rPr lang="en-US" sz="1800" dirty="0"/>
              <a:t> </a:t>
            </a:r>
            <a:r>
              <a:rPr lang="en-US" sz="1800" dirty="0">
                <a:sym typeface="Symbol" panose="05050102010706020507" pitchFamily="18" charset="2"/>
              </a:rPr>
              <a:t></a:t>
            </a:r>
            <a:r>
              <a:rPr lang="en-US" sz="1800" dirty="0"/>
              <a:t> {a, b}* : all </a:t>
            </a:r>
            <a:r>
              <a:rPr lang="en-US" sz="1800" dirty="0">
                <a:latin typeface="Courier New" panose="02070309020205020404" pitchFamily="49" charset="0"/>
              </a:rPr>
              <a:t>a</a:t>
            </a:r>
            <a:r>
              <a:rPr lang="en-US" sz="1800" dirty="0"/>
              <a:t>’s come in runs of three}</a:t>
            </a:r>
          </a:p>
        </p:txBody>
      </p:sp>
      <p:sp>
        <p:nvSpPr>
          <p:cNvPr id="17412" name="Text Box 4"/>
          <p:cNvSpPr txBox="1">
            <a:spLocks noChangeArrowheads="1"/>
          </p:cNvSpPr>
          <p:nvPr/>
        </p:nvSpPr>
        <p:spPr bwMode="auto">
          <a:xfrm>
            <a:off x="1809750" y="828676"/>
            <a:ext cx="5829300"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dirty="0"/>
              <a:t>Let </a:t>
            </a:r>
            <a:r>
              <a:rPr lang="en-US" i="1" dirty="0"/>
              <a:t>L</a:t>
            </a:r>
            <a:r>
              <a:rPr lang="en-US" dirty="0"/>
              <a:t> = {</a:t>
            </a:r>
            <a:r>
              <a:rPr lang="en-US" i="1" dirty="0"/>
              <a:t>w</a:t>
            </a:r>
            <a:r>
              <a:rPr lang="en-US" dirty="0"/>
              <a:t> </a:t>
            </a:r>
            <a:r>
              <a:rPr lang="en-US" dirty="0">
                <a:sym typeface="Symbol" panose="05050102010706020507" pitchFamily="18" charset="2"/>
              </a:rPr>
              <a:t></a:t>
            </a:r>
            <a:r>
              <a:rPr lang="en-US" dirty="0"/>
              <a:t> {</a:t>
            </a:r>
            <a:r>
              <a:rPr lang="en-US" dirty="0">
                <a:latin typeface="Courier New" panose="02070309020205020404" pitchFamily="49" charset="0"/>
              </a:rPr>
              <a:t>a</a:t>
            </a:r>
            <a:r>
              <a:rPr lang="en-US" dirty="0"/>
              <a:t>, </a:t>
            </a:r>
            <a:r>
              <a:rPr lang="en-US" dirty="0">
                <a:latin typeface="Courier New" panose="02070309020205020404" pitchFamily="49" charset="0"/>
              </a:rPr>
              <a:t>b</a:t>
            </a:r>
            <a:r>
              <a:rPr lang="en-US" dirty="0"/>
              <a:t>}* : </a:t>
            </a:r>
            <a:r>
              <a:rPr lang="en-US" i="1" dirty="0"/>
              <a:t>w</a:t>
            </a:r>
            <a:r>
              <a:rPr lang="en-US" dirty="0"/>
              <a:t> contains an even number of </a:t>
            </a:r>
            <a:r>
              <a:rPr lang="en-US" dirty="0">
                <a:latin typeface="Courier New" panose="02070309020205020404" pitchFamily="49" charset="0"/>
              </a:rPr>
              <a:t>a</a:t>
            </a:r>
            <a:r>
              <a:rPr lang="en-US" dirty="0"/>
              <a:t>’s and an odd number of </a:t>
            </a:r>
            <a:r>
              <a:rPr lang="en-US" dirty="0">
                <a:latin typeface="Courier New" panose="02070309020205020404" pitchFamily="49" charset="0"/>
              </a:rPr>
              <a:t>b</a:t>
            </a:r>
            <a:r>
              <a:rPr lang="en-US" dirty="0"/>
              <a:t>’s and all </a:t>
            </a:r>
            <a:r>
              <a:rPr lang="en-US" dirty="0">
                <a:latin typeface="Courier New" panose="02070309020205020404" pitchFamily="49" charset="0"/>
              </a:rPr>
              <a:t>a</a:t>
            </a:r>
            <a:r>
              <a:rPr lang="en-US" dirty="0"/>
              <a:t>’s come in runs of three}.  </a:t>
            </a:r>
          </a:p>
          <a:p>
            <a:pPr eaLnBrk="1" hangingPunct="1">
              <a:spcBef>
                <a:spcPct val="50000"/>
              </a:spcBef>
            </a:pPr>
            <a:endParaRPr lang="en-US" dirty="0"/>
          </a:p>
          <a:p>
            <a:pPr eaLnBrk="1" hangingPunct="1">
              <a:spcBef>
                <a:spcPct val="50000"/>
              </a:spcBef>
            </a:pPr>
            <a:r>
              <a:rPr lang="en-US" i="1" dirty="0"/>
              <a:t>L</a:t>
            </a:r>
            <a:r>
              <a:rPr lang="en-US" dirty="0"/>
              <a:t> = </a:t>
            </a:r>
            <a:r>
              <a:rPr lang="en-US" i="1" dirty="0"/>
              <a:t>L</a:t>
            </a:r>
            <a:r>
              <a:rPr lang="en-US" baseline="-25000" dirty="0"/>
              <a:t>1</a:t>
            </a:r>
            <a:r>
              <a:rPr lang="en-US" dirty="0"/>
              <a:t> </a:t>
            </a:r>
            <a:r>
              <a:rPr lang="en-US" dirty="0">
                <a:sym typeface="Symbol" panose="05050102010706020507" pitchFamily="18" charset="2"/>
              </a:rPr>
              <a:t></a:t>
            </a:r>
            <a:r>
              <a:rPr lang="en-US" dirty="0"/>
              <a:t> </a:t>
            </a:r>
            <a:r>
              <a:rPr lang="en-US" i="1" dirty="0"/>
              <a:t>L</a:t>
            </a:r>
            <a:r>
              <a:rPr lang="en-US" baseline="-25000" dirty="0"/>
              <a:t>2</a:t>
            </a:r>
            <a:r>
              <a:rPr lang="en-US" dirty="0"/>
              <a:t>, where: </a:t>
            </a:r>
          </a:p>
          <a:p>
            <a:pPr eaLnBrk="1" hangingPunct="1">
              <a:spcBef>
                <a:spcPct val="50000"/>
              </a:spcBef>
            </a:pPr>
            <a:endParaRPr lang="en-US" dirty="0"/>
          </a:p>
          <a:p>
            <a:pPr eaLnBrk="1" hangingPunct="1">
              <a:spcBef>
                <a:spcPct val="50000"/>
              </a:spcBef>
            </a:pPr>
            <a:endParaRPr lang="en-US" dirty="0"/>
          </a:p>
          <a:p>
            <a:pPr eaLnBrk="1" hangingPunct="1">
              <a:spcBef>
                <a:spcPct val="50000"/>
              </a:spcBef>
            </a:pPr>
            <a:endParaRPr lang="en-US" dirty="0"/>
          </a:p>
          <a:p>
            <a:pPr eaLnBrk="1" hangingPunct="1">
              <a:spcBef>
                <a:spcPct val="50000"/>
              </a:spcBef>
            </a:pPr>
            <a:endParaRPr lang="en-US" dirty="0"/>
          </a:p>
          <a:p>
            <a:pPr eaLnBrk="1" hangingPunct="1">
              <a:spcBef>
                <a:spcPct val="50000"/>
              </a:spcBef>
            </a:pPr>
            <a:r>
              <a:rPr lang="en-US" b="1" dirty="0">
                <a:solidFill>
                  <a:schemeClr val="accent5">
                    <a:lumMod val="50000"/>
                  </a:schemeClr>
                </a:solidFill>
              </a:rPr>
              <a:t>Exercise for later</a:t>
            </a:r>
            <a:r>
              <a:rPr lang="en-US" b="1" dirty="0"/>
              <a:t>:</a:t>
            </a:r>
            <a:r>
              <a:rPr lang="en-US" dirty="0"/>
              <a:t>  Show that L</a:t>
            </a:r>
            <a:r>
              <a:rPr lang="en-US" baseline="-25000" dirty="0"/>
              <a:t>1</a:t>
            </a:r>
            <a:r>
              <a:rPr lang="en-US" dirty="0"/>
              <a:t> and L</a:t>
            </a:r>
            <a:r>
              <a:rPr lang="en-US" baseline="-25000" dirty="0"/>
              <a:t>2</a:t>
            </a:r>
            <a:r>
              <a:rPr lang="en-US" dirty="0"/>
              <a:t> are regular.</a:t>
            </a:r>
          </a:p>
        </p:txBody>
      </p:sp>
    </p:spTree>
    <p:extLst>
      <p:ext uri="{BB962C8B-B14F-4D97-AF65-F5344CB8AC3E}">
        <p14:creationId xmlns:p14="http://schemas.microsoft.com/office/powerpoint/2010/main" val="1506995499"/>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485900" y="205979"/>
            <a:ext cx="6172200" cy="714375"/>
          </a:xfrm>
        </p:spPr>
        <p:txBody>
          <a:bodyPr/>
          <a:lstStyle/>
          <a:p>
            <a:r>
              <a:rPr lang="en-US" sz="2400" b="1" i="1"/>
              <a:t>L</a:t>
            </a:r>
            <a:r>
              <a:rPr lang="en-US" sz="2700" b="1" baseline="-25000"/>
              <a:t>1</a:t>
            </a:r>
            <a:r>
              <a:rPr lang="en-US" sz="2700" b="1"/>
              <a:t> is Regular</a:t>
            </a:r>
          </a:p>
        </p:txBody>
      </p:sp>
      <p:pic>
        <p:nvPicPr>
          <p:cNvPr id="18435" name="Picture 4" descr="Example 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717" y="1067992"/>
            <a:ext cx="5782865" cy="339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8349108"/>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485900" y="205979"/>
            <a:ext cx="6172200" cy="714375"/>
          </a:xfrm>
        </p:spPr>
        <p:txBody>
          <a:bodyPr/>
          <a:lstStyle/>
          <a:p>
            <a:r>
              <a:rPr lang="en-US" sz="2400" b="1" i="1"/>
              <a:t>L</a:t>
            </a:r>
            <a:r>
              <a:rPr lang="en-US" sz="2700" b="1" baseline="-25000"/>
              <a:t>2</a:t>
            </a:r>
            <a:r>
              <a:rPr lang="en-US" sz="2700" b="1"/>
              <a:t> is Regular</a:t>
            </a:r>
          </a:p>
        </p:txBody>
      </p:sp>
      <p:pic>
        <p:nvPicPr>
          <p:cNvPr id="19459" name="Picture 4" descr="Example 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6698" y="1509713"/>
            <a:ext cx="4855369"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3106388"/>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657350" y="57150"/>
            <a:ext cx="6343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700" b="1">
                <a:solidFill>
                  <a:schemeClr val="tx2"/>
                </a:solidFill>
              </a:rPr>
              <a:t>Don’t Try to Use Closure Backwards</a:t>
            </a:r>
            <a:r>
              <a:rPr lang="en-US" sz="2700">
                <a:solidFill>
                  <a:schemeClr val="tx2"/>
                </a:solidFill>
              </a:rPr>
              <a:t> </a:t>
            </a:r>
          </a:p>
        </p:txBody>
      </p:sp>
      <p:sp>
        <p:nvSpPr>
          <p:cNvPr id="20483" name="Text Box 3"/>
          <p:cNvSpPr txBox="1">
            <a:spLocks noChangeArrowheads="1"/>
          </p:cNvSpPr>
          <p:nvPr/>
        </p:nvSpPr>
        <p:spPr bwMode="auto">
          <a:xfrm>
            <a:off x="1657350" y="742951"/>
            <a:ext cx="645795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dirty="0"/>
              <a:t>One Closure Theorem:</a:t>
            </a:r>
          </a:p>
          <a:p>
            <a:pPr eaLnBrk="1" hangingPunct="1"/>
            <a:endParaRPr lang="en-US" dirty="0"/>
          </a:p>
          <a:p>
            <a:pPr eaLnBrk="1" hangingPunct="1"/>
            <a:r>
              <a:rPr lang="en-US" dirty="0"/>
              <a:t>	If </a:t>
            </a:r>
            <a:r>
              <a:rPr lang="en-US" i="1" dirty="0"/>
              <a:t>L</a:t>
            </a:r>
            <a:r>
              <a:rPr lang="en-US" baseline="-25000" dirty="0"/>
              <a:t>1</a:t>
            </a:r>
            <a:r>
              <a:rPr lang="en-US" dirty="0"/>
              <a:t> and </a:t>
            </a:r>
            <a:r>
              <a:rPr lang="en-US" i="1" dirty="0"/>
              <a:t>L</a:t>
            </a:r>
            <a:r>
              <a:rPr lang="en-US" baseline="-25000" dirty="0"/>
              <a:t>2</a:t>
            </a:r>
            <a:r>
              <a:rPr lang="en-US" dirty="0"/>
              <a:t> are regular, then so is </a:t>
            </a:r>
          </a:p>
          <a:p>
            <a:pPr eaLnBrk="1" hangingPunct="1"/>
            <a:endParaRPr lang="en-US" dirty="0"/>
          </a:p>
          <a:p>
            <a:pPr eaLnBrk="1" hangingPunct="1"/>
            <a:r>
              <a:rPr lang="en-US" dirty="0"/>
              <a:t>		</a:t>
            </a:r>
            <a:r>
              <a:rPr lang="en-US" i="1" dirty="0"/>
              <a:t>L</a:t>
            </a:r>
            <a:r>
              <a:rPr lang="en-US" dirty="0"/>
              <a:t> =     </a:t>
            </a:r>
            <a:r>
              <a:rPr lang="en-US" i="1" dirty="0"/>
              <a:t>L</a:t>
            </a:r>
            <a:r>
              <a:rPr lang="en-US" baseline="-25000" dirty="0"/>
              <a:t>1</a:t>
            </a:r>
            <a:r>
              <a:rPr lang="en-US" dirty="0"/>
              <a:t> </a:t>
            </a:r>
            <a:r>
              <a:rPr lang="en-US" dirty="0">
                <a:sym typeface="Symbol" panose="05050102010706020507" pitchFamily="18" charset="2"/>
              </a:rPr>
              <a:t></a:t>
            </a:r>
            <a:r>
              <a:rPr lang="en-US" dirty="0"/>
              <a:t> </a:t>
            </a:r>
            <a:r>
              <a:rPr lang="en-US" i="1" dirty="0"/>
              <a:t>L</a:t>
            </a:r>
            <a:r>
              <a:rPr lang="en-US" baseline="-25000" dirty="0"/>
              <a:t>2</a:t>
            </a:r>
          </a:p>
          <a:p>
            <a:pPr eaLnBrk="1" hangingPunct="1"/>
            <a:r>
              <a:rPr lang="en-US" dirty="0"/>
              <a:t/>
            </a:r>
            <a:br>
              <a:rPr lang="en-US" dirty="0"/>
            </a:br>
            <a:endParaRPr lang="en-US" dirty="0"/>
          </a:p>
          <a:p>
            <a:pPr eaLnBrk="1" hangingPunct="1"/>
            <a:r>
              <a:rPr lang="en-US" b="1" dirty="0">
                <a:solidFill>
                  <a:schemeClr val="accent5">
                    <a:lumMod val="50000"/>
                  </a:schemeClr>
                </a:solidFill>
              </a:rPr>
              <a:t>But if </a:t>
            </a:r>
            <a:r>
              <a:rPr lang="en-US" b="1" i="1" dirty="0">
                <a:solidFill>
                  <a:schemeClr val="accent5">
                    <a:lumMod val="50000"/>
                  </a:schemeClr>
                </a:solidFill>
              </a:rPr>
              <a:t>L</a:t>
            </a:r>
            <a:r>
              <a:rPr lang="en-US" b="1" baseline="-25000" dirty="0">
                <a:solidFill>
                  <a:schemeClr val="accent5">
                    <a:lumMod val="50000"/>
                  </a:schemeClr>
                </a:solidFill>
              </a:rPr>
              <a:t>1</a:t>
            </a:r>
            <a:r>
              <a:rPr lang="en-US" b="1" dirty="0">
                <a:solidFill>
                  <a:schemeClr val="accent5">
                    <a:lumMod val="50000"/>
                  </a:schemeClr>
                </a:solidFill>
              </a:rPr>
              <a:t> </a:t>
            </a:r>
            <a:r>
              <a:rPr lang="en-US" b="1" dirty="0">
                <a:solidFill>
                  <a:schemeClr val="accent5">
                    <a:lumMod val="50000"/>
                  </a:schemeClr>
                </a:solidFill>
                <a:sym typeface="Symbol" panose="05050102010706020507" pitchFamily="18" charset="2"/>
              </a:rPr>
              <a:t></a:t>
            </a:r>
            <a:r>
              <a:rPr lang="en-US" b="1" dirty="0">
                <a:solidFill>
                  <a:schemeClr val="accent5">
                    <a:lumMod val="50000"/>
                  </a:schemeClr>
                </a:solidFill>
              </a:rPr>
              <a:t> </a:t>
            </a:r>
            <a:r>
              <a:rPr lang="en-US" b="1" i="1" dirty="0">
                <a:solidFill>
                  <a:schemeClr val="accent5">
                    <a:lumMod val="50000"/>
                  </a:schemeClr>
                </a:solidFill>
              </a:rPr>
              <a:t>L</a:t>
            </a:r>
            <a:r>
              <a:rPr lang="en-US" b="1" baseline="-25000" dirty="0">
                <a:solidFill>
                  <a:schemeClr val="accent5">
                    <a:lumMod val="50000"/>
                  </a:schemeClr>
                </a:solidFill>
              </a:rPr>
              <a:t>2</a:t>
            </a:r>
            <a:r>
              <a:rPr lang="en-US" b="1" dirty="0">
                <a:solidFill>
                  <a:schemeClr val="accent5">
                    <a:lumMod val="50000"/>
                  </a:schemeClr>
                </a:solidFill>
              </a:rPr>
              <a:t> is regular, what can we say about </a:t>
            </a:r>
            <a:r>
              <a:rPr lang="en-US" b="1" i="1" dirty="0">
                <a:solidFill>
                  <a:schemeClr val="accent5">
                    <a:lumMod val="50000"/>
                  </a:schemeClr>
                </a:solidFill>
              </a:rPr>
              <a:t>L</a:t>
            </a:r>
            <a:r>
              <a:rPr lang="en-US" b="1" baseline="-25000" dirty="0">
                <a:solidFill>
                  <a:schemeClr val="accent5">
                    <a:lumMod val="50000"/>
                  </a:schemeClr>
                </a:solidFill>
              </a:rPr>
              <a:t>1</a:t>
            </a:r>
            <a:r>
              <a:rPr lang="en-US" b="1" dirty="0">
                <a:solidFill>
                  <a:schemeClr val="accent5">
                    <a:lumMod val="50000"/>
                  </a:schemeClr>
                </a:solidFill>
              </a:rPr>
              <a:t> and </a:t>
            </a:r>
            <a:r>
              <a:rPr lang="en-US" b="1" i="1" dirty="0">
                <a:solidFill>
                  <a:schemeClr val="accent5">
                    <a:lumMod val="50000"/>
                  </a:schemeClr>
                </a:solidFill>
              </a:rPr>
              <a:t>L</a:t>
            </a:r>
            <a:r>
              <a:rPr lang="en-US" b="1" baseline="-25000" dirty="0">
                <a:solidFill>
                  <a:schemeClr val="accent5">
                    <a:lumMod val="50000"/>
                  </a:schemeClr>
                </a:solidFill>
              </a:rPr>
              <a:t>2</a:t>
            </a:r>
            <a:r>
              <a:rPr lang="en-US" b="1" dirty="0">
                <a:solidFill>
                  <a:schemeClr val="accent5">
                    <a:lumMod val="50000"/>
                  </a:schemeClr>
                </a:solidFill>
              </a:rPr>
              <a:t>?</a:t>
            </a:r>
          </a:p>
          <a:p>
            <a:pPr eaLnBrk="1" hangingPunct="1"/>
            <a:endParaRPr lang="en-US" b="1" dirty="0">
              <a:solidFill>
                <a:schemeClr val="accent5">
                  <a:lumMod val="50000"/>
                </a:schemeClr>
              </a:solidFill>
            </a:endParaRPr>
          </a:p>
          <a:p>
            <a:pPr eaLnBrk="1" hangingPunct="1"/>
            <a:r>
              <a:rPr lang="en-US" dirty="0"/>
              <a:t>		</a:t>
            </a:r>
            <a:r>
              <a:rPr lang="en-US" i="1" u="sng" dirty="0"/>
              <a:t>L</a:t>
            </a:r>
            <a:r>
              <a:rPr lang="en-US" dirty="0"/>
              <a:t> = </a:t>
            </a:r>
            <a:r>
              <a:rPr lang="en-US" i="1" dirty="0"/>
              <a:t>L</a:t>
            </a:r>
            <a:r>
              <a:rPr lang="en-US" baseline="-25000" dirty="0"/>
              <a:t>1</a:t>
            </a:r>
            <a:r>
              <a:rPr lang="en-US" dirty="0"/>
              <a:t> </a:t>
            </a:r>
            <a:r>
              <a:rPr lang="en-US" dirty="0">
                <a:sym typeface="Symbol" panose="05050102010706020507" pitchFamily="18" charset="2"/>
              </a:rPr>
              <a:t></a:t>
            </a:r>
            <a:r>
              <a:rPr lang="en-US" dirty="0"/>
              <a:t> </a:t>
            </a:r>
            <a:r>
              <a:rPr lang="en-US" i="1" dirty="0"/>
              <a:t>L</a:t>
            </a:r>
            <a:r>
              <a:rPr lang="en-US" baseline="-25000" dirty="0"/>
              <a:t>2</a:t>
            </a:r>
            <a:endParaRPr lang="en-US" dirty="0"/>
          </a:p>
          <a:p>
            <a:pPr eaLnBrk="1" hangingPunct="1"/>
            <a:endParaRPr lang="en-US" dirty="0">
              <a:latin typeface="Courier New" panose="02070309020205020404" pitchFamily="49" charset="0"/>
            </a:endParaRPr>
          </a:p>
          <a:p>
            <a:pPr eaLnBrk="1" hangingPunct="1"/>
            <a:r>
              <a:rPr lang="en-US" dirty="0">
                <a:latin typeface="Courier New" panose="02070309020205020404" pitchFamily="49" charset="0"/>
              </a:rPr>
              <a:t>		ab</a:t>
            </a:r>
            <a:r>
              <a:rPr lang="en-US" dirty="0"/>
              <a:t> = </a:t>
            </a:r>
            <a:r>
              <a:rPr lang="en-US" dirty="0">
                <a:latin typeface="Courier New" panose="02070309020205020404" pitchFamily="49" charset="0"/>
              </a:rPr>
              <a:t>ab</a:t>
            </a:r>
            <a:r>
              <a:rPr lang="en-US" dirty="0"/>
              <a:t> </a:t>
            </a:r>
            <a:r>
              <a:rPr lang="en-US" dirty="0">
                <a:sym typeface="Symbol" panose="05050102010706020507" pitchFamily="18" charset="2"/>
              </a:rPr>
              <a:t></a:t>
            </a:r>
            <a:r>
              <a:rPr lang="en-US" dirty="0"/>
              <a:t> (</a:t>
            </a:r>
            <a:r>
              <a:rPr lang="en-US" dirty="0">
                <a:latin typeface="Courier New" panose="02070309020205020404" pitchFamily="49" charset="0"/>
              </a:rPr>
              <a:t>a</a:t>
            </a:r>
            <a:r>
              <a:rPr lang="en-US" dirty="0"/>
              <a:t> </a:t>
            </a:r>
            <a:r>
              <a:rPr lang="en-US" dirty="0">
                <a:sym typeface="Symbol" panose="05050102010706020507" pitchFamily="18" charset="2"/>
              </a:rPr>
              <a:t></a:t>
            </a:r>
            <a:r>
              <a:rPr lang="en-US" dirty="0"/>
              <a:t> </a:t>
            </a:r>
            <a:r>
              <a:rPr lang="en-US" dirty="0">
                <a:latin typeface="Courier New" panose="02070309020205020404" pitchFamily="49" charset="0"/>
              </a:rPr>
              <a:t>b</a:t>
            </a:r>
            <a:r>
              <a:rPr lang="en-US" dirty="0"/>
              <a:t>)*	      (L1 and L2 are regular)	</a:t>
            </a:r>
          </a:p>
          <a:p>
            <a:pPr eaLnBrk="1" hangingPunct="1"/>
            <a:endParaRPr lang="en-US" dirty="0">
              <a:latin typeface="Courier New" panose="02070309020205020404" pitchFamily="49" charset="0"/>
            </a:endParaRPr>
          </a:p>
          <a:p>
            <a:pPr eaLnBrk="1" hangingPunct="1"/>
            <a:r>
              <a:rPr lang="en-US" dirty="0">
                <a:latin typeface="Courier New" panose="02070309020205020404" pitchFamily="49" charset="0"/>
              </a:rPr>
              <a:t>		ab</a:t>
            </a:r>
            <a:r>
              <a:rPr lang="en-US" dirty="0"/>
              <a:t> = </a:t>
            </a:r>
            <a:r>
              <a:rPr lang="en-US" dirty="0">
                <a:latin typeface="Courier New" panose="02070309020205020404" pitchFamily="49" charset="0"/>
              </a:rPr>
              <a:t>ab</a:t>
            </a:r>
            <a:r>
              <a:rPr lang="en-US" dirty="0"/>
              <a:t> </a:t>
            </a:r>
            <a:r>
              <a:rPr lang="en-US" dirty="0">
                <a:sym typeface="Symbol" panose="05050102010706020507" pitchFamily="18" charset="2"/>
              </a:rPr>
              <a:t></a:t>
            </a:r>
            <a:r>
              <a:rPr lang="en-US" dirty="0"/>
              <a:t> {</a:t>
            </a:r>
            <a:r>
              <a:rPr lang="en-US" dirty="0" err="1">
                <a:latin typeface="Courier New" panose="02070309020205020404" pitchFamily="49" charset="0"/>
              </a:rPr>
              <a:t>a</a:t>
            </a:r>
            <a:r>
              <a:rPr lang="en-US" i="1" baseline="30000" dirty="0" err="1"/>
              <a:t>n</a:t>
            </a:r>
            <a:r>
              <a:rPr lang="en-US" dirty="0" err="1">
                <a:latin typeface="Courier New" panose="02070309020205020404" pitchFamily="49" charset="0"/>
              </a:rPr>
              <a:t>b</a:t>
            </a:r>
            <a:r>
              <a:rPr lang="en-US" i="1" baseline="30000" dirty="0" err="1"/>
              <a:t>n</a:t>
            </a:r>
            <a:r>
              <a:rPr lang="en-US" dirty="0"/>
              <a:t>, </a:t>
            </a:r>
            <a:r>
              <a:rPr lang="en-US" i="1" dirty="0"/>
              <a:t>n</a:t>
            </a:r>
            <a:r>
              <a:rPr lang="en-US" dirty="0"/>
              <a:t> </a:t>
            </a:r>
            <a:r>
              <a:rPr lang="en-US" dirty="0">
                <a:sym typeface="Symbol" panose="05050102010706020507" pitchFamily="18" charset="2"/>
              </a:rPr>
              <a:t></a:t>
            </a:r>
            <a:r>
              <a:rPr lang="en-US" dirty="0"/>
              <a:t> 0}     (they may not be regular)</a:t>
            </a:r>
          </a:p>
        </p:txBody>
      </p:sp>
      <p:sp>
        <p:nvSpPr>
          <p:cNvPr id="20484" name="Line 4"/>
          <p:cNvSpPr>
            <a:spLocks noChangeShapeType="1"/>
          </p:cNvSpPr>
          <p:nvPr/>
        </p:nvSpPr>
        <p:spPr bwMode="auto">
          <a:xfrm flipV="1">
            <a:off x="2676525" y="2114550"/>
            <a:ext cx="0" cy="342900"/>
          </a:xfrm>
          <a:prstGeom prst="line">
            <a:avLst/>
          </a:prstGeom>
          <a:noFill/>
          <a:ln w="28575">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0485" name="Line 5"/>
          <p:cNvSpPr>
            <a:spLocks noChangeShapeType="1"/>
          </p:cNvSpPr>
          <p:nvPr/>
        </p:nvSpPr>
        <p:spPr bwMode="auto">
          <a:xfrm>
            <a:off x="3028950" y="2162175"/>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6" name="Line 6"/>
          <p:cNvSpPr>
            <a:spLocks noChangeShapeType="1"/>
          </p:cNvSpPr>
          <p:nvPr/>
        </p:nvSpPr>
        <p:spPr bwMode="auto">
          <a:xfrm>
            <a:off x="3524250" y="21717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25109454"/>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657350" y="57150"/>
            <a:ext cx="6343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700" b="1">
                <a:solidFill>
                  <a:schemeClr val="tx2"/>
                </a:solidFill>
              </a:rPr>
              <a:t>Don’t Try to Use Closure Backwards</a:t>
            </a:r>
            <a:r>
              <a:rPr lang="en-US" sz="2700">
                <a:solidFill>
                  <a:schemeClr val="tx2"/>
                </a:solidFill>
              </a:rPr>
              <a:t> </a:t>
            </a:r>
          </a:p>
        </p:txBody>
      </p:sp>
      <p:sp>
        <p:nvSpPr>
          <p:cNvPr id="21507" name="Text Box 3"/>
          <p:cNvSpPr txBox="1">
            <a:spLocks noChangeArrowheads="1"/>
          </p:cNvSpPr>
          <p:nvPr/>
        </p:nvSpPr>
        <p:spPr bwMode="auto">
          <a:xfrm>
            <a:off x="1885950" y="742951"/>
            <a:ext cx="6057900"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dirty="0"/>
              <a:t>Another Closure Theorem:</a:t>
            </a:r>
          </a:p>
          <a:p>
            <a:pPr eaLnBrk="1" hangingPunct="1"/>
            <a:endParaRPr lang="en-US" dirty="0"/>
          </a:p>
          <a:p>
            <a:pPr eaLnBrk="1" hangingPunct="1"/>
            <a:r>
              <a:rPr lang="en-US" dirty="0"/>
              <a:t>	If </a:t>
            </a:r>
            <a:r>
              <a:rPr lang="en-US" i="1" dirty="0"/>
              <a:t>L</a:t>
            </a:r>
            <a:r>
              <a:rPr lang="en-US" baseline="-25000" dirty="0"/>
              <a:t>1</a:t>
            </a:r>
            <a:r>
              <a:rPr lang="en-US" dirty="0"/>
              <a:t> and </a:t>
            </a:r>
            <a:r>
              <a:rPr lang="en-US" i="1" dirty="0"/>
              <a:t>L</a:t>
            </a:r>
            <a:r>
              <a:rPr lang="en-US" baseline="-25000" dirty="0"/>
              <a:t>2</a:t>
            </a:r>
            <a:r>
              <a:rPr lang="en-US" dirty="0"/>
              <a:t> are regular, then so is </a:t>
            </a:r>
          </a:p>
          <a:p>
            <a:pPr eaLnBrk="1" hangingPunct="1"/>
            <a:endParaRPr lang="en-US" dirty="0"/>
          </a:p>
          <a:p>
            <a:pPr eaLnBrk="1" hangingPunct="1"/>
            <a:r>
              <a:rPr lang="en-US" dirty="0"/>
              <a:t>				</a:t>
            </a:r>
            <a:r>
              <a:rPr lang="en-US" i="1" dirty="0"/>
              <a:t>L</a:t>
            </a:r>
            <a:r>
              <a:rPr lang="en-US" dirty="0"/>
              <a:t> = </a:t>
            </a:r>
            <a:r>
              <a:rPr lang="en-US" i="1" dirty="0"/>
              <a:t>L</a:t>
            </a:r>
            <a:r>
              <a:rPr lang="en-US" baseline="-25000" dirty="0"/>
              <a:t>1</a:t>
            </a:r>
            <a:r>
              <a:rPr lang="en-US" dirty="0"/>
              <a:t>  </a:t>
            </a:r>
            <a:r>
              <a:rPr lang="en-US" i="1" dirty="0"/>
              <a:t>L</a:t>
            </a:r>
            <a:r>
              <a:rPr lang="en-US" baseline="-25000" dirty="0"/>
              <a:t>2</a:t>
            </a:r>
          </a:p>
          <a:p>
            <a:pPr eaLnBrk="1" hangingPunct="1"/>
            <a:r>
              <a:rPr lang="en-US" dirty="0"/>
              <a:t/>
            </a:r>
            <a:br>
              <a:rPr lang="en-US" dirty="0"/>
            </a:br>
            <a:endParaRPr lang="en-US" dirty="0"/>
          </a:p>
          <a:p>
            <a:pPr eaLnBrk="1" hangingPunct="1"/>
            <a:r>
              <a:rPr lang="en-US" dirty="0"/>
              <a:t>But if </a:t>
            </a:r>
            <a:r>
              <a:rPr lang="en-US" i="1" dirty="0"/>
              <a:t>L</a:t>
            </a:r>
            <a:r>
              <a:rPr lang="en-US" baseline="-25000" dirty="0"/>
              <a:t>2</a:t>
            </a:r>
            <a:r>
              <a:rPr lang="en-US" dirty="0"/>
              <a:t> is not regular, what can we say about </a:t>
            </a:r>
            <a:r>
              <a:rPr lang="en-US" i="1" dirty="0"/>
              <a:t>L</a:t>
            </a:r>
            <a:r>
              <a:rPr lang="en-US" dirty="0"/>
              <a:t>?</a:t>
            </a:r>
          </a:p>
          <a:p>
            <a:pPr eaLnBrk="1" hangingPunct="1"/>
            <a:endParaRPr lang="en-US" dirty="0"/>
          </a:p>
          <a:p>
            <a:pPr eaLnBrk="1" hangingPunct="1"/>
            <a:r>
              <a:rPr lang="en-US" dirty="0"/>
              <a:t>				</a:t>
            </a:r>
            <a:r>
              <a:rPr lang="en-US" i="1" dirty="0"/>
              <a:t>L</a:t>
            </a:r>
            <a:r>
              <a:rPr lang="en-US" dirty="0"/>
              <a:t> =    </a:t>
            </a:r>
            <a:r>
              <a:rPr lang="en-US" i="1" dirty="0"/>
              <a:t>L</a:t>
            </a:r>
            <a:r>
              <a:rPr lang="en-US" baseline="-25000" dirty="0"/>
              <a:t>1</a:t>
            </a:r>
            <a:r>
              <a:rPr lang="en-US" dirty="0"/>
              <a:t>   </a:t>
            </a:r>
            <a:r>
              <a:rPr lang="en-US" i="1" dirty="0"/>
              <a:t>L</a:t>
            </a:r>
            <a:r>
              <a:rPr lang="en-US" baseline="-25000" dirty="0"/>
              <a:t>2</a:t>
            </a:r>
          </a:p>
          <a:p>
            <a:pPr eaLnBrk="1" hangingPunct="1"/>
            <a:endParaRPr lang="en-US" baseline="-25000" dirty="0"/>
          </a:p>
          <a:p>
            <a:pPr eaLnBrk="1" hangingPunct="1"/>
            <a:r>
              <a:rPr lang="en-US" dirty="0"/>
              <a:t>	      {</a:t>
            </a:r>
            <a:r>
              <a:rPr lang="en-US" dirty="0" err="1">
                <a:latin typeface="Courier New" panose="02070309020205020404" pitchFamily="49" charset="0"/>
              </a:rPr>
              <a:t>aba</a:t>
            </a:r>
            <a:r>
              <a:rPr lang="en-US" i="1" baseline="30000" dirty="0" err="1"/>
              <a:t>n</a:t>
            </a:r>
            <a:r>
              <a:rPr lang="en-US" dirty="0" err="1">
                <a:latin typeface="Courier New" panose="02070309020205020404" pitchFamily="49" charset="0"/>
              </a:rPr>
              <a:t>b</a:t>
            </a:r>
            <a:r>
              <a:rPr lang="en-US" i="1" baseline="30000" dirty="0" err="1"/>
              <a:t>n</a:t>
            </a:r>
            <a:r>
              <a:rPr lang="en-US" dirty="0"/>
              <a:t> : </a:t>
            </a:r>
            <a:r>
              <a:rPr lang="en-US" i="1" dirty="0"/>
              <a:t>n</a:t>
            </a:r>
            <a:r>
              <a:rPr lang="en-US" dirty="0"/>
              <a:t> </a:t>
            </a:r>
            <a:r>
              <a:rPr lang="en-US" dirty="0">
                <a:sym typeface="Symbol" panose="05050102010706020507" pitchFamily="18" charset="2"/>
              </a:rPr>
              <a:t></a:t>
            </a:r>
            <a:r>
              <a:rPr lang="en-US" dirty="0"/>
              <a:t> 0} = {</a:t>
            </a:r>
            <a:r>
              <a:rPr lang="en-US" dirty="0">
                <a:latin typeface="Courier New" panose="02070309020205020404" pitchFamily="49" charset="0"/>
              </a:rPr>
              <a:t>ab</a:t>
            </a:r>
            <a:r>
              <a:rPr lang="en-US" dirty="0"/>
              <a:t>} {</a:t>
            </a:r>
            <a:r>
              <a:rPr lang="en-US" dirty="0" err="1">
                <a:latin typeface="Courier New" panose="02070309020205020404" pitchFamily="49" charset="0"/>
              </a:rPr>
              <a:t>a</a:t>
            </a:r>
            <a:r>
              <a:rPr lang="en-US" i="1" baseline="30000" dirty="0" err="1"/>
              <a:t>n</a:t>
            </a:r>
            <a:r>
              <a:rPr lang="en-US" dirty="0" err="1">
                <a:latin typeface="Courier New" panose="02070309020205020404" pitchFamily="49" charset="0"/>
              </a:rPr>
              <a:t>b</a:t>
            </a:r>
            <a:r>
              <a:rPr lang="en-US" i="1" baseline="30000" dirty="0" err="1"/>
              <a:t>n</a:t>
            </a:r>
            <a:r>
              <a:rPr lang="en-US" dirty="0"/>
              <a:t> : </a:t>
            </a:r>
            <a:r>
              <a:rPr lang="en-US" i="1" dirty="0"/>
              <a:t>n</a:t>
            </a:r>
            <a:r>
              <a:rPr lang="en-US" dirty="0"/>
              <a:t> </a:t>
            </a:r>
            <a:r>
              <a:rPr lang="en-US" dirty="0">
                <a:sym typeface="Symbol" panose="05050102010706020507" pitchFamily="18" charset="2"/>
              </a:rPr>
              <a:t></a:t>
            </a:r>
            <a:r>
              <a:rPr lang="en-US" dirty="0"/>
              <a:t> 0} </a:t>
            </a:r>
          </a:p>
          <a:p>
            <a:pPr eaLnBrk="1" hangingPunct="1"/>
            <a:endParaRPr lang="en-US" dirty="0"/>
          </a:p>
          <a:p>
            <a:pPr algn="ctr" eaLnBrk="1" hangingPunct="1"/>
            <a:r>
              <a:rPr lang="en-US" dirty="0"/>
              <a:t>L(</a:t>
            </a:r>
            <a:r>
              <a:rPr lang="en-US" dirty="0" err="1">
                <a:latin typeface="Courier New" panose="02070309020205020404" pitchFamily="49" charset="0"/>
              </a:rPr>
              <a:t>aaa</a:t>
            </a:r>
            <a:r>
              <a:rPr lang="en-US" dirty="0"/>
              <a:t>*) = {</a:t>
            </a:r>
            <a:r>
              <a:rPr lang="en-US" dirty="0">
                <a:latin typeface="Courier New" panose="02070309020205020404" pitchFamily="49" charset="0"/>
              </a:rPr>
              <a:t>a</a:t>
            </a:r>
            <a:r>
              <a:rPr lang="en-US" dirty="0"/>
              <a:t>}* {</a:t>
            </a:r>
            <a:r>
              <a:rPr lang="en-US" dirty="0" err="1">
                <a:latin typeface="Courier New" panose="02070309020205020404" pitchFamily="49" charset="0"/>
              </a:rPr>
              <a:t>a</a:t>
            </a:r>
            <a:r>
              <a:rPr lang="en-US" i="1" baseline="30000" dirty="0" err="1"/>
              <a:t>p</a:t>
            </a:r>
            <a:r>
              <a:rPr lang="en-US" dirty="0"/>
              <a:t>: </a:t>
            </a:r>
            <a:r>
              <a:rPr lang="en-US" i="1" dirty="0"/>
              <a:t>p</a:t>
            </a:r>
            <a:r>
              <a:rPr lang="en-US" dirty="0"/>
              <a:t> is prime}</a:t>
            </a:r>
          </a:p>
        </p:txBody>
      </p:sp>
      <p:sp>
        <p:nvSpPr>
          <p:cNvPr id="21508" name="Line 4"/>
          <p:cNvSpPr>
            <a:spLocks noChangeShapeType="1"/>
          </p:cNvSpPr>
          <p:nvPr/>
        </p:nvSpPr>
        <p:spPr bwMode="auto">
          <a:xfrm flipV="1">
            <a:off x="4076700" y="2133600"/>
            <a:ext cx="0" cy="342900"/>
          </a:xfrm>
          <a:prstGeom prst="line">
            <a:avLst/>
          </a:prstGeom>
          <a:noFill/>
          <a:ln w="28575">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1509" name="Line 5"/>
          <p:cNvSpPr>
            <a:spLocks noChangeShapeType="1"/>
          </p:cNvSpPr>
          <p:nvPr/>
        </p:nvSpPr>
        <p:spPr bwMode="auto">
          <a:xfrm>
            <a:off x="4391025" y="2181225"/>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0" name="Line 6"/>
          <p:cNvSpPr>
            <a:spLocks noChangeShapeType="1"/>
          </p:cNvSpPr>
          <p:nvPr/>
        </p:nvSpPr>
        <p:spPr bwMode="auto">
          <a:xfrm>
            <a:off x="4781550" y="21717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667659045"/>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Another "machine construction" example</a:t>
            </a:r>
          </a:p>
        </p:txBody>
      </p:sp>
      <p:sp>
        <p:nvSpPr>
          <p:cNvPr id="26627" name="Content Placeholder 2"/>
          <p:cNvSpPr>
            <a:spLocks noGrp="1"/>
          </p:cNvSpPr>
          <p:nvPr>
            <p:ph idx="1"/>
          </p:nvPr>
        </p:nvSpPr>
        <p:spPr>
          <a:xfrm>
            <a:off x="1485900" y="1200151"/>
            <a:ext cx="6515100" cy="3394472"/>
          </a:xfrm>
        </p:spPr>
        <p:txBody>
          <a:bodyPr/>
          <a:lstStyle/>
          <a:p>
            <a:pPr marL="0" indent="0">
              <a:buNone/>
            </a:pPr>
            <a:r>
              <a:rPr lang="en-US" altLang="en-US" dirty="0" smtClean="0"/>
              <a:t>Given a DFSM M=</a:t>
            </a:r>
            <a:r>
              <a:rPr lang="el-GR" altLang="en-US" dirty="0" smtClean="0"/>
              <a:t>(Κ, Σ, δ, </a:t>
            </a:r>
            <a:r>
              <a:rPr lang="en-US" altLang="en-US" dirty="0" smtClean="0"/>
              <a:t>s, A)  that accepts a language L(M), construct a FSM M' such that L(M') =  L(M)</a:t>
            </a:r>
            <a:r>
              <a:rPr lang="en-US" altLang="en-US" baseline="30000" dirty="0" smtClean="0"/>
              <a:t>R</a:t>
            </a:r>
            <a:endParaRPr lang="en-US" altLang="en-US" dirty="0" smtClean="0"/>
          </a:p>
          <a:p>
            <a:pPr marL="385763" indent="-385763">
              <a:buFont typeface="+mj-lt"/>
              <a:buAutoNum type="arabicPeriod"/>
            </a:pPr>
            <a:r>
              <a:rPr lang="en-US" altLang="en-US" dirty="0" smtClean="0"/>
              <a:t>Write a careful mathematical description of that machine</a:t>
            </a:r>
          </a:p>
          <a:p>
            <a:pPr marL="385763" indent="-385763">
              <a:buFont typeface="+mj-lt"/>
              <a:buAutoNum type="arabicPeriod"/>
            </a:pPr>
            <a:r>
              <a:rPr lang="en-US" altLang="en-US" dirty="0" smtClean="0"/>
              <a:t>Prove that L(M') =  L(M)</a:t>
            </a:r>
            <a:r>
              <a:rPr lang="en-US" altLang="en-US" baseline="30000" dirty="0" smtClean="0"/>
              <a:t>R</a:t>
            </a:r>
            <a:endParaRPr lang="en-US" altLang="en-US" dirty="0" smtClean="0"/>
          </a:p>
        </p:txBody>
      </p:sp>
    </p:spTree>
    <p:extLst>
      <p:ext uri="{BB962C8B-B14F-4D97-AF65-F5344CB8AC3E}">
        <p14:creationId xmlns:p14="http://schemas.microsoft.com/office/powerpoint/2010/main" val="3150486213"/>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657350" y="57150"/>
            <a:ext cx="6343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b="1">
                <a:solidFill>
                  <a:schemeClr val="tx2"/>
                </a:solidFill>
              </a:rPr>
              <a:t>Showing that a Language is Not Regular</a:t>
            </a:r>
            <a:r>
              <a:rPr lang="en-US" sz="2400">
                <a:solidFill>
                  <a:schemeClr val="tx2"/>
                </a:solidFill>
              </a:rPr>
              <a:t> </a:t>
            </a:r>
          </a:p>
        </p:txBody>
      </p:sp>
      <p:sp>
        <p:nvSpPr>
          <p:cNvPr id="22531" name="Text Box 3"/>
          <p:cNvSpPr txBox="1">
            <a:spLocks noChangeArrowheads="1"/>
          </p:cNvSpPr>
          <p:nvPr/>
        </p:nvSpPr>
        <p:spPr bwMode="auto">
          <a:xfrm>
            <a:off x="1771650" y="1076325"/>
            <a:ext cx="60579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dirty="0"/>
              <a:t>Every regular language can be accepted by some FSM.</a:t>
            </a:r>
          </a:p>
          <a:p>
            <a:pPr eaLnBrk="1" hangingPunct="1"/>
            <a:endParaRPr lang="en-US" dirty="0"/>
          </a:p>
          <a:p>
            <a:pPr eaLnBrk="1" hangingPunct="1"/>
            <a:r>
              <a:rPr lang="en-US" dirty="0"/>
              <a:t>It can only use a finite amount of memory to record essential properties.</a:t>
            </a:r>
          </a:p>
          <a:p>
            <a:pPr eaLnBrk="1" hangingPunct="1"/>
            <a:endParaRPr lang="en-US" dirty="0"/>
          </a:p>
          <a:p>
            <a:pPr eaLnBrk="1" hangingPunct="1"/>
            <a:r>
              <a:rPr lang="en-US" dirty="0"/>
              <a:t>	Example:</a:t>
            </a:r>
          </a:p>
          <a:p>
            <a:pPr eaLnBrk="1" hangingPunct="1"/>
            <a:r>
              <a:rPr lang="en-US" dirty="0"/>
              <a:t>		</a:t>
            </a:r>
            <a:r>
              <a:rPr lang="en-US" dirty="0" err="1"/>
              <a:t>A</a:t>
            </a:r>
            <a:r>
              <a:rPr lang="en-US" baseline="30000" dirty="0" err="1"/>
              <a:t>n</a:t>
            </a:r>
            <a:r>
              <a:rPr lang="en-US" dirty="0" err="1"/>
              <a:t>B</a:t>
            </a:r>
            <a:r>
              <a:rPr lang="en-US" baseline="30000" dirty="0" err="1"/>
              <a:t>n</a:t>
            </a:r>
            <a:r>
              <a:rPr lang="en-US" dirty="0"/>
              <a:t> = {</a:t>
            </a:r>
            <a:r>
              <a:rPr lang="en-US" dirty="0" err="1">
                <a:latin typeface="Courier New" panose="02070309020205020404" pitchFamily="49" charset="0"/>
              </a:rPr>
              <a:t>a</a:t>
            </a:r>
            <a:r>
              <a:rPr lang="en-US" i="1" baseline="30000" dirty="0" err="1"/>
              <a:t>n</a:t>
            </a:r>
            <a:r>
              <a:rPr lang="en-US" dirty="0" err="1">
                <a:latin typeface="Courier New" panose="02070309020205020404" pitchFamily="49" charset="0"/>
              </a:rPr>
              <a:t>b</a:t>
            </a:r>
            <a:r>
              <a:rPr lang="en-US" i="1" baseline="30000" dirty="0" err="1"/>
              <a:t>n</a:t>
            </a:r>
            <a:r>
              <a:rPr lang="en-US" dirty="0"/>
              <a:t>, </a:t>
            </a:r>
            <a:r>
              <a:rPr lang="en-US" i="1" dirty="0"/>
              <a:t>n</a:t>
            </a:r>
            <a:r>
              <a:rPr lang="en-US" dirty="0"/>
              <a:t> </a:t>
            </a:r>
            <a:r>
              <a:rPr lang="en-US" dirty="0">
                <a:sym typeface="Symbol" panose="05050102010706020507" pitchFamily="18" charset="2"/>
              </a:rPr>
              <a:t></a:t>
            </a:r>
            <a:r>
              <a:rPr lang="en-US" dirty="0"/>
              <a:t> 0}  is not regular</a:t>
            </a:r>
          </a:p>
          <a:p>
            <a:pPr eaLnBrk="1" hangingPunct="1"/>
            <a:endParaRPr lang="en-US" dirty="0"/>
          </a:p>
        </p:txBody>
      </p:sp>
    </p:spTree>
    <p:extLst>
      <p:ext uri="{BB962C8B-B14F-4D97-AF65-F5344CB8AC3E}">
        <p14:creationId xmlns:p14="http://schemas.microsoft.com/office/powerpoint/2010/main" val="4230835559"/>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1657350" y="57150"/>
            <a:ext cx="6343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b="1">
                <a:solidFill>
                  <a:schemeClr val="tx2"/>
                </a:solidFill>
              </a:rPr>
              <a:t>Showing that a Language is Not Regular</a:t>
            </a:r>
            <a:r>
              <a:rPr lang="en-US" sz="2400">
                <a:solidFill>
                  <a:schemeClr val="tx2"/>
                </a:solidFill>
              </a:rPr>
              <a:t> </a:t>
            </a:r>
          </a:p>
        </p:txBody>
      </p:sp>
      <p:sp>
        <p:nvSpPr>
          <p:cNvPr id="23555" name="Text Box 5"/>
          <p:cNvSpPr txBox="1">
            <a:spLocks noChangeArrowheads="1"/>
          </p:cNvSpPr>
          <p:nvPr/>
        </p:nvSpPr>
        <p:spPr bwMode="auto">
          <a:xfrm>
            <a:off x="1771650" y="742951"/>
            <a:ext cx="60579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t>The only way to generate/accept an infinite language with a finite description is to use: </a:t>
            </a:r>
          </a:p>
          <a:p>
            <a:pPr lvl="1" eaLnBrk="1" hangingPunct="1">
              <a:buFontTx/>
              <a:buChar char="•"/>
            </a:pPr>
            <a:r>
              <a:rPr lang="en-US"/>
              <a:t>Kleene star (in regular expressions), or </a:t>
            </a:r>
          </a:p>
          <a:p>
            <a:pPr lvl="1" eaLnBrk="1" hangingPunct="1">
              <a:buFontTx/>
              <a:buChar char="•"/>
            </a:pPr>
            <a:r>
              <a:rPr lang="en-US"/>
              <a:t>cycles (in automata).  </a:t>
            </a:r>
          </a:p>
          <a:p>
            <a:pPr eaLnBrk="1" hangingPunct="1"/>
            <a:endParaRPr lang="en-US"/>
          </a:p>
          <a:p>
            <a:pPr eaLnBrk="1" hangingPunct="1"/>
            <a:r>
              <a:rPr lang="en-US"/>
              <a:t>This forces some kind of simple repetitive cycle within the strings.</a:t>
            </a:r>
          </a:p>
          <a:p>
            <a:pPr eaLnBrk="1" hangingPunct="1"/>
            <a:r>
              <a:rPr lang="en-US"/>
              <a:t>	</a:t>
            </a:r>
          </a:p>
          <a:p>
            <a:pPr eaLnBrk="1" hangingPunct="1"/>
            <a:r>
              <a:rPr lang="en-US"/>
              <a:t>Example:</a:t>
            </a:r>
          </a:p>
          <a:p>
            <a:pPr eaLnBrk="1" hangingPunct="1"/>
            <a:r>
              <a:rPr lang="en-US"/>
              <a:t>	</a:t>
            </a:r>
            <a:r>
              <a:rPr lang="en-US">
                <a:latin typeface="Courier New" panose="02070309020205020404" pitchFamily="49" charset="0"/>
              </a:rPr>
              <a:t>ab</a:t>
            </a:r>
            <a:r>
              <a:rPr lang="en-US"/>
              <a:t>*</a:t>
            </a:r>
            <a:r>
              <a:rPr lang="en-US">
                <a:latin typeface="Courier New" panose="02070309020205020404" pitchFamily="49" charset="0"/>
              </a:rPr>
              <a:t>a</a:t>
            </a:r>
            <a:r>
              <a:rPr lang="en-US"/>
              <a:t> generates	</a:t>
            </a:r>
            <a:r>
              <a:rPr lang="en-US">
                <a:latin typeface="Courier New" panose="02070309020205020404" pitchFamily="49" charset="0"/>
              </a:rPr>
              <a:t>aba</a:t>
            </a:r>
            <a:r>
              <a:rPr lang="en-US"/>
              <a:t>, </a:t>
            </a:r>
            <a:r>
              <a:rPr lang="en-US">
                <a:latin typeface="Courier New" panose="02070309020205020404" pitchFamily="49" charset="0"/>
              </a:rPr>
              <a:t>abba</a:t>
            </a:r>
            <a:r>
              <a:rPr lang="en-US"/>
              <a:t>, </a:t>
            </a:r>
            <a:r>
              <a:rPr lang="en-US">
                <a:latin typeface="Courier New" panose="02070309020205020404" pitchFamily="49" charset="0"/>
              </a:rPr>
              <a:t>abbba</a:t>
            </a:r>
            <a:r>
              <a:rPr lang="en-US"/>
              <a:t>, </a:t>
            </a:r>
            <a:r>
              <a:rPr lang="en-US">
                <a:latin typeface="Courier New" panose="02070309020205020404" pitchFamily="49" charset="0"/>
              </a:rPr>
              <a:t>abbbba</a:t>
            </a:r>
            <a:r>
              <a:rPr lang="en-US"/>
              <a:t>, etc.</a:t>
            </a:r>
          </a:p>
          <a:p>
            <a:pPr eaLnBrk="1" hangingPunct="1"/>
            <a:r>
              <a:rPr lang="en-US"/>
              <a:t>	</a:t>
            </a:r>
          </a:p>
          <a:p>
            <a:pPr eaLnBrk="1" hangingPunct="1"/>
            <a:r>
              <a:rPr lang="en-US"/>
              <a:t>Example:</a:t>
            </a:r>
          </a:p>
          <a:p>
            <a:pPr eaLnBrk="1" hangingPunct="1"/>
            <a:r>
              <a:rPr lang="en-US"/>
              <a:t>	{</a:t>
            </a:r>
            <a:r>
              <a:rPr lang="en-US">
                <a:latin typeface="Courier New" panose="02070309020205020404" pitchFamily="49" charset="0"/>
              </a:rPr>
              <a:t>a</a:t>
            </a:r>
            <a:r>
              <a:rPr lang="en-US" i="1" baseline="30000"/>
              <a:t>n</a:t>
            </a:r>
            <a:r>
              <a:rPr lang="en-US"/>
              <a:t> : </a:t>
            </a:r>
            <a:r>
              <a:rPr lang="en-US" i="1"/>
              <a:t>n</a:t>
            </a:r>
            <a:r>
              <a:rPr lang="en-US"/>
              <a:t> </a:t>
            </a:r>
            <a:r>
              <a:rPr lang="en-US">
                <a:sym typeface="Symbol" panose="05050102010706020507" pitchFamily="18" charset="2"/>
              </a:rPr>
              <a:t></a:t>
            </a:r>
            <a:r>
              <a:rPr lang="en-US"/>
              <a:t> 1 is a prime number} is not regular. </a:t>
            </a:r>
          </a:p>
        </p:txBody>
      </p:sp>
    </p:spTree>
    <p:extLst>
      <p:ext uri="{BB962C8B-B14F-4D97-AF65-F5344CB8AC3E}">
        <p14:creationId xmlns:p14="http://schemas.microsoft.com/office/powerpoint/2010/main" val="4213871848"/>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1657350" y="57150"/>
            <a:ext cx="6343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700" b="1">
                <a:solidFill>
                  <a:schemeClr val="tx2"/>
                </a:solidFill>
              </a:rPr>
              <a:t>Exploiting the Repetitive Property</a:t>
            </a:r>
            <a:r>
              <a:rPr lang="en-US" sz="2700">
                <a:solidFill>
                  <a:schemeClr val="tx2"/>
                </a:solidFill>
              </a:rPr>
              <a:t> </a:t>
            </a:r>
          </a:p>
        </p:txBody>
      </p:sp>
      <p:sp>
        <p:nvSpPr>
          <p:cNvPr id="24579" name="Text Box 5"/>
          <p:cNvSpPr txBox="1">
            <a:spLocks noChangeArrowheads="1"/>
          </p:cNvSpPr>
          <p:nvPr/>
        </p:nvSpPr>
        <p:spPr bwMode="auto">
          <a:xfrm>
            <a:off x="1885950" y="2114551"/>
            <a:ext cx="60579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t>If an FSM with </a:t>
            </a:r>
            <a:r>
              <a:rPr lang="en-US" i="1"/>
              <a:t>n</a:t>
            </a:r>
            <a:r>
              <a:rPr lang="en-US"/>
              <a:t> states accepts at least one string of length </a:t>
            </a:r>
            <a:r>
              <a:rPr lang="en-US">
                <a:sym typeface="Symbol" panose="05050102010706020507" pitchFamily="18" charset="2"/>
              </a:rPr>
              <a:t></a:t>
            </a:r>
            <a:r>
              <a:rPr lang="en-US"/>
              <a:t> </a:t>
            </a:r>
            <a:r>
              <a:rPr lang="en-US" i="1"/>
              <a:t>n</a:t>
            </a:r>
            <a:r>
              <a:rPr lang="en-US"/>
              <a:t>, how many strings does it accept?</a:t>
            </a:r>
          </a:p>
          <a:p>
            <a:pPr eaLnBrk="1" hangingPunct="1"/>
            <a:endParaRPr lang="en-US" sz="750" i="1"/>
          </a:p>
          <a:p>
            <a:pPr eaLnBrk="1" hangingPunct="1"/>
            <a:r>
              <a:rPr lang="en-US" i="1"/>
              <a:t>L</a:t>
            </a:r>
            <a:r>
              <a:rPr lang="en-US"/>
              <a:t> = </a:t>
            </a:r>
            <a:r>
              <a:rPr lang="en-US">
                <a:latin typeface="Courier New" panose="02070309020205020404" pitchFamily="49" charset="0"/>
              </a:rPr>
              <a:t>bab*ab</a:t>
            </a:r>
          </a:p>
          <a:p>
            <a:pPr eaLnBrk="1" hangingPunct="1"/>
            <a:r>
              <a:rPr lang="en-US" sz="750"/>
              <a:t>            </a:t>
            </a:r>
          </a:p>
          <a:p>
            <a:pPr eaLnBrk="1" hangingPunct="1"/>
            <a:r>
              <a:rPr lang="en-US">
                <a:latin typeface="Courier New" panose="02070309020205020404" pitchFamily="49" charset="0"/>
              </a:rPr>
              <a:t> </a:t>
            </a:r>
            <a:r>
              <a:rPr lang="en-US" u="sng">
                <a:latin typeface="Courier New" panose="02070309020205020404" pitchFamily="49" charset="0"/>
              </a:rPr>
              <a:t>b a</a:t>
            </a:r>
            <a:r>
              <a:rPr lang="en-US">
                <a:latin typeface="Courier New" panose="02070309020205020404" pitchFamily="49" charset="0"/>
              </a:rPr>
              <a:t> </a:t>
            </a:r>
            <a:r>
              <a:rPr lang="en-US" u="sng">
                <a:latin typeface="Courier New" panose="02070309020205020404" pitchFamily="49" charset="0"/>
              </a:rPr>
              <a:t>b</a:t>
            </a:r>
            <a:r>
              <a:rPr lang="en-US">
                <a:latin typeface="Courier New" panose="02070309020205020404" pitchFamily="49" charset="0"/>
              </a:rPr>
              <a:t> </a:t>
            </a:r>
            <a:r>
              <a:rPr lang="en-US" u="sng">
                <a:latin typeface="Courier New" panose="02070309020205020404" pitchFamily="49" charset="0"/>
              </a:rPr>
              <a:t>b b b a b</a:t>
            </a:r>
          </a:p>
          <a:p>
            <a:pPr eaLnBrk="1" hangingPunct="1"/>
            <a:r>
              <a:rPr lang="en-US"/>
              <a:t>   </a:t>
            </a:r>
            <a:r>
              <a:rPr lang="en-US" i="1"/>
              <a:t>x</a:t>
            </a:r>
            <a:r>
              <a:rPr lang="en-US"/>
              <a:t>      </a:t>
            </a:r>
            <a:r>
              <a:rPr lang="en-US" i="1"/>
              <a:t>y</a:t>
            </a:r>
            <a:r>
              <a:rPr lang="en-US"/>
              <a:t>        </a:t>
            </a:r>
            <a:r>
              <a:rPr lang="en-US" i="1"/>
              <a:t>z</a:t>
            </a:r>
          </a:p>
          <a:p>
            <a:pPr eaLnBrk="1" hangingPunct="1"/>
            <a:endParaRPr lang="en-US" sz="750" i="1"/>
          </a:p>
          <a:p>
            <a:pPr eaLnBrk="1" hangingPunct="1"/>
            <a:r>
              <a:rPr lang="en-US" i="1"/>
              <a:t>xy*z</a:t>
            </a:r>
            <a:r>
              <a:rPr lang="en-US"/>
              <a:t> must be in </a:t>
            </a:r>
            <a:r>
              <a:rPr lang="en-US" i="1"/>
              <a:t>L</a:t>
            </a:r>
            <a:r>
              <a:rPr lang="en-US"/>
              <a:t>.</a:t>
            </a:r>
          </a:p>
          <a:p>
            <a:pPr eaLnBrk="1" hangingPunct="1"/>
            <a:endParaRPr lang="en-US" sz="750"/>
          </a:p>
          <a:p>
            <a:pPr eaLnBrk="1" hangingPunct="1"/>
            <a:r>
              <a:rPr lang="en-US"/>
              <a:t>So </a:t>
            </a:r>
            <a:r>
              <a:rPr lang="en-US" i="1"/>
              <a:t>L</a:t>
            </a:r>
            <a:r>
              <a:rPr lang="en-US"/>
              <a:t> includes: </a:t>
            </a:r>
            <a:r>
              <a:rPr lang="en-US">
                <a:latin typeface="Courier New" panose="02070309020205020404" pitchFamily="49" charset="0"/>
              </a:rPr>
              <a:t>baab</a:t>
            </a:r>
            <a:r>
              <a:rPr lang="en-US"/>
              <a:t>, </a:t>
            </a:r>
            <a:r>
              <a:rPr lang="en-US">
                <a:latin typeface="Courier New" panose="02070309020205020404" pitchFamily="49" charset="0"/>
              </a:rPr>
              <a:t>babab</a:t>
            </a:r>
            <a:r>
              <a:rPr lang="en-US"/>
              <a:t>, </a:t>
            </a:r>
            <a:r>
              <a:rPr lang="en-US">
                <a:latin typeface="Courier New" panose="02070309020205020404" pitchFamily="49" charset="0"/>
              </a:rPr>
              <a:t>babbab</a:t>
            </a:r>
            <a:r>
              <a:rPr lang="en-US"/>
              <a:t>, </a:t>
            </a:r>
            <a:r>
              <a:rPr lang="en-US">
                <a:latin typeface="Courier New" panose="02070309020205020404" pitchFamily="49" charset="0"/>
              </a:rPr>
              <a:t>babbbbbbbbbbab</a:t>
            </a:r>
            <a:r>
              <a:rPr lang="en-US"/>
              <a:t> </a:t>
            </a:r>
          </a:p>
        </p:txBody>
      </p:sp>
      <p:graphicFrame>
        <p:nvGraphicFramePr>
          <p:cNvPr id="24580" name="Object 2"/>
          <p:cNvGraphicFramePr>
            <a:graphicFrameLocks noChangeAspect="1"/>
          </p:cNvGraphicFramePr>
          <p:nvPr/>
        </p:nvGraphicFramePr>
        <p:xfrm>
          <a:off x="1930005" y="833438"/>
          <a:ext cx="5639990" cy="1323975"/>
        </p:xfrm>
        <a:graphic>
          <a:graphicData uri="http://schemas.openxmlformats.org/presentationml/2006/ole">
            <mc:AlternateContent xmlns:mc="http://schemas.openxmlformats.org/markup-compatibility/2006">
              <mc:Choice xmlns:v="urn:schemas-microsoft-com:vml" Requires="v">
                <p:oleObj spid="_x0000_s40996" name="CorelPhotoPaint.Image.10" r:id="rId4" imgW="3517101" imgH="825870" progId="CorelPhotoPaint.Image.10">
                  <p:embed/>
                </p:oleObj>
              </mc:Choice>
              <mc:Fallback>
                <p:oleObj name="CorelPhotoPaint.Image.10" r:id="rId4" imgW="3517101" imgH="825870" progId="CorelPhotoPaint.Image.1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0005" y="833438"/>
                        <a:ext cx="563999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96370127"/>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ChangeArrowheads="1"/>
          </p:cNvSpPr>
          <p:nvPr/>
        </p:nvSpPr>
        <p:spPr bwMode="auto">
          <a:xfrm>
            <a:off x="1657350" y="57150"/>
            <a:ext cx="6343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700" b="1">
                <a:solidFill>
                  <a:schemeClr val="tx2"/>
                </a:solidFill>
              </a:rPr>
              <a:t>Theorem – Long Strings</a:t>
            </a:r>
            <a:r>
              <a:rPr lang="en-US" sz="2700">
                <a:solidFill>
                  <a:schemeClr val="tx2"/>
                </a:solidFill>
              </a:rPr>
              <a:t> </a:t>
            </a:r>
          </a:p>
        </p:txBody>
      </p:sp>
      <p:sp>
        <p:nvSpPr>
          <p:cNvPr id="25603" name="Text Box 5"/>
          <p:cNvSpPr txBox="1">
            <a:spLocks noChangeArrowheads="1"/>
          </p:cNvSpPr>
          <p:nvPr/>
        </p:nvSpPr>
        <p:spPr bwMode="auto">
          <a:xfrm>
            <a:off x="1714500" y="742950"/>
            <a:ext cx="622935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i="1"/>
              <a:t>Theorem:</a:t>
            </a:r>
            <a:r>
              <a:rPr lang="en-US"/>
              <a:t> Let </a:t>
            </a:r>
            <a:r>
              <a:rPr lang="en-US" i="1"/>
              <a:t>M</a:t>
            </a:r>
            <a:r>
              <a:rPr lang="en-US"/>
              <a:t> = (</a:t>
            </a:r>
            <a:r>
              <a:rPr lang="en-US" i="1"/>
              <a:t>K</a:t>
            </a:r>
            <a:r>
              <a:rPr lang="en-US"/>
              <a:t>, </a:t>
            </a:r>
            <a:r>
              <a:rPr lang="en-US">
                <a:sym typeface="Symbol" panose="05050102010706020507" pitchFamily="18" charset="2"/>
              </a:rPr>
              <a:t></a:t>
            </a:r>
            <a:r>
              <a:rPr lang="en-US"/>
              <a:t>, </a:t>
            </a:r>
            <a:r>
              <a:rPr lang="en-US">
                <a:sym typeface="Symbol" panose="05050102010706020507" pitchFamily="18" charset="2"/>
              </a:rPr>
              <a:t></a:t>
            </a:r>
            <a:r>
              <a:rPr lang="en-US"/>
              <a:t>, </a:t>
            </a:r>
            <a:r>
              <a:rPr lang="en-US" i="1"/>
              <a:t>s</a:t>
            </a:r>
            <a:r>
              <a:rPr lang="en-US"/>
              <a:t>, </a:t>
            </a:r>
            <a:r>
              <a:rPr lang="en-US" i="1"/>
              <a:t>A</a:t>
            </a:r>
            <a:r>
              <a:rPr lang="en-US"/>
              <a:t>) be any DFSM.  If </a:t>
            </a:r>
            <a:r>
              <a:rPr lang="en-US" i="1"/>
              <a:t>M</a:t>
            </a:r>
            <a:r>
              <a:rPr lang="en-US"/>
              <a:t> accepts any string of length |</a:t>
            </a:r>
            <a:r>
              <a:rPr lang="en-US" i="1"/>
              <a:t>K</a:t>
            </a:r>
            <a:r>
              <a:rPr lang="en-US"/>
              <a:t>| or greater, then that string will force </a:t>
            </a:r>
            <a:r>
              <a:rPr lang="en-US" i="1"/>
              <a:t>M</a:t>
            </a:r>
            <a:r>
              <a:rPr lang="en-US"/>
              <a:t> to visit some state more than once (thus traversing at least one loop).  </a:t>
            </a:r>
          </a:p>
          <a:p>
            <a:pPr eaLnBrk="1" hangingPunct="1"/>
            <a:endParaRPr lang="en-US" b="1" i="1"/>
          </a:p>
          <a:p>
            <a:pPr eaLnBrk="1" hangingPunct="1"/>
            <a:r>
              <a:rPr lang="en-US" b="1" i="1"/>
              <a:t>Proof:</a:t>
            </a:r>
            <a:r>
              <a:rPr lang="en-US"/>
              <a:t>  </a:t>
            </a:r>
            <a:r>
              <a:rPr lang="en-US" i="1"/>
              <a:t>M</a:t>
            </a:r>
            <a:r>
              <a:rPr lang="en-US"/>
              <a:t> must start in one of its states.  </a:t>
            </a:r>
            <a:br>
              <a:rPr lang="en-US"/>
            </a:br>
            <a:r>
              <a:rPr lang="en-US"/>
              <a:t>Each time it reads an input character, it visits some state.  So, in processing a string of length </a:t>
            </a:r>
            <a:r>
              <a:rPr lang="en-US" i="1"/>
              <a:t>n</a:t>
            </a:r>
            <a:r>
              <a:rPr lang="en-US"/>
              <a:t>, </a:t>
            </a:r>
            <a:r>
              <a:rPr lang="en-US" i="1"/>
              <a:t>M</a:t>
            </a:r>
            <a:r>
              <a:rPr lang="en-US"/>
              <a:t> does a total of </a:t>
            </a:r>
            <a:br>
              <a:rPr lang="en-US"/>
            </a:br>
            <a:r>
              <a:rPr lang="en-US" i="1"/>
              <a:t>n</a:t>
            </a:r>
            <a:r>
              <a:rPr lang="en-US"/>
              <a:t> + 1 state visits.  </a:t>
            </a:r>
          </a:p>
          <a:p>
            <a:pPr eaLnBrk="1" hangingPunct="1"/>
            <a:r>
              <a:rPr lang="en-US"/>
              <a:t/>
            </a:r>
            <a:br>
              <a:rPr lang="en-US"/>
            </a:br>
            <a:r>
              <a:rPr lang="en-US"/>
              <a:t>If </a:t>
            </a:r>
            <a:r>
              <a:rPr lang="en-US" i="1"/>
              <a:t>n</a:t>
            </a:r>
            <a:r>
              <a:rPr lang="en-US"/>
              <a:t>+1 &gt; |</a:t>
            </a:r>
            <a:r>
              <a:rPr lang="en-US" i="1"/>
              <a:t>K</a:t>
            </a:r>
            <a:r>
              <a:rPr lang="en-US"/>
              <a:t>|, then, by the pigeonhole principle, some state must get more than one visit.  </a:t>
            </a:r>
          </a:p>
          <a:p>
            <a:pPr eaLnBrk="1" hangingPunct="1"/>
            <a:r>
              <a:rPr lang="en-US"/>
              <a:t/>
            </a:r>
            <a:br>
              <a:rPr lang="en-US"/>
            </a:br>
            <a:r>
              <a:rPr lang="en-US"/>
              <a:t>So, if </a:t>
            </a:r>
            <a:r>
              <a:rPr lang="en-US" i="1"/>
              <a:t>n</a:t>
            </a:r>
            <a:r>
              <a:rPr lang="en-US"/>
              <a:t> </a:t>
            </a:r>
            <a:r>
              <a:rPr lang="en-US">
                <a:sym typeface="Symbol" panose="05050102010706020507" pitchFamily="18" charset="2"/>
              </a:rPr>
              <a:t></a:t>
            </a:r>
            <a:r>
              <a:rPr lang="en-US"/>
              <a:t> |</a:t>
            </a:r>
            <a:r>
              <a:rPr lang="en-US" i="1"/>
              <a:t>K</a:t>
            </a:r>
            <a:r>
              <a:rPr lang="en-US"/>
              <a:t>|, then </a:t>
            </a:r>
            <a:r>
              <a:rPr lang="en-US" i="1"/>
              <a:t>M</a:t>
            </a:r>
            <a:r>
              <a:rPr lang="en-US"/>
              <a:t> must visit at least one state more than once.  </a:t>
            </a:r>
            <a:endParaRPr lang="en-US">
              <a:sym typeface="Wingdings" panose="05000000000000000000" pitchFamily="2" charset="2"/>
            </a:endParaRPr>
          </a:p>
          <a:p>
            <a:pPr algn="r" eaLnBrk="1" hangingPunct="1"/>
            <a:endParaRPr lang="en-US">
              <a:sym typeface="Wingdings" panose="05000000000000000000" pitchFamily="2" charset="2"/>
            </a:endParaRPr>
          </a:p>
        </p:txBody>
      </p:sp>
    </p:spTree>
    <p:extLst>
      <p:ext uri="{BB962C8B-B14F-4D97-AF65-F5344CB8AC3E}">
        <p14:creationId xmlns:p14="http://schemas.microsoft.com/office/powerpoint/2010/main" val="22496146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1657350" y="57150"/>
            <a:ext cx="6343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100" b="1">
                <a:solidFill>
                  <a:schemeClr val="tx2"/>
                </a:solidFill>
              </a:rPr>
              <a:t>The Pumping Theorem* for Regular Languages</a:t>
            </a:r>
            <a:r>
              <a:rPr lang="en-US" sz="2100">
                <a:solidFill>
                  <a:schemeClr val="tx2"/>
                </a:solidFill>
              </a:rPr>
              <a:t> </a:t>
            </a:r>
          </a:p>
        </p:txBody>
      </p:sp>
      <p:sp>
        <p:nvSpPr>
          <p:cNvPr id="26627" name="Text Box 5"/>
          <p:cNvSpPr txBox="1">
            <a:spLocks noChangeArrowheads="1"/>
          </p:cNvSpPr>
          <p:nvPr/>
        </p:nvSpPr>
        <p:spPr bwMode="auto">
          <a:xfrm>
            <a:off x="1885950" y="828676"/>
            <a:ext cx="5895975" cy="436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dirty="0"/>
              <a:t>If </a:t>
            </a:r>
            <a:r>
              <a:rPr lang="en-US" i="1" dirty="0"/>
              <a:t>L</a:t>
            </a:r>
            <a:r>
              <a:rPr lang="en-US" dirty="0"/>
              <a:t> is regular, then every long string in </a:t>
            </a:r>
            <a:r>
              <a:rPr lang="en-US" i="1" dirty="0"/>
              <a:t>L</a:t>
            </a:r>
            <a:r>
              <a:rPr lang="en-US" dirty="0"/>
              <a:t> is "</a:t>
            </a:r>
            <a:r>
              <a:rPr lang="en-US" dirty="0" err="1"/>
              <a:t>pumpable</a:t>
            </a:r>
            <a:r>
              <a:rPr lang="en-US" dirty="0"/>
              <a:t>".  </a:t>
            </a:r>
          </a:p>
          <a:p>
            <a:pPr eaLnBrk="1" hangingPunct="1"/>
            <a:r>
              <a:rPr lang="en-US" dirty="0"/>
              <a:t>Formally, if L is regular, then </a:t>
            </a:r>
          </a:p>
          <a:p>
            <a:pPr eaLnBrk="1" hangingPunct="1"/>
            <a:endParaRPr lang="en-US" sz="1200" dirty="0"/>
          </a:p>
          <a:p>
            <a:pPr eaLnBrk="1" hangingPunct="1"/>
            <a:r>
              <a:rPr lang="en-US" dirty="0">
                <a:sym typeface="Symbol" panose="05050102010706020507" pitchFamily="18" charset="2"/>
              </a:rPr>
              <a:t></a:t>
            </a:r>
            <a:r>
              <a:rPr lang="en-US" i="1" dirty="0"/>
              <a:t>k</a:t>
            </a:r>
            <a:r>
              <a:rPr lang="en-US" dirty="0"/>
              <a:t> </a:t>
            </a:r>
            <a:r>
              <a:rPr lang="en-US" dirty="0">
                <a:sym typeface="Symbol" panose="05050102010706020507" pitchFamily="18" charset="2"/>
              </a:rPr>
              <a:t></a:t>
            </a:r>
            <a:r>
              <a:rPr lang="en-US" dirty="0"/>
              <a:t> 1 such that				</a:t>
            </a:r>
          </a:p>
          <a:p>
            <a:pPr eaLnBrk="1" hangingPunct="1"/>
            <a:r>
              <a:rPr lang="en-US" dirty="0"/>
              <a:t>	(</a:t>
            </a:r>
            <a:r>
              <a:rPr lang="en-US" dirty="0">
                <a:sym typeface="Symbol" panose="05050102010706020507" pitchFamily="18" charset="2"/>
              </a:rPr>
              <a:t></a:t>
            </a:r>
            <a:r>
              <a:rPr lang="en-US" dirty="0"/>
              <a:t> strings </a:t>
            </a:r>
            <a:r>
              <a:rPr lang="en-US" i="1" dirty="0"/>
              <a:t>w</a:t>
            </a:r>
            <a:r>
              <a:rPr lang="en-US" dirty="0"/>
              <a:t> </a:t>
            </a:r>
            <a:r>
              <a:rPr lang="en-US" dirty="0">
                <a:sym typeface="Symbol" panose="05050102010706020507" pitchFamily="18" charset="2"/>
              </a:rPr>
              <a:t></a:t>
            </a:r>
            <a:r>
              <a:rPr lang="en-US" dirty="0"/>
              <a:t> </a:t>
            </a:r>
            <a:r>
              <a:rPr lang="en-US" i="1" dirty="0"/>
              <a:t>L</a:t>
            </a:r>
            <a:r>
              <a:rPr lang="en-US" dirty="0"/>
              <a:t>, </a:t>
            </a:r>
          </a:p>
          <a:p>
            <a:pPr eaLnBrk="1" hangingPunct="1"/>
            <a:r>
              <a:rPr lang="en-US" dirty="0"/>
              <a:t>	    (|</a:t>
            </a:r>
            <a:r>
              <a:rPr lang="en-US" i="1" dirty="0"/>
              <a:t>w</a:t>
            </a:r>
            <a:r>
              <a:rPr lang="en-US" dirty="0"/>
              <a:t>| </a:t>
            </a:r>
            <a:r>
              <a:rPr lang="en-US" dirty="0">
                <a:sym typeface="Symbol" panose="05050102010706020507" pitchFamily="18" charset="2"/>
              </a:rPr>
              <a:t></a:t>
            </a:r>
            <a:r>
              <a:rPr lang="en-US" dirty="0"/>
              <a:t> </a:t>
            </a:r>
            <a:r>
              <a:rPr lang="en-US" i="1" dirty="0"/>
              <a:t>k  </a:t>
            </a:r>
            <a:r>
              <a:rPr lang="en-US" sz="2100" b="1" dirty="0"/>
              <a:t>→</a:t>
            </a:r>
            <a:r>
              <a:rPr lang="en-US" dirty="0"/>
              <a:t> </a:t>
            </a:r>
          </a:p>
          <a:p>
            <a:pPr eaLnBrk="1" hangingPunct="1"/>
            <a:r>
              <a:rPr lang="en-US" dirty="0"/>
              <a:t>		       (</a:t>
            </a:r>
            <a:r>
              <a:rPr lang="en-US" dirty="0">
                <a:sym typeface="Symbol" panose="05050102010706020507" pitchFamily="18" charset="2"/>
              </a:rPr>
              <a:t></a:t>
            </a:r>
            <a:r>
              <a:rPr lang="en-US" dirty="0"/>
              <a:t> </a:t>
            </a:r>
            <a:r>
              <a:rPr lang="en-US" i="1" dirty="0"/>
              <a:t>x</a:t>
            </a:r>
            <a:r>
              <a:rPr lang="en-US" dirty="0"/>
              <a:t>, </a:t>
            </a:r>
            <a:r>
              <a:rPr lang="en-US" i="1" dirty="0"/>
              <a:t>y</a:t>
            </a:r>
            <a:r>
              <a:rPr lang="en-US" dirty="0"/>
              <a:t>, </a:t>
            </a:r>
            <a:r>
              <a:rPr lang="en-US" i="1" dirty="0"/>
              <a:t>z</a:t>
            </a:r>
            <a:r>
              <a:rPr lang="en-US" dirty="0"/>
              <a:t> (</a:t>
            </a:r>
            <a:r>
              <a:rPr lang="en-US" i="1" dirty="0"/>
              <a:t>w</a:t>
            </a:r>
            <a:r>
              <a:rPr lang="en-US" dirty="0"/>
              <a:t> = </a:t>
            </a:r>
            <a:r>
              <a:rPr lang="en-US" i="1" dirty="0"/>
              <a:t>xyz,</a:t>
            </a:r>
            <a:endParaRPr lang="en-US" dirty="0"/>
          </a:p>
          <a:p>
            <a:pPr eaLnBrk="1" hangingPunct="1"/>
            <a:r>
              <a:rPr lang="en-US" dirty="0"/>
              <a:t>				 |</a:t>
            </a:r>
            <a:r>
              <a:rPr lang="en-US" i="1" dirty="0" err="1"/>
              <a:t>xy</a:t>
            </a:r>
            <a:r>
              <a:rPr lang="en-US" dirty="0"/>
              <a:t>| </a:t>
            </a:r>
            <a:r>
              <a:rPr lang="en-US" dirty="0">
                <a:sym typeface="Symbol" panose="05050102010706020507" pitchFamily="18" charset="2"/>
              </a:rPr>
              <a:t></a:t>
            </a:r>
            <a:r>
              <a:rPr lang="en-US" dirty="0"/>
              <a:t> </a:t>
            </a:r>
            <a:r>
              <a:rPr lang="en-US" i="1" dirty="0"/>
              <a:t>k,</a:t>
            </a:r>
            <a:r>
              <a:rPr lang="en-US" dirty="0"/>
              <a:t> </a:t>
            </a:r>
          </a:p>
          <a:p>
            <a:pPr eaLnBrk="1" hangingPunct="1"/>
            <a:r>
              <a:rPr lang="en-US" dirty="0"/>
              <a:t>				 </a:t>
            </a:r>
            <a:r>
              <a:rPr lang="en-US" i="1" dirty="0"/>
              <a:t>y</a:t>
            </a:r>
            <a:r>
              <a:rPr lang="en-US" dirty="0"/>
              <a:t> </a:t>
            </a:r>
            <a:r>
              <a:rPr lang="en-US" dirty="0">
                <a:sym typeface="Symbol" panose="05050102010706020507" pitchFamily="18" charset="2"/>
              </a:rPr>
              <a:t></a:t>
            </a:r>
            <a:r>
              <a:rPr lang="en-US" dirty="0"/>
              <a:t> </a:t>
            </a:r>
            <a:r>
              <a:rPr lang="en-US" dirty="0">
                <a:sym typeface="Symbol" panose="05050102010706020507" pitchFamily="18" charset="2"/>
              </a:rPr>
              <a:t>, and</a:t>
            </a:r>
            <a:endParaRPr lang="en-US" dirty="0"/>
          </a:p>
          <a:p>
            <a:pPr eaLnBrk="1" hangingPunct="1"/>
            <a:r>
              <a:rPr lang="en-US" dirty="0"/>
              <a:t>				 </a:t>
            </a:r>
            <a:r>
              <a:rPr lang="en-US" dirty="0">
                <a:sym typeface="Symbol" panose="05050102010706020507" pitchFamily="18" charset="2"/>
              </a:rPr>
              <a:t></a:t>
            </a:r>
            <a:r>
              <a:rPr lang="en-US" i="1" dirty="0"/>
              <a:t>q</a:t>
            </a:r>
            <a:r>
              <a:rPr lang="en-US" dirty="0"/>
              <a:t> </a:t>
            </a:r>
            <a:r>
              <a:rPr lang="en-US" dirty="0">
                <a:sym typeface="Symbol" panose="05050102010706020507" pitchFamily="18" charset="2"/>
              </a:rPr>
              <a:t></a:t>
            </a:r>
            <a:r>
              <a:rPr lang="en-US" dirty="0"/>
              <a:t> 0 (</a:t>
            </a:r>
            <a:r>
              <a:rPr lang="en-US" i="1" dirty="0" err="1"/>
              <a:t>xy</a:t>
            </a:r>
            <a:r>
              <a:rPr lang="en-US" i="1" baseline="30000" dirty="0" err="1"/>
              <a:t>q</a:t>
            </a:r>
            <a:r>
              <a:rPr lang="en-US" i="1" dirty="0" err="1"/>
              <a:t>z</a:t>
            </a:r>
            <a:r>
              <a:rPr lang="en-US" dirty="0"/>
              <a:t> is in </a:t>
            </a:r>
            <a:r>
              <a:rPr lang="en-US" i="1" dirty="0"/>
              <a:t>L</a:t>
            </a:r>
            <a:r>
              <a:rPr lang="en-US" dirty="0"/>
              <a:t>)))))</a:t>
            </a:r>
            <a:br>
              <a:rPr lang="en-US" dirty="0"/>
            </a:br>
            <a:endParaRPr lang="en-US" dirty="0"/>
          </a:p>
          <a:p>
            <a:pPr eaLnBrk="1" hangingPunct="1">
              <a:buFont typeface="Arial" panose="020B0604020202020204" pitchFamily="34" charset="0"/>
              <a:buChar char="•"/>
            </a:pPr>
            <a:r>
              <a:rPr lang="en-US" dirty="0"/>
              <a:t>a.k.a. </a:t>
            </a:r>
            <a:r>
              <a:rPr lang="en-US" b="1" dirty="0">
                <a:solidFill>
                  <a:schemeClr val="accent5">
                    <a:lumMod val="50000"/>
                  </a:schemeClr>
                </a:solidFill>
              </a:rPr>
              <a:t>"the pumping lemma"</a:t>
            </a:r>
            <a:r>
              <a:rPr lang="en-US" dirty="0"/>
              <a:t>.  </a:t>
            </a:r>
            <a:br>
              <a:rPr lang="en-US" dirty="0"/>
            </a:br>
            <a:r>
              <a:rPr lang="en-US" dirty="0"/>
              <a:t>We will use the terms interchangeably.</a:t>
            </a:r>
          </a:p>
          <a:p>
            <a:pPr eaLnBrk="1" hangingPunct="1">
              <a:buFont typeface="Arial" panose="020B0604020202020204" pitchFamily="34" charset="0"/>
              <a:buChar char="•"/>
            </a:pPr>
            <a:endParaRPr lang="en-US" sz="1050" dirty="0"/>
          </a:p>
          <a:p>
            <a:pPr eaLnBrk="1" hangingPunct="1">
              <a:buFont typeface="Arial" panose="020B0604020202020204" pitchFamily="34" charset="0"/>
              <a:buChar char="•"/>
            </a:pPr>
            <a:r>
              <a:rPr lang="en-US" dirty="0"/>
              <a:t>What if L has </a:t>
            </a:r>
            <a:r>
              <a:rPr lang="en-US" i="1" dirty="0"/>
              <a:t>no</a:t>
            </a:r>
            <a:r>
              <a:rPr lang="en-US" dirty="0"/>
              <a:t> strings whose lengths are greater than k?</a:t>
            </a:r>
          </a:p>
        </p:txBody>
      </p:sp>
      <p:sp>
        <p:nvSpPr>
          <p:cNvPr id="2" name="TextBox 1"/>
          <p:cNvSpPr txBox="1"/>
          <p:nvPr/>
        </p:nvSpPr>
        <p:spPr>
          <a:xfrm>
            <a:off x="5600700" y="1543051"/>
            <a:ext cx="1828800" cy="1061829"/>
          </a:xfrm>
          <a:prstGeom prst="rect">
            <a:avLst/>
          </a:prstGeom>
          <a:solidFill>
            <a:schemeClr val="accent5"/>
          </a:solidFill>
        </p:spPr>
        <p:txBody>
          <a:bodyPr wrap="square" rtlCol="0">
            <a:spAutoFit/>
          </a:bodyPr>
          <a:lstStyle/>
          <a:p>
            <a:r>
              <a:rPr lang="en-US" sz="2100" dirty="0"/>
              <a:t>Write this in contrapositive form</a:t>
            </a:r>
          </a:p>
        </p:txBody>
      </p:sp>
    </p:spTree>
    <p:extLst>
      <p:ext uri="{BB962C8B-B14F-4D97-AF65-F5344CB8AC3E}">
        <p14:creationId xmlns:p14="http://schemas.microsoft.com/office/powerpoint/2010/main" val="199916200"/>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1657350" y="57150"/>
            <a:ext cx="6343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100" b="1">
                <a:solidFill>
                  <a:schemeClr val="tx2"/>
                </a:solidFill>
              </a:rPr>
              <a:t>Using The Pumping Theorem to show that </a:t>
            </a:r>
            <a:br>
              <a:rPr lang="en-US" sz="2100" b="1">
                <a:solidFill>
                  <a:schemeClr val="tx2"/>
                </a:solidFill>
              </a:rPr>
            </a:br>
            <a:r>
              <a:rPr lang="en-US" sz="2100" b="1">
                <a:solidFill>
                  <a:schemeClr val="tx2"/>
                </a:solidFill>
              </a:rPr>
              <a:t>L is not Regular:</a:t>
            </a:r>
            <a:endParaRPr lang="en-US" sz="2100">
              <a:solidFill>
                <a:schemeClr val="tx2"/>
              </a:solidFill>
            </a:endParaRPr>
          </a:p>
        </p:txBody>
      </p:sp>
      <p:sp>
        <p:nvSpPr>
          <p:cNvPr id="27651" name="Text Box 5"/>
          <p:cNvSpPr txBox="1">
            <a:spLocks noChangeArrowheads="1"/>
          </p:cNvSpPr>
          <p:nvPr/>
        </p:nvSpPr>
        <p:spPr bwMode="auto">
          <a:xfrm>
            <a:off x="1885950" y="828675"/>
            <a:ext cx="5895975"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dirty="0"/>
              <a:t>We use the contrapositive of the theorem: </a:t>
            </a:r>
            <a:br>
              <a:rPr lang="en-US" dirty="0"/>
            </a:br>
            <a:r>
              <a:rPr lang="en-US" dirty="0"/>
              <a:t>If some long enough string in </a:t>
            </a:r>
            <a:r>
              <a:rPr lang="en-US" i="1" dirty="0"/>
              <a:t>L</a:t>
            </a:r>
            <a:r>
              <a:rPr lang="en-US" dirty="0"/>
              <a:t> is not "</a:t>
            </a:r>
            <a:r>
              <a:rPr lang="en-US" dirty="0" err="1"/>
              <a:t>pumpable</a:t>
            </a:r>
            <a:r>
              <a:rPr lang="en-US" dirty="0"/>
              <a:t>", then </a:t>
            </a:r>
            <a:r>
              <a:rPr lang="en-US" i="1" dirty="0"/>
              <a:t>L</a:t>
            </a:r>
            <a:r>
              <a:rPr lang="en-US" dirty="0"/>
              <a:t> is not regular. </a:t>
            </a:r>
          </a:p>
          <a:p>
            <a:pPr eaLnBrk="1" hangingPunct="1"/>
            <a:endParaRPr lang="en-US" dirty="0"/>
          </a:p>
          <a:p>
            <a:pPr eaLnBrk="1" hangingPunct="1"/>
            <a:r>
              <a:rPr lang="en-US" dirty="0"/>
              <a:t>What we need to show in order to show L non-regular:</a:t>
            </a:r>
          </a:p>
          <a:p>
            <a:pPr eaLnBrk="1" hangingPunct="1"/>
            <a:r>
              <a:rPr lang="en-US" b="1" dirty="0">
                <a:solidFill>
                  <a:srgbClr val="FF00FF"/>
                </a:solidFill>
                <a:sym typeface="Symbol" panose="05050102010706020507" pitchFamily="18" charset="2"/>
              </a:rPr>
              <a:t>(</a:t>
            </a:r>
            <a:r>
              <a:rPr lang="en-US" dirty="0">
                <a:sym typeface="Symbol" panose="05050102010706020507" pitchFamily="18" charset="2"/>
              </a:rPr>
              <a:t></a:t>
            </a:r>
            <a:r>
              <a:rPr lang="en-US" i="1" dirty="0"/>
              <a:t>k</a:t>
            </a:r>
            <a:r>
              <a:rPr lang="en-US" dirty="0"/>
              <a:t> </a:t>
            </a:r>
            <a:r>
              <a:rPr lang="en-US" dirty="0">
                <a:sym typeface="Symbol" panose="05050102010706020507" pitchFamily="18" charset="2"/>
              </a:rPr>
              <a:t></a:t>
            </a:r>
            <a:r>
              <a:rPr lang="en-US" dirty="0"/>
              <a:t> 1 				</a:t>
            </a:r>
          </a:p>
          <a:p>
            <a:pPr eaLnBrk="1" hangingPunct="1"/>
            <a:r>
              <a:rPr lang="en-US" dirty="0"/>
              <a:t>	</a:t>
            </a:r>
            <a:r>
              <a:rPr lang="en-US" b="1" dirty="0">
                <a:solidFill>
                  <a:srgbClr val="00B0F0"/>
                </a:solidFill>
              </a:rPr>
              <a:t>(</a:t>
            </a:r>
            <a:r>
              <a:rPr lang="en-US" dirty="0">
                <a:sym typeface="Symbol" panose="05050102010706020507" pitchFamily="18" charset="2"/>
              </a:rPr>
              <a:t></a:t>
            </a:r>
            <a:r>
              <a:rPr lang="en-US" dirty="0"/>
              <a:t> a string </a:t>
            </a:r>
            <a:r>
              <a:rPr lang="en-US" i="1" dirty="0"/>
              <a:t>w</a:t>
            </a:r>
            <a:r>
              <a:rPr lang="en-US" dirty="0"/>
              <a:t> </a:t>
            </a:r>
            <a:r>
              <a:rPr lang="en-US" dirty="0">
                <a:sym typeface="Symbol" panose="05050102010706020507" pitchFamily="18" charset="2"/>
              </a:rPr>
              <a:t></a:t>
            </a:r>
            <a:r>
              <a:rPr lang="en-US" dirty="0"/>
              <a:t> </a:t>
            </a:r>
            <a:r>
              <a:rPr lang="en-US" i="1" dirty="0"/>
              <a:t>L</a:t>
            </a:r>
            <a:endParaRPr lang="en-US" dirty="0"/>
          </a:p>
          <a:p>
            <a:pPr eaLnBrk="1" hangingPunct="1"/>
            <a:r>
              <a:rPr lang="en-US" dirty="0"/>
              <a:t>       </a:t>
            </a:r>
            <a:r>
              <a:rPr lang="en-US" b="1" dirty="0">
                <a:solidFill>
                  <a:srgbClr val="FF9933"/>
                </a:solidFill>
              </a:rPr>
              <a:t>(</a:t>
            </a:r>
            <a:r>
              <a:rPr lang="en-US" dirty="0"/>
              <a:t>|</a:t>
            </a:r>
            <a:r>
              <a:rPr lang="en-US" i="1" dirty="0"/>
              <a:t>w</a:t>
            </a:r>
            <a:r>
              <a:rPr lang="en-US" dirty="0"/>
              <a:t>| </a:t>
            </a:r>
            <a:r>
              <a:rPr lang="en-US" dirty="0">
                <a:sym typeface="Symbol" panose="05050102010706020507" pitchFamily="18" charset="2"/>
              </a:rPr>
              <a:t></a:t>
            </a:r>
            <a:r>
              <a:rPr lang="en-US" dirty="0"/>
              <a:t> </a:t>
            </a:r>
            <a:r>
              <a:rPr lang="en-US" i="1" dirty="0"/>
              <a:t>k and </a:t>
            </a:r>
          </a:p>
          <a:p>
            <a:pPr eaLnBrk="1" hangingPunct="1"/>
            <a:r>
              <a:rPr lang="en-US" dirty="0"/>
              <a:t>		       </a:t>
            </a:r>
            <a:r>
              <a:rPr lang="en-US" b="1" dirty="0">
                <a:solidFill>
                  <a:srgbClr val="6600CC"/>
                </a:solidFill>
              </a:rPr>
              <a:t>(</a:t>
            </a:r>
            <a:r>
              <a:rPr lang="en-US" dirty="0">
                <a:sym typeface="Symbol" panose="05050102010706020507" pitchFamily="18" charset="2"/>
              </a:rPr>
              <a:t></a:t>
            </a:r>
            <a:r>
              <a:rPr lang="en-US" dirty="0"/>
              <a:t> </a:t>
            </a:r>
            <a:r>
              <a:rPr lang="en-US" i="1" dirty="0"/>
              <a:t>x</a:t>
            </a:r>
            <a:r>
              <a:rPr lang="en-US" dirty="0"/>
              <a:t>, </a:t>
            </a:r>
            <a:r>
              <a:rPr lang="en-US" i="1" dirty="0"/>
              <a:t>y</a:t>
            </a:r>
            <a:r>
              <a:rPr lang="en-US" dirty="0"/>
              <a:t>, </a:t>
            </a:r>
            <a:r>
              <a:rPr lang="en-US" i="1" dirty="0"/>
              <a:t>z</a:t>
            </a:r>
            <a:r>
              <a:rPr lang="en-US" dirty="0"/>
              <a:t> </a:t>
            </a:r>
            <a:r>
              <a:rPr lang="en-US" b="1" dirty="0">
                <a:solidFill>
                  <a:srgbClr val="00B050"/>
                </a:solidFill>
              </a:rPr>
              <a:t>(</a:t>
            </a:r>
            <a:r>
              <a:rPr lang="en-US" b="1" dirty="0">
                <a:solidFill>
                  <a:srgbClr val="FF0000"/>
                </a:solidFill>
              </a:rPr>
              <a:t>(</a:t>
            </a:r>
            <a:r>
              <a:rPr lang="en-US" i="1" dirty="0"/>
              <a:t>w</a:t>
            </a:r>
            <a:r>
              <a:rPr lang="en-US" dirty="0"/>
              <a:t> = </a:t>
            </a:r>
            <a:r>
              <a:rPr lang="en-US" i="1" dirty="0"/>
              <a:t>xyz </a:t>
            </a:r>
            <a:r>
              <a:rPr lang="en-US" dirty="0"/>
              <a:t>∧  |</a:t>
            </a:r>
            <a:r>
              <a:rPr lang="en-US" i="1" dirty="0" err="1"/>
              <a:t>xy</a:t>
            </a:r>
            <a:r>
              <a:rPr lang="en-US" dirty="0"/>
              <a:t>| </a:t>
            </a:r>
            <a:r>
              <a:rPr lang="en-US" dirty="0">
                <a:sym typeface="Symbol" panose="05050102010706020507" pitchFamily="18" charset="2"/>
              </a:rPr>
              <a:t></a:t>
            </a:r>
            <a:r>
              <a:rPr lang="en-US" dirty="0"/>
              <a:t> </a:t>
            </a:r>
            <a:r>
              <a:rPr lang="en-US" i="1" dirty="0"/>
              <a:t>k </a:t>
            </a:r>
            <a:r>
              <a:rPr lang="en-US" dirty="0"/>
              <a:t>∧ </a:t>
            </a:r>
            <a:r>
              <a:rPr lang="en-US" i="1" dirty="0"/>
              <a:t>y</a:t>
            </a:r>
            <a:r>
              <a:rPr lang="en-US" dirty="0"/>
              <a:t> </a:t>
            </a:r>
            <a:r>
              <a:rPr lang="en-US" dirty="0">
                <a:sym typeface="Symbol" panose="05050102010706020507" pitchFamily="18" charset="2"/>
              </a:rPr>
              <a:t></a:t>
            </a:r>
            <a:r>
              <a:rPr lang="en-US" dirty="0"/>
              <a:t> </a:t>
            </a:r>
            <a:r>
              <a:rPr lang="en-US" dirty="0">
                <a:sym typeface="Symbol" panose="05050102010706020507" pitchFamily="18" charset="2"/>
              </a:rPr>
              <a:t></a:t>
            </a:r>
            <a:r>
              <a:rPr lang="en-US" b="1" dirty="0">
                <a:solidFill>
                  <a:srgbClr val="FF0000"/>
                </a:solidFill>
                <a:sym typeface="Symbol" panose="05050102010706020507" pitchFamily="18" charset="2"/>
              </a:rPr>
              <a:t>)</a:t>
            </a:r>
            <a:r>
              <a:rPr lang="en-US" dirty="0">
                <a:sym typeface="Symbol" panose="05050102010706020507" pitchFamily="18" charset="2"/>
              </a:rPr>
              <a:t> </a:t>
            </a:r>
            <a:r>
              <a:rPr lang="en-US" dirty="0"/>
              <a:t>→ </a:t>
            </a:r>
          </a:p>
          <a:p>
            <a:pPr eaLnBrk="1" hangingPunct="1"/>
            <a:r>
              <a:rPr lang="en-US" dirty="0"/>
              <a:t>				      </a:t>
            </a:r>
            <a:r>
              <a:rPr lang="en-US" dirty="0">
                <a:sym typeface="Symbol" panose="05050102010706020507" pitchFamily="18" charset="2"/>
              </a:rPr>
              <a:t> </a:t>
            </a:r>
            <a:r>
              <a:rPr lang="en-US" i="1" dirty="0"/>
              <a:t>q</a:t>
            </a:r>
            <a:r>
              <a:rPr lang="en-US" dirty="0"/>
              <a:t> </a:t>
            </a:r>
            <a:r>
              <a:rPr lang="en-US" dirty="0">
                <a:sym typeface="Symbol" panose="05050102010706020507" pitchFamily="18" charset="2"/>
              </a:rPr>
              <a:t></a:t>
            </a:r>
            <a:r>
              <a:rPr lang="en-US" dirty="0"/>
              <a:t> 0 (</a:t>
            </a:r>
            <a:r>
              <a:rPr lang="en-US" i="1" dirty="0" err="1"/>
              <a:t>xy</a:t>
            </a:r>
            <a:r>
              <a:rPr lang="en-US" i="1" baseline="30000" dirty="0" err="1"/>
              <a:t>q</a:t>
            </a:r>
            <a:r>
              <a:rPr lang="en-US" i="1" dirty="0" err="1"/>
              <a:t>z</a:t>
            </a:r>
            <a:r>
              <a:rPr lang="en-US" dirty="0"/>
              <a:t> ∉ </a:t>
            </a:r>
            <a:r>
              <a:rPr lang="en-US" i="1" dirty="0"/>
              <a:t>L</a:t>
            </a:r>
            <a:r>
              <a:rPr lang="en-US" dirty="0"/>
              <a:t>)</a:t>
            </a:r>
            <a:r>
              <a:rPr lang="en-US" b="1" dirty="0">
                <a:solidFill>
                  <a:srgbClr val="00B050"/>
                </a:solidFill>
              </a:rPr>
              <a:t>)</a:t>
            </a:r>
            <a:r>
              <a:rPr lang="en-US" b="1" dirty="0">
                <a:solidFill>
                  <a:srgbClr val="6600CC"/>
                </a:solidFill>
              </a:rPr>
              <a:t>)</a:t>
            </a:r>
            <a:r>
              <a:rPr lang="en-US" b="1" dirty="0">
                <a:solidFill>
                  <a:srgbClr val="FF9933"/>
                </a:solidFill>
              </a:rPr>
              <a:t>)</a:t>
            </a:r>
            <a:r>
              <a:rPr lang="en-US" b="1" dirty="0">
                <a:solidFill>
                  <a:srgbClr val="00B0F0"/>
                </a:solidFill>
              </a:rPr>
              <a:t>)</a:t>
            </a:r>
            <a:r>
              <a:rPr lang="en-US" b="1" dirty="0">
                <a:solidFill>
                  <a:srgbClr val="FF00FF"/>
                </a:solidFill>
              </a:rPr>
              <a:t>)</a:t>
            </a:r>
          </a:p>
          <a:p>
            <a:pPr eaLnBrk="1" hangingPunct="1"/>
            <a:r>
              <a:rPr lang="en-US" dirty="0"/>
              <a:t> → L is not regular .</a:t>
            </a:r>
          </a:p>
        </p:txBody>
      </p:sp>
      <p:sp>
        <p:nvSpPr>
          <p:cNvPr id="4" name="TextBox 3"/>
          <p:cNvSpPr txBox="1"/>
          <p:nvPr/>
        </p:nvSpPr>
        <p:spPr>
          <a:xfrm>
            <a:off x="4000500" y="3819136"/>
            <a:ext cx="3600450" cy="1015663"/>
          </a:xfrm>
          <a:prstGeom prst="rect">
            <a:avLst/>
          </a:prstGeom>
          <a:noFill/>
          <a:ln w="31750">
            <a:solidFill>
              <a:schemeClr val="accent5">
                <a:lumMod val="50000"/>
              </a:schemeClr>
            </a:solidFill>
          </a:ln>
        </p:spPr>
        <p:txBody>
          <a:bodyPr wrap="square">
            <a:spAutoFit/>
          </a:bodyPr>
          <a:lstStyle/>
          <a:p>
            <a:pPr>
              <a:defRPr/>
            </a:pPr>
            <a:r>
              <a:rPr lang="en-US" sz="1500" b="1" dirty="0">
                <a:solidFill>
                  <a:schemeClr val="accent5">
                    <a:lumMod val="50000"/>
                  </a:schemeClr>
                </a:solidFill>
                <a:latin typeface="Arial" charset="0"/>
              </a:rPr>
              <a:t>Before our next class meeting:  </a:t>
            </a:r>
            <a:br>
              <a:rPr lang="en-US" sz="1500" b="1" dirty="0">
                <a:solidFill>
                  <a:schemeClr val="accent5">
                    <a:lumMod val="50000"/>
                  </a:schemeClr>
                </a:solidFill>
                <a:latin typeface="Arial" charset="0"/>
              </a:rPr>
            </a:br>
            <a:r>
              <a:rPr lang="en-US" sz="1500" dirty="0">
                <a:latin typeface="Arial" charset="0"/>
              </a:rPr>
              <a:t>Be sure that you are convinced that this really is the contrapositive of the pumping theorem.  </a:t>
            </a:r>
          </a:p>
        </p:txBody>
      </p:sp>
      <p:sp>
        <p:nvSpPr>
          <p:cNvPr id="2" name="Rectangle 1"/>
          <p:cNvSpPr/>
          <p:nvPr/>
        </p:nvSpPr>
        <p:spPr>
          <a:xfrm>
            <a:off x="4343400" y="3257550"/>
            <a:ext cx="1771650" cy="28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3467688"/>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1657350" y="57150"/>
            <a:ext cx="6343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100" b="1">
                <a:solidFill>
                  <a:schemeClr val="tx2"/>
                </a:solidFill>
              </a:rPr>
              <a:t>Using The Pumping Theorem to show that </a:t>
            </a:r>
            <a:br>
              <a:rPr lang="en-US" sz="2100" b="1">
                <a:solidFill>
                  <a:schemeClr val="tx2"/>
                </a:solidFill>
              </a:rPr>
            </a:br>
            <a:r>
              <a:rPr lang="en-US" sz="2100" b="1">
                <a:solidFill>
                  <a:schemeClr val="tx2"/>
                </a:solidFill>
              </a:rPr>
              <a:t>L is not Regular:</a:t>
            </a:r>
            <a:endParaRPr lang="en-US" sz="2100">
              <a:solidFill>
                <a:schemeClr val="tx2"/>
              </a:solidFill>
            </a:endParaRPr>
          </a:p>
        </p:txBody>
      </p:sp>
      <p:sp>
        <p:nvSpPr>
          <p:cNvPr id="27651" name="Text Box 5"/>
          <p:cNvSpPr txBox="1">
            <a:spLocks noChangeArrowheads="1"/>
          </p:cNvSpPr>
          <p:nvPr/>
        </p:nvSpPr>
        <p:spPr bwMode="auto">
          <a:xfrm>
            <a:off x="1885950" y="828675"/>
            <a:ext cx="5895975"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dirty="0"/>
              <a:t>We use the contrapositive of the theorem: </a:t>
            </a:r>
            <a:br>
              <a:rPr lang="en-US" dirty="0"/>
            </a:br>
            <a:r>
              <a:rPr lang="en-US" dirty="0"/>
              <a:t>If some long enough string in </a:t>
            </a:r>
            <a:r>
              <a:rPr lang="en-US" i="1" dirty="0"/>
              <a:t>L</a:t>
            </a:r>
            <a:r>
              <a:rPr lang="en-US" dirty="0"/>
              <a:t> is not "</a:t>
            </a:r>
            <a:r>
              <a:rPr lang="en-US" dirty="0" err="1"/>
              <a:t>pumpable</a:t>
            </a:r>
            <a:r>
              <a:rPr lang="en-US" dirty="0"/>
              <a:t>", then </a:t>
            </a:r>
            <a:r>
              <a:rPr lang="en-US" i="1" dirty="0"/>
              <a:t>L</a:t>
            </a:r>
            <a:r>
              <a:rPr lang="en-US" dirty="0"/>
              <a:t> is not regular. </a:t>
            </a:r>
          </a:p>
          <a:p>
            <a:pPr eaLnBrk="1" hangingPunct="1"/>
            <a:endParaRPr lang="en-US" dirty="0"/>
          </a:p>
          <a:p>
            <a:pPr eaLnBrk="1" hangingPunct="1"/>
            <a:r>
              <a:rPr lang="en-US" dirty="0"/>
              <a:t>What we need to show in order to show L non-regular:</a:t>
            </a:r>
          </a:p>
          <a:p>
            <a:pPr eaLnBrk="1" hangingPunct="1"/>
            <a:r>
              <a:rPr lang="en-US" b="1" dirty="0">
                <a:solidFill>
                  <a:srgbClr val="FF00FF"/>
                </a:solidFill>
                <a:sym typeface="Symbol" panose="05050102010706020507" pitchFamily="18" charset="2"/>
              </a:rPr>
              <a:t>(</a:t>
            </a:r>
            <a:r>
              <a:rPr lang="en-US" dirty="0">
                <a:sym typeface="Symbol" panose="05050102010706020507" pitchFamily="18" charset="2"/>
              </a:rPr>
              <a:t></a:t>
            </a:r>
            <a:r>
              <a:rPr lang="en-US" i="1" dirty="0"/>
              <a:t>k</a:t>
            </a:r>
            <a:r>
              <a:rPr lang="en-US" dirty="0"/>
              <a:t> </a:t>
            </a:r>
            <a:r>
              <a:rPr lang="en-US" dirty="0">
                <a:sym typeface="Symbol" panose="05050102010706020507" pitchFamily="18" charset="2"/>
              </a:rPr>
              <a:t></a:t>
            </a:r>
            <a:r>
              <a:rPr lang="en-US" dirty="0"/>
              <a:t> 1 				</a:t>
            </a:r>
          </a:p>
          <a:p>
            <a:pPr eaLnBrk="1" hangingPunct="1"/>
            <a:r>
              <a:rPr lang="en-US" dirty="0"/>
              <a:t>	</a:t>
            </a:r>
            <a:r>
              <a:rPr lang="en-US" b="1" dirty="0">
                <a:solidFill>
                  <a:srgbClr val="00B0F0"/>
                </a:solidFill>
              </a:rPr>
              <a:t>(</a:t>
            </a:r>
            <a:r>
              <a:rPr lang="en-US" dirty="0">
                <a:sym typeface="Symbol" panose="05050102010706020507" pitchFamily="18" charset="2"/>
              </a:rPr>
              <a:t></a:t>
            </a:r>
            <a:r>
              <a:rPr lang="en-US" dirty="0"/>
              <a:t> a string </a:t>
            </a:r>
            <a:r>
              <a:rPr lang="en-US" i="1" dirty="0"/>
              <a:t>w</a:t>
            </a:r>
            <a:r>
              <a:rPr lang="en-US" dirty="0"/>
              <a:t> </a:t>
            </a:r>
            <a:r>
              <a:rPr lang="en-US" dirty="0">
                <a:sym typeface="Symbol" panose="05050102010706020507" pitchFamily="18" charset="2"/>
              </a:rPr>
              <a:t></a:t>
            </a:r>
            <a:r>
              <a:rPr lang="en-US" dirty="0"/>
              <a:t> </a:t>
            </a:r>
            <a:r>
              <a:rPr lang="en-US" i="1" dirty="0"/>
              <a:t>L</a:t>
            </a:r>
            <a:endParaRPr lang="en-US" dirty="0"/>
          </a:p>
          <a:p>
            <a:pPr eaLnBrk="1" hangingPunct="1"/>
            <a:r>
              <a:rPr lang="en-US" dirty="0"/>
              <a:t>       </a:t>
            </a:r>
            <a:r>
              <a:rPr lang="en-US" b="1" dirty="0">
                <a:solidFill>
                  <a:srgbClr val="FF9933"/>
                </a:solidFill>
              </a:rPr>
              <a:t>(</a:t>
            </a:r>
            <a:r>
              <a:rPr lang="en-US" dirty="0"/>
              <a:t>|</a:t>
            </a:r>
            <a:r>
              <a:rPr lang="en-US" i="1" dirty="0"/>
              <a:t>w</a:t>
            </a:r>
            <a:r>
              <a:rPr lang="en-US" dirty="0"/>
              <a:t>| </a:t>
            </a:r>
            <a:r>
              <a:rPr lang="en-US" dirty="0">
                <a:sym typeface="Symbol" panose="05050102010706020507" pitchFamily="18" charset="2"/>
              </a:rPr>
              <a:t></a:t>
            </a:r>
            <a:r>
              <a:rPr lang="en-US" dirty="0"/>
              <a:t> </a:t>
            </a:r>
            <a:r>
              <a:rPr lang="en-US" i="1" dirty="0"/>
              <a:t>k and </a:t>
            </a:r>
          </a:p>
          <a:p>
            <a:pPr eaLnBrk="1" hangingPunct="1"/>
            <a:r>
              <a:rPr lang="en-US" dirty="0"/>
              <a:t>		       </a:t>
            </a:r>
            <a:r>
              <a:rPr lang="en-US" b="1" dirty="0">
                <a:solidFill>
                  <a:srgbClr val="6600CC"/>
                </a:solidFill>
              </a:rPr>
              <a:t>(</a:t>
            </a:r>
            <a:r>
              <a:rPr lang="en-US" dirty="0">
                <a:sym typeface="Symbol" panose="05050102010706020507" pitchFamily="18" charset="2"/>
              </a:rPr>
              <a:t></a:t>
            </a:r>
            <a:r>
              <a:rPr lang="en-US" dirty="0"/>
              <a:t> </a:t>
            </a:r>
            <a:r>
              <a:rPr lang="en-US" i="1" dirty="0"/>
              <a:t>x</a:t>
            </a:r>
            <a:r>
              <a:rPr lang="en-US" dirty="0"/>
              <a:t>, </a:t>
            </a:r>
            <a:r>
              <a:rPr lang="en-US" i="1" dirty="0"/>
              <a:t>y</a:t>
            </a:r>
            <a:r>
              <a:rPr lang="en-US" dirty="0"/>
              <a:t>, </a:t>
            </a:r>
            <a:r>
              <a:rPr lang="en-US" i="1" dirty="0"/>
              <a:t>z</a:t>
            </a:r>
            <a:r>
              <a:rPr lang="en-US" dirty="0"/>
              <a:t> </a:t>
            </a:r>
            <a:r>
              <a:rPr lang="en-US" b="1" dirty="0">
                <a:solidFill>
                  <a:srgbClr val="00B050"/>
                </a:solidFill>
              </a:rPr>
              <a:t>(</a:t>
            </a:r>
            <a:r>
              <a:rPr lang="en-US" b="1" dirty="0">
                <a:solidFill>
                  <a:srgbClr val="FF0000"/>
                </a:solidFill>
              </a:rPr>
              <a:t>(</a:t>
            </a:r>
            <a:r>
              <a:rPr lang="en-US" i="1" dirty="0"/>
              <a:t>w</a:t>
            </a:r>
            <a:r>
              <a:rPr lang="en-US" dirty="0"/>
              <a:t> = </a:t>
            </a:r>
            <a:r>
              <a:rPr lang="en-US" i="1" dirty="0"/>
              <a:t>xyz </a:t>
            </a:r>
            <a:r>
              <a:rPr lang="en-US" dirty="0"/>
              <a:t>∧  |</a:t>
            </a:r>
            <a:r>
              <a:rPr lang="en-US" i="1" dirty="0" err="1"/>
              <a:t>xy</a:t>
            </a:r>
            <a:r>
              <a:rPr lang="en-US" dirty="0"/>
              <a:t>| </a:t>
            </a:r>
            <a:r>
              <a:rPr lang="en-US" dirty="0">
                <a:sym typeface="Symbol" panose="05050102010706020507" pitchFamily="18" charset="2"/>
              </a:rPr>
              <a:t></a:t>
            </a:r>
            <a:r>
              <a:rPr lang="en-US" dirty="0"/>
              <a:t> </a:t>
            </a:r>
            <a:r>
              <a:rPr lang="en-US" i="1" dirty="0"/>
              <a:t>k </a:t>
            </a:r>
            <a:r>
              <a:rPr lang="en-US" dirty="0"/>
              <a:t>∧ </a:t>
            </a:r>
            <a:r>
              <a:rPr lang="en-US" i="1" dirty="0"/>
              <a:t>y</a:t>
            </a:r>
            <a:r>
              <a:rPr lang="en-US" dirty="0"/>
              <a:t> </a:t>
            </a:r>
            <a:r>
              <a:rPr lang="en-US" dirty="0">
                <a:sym typeface="Symbol" panose="05050102010706020507" pitchFamily="18" charset="2"/>
              </a:rPr>
              <a:t></a:t>
            </a:r>
            <a:r>
              <a:rPr lang="en-US" dirty="0"/>
              <a:t> </a:t>
            </a:r>
            <a:r>
              <a:rPr lang="en-US" dirty="0">
                <a:sym typeface="Symbol" panose="05050102010706020507" pitchFamily="18" charset="2"/>
              </a:rPr>
              <a:t></a:t>
            </a:r>
            <a:r>
              <a:rPr lang="en-US" b="1" dirty="0">
                <a:solidFill>
                  <a:srgbClr val="FF0000"/>
                </a:solidFill>
                <a:sym typeface="Symbol" panose="05050102010706020507" pitchFamily="18" charset="2"/>
              </a:rPr>
              <a:t>)</a:t>
            </a:r>
            <a:r>
              <a:rPr lang="en-US" dirty="0">
                <a:sym typeface="Symbol" panose="05050102010706020507" pitchFamily="18" charset="2"/>
              </a:rPr>
              <a:t> </a:t>
            </a:r>
            <a:r>
              <a:rPr lang="en-US" dirty="0"/>
              <a:t>→ </a:t>
            </a:r>
          </a:p>
          <a:p>
            <a:pPr eaLnBrk="1" hangingPunct="1"/>
            <a:r>
              <a:rPr lang="en-US" dirty="0"/>
              <a:t>				      </a:t>
            </a:r>
            <a:r>
              <a:rPr lang="en-US" dirty="0">
                <a:sym typeface="Symbol" panose="05050102010706020507" pitchFamily="18" charset="2"/>
              </a:rPr>
              <a:t> </a:t>
            </a:r>
            <a:r>
              <a:rPr lang="en-US" i="1" dirty="0"/>
              <a:t>q</a:t>
            </a:r>
            <a:r>
              <a:rPr lang="en-US" dirty="0"/>
              <a:t> </a:t>
            </a:r>
            <a:r>
              <a:rPr lang="en-US" dirty="0">
                <a:sym typeface="Symbol" panose="05050102010706020507" pitchFamily="18" charset="2"/>
              </a:rPr>
              <a:t></a:t>
            </a:r>
            <a:r>
              <a:rPr lang="en-US" dirty="0"/>
              <a:t> 0 (</a:t>
            </a:r>
            <a:r>
              <a:rPr lang="en-US" i="1" dirty="0" err="1"/>
              <a:t>xy</a:t>
            </a:r>
            <a:r>
              <a:rPr lang="en-US" i="1" baseline="30000" dirty="0" err="1"/>
              <a:t>q</a:t>
            </a:r>
            <a:r>
              <a:rPr lang="en-US" i="1" dirty="0" err="1"/>
              <a:t>z</a:t>
            </a:r>
            <a:r>
              <a:rPr lang="en-US" dirty="0"/>
              <a:t> ∉ </a:t>
            </a:r>
            <a:r>
              <a:rPr lang="en-US" i="1" dirty="0"/>
              <a:t>L</a:t>
            </a:r>
            <a:r>
              <a:rPr lang="en-US" dirty="0"/>
              <a:t>)</a:t>
            </a:r>
            <a:r>
              <a:rPr lang="en-US" b="1" dirty="0">
                <a:solidFill>
                  <a:srgbClr val="00B050"/>
                </a:solidFill>
              </a:rPr>
              <a:t>)</a:t>
            </a:r>
            <a:r>
              <a:rPr lang="en-US" b="1" dirty="0">
                <a:solidFill>
                  <a:srgbClr val="6600CC"/>
                </a:solidFill>
              </a:rPr>
              <a:t>)</a:t>
            </a:r>
            <a:r>
              <a:rPr lang="en-US" b="1" dirty="0">
                <a:solidFill>
                  <a:srgbClr val="FF9933"/>
                </a:solidFill>
              </a:rPr>
              <a:t>)</a:t>
            </a:r>
            <a:r>
              <a:rPr lang="en-US" b="1" dirty="0">
                <a:solidFill>
                  <a:srgbClr val="00B0F0"/>
                </a:solidFill>
              </a:rPr>
              <a:t>)</a:t>
            </a:r>
            <a:r>
              <a:rPr lang="en-US" b="1" dirty="0">
                <a:solidFill>
                  <a:srgbClr val="FF00FF"/>
                </a:solidFill>
              </a:rPr>
              <a:t>)</a:t>
            </a:r>
          </a:p>
          <a:p>
            <a:pPr eaLnBrk="1" hangingPunct="1"/>
            <a:r>
              <a:rPr lang="en-US" dirty="0"/>
              <a:t> → L is not regular .</a:t>
            </a:r>
          </a:p>
        </p:txBody>
      </p:sp>
      <p:sp>
        <p:nvSpPr>
          <p:cNvPr id="4" name="TextBox 3"/>
          <p:cNvSpPr txBox="1"/>
          <p:nvPr/>
        </p:nvSpPr>
        <p:spPr>
          <a:xfrm>
            <a:off x="4000500" y="3819136"/>
            <a:ext cx="3600450" cy="1015663"/>
          </a:xfrm>
          <a:prstGeom prst="rect">
            <a:avLst/>
          </a:prstGeom>
          <a:noFill/>
          <a:ln w="31750">
            <a:solidFill>
              <a:schemeClr val="accent5">
                <a:lumMod val="50000"/>
              </a:schemeClr>
            </a:solidFill>
          </a:ln>
        </p:spPr>
        <p:txBody>
          <a:bodyPr wrap="square">
            <a:spAutoFit/>
          </a:bodyPr>
          <a:lstStyle/>
          <a:p>
            <a:pPr>
              <a:defRPr/>
            </a:pPr>
            <a:r>
              <a:rPr lang="en-US" sz="1500" b="1" dirty="0">
                <a:solidFill>
                  <a:schemeClr val="accent5">
                    <a:lumMod val="50000"/>
                  </a:schemeClr>
                </a:solidFill>
                <a:latin typeface="Arial" charset="0"/>
              </a:rPr>
              <a:t>Before our next class meeting:  </a:t>
            </a:r>
            <a:br>
              <a:rPr lang="en-US" sz="1500" b="1" dirty="0">
                <a:solidFill>
                  <a:schemeClr val="accent5">
                    <a:lumMod val="50000"/>
                  </a:schemeClr>
                </a:solidFill>
                <a:latin typeface="Arial" charset="0"/>
              </a:rPr>
            </a:br>
            <a:r>
              <a:rPr lang="en-US" sz="1500" dirty="0">
                <a:latin typeface="Arial" charset="0"/>
              </a:rPr>
              <a:t>Be sure that you are convinced that this really is the contrapositive of the pumping theorem.  </a:t>
            </a:r>
          </a:p>
        </p:txBody>
      </p:sp>
    </p:spTree>
    <p:extLst>
      <p:ext uri="{BB962C8B-B14F-4D97-AF65-F5344CB8AC3E}">
        <p14:creationId xmlns:p14="http://schemas.microsoft.com/office/powerpoint/2010/main" val="370930392"/>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1657350" y="57150"/>
            <a:ext cx="6343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100" b="1">
                <a:solidFill>
                  <a:schemeClr val="tx2"/>
                </a:solidFill>
              </a:rPr>
              <a:t>A way to think of it: adversary argument</a:t>
            </a:r>
          </a:p>
          <a:p>
            <a:pPr algn="ctr" eaLnBrk="1" hangingPunct="1"/>
            <a:r>
              <a:rPr lang="en-US" sz="2100" b="1">
                <a:solidFill>
                  <a:schemeClr val="tx2"/>
                </a:solidFill>
              </a:rPr>
              <a:t>(following J.E. Hopcroft and J.D.Ullman) </a:t>
            </a:r>
            <a:endParaRPr lang="en-US" sz="2100">
              <a:solidFill>
                <a:schemeClr val="tx2"/>
              </a:solidFill>
            </a:endParaRPr>
          </a:p>
        </p:txBody>
      </p:sp>
      <p:sp>
        <p:nvSpPr>
          <p:cNvPr id="57347" name="Text Box 5"/>
          <p:cNvSpPr txBox="1">
            <a:spLocks noChangeArrowheads="1"/>
          </p:cNvSpPr>
          <p:nvPr/>
        </p:nvSpPr>
        <p:spPr bwMode="auto">
          <a:xfrm>
            <a:off x="1714500" y="828675"/>
            <a:ext cx="6067425" cy="4302716"/>
          </a:xfrm>
          <a:prstGeom prst="rect">
            <a:avLst/>
          </a:prstGeom>
          <a:noFill/>
          <a:ln w="9525">
            <a:noFill/>
            <a:miter lim="800000"/>
            <a:headEnd/>
            <a:tailEnd/>
          </a:ln>
        </p:spPr>
        <p:txBody>
          <a:bodyPr wrap="square">
            <a:spAutoFit/>
          </a:bodyPr>
          <a:lstStyle/>
          <a:p>
            <a:pPr marL="342900" indent="-342900">
              <a:lnSpc>
                <a:spcPct val="95000"/>
              </a:lnSpc>
              <a:buFont typeface="+mj-lt"/>
              <a:buAutoNum type="arabicPeriod"/>
              <a:defRPr/>
            </a:pPr>
            <a:r>
              <a:rPr lang="en-US" dirty="0">
                <a:latin typeface="Arial" charset="0"/>
              </a:rPr>
              <a:t>Choose the language L you want to prove non-regular.</a:t>
            </a:r>
          </a:p>
          <a:p>
            <a:pPr marL="342900" indent="-342900">
              <a:lnSpc>
                <a:spcPct val="95000"/>
              </a:lnSpc>
              <a:buFont typeface="+mj-lt"/>
              <a:buAutoNum type="arabicPeriod"/>
              <a:defRPr/>
            </a:pPr>
            <a:r>
              <a:rPr lang="en-US" dirty="0">
                <a:latin typeface="Arial" charset="0"/>
              </a:rPr>
              <a:t>The "adversary" picks  k, the constant mentioned in the theorem.  We must be prepared for any positive integer to be picked, but once it is chosen, the adversary cannot change it.</a:t>
            </a:r>
          </a:p>
          <a:p>
            <a:pPr marL="342900" indent="-342900">
              <a:lnSpc>
                <a:spcPct val="95000"/>
              </a:lnSpc>
              <a:buFont typeface="+mj-lt"/>
              <a:buAutoNum type="arabicPeriod"/>
              <a:defRPr/>
            </a:pPr>
            <a:r>
              <a:rPr lang="en-US" dirty="0">
                <a:latin typeface="Arial" charset="0"/>
              </a:rPr>
              <a:t>We select a string </a:t>
            </a:r>
            <a:r>
              <a:rPr lang="en-US" dirty="0" err="1">
                <a:latin typeface="Arial" charset="0"/>
              </a:rPr>
              <a:t>w</a:t>
            </a:r>
            <a:r>
              <a:rPr lang="en-US" dirty="0" err="1">
                <a:latin typeface="Arial" charset="0"/>
                <a:sym typeface="Symbol"/>
              </a:rPr>
              <a:t>L</a:t>
            </a:r>
            <a:r>
              <a:rPr lang="en-US" dirty="0">
                <a:latin typeface="Arial" charset="0"/>
                <a:sym typeface="Symbol"/>
              </a:rPr>
              <a:t> (whose length is at least k) that cannot be "pumped".</a:t>
            </a:r>
          </a:p>
          <a:p>
            <a:pPr marL="342900" indent="-342900">
              <a:lnSpc>
                <a:spcPct val="95000"/>
              </a:lnSpc>
              <a:buFont typeface="+mj-lt"/>
              <a:buAutoNum type="arabicPeriod"/>
              <a:defRPr/>
            </a:pPr>
            <a:r>
              <a:rPr lang="en-US" dirty="0">
                <a:latin typeface="Arial" charset="0"/>
                <a:sym typeface="Symbol"/>
              </a:rPr>
              <a:t>The adversary breaks w into w=xyz, subject to the constraints </a:t>
            </a:r>
            <a:r>
              <a:rPr lang="en-US" dirty="0">
                <a:latin typeface="Arial" charset="0"/>
              </a:rPr>
              <a:t>|</a:t>
            </a:r>
            <a:r>
              <a:rPr lang="en-US" i="1" dirty="0" err="1">
                <a:latin typeface="Arial" charset="0"/>
              </a:rPr>
              <a:t>xy</a:t>
            </a:r>
            <a:r>
              <a:rPr lang="en-US" dirty="0">
                <a:latin typeface="Arial" charset="0"/>
              </a:rPr>
              <a:t>| </a:t>
            </a:r>
            <a:r>
              <a:rPr lang="en-US" dirty="0">
                <a:latin typeface="Arial" charset="0"/>
                <a:sym typeface="Symbol" pitchFamily="18" charset="2"/>
              </a:rPr>
              <a:t></a:t>
            </a:r>
            <a:r>
              <a:rPr lang="en-US" dirty="0">
                <a:latin typeface="Arial" charset="0"/>
              </a:rPr>
              <a:t> </a:t>
            </a:r>
            <a:r>
              <a:rPr lang="en-US" i="1" dirty="0">
                <a:latin typeface="Arial" charset="0"/>
              </a:rPr>
              <a:t>k and</a:t>
            </a:r>
            <a:r>
              <a:rPr lang="en-US" dirty="0">
                <a:latin typeface="Arial" charset="0"/>
              </a:rPr>
              <a:t> </a:t>
            </a:r>
            <a:r>
              <a:rPr lang="en-US" i="1" dirty="0">
                <a:latin typeface="Arial" charset="0"/>
              </a:rPr>
              <a:t>y</a:t>
            </a:r>
            <a:r>
              <a:rPr lang="en-US" dirty="0">
                <a:latin typeface="Arial" charset="0"/>
              </a:rPr>
              <a:t> </a:t>
            </a:r>
            <a:r>
              <a:rPr lang="en-US" dirty="0">
                <a:latin typeface="Arial" charset="0"/>
                <a:sym typeface="Symbol" pitchFamily="18" charset="2"/>
              </a:rPr>
              <a:t></a:t>
            </a:r>
            <a:r>
              <a:rPr lang="en-US" dirty="0">
                <a:latin typeface="Arial" charset="0"/>
              </a:rPr>
              <a:t> </a:t>
            </a:r>
            <a:r>
              <a:rPr lang="en-US" dirty="0">
                <a:latin typeface="Arial" charset="0"/>
                <a:sym typeface="Symbol" pitchFamily="18" charset="2"/>
              </a:rPr>
              <a:t>.  Our choice of w must take into account that any such x and y can be chosen.</a:t>
            </a:r>
          </a:p>
          <a:p>
            <a:pPr marL="342900" indent="-342900">
              <a:lnSpc>
                <a:spcPct val="95000"/>
              </a:lnSpc>
              <a:buFont typeface="+mj-lt"/>
              <a:buAutoNum type="arabicPeriod"/>
              <a:defRPr/>
            </a:pPr>
            <a:r>
              <a:rPr lang="en-US" dirty="0">
                <a:latin typeface="Arial" charset="0"/>
                <a:sym typeface="Symbol" pitchFamily="18" charset="2"/>
              </a:rPr>
              <a:t>All we must do is  produce a single number q</a:t>
            </a:r>
            <a:r>
              <a:rPr lang="en-US" dirty="0">
                <a:latin typeface="Arial" charset="0"/>
                <a:sym typeface="Symbol"/>
              </a:rPr>
              <a:t>0</a:t>
            </a:r>
            <a:r>
              <a:rPr lang="en-US" dirty="0">
                <a:latin typeface="Arial" charset="0"/>
                <a:sym typeface="Symbol" pitchFamily="18" charset="2"/>
              </a:rPr>
              <a:t> such that </a:t>
            </a:r>
            <a:r>
              <a:rPr lang="en-US" dirty="0" err="1">
                <a:latin typeface="Arial" charset="0"/>
                <a:sym typeface="Symbol" pitchFamily="18" charset="2"/>
              </a:rPr>
              <a:t>xy</a:t>
            </a:r>
            <a:r>
              <a:rPr lang="en-US" baseline="30000" dirty="0" err="1">
                <a:latin typeface="Arial" charset="0"/>
                <a:sym typeface="Symbol" pitchFamily="18" charset="2"/>
              </a:rPr>
              <a:t>q</a:t>
            </a:r>
            <a:r>
              <a:rPr lang="en-US" dirty="0" err="1">
                <a:latin typeface="Arial" charset="0"/>
                <a:sym typeface="Symbol" pitchFamily="18" charset="2"/>
              </a:rPr>
              <a:t>z</a:t>
            </a:r>
            <a:r>
              <a:rPr lang="en-US" dirty="0">
                <a:latin typeface="Arial" charset="0"/>
                <a:sym typeface="Symbol"/>
              </a:rPr>
              <a:t> L.</a:t>
            </a:r>
          </a:p>
          <a:p>
            <a:pPr marL="342900" indent="-342900">
              <a:lnSpc>
                <a:spcPct val="95000"/>
              </a:lnSpc>
              <a:defRPr/>
            </a:pPr>
            <a:endParaRPr lang="en-US" dirty="0">
              <a:latin typeface="Arial" charset="0"/>
              <a:sym typeface="Symbol"/>
            </a:endParaRPr>
          </a:p>
          <a:p>
            <a:pPr marL="342900" indent="-342900">
              <a:lnSpc>
                <a:spcPct val="95000"/>
              </a:lnSpc>
              <a:defRPr/>
            </a:pPr>
            <a:r>
              <a:rPr lang="en-US" b="1" dirty="0">
                <a:solidFill>
                  <a:schemeClr val="accent5">
                    <a:lumMod val="50000"/>
                  </a:schemeClr>
                </a:solidFill>
                <a:latin typeface="Arial" charset="0"/>
                <a:sym typeface="Symbol"/>
              </a:rPr>
              <a:t>Note carefully </a:t>
            </a:r>
            <a:r>
              <a:rPr lang="en-US" dirty="0">
                <a:latin typeface="Arial" charset="0"/>
                <a:sym typeface="Symbol"/>
              </a:rPr>
              <a:t>what we get to choose and </a:t>
            </a:r>
            <a:br>
              <a:rPr lang="en-US" dirty="0">
                <a:latin typeface="Arial" charset="0"/>
                <a:sym typeface="Symbol"/>
              </a:rPr>
            </a:br>
            <a:r>
              <a:rPr lang="en-US" dirty="0">
                <a:latin typeface="Arial" charset="0"/>
                <a:sym typeface="Symbol"/>
              </a:rPr>
              <a:t>                   what we do not get to choose.</a:t>
            </a:r>
          </a:p>
        </p:txBody>
      </p:sp>
    </p:spTree>
    <p:extLst>
      <p:ext uri="{BB962C8B-B14F-4D97-AF65-F5344CB8AC3E}">
        <p14:creationId xmlns:p14="http://schemas.microsoft.com/office/powerpoint/2010/main" val="1313881063"/>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1657350" y="57150"/>
            <a:ext cx="6343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700" b="1" dirty="0">
                <a:solidFill>
                  <a:schemeClr val="tx2"/>
                </a:solidFill>
              </a:rPr>
              <a:t>Example: {</a:t>
            </a:r>
            <a:r>
              <a:rPr lang="en-US" sz="2700" b="1" dirty="0" err="1">
                <a:solidFill>
                  <a:schemeClr val="tx2"/>
                </a:solidFill>
                <a:latin typeface="Courier New" panose="02070309020205020404" pitchFamily="49" charset="0"/>
              </a:rPr>
              <a:t>a</a:t>
            </a:r>
            <a:r>
              <a:rPr lang="en-US" sz="2700" b="1" i="1" baseline="30000" dirty="0" err="1">
                <a:solidFill>
                  <a:schemeClr val="tx2"/>
                </a:solidFill>
              </a:rPr>
              <a:t>n</a:t>
            </a:r>
            <a:r>
              <a:rPr lang="en-US" sz="2700" b="1" dirty="0" err="1">
                <a:solidFill>
                  <a:schemeClr val="tx2"/>
                </a:solidFill>
                <a:latin typeface="Courier New" panose="02070309020205020404" pitchFamily="49" charset="0"/>
              </a:rPr>
              <a:t>b</a:t>
            </a:r>
            <a:r>
              <a:rPr lang="en-US" sz="2700" b="1" i="1" baseline="30000" dirty="0" err="1">
                <a:solidFill>
                  <a:schemeClr val="tx2"/>
                </a:solidFill>
              </a:rPr>
              <a:t>n</a:t>
            </a:r>
            <a:r>
              <a:rPr lang="en-US" sz="2700" b="1" dirty="0">
                <a:solidFill>
                  <a:schemeClr val="tx2"/>
                </a:solidFill>
              </a:rPr>
              <a:t>: </a:t>
            </a:r>
            <a:r>
              <a:rPr lang="en-US" sz="2700" b="1" i="1" dirty="0">
                <a:solidFill>
                  <a:schemeClr val="tx2"/>
                </a:solidFill>
              </a:rPr>
              <a:t>n</a:t>
            </a:r>
            <a:r>
              <a:rPr lang="en-US" sz="2700" b="1" dirty="0">
                <a:solidFill>
                  <a:schemeClr val="tx2"/>
                </a:solidFill>
              </a:rPr>
              <a:t> </a:t>
            </a:r>
            <a:r>
              <a:rPr lang="en-US" sz="2700" b="1" dirty="0">
                <a:solidFill>
                  <a:schemeClr val="tx2"/>
                </a:solidFill>
                <a:sym typeface="Symbol" panose="05050102010706020507" pitchFamily="18" charset="2"/>
              </a:rPr>
              <a:t></a:t>
            </a:r>
            <a:r>
              <a:rPr lang="en-US" sz="2700" b="1" dirty="0">
                <a:solidFill>
                  <a:schemeClr val="tx2"/>
                </a:solidFill>
              </a:rPr>
              <a:t> 0} is not Regular</a:t>
            </a:r>
            <a:r>
              <a:rPr lang="en-US" sz="2700" dirty="0">
                <a:solidFill>
                  <a:schemeClr val="tx2"/>
                </a:solidFill>
              </a:rPr>
              <a:t> </a:t>
            </a:r>
          </a:p>
        </p:txBody>
      </p:sp>
      <p:sp>
        <p:nvSpPr>
          <p:cNvPr id="29699" name="Text Box 5"/>
          <p:cNvSpPr txBox="1">
            <a:spLocks noChangeArrowheads="1"/>
          </p:cNvSpPr>
          <p:nvPr/>
        </p:nvSpPr>
        <p:spPr bwMode="auto">
          <a:xfrm>
            <a:off x="1714500" y="571500"/>
            <a:ext cx="542925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650" i="1" dirty="0"/>
              <a:t>k</a:t>
            </a:r>
            <a:r>
              <a:rPr lang="en-US" sz="1650" dirty="0"/>
              <a:t> is the number from the Pumping Theorem.</a:t>
            </a:r>
          </a:p>
          <a:p>
            <a:pPr eaLnBrk="1" hangingPunct="1"/>
            <a:r>
              <a:rPr lang="en-US" sz="1650" dirty="0"/>
              <a:t>We don't get to choose it.</a:t>
            </a:r>
          </a:p>
          <a:p>
            <a:pPr eaLnBrk="1" hangingPunct="1"/>
            <a:endParaRPr lang="en-US" sz="750" dirty="0"/>
          </a:p>
          <a:p>
            <a:pPr eaLnBrk="1" hangingPunct="1"/>
            <a:r>
              <a:rPr lang="en-US" sz="1650" dirty="0"/>
              <a:t>Choose </a:t>
            </a:r>
            <a:r>
              <a:rPr lang="en-US" sz="1650" i="1" dirty="0"/>
              <a:t>w</a:t>
            </a:r>
            <a:r>
              <a:rPr lang="en-US" sz="1650" dirty="0"/>
              <a:t> to be </a:t>
            </a:r>
            <a:r>
              <a:rPr lang="en-US" sz="1650" dirty="0" err="1">
                <a:latin typeface="Courier New" panose="02070309020205020404" pitchFamily="49" charset="0"/>
              </a:rPr>
              <a:t>a</a:t>
            </a:r>
            <a:r>
              <a:rPr lang="en-US" sz="1650" baseline="30000" dirty="0" err="1">
                <a:sym typeface="Symbol" panose="05050102010706020507" pitchFamily="18" charset="2"/>
              </a:rPr>
              <a:t></a:t>
            </a:r>
            <a:r>
              <a:rPr lang="en-US" sz="1650" i="1" baseline="30000" dirty="0" err="1"/>
              <a:t>k</a:t>
            </a:r>
            <a:r>
              <a:rPr lang="en-US" sz="1650" baseline="30000" dirty="0"/>
              <a:t>/2</a:t>
            </a:r>
            <a:r>
              <a:rPr lang="en-US" sz="1650" baseline="30000" dirty="0">
                <a:sym typeface="Symbol" panose="05050102010706020507" pitchFamily="18" charset="2"/>
              </a:rPr>
              <a:t></a:t>
            </a:r>
            <a:r>
              <a:rPr lang="en-US" sz="1650" dirty="0">
                <a:latin typeface="Courier New" panose="02070309020205020404" pitchFamily="49" charset="0"/>
              </a:rPr>
              <a:t>b</a:t>
            </a:r>
            <a:r>
              <a:rPr lang="en-US" sz="1650" baseline="30000" dirty="0">
                <a:sym typeface="Symbol" panose="05050102010706020507" pitchFamily="18" charset="2"/>
              </a:rPr>
              <a:t></a:t>
            </a:r>
            <a:r>
              <a:rPr lang="en-US" sz="1650" i="1" baseline="30000" dirty="0"/>
              <a:t>k</a:t>
            </a:r>
            <a:r>
              <a:rPr lang="en-US" sz="1650" baseline="30000" dirty="0"/>
              <a:t>/2</a:t>
            </a:r>
            <a:r>
              <a:rPr lang="en-US" sz="1650" baseline="30000" dirty="0">
                <a:sym typeface="Symbol" panose="05050102010706020507" pitchFamily="18" charset="2"/>
              </a:rPr>
              <a:t></a:t>
            </a:r>
            <a:r>
              <a:rPr lang="en-US" sz="1650" dirty="0"/>
              <a:t>   (“long enough”).</a:t>
            </a:r>
          </a:p>
          <a:p>
            <a:pPr eaLnBrk="1" hangingPunct="1"/>
            <a:endParaRPr lang="en-US" sz="1650" dirty="0"/>
          </a:p>
          <a:p>
            <a:pPr eaLnBrk="1" hangingPunct="1"/>
            <a:r>
              <a:rPr lang="en-US" sz="1650" dirty="0"/>
              <a:t>                     </a:t>
            </a:r>
            <a:r>
              <a:rPr lang="en-US" sz="1650" b="1" dirty="0">
                <a:solidFill>
                  <a:schemeClr val="accent5">
                    <a:lumMod val="50000"/>
                  </a:schemeClr>
                </a:solidFill>
              </a:rPr>
              <a:t>1</a:t>
            </a:r>
            <a:r>
              <a:rPr lang="en-US" sz="1650" dirty="0"/>
              <a:t>                               </a:t>
            </a:r>
            <a:r>
              <a:rPr lang="en-US" sz="1650" b="1" dirty="0">
                <a:solidFill>
                  <a:schemeClr val="accent5">
                    <a:lumMod val="50000"/>
                  </a:schemeClr>
                </a:solidFill>
              </a:rPr>
              <a:t>2</a:t>
            </a:r>
          </a:p>
          <a:p>
            <a:pPr eaLnBrk="1" hangingPunct="1"/>
            <a:r>
              <a:rPr lang="en-US" sz="1650" dirty="0"/>
              <a:t>	</a:t>
            </a:r>
            <a:r>
              <a:rPr lang="en-US" sz="1650" u="sng" dirty="0"/>
              <a:t>a </a:t>
            </a:r>
            <a:r>
              <a:rPr lang="en-US" sz="1650" u="sng" dirty="0" err="1"/>
              <a:t>a</a:t>
            </a:r>
            <a:r>
              <a:rPr lang="en-US" sz="1650" u="sng" dirty="0"/>
              <a:t> </a:t>
            </a:r>
            <a:r>
              <a:rPr lang="en-US" sz="1650" u="sng" dirty="0" err="1"/>
              <a:t>a</a:t>
            </a:r>
            <a:r>
              <a:rPr lang="en-US" sz="1650" u="sng" dirty="0"/>
              <a:t> </a:t>
            </a:r>
            <a:r>
              <a:rPr lang="en-US" sz="1650" u="sng" dirty="0" err="1"/>
              <a:t>a</a:t>
            </a:r>
            <a:r>
              <a:rPr lang="en-US" sz="1650" u="sng" dirty="0"/>
              <a:t> </a:t>
            </a:r>
            <a:r>
              <a:rPr lang="en-US" sz="1650" u="sng" dirty="0" err="1"/>
              <a:t>a</a:t>
            </a:r>
            <a:r>
              <a:rPr lang="en-US" sz="1650" u="sng" dirty="0"/>
              <a:t> … a </a:t>
            </a:r>
            <a:r>
              <a:rPr lang="en-US" sz="1650" u="sng" dirty="0" err="1"/>
              <a:t>a</a:t>
            </a:r>
            <a:r>
              <a:rPr lang="en-US" sz="1650" u="sng" dirty="0"/>
              <a:t> </a:t>
            </a:r>
            <a:r>
              <a:rPr lang="en-US" sz="1650" u="sng" dirty="0" err="1"/>
              <a:t>a</a:t>
            </a:r>
            <a:r>
              <a:rPr lang="en-US" sz="1650" u="sng" dirty="0"/>
              <a:t> </a:t>
            </a:r>
            <a:r>
              <a:rPr lang="en-US" sz="1650" u="sng" dirty="0" err="1"/>
              <a:t>a</a:t>
            </a:r>
            <a:r>
              <a:rPr lang="en-US" sz="1650" dirty="0"/>
              <a:t> </a:t>
            </a:r>
            <a:r>
              <a:rPr lang="en-US" sz="1650" u="sng" dirty="0" err="1"/>
              <a:t>a</a:t>
            </a:r>
            <a:r>
              <a:rPr lang="en-US" sz="1650" u="sng" dirty="0"/>
              <a:t> b </a:t>
            </a:r>
            <a:r>
              <a:rPr lang="en-US" sz="1650" u="sng" dirty="0" err="1"/>
              <a:t>b</a:t>
            </a:r>
            <a:r>
              <a:rPr lang="en-US" sz="1650" dirty="0"/>
              <a:t> </a:t>
            </a:r>
            <a:r>
              <a:rPr lang="en-US" sz="1650" u="sng" dirty="0" err="1"/>
              <a:t>b</a:t>
            </a:r>
            <a:r>
              <a:rPr lang="en-US" sz="1650" u="sng" dirty="0"/>
              <a:t> </a:t>
            </a:r>
            <a:r>
              <a:rPr lang="en-US" sz="1650" u="sng" dirty="0" err="1"/>
              <a:t>b</a:t>
            </a:r>
            <a:r>
              <a:rPr lang="en-US" sz="1650" u="sng" dirty="0"/>
              <a:t>  … b </a:t>
            </a:r>
            <a:r>
              <a:rPr lang="en-US" sz="1650" u="sng" dirty="0" err="1"/>
              <a:t>b</a:t>
            </a:r>
            <a:r>
              <a:rPr lang="en-US" sz="1650" u="sng" dirty="0"/>
              <a:t> </a:t>
            </a:r>
            <a:r>
              <a:rPr lang="en-US" sz="1650" u="sng" dirty="0" err="1"/>
              <a:t>b</a:t>
            </a:r>
            <a:r>
              <a:rPr lang="en-US" sz="1650" u="sng" dirty="0"/>
              <a:t> </a:t>
            </a:r>
            <a:r>
              <a:rPr lang="en-US" sz="1650" u="sng" dirty="0" err="1"/>
              <a:t>b</a:t>
            </a:r>
            <a:r>
              <a:rPr lang="en-US" sz="1650" u="sng" dirty="0"/>
              <a:t> </a:t>
            </a:r>
            <a:r>
              <a:rPr lang="en-US" sz="1650" u="sng" dirty="0" err="1"/>
              <a:t>b</a:t>
            </a:r>
            <a:r>
              <a:rPr lang="en-US" sz="1650" u="sng" dirty="0"/>
              <a:t> </a:t>
            </a:r>
            <a:r>
              <a:rPr lang="en-US" sz="1650" u="sng" dirty="0" err="1"/>
              <a:t>b</a:t>
            </a:r>
            <a:endParaRPr lang="en-US" sz="1650" dirty="0"/>
          </a:p>
          <a:p>
            <a:pPr eaLnBrk="1" hangingPunct="1"/>
            <a:r>
              <a:rPr lang="en-US" sz="1650" dirty="0"/>
              <a:t>                     </a:t>
            </a:r>
            <a:r>
              <a:rPr lang="en-US" sz="1650" i="1" dirty="0"/>
              <a:t>x</a:t>
            </a:r>
            <a:r>
              <a:rPr lang="en-US" sz="1650" dirty="0"/>
              <a:t>                 </a:t>
            </a:r>
            <a:r>
              <a:rPr lang="en-US" sz="1650" i="1" dirty="0"/>
              <a:t>y</a:t>
            </a:r>
            <a:r>
              <a:rPr lang="en-US" sz="1650" dirty="0"/>
              <a:t>                   </a:t>
            </a:r>
            <a:r>
              <a:rPr lang="en-US" sz="1650" i="1" dirty="0"/>
              <a:t>z</a:t>
            </a:r>
          </a:p>
          <a:p>
            <a:pPr eaLnBrk="1" hangingPunct="1"/>
            <a:endParaRPr lang="en-US" sz="1650" dirty="0"/>
          </a:p>
          <a:p>
            <a:pPr eaLnBrk="1" hangingPunct="1"/>
            <a:r>
              <a:rPr lang="en-US" sz="1650" dirty="0"/>
              <a:t>Adversary chooses  </a:t>
            </a:r>
            <a:r>
              <a:rPr lang="en-US" sz="1650" i="1" dirty="0"/>
              <a:t>x</a:t>
            </a:r>
            <a:r>
              <a:rPr lang="en-US" sz="1650" dirty="0"/>
              <a:t>, </a:t>
            </a:r>
            <a:r>
              <a:rPr lang="en-US" sz="1650" i="1" dirty="0"/>
              <a:t>y</a:t>
            </a:r>
            <a:r>
              <a:rPr lang="en-US" sz="1650" dirty="0"/>
              <a:t>, </a:t>
            </a:r>
            <a:r>
              <a:rPr lang="en-US" sz="1650" i="1" dirty="0"/>
              <a:t>z</a:t>
            </a:r>
            <a:r>
              <a:rPr lang="en-US" sz="1650" dirty="0"/>
              <a:t> with the required properties:</a:t>
            </a:r>
          </a:p>
          <a:p>
            <a:pPr eaLnBrk="1" hangingPunct="1"/>
            <a:r>
              <a:rPr lang="en-US" sz="1650" dirty="0"/>
              <a:t>	|</a:t>
            </a:r>
            <a:r>
              <a:rPr lang="en-US" sz="1650" i="1" dirty="0" err="1"/>
              <a:t>xy</a:t>
            </a:r>
            <a:r>
              <a:rPr lang="en-US" sz="1650" dirty="0"/>
              <a:t>| </a:t>
            </a:r>
            <a:r>
              <a:rPr lang="en-US" sz="1650" dirty="0">
                <a:sym typeface="Symbol" panose="05050102010706020507" pitchFamily="18" charset="2"/>
              </a:rPr>
              <a:t></a:t>
            </a:r>
            <a:r>
              <a:rPr lang="en-US" sz="1650" dirty="0"/>
              <a:t> </a:t>
            </a:r>
            <a:r>
              <a:rPr lang="en-US" sz="1650" i="1" dirty="0"/>
              <a:t>k</a:t>
            </a:r>
            <a:r>
              <a:rPr lang="en-US" sz="1650" dirty="0"/>
              <a:t>, </a:t>
            </a:r>
          </a:p>
          <a:p>
            <a:pPr eaLnBrk="1" hangingPunct="1"/>
            <a:r>
              <a:rPr lang="en-US" sz="1650" dirty="0"/>
              <a:t>	</a:t>
            </a:r>
            <a:r>
              <a:rPr lang="en-US" sz="1650" i="1" dirty="0"/>
              <a:t>y</a:t>
            </a:r>
            <a:r>
              <a:rPr lang="en-US" sz="1650" dirty="0"/>
              <a:t> </a:t>
            </a:r>
            <a:r>
              <a:rPr lang="en-US" sz="1650" dirty="0">
                <a:sym typeface="Symbol" panose="05050102010706020507" pitchFamily="18" charset="2"/>
              </a:rPr>
              <a:t></a:t>
            </a:r>
            <a:r>
              <a:rPr lang="en-US" sz="1650" dirty="0"/>
              <a:t> </a:t>
            </a:r>
            <a:r>
              <a:rPr lang="en-US" sz="1650" dirty="0">
                <a:sym typeface="Symbol" panose="05050102010706020507" pitchFamily="18" charset="2"/>
              </a:rPr>
              <a:t></a:t>
            </a:r>
            <a:r>
              <a:rPr lang="en-US" sz="1650" dirty="0"/>
              <a:t>,</a:t>
            </a:r>
          </a:p>
          <a:p>
            <a:pPr eaLnBrk="1" hangingPunct="1"/>
            <a:r>
              <a:rPr lang="en-US" sz="1650" dirty="0"/>
              <a:t>We must show </a:t>
            </a:r>
            <a:r>
              <a:rPr lang="en-US" dirty="0"/>
              <a:t>∃</a:t>
            </a:r>
            <a:r>
              <a:rPr lang="en-US" sz="1650" dirty="0"/>
              <a:t> </a:t>
            </a:r>
            <a:r>
              <a:rPr lang="en-US" sz="1650" i="1" dirty="0"/>
              <a:t>q</a:t>
            </a:r>
            <a:r>
              <a:rPr lang="en-US" sz="1650" dirty="0"/>
              <a:t> </a:t>
            </a:r>
            <a:r>
              <a:rPr lang="en-US" sz="1650" dirty="0">
                <a:sym typeface="Symbol" panose="05050102010706020507" pitchFamily="18" charset="2"/>
              </a:rPr>
              <a:t></a:t>
            </a:r>
            <a:r>
              <a:rPr lang="en-US" sz="1650" dirty="0"/>
              <a:t> 0 (</a:t>
            </a:r>
            <a:r>
              <a:rPr lang="en-US" sz="1650" i="1" dirty="0" err="1"/>
              <a:t>xy</a:t>
            </a:r>
            <a:r>
              <a:rPr lang="en-US" sz="1650" i="1" baseline="30000" dirty="0" err="1"/>
              <a:t>q</a:t>
            </a:r>
            <a:r>
              <a:rPr lang="en-US" sz="1650" i="1" dirty="0" err="1"/>
              <a:t>z</a:t>
            </a:r>
            <a:r>
              <a:rPr lang="en-US" sz="1650" dirty="0"/>
              <a:t> </a:t>
            </a:r>
            <a:r>
              <a:rPr lang="en-US" dirty="0"/>
              <a:t>∉</a:t>
            </a:r>
            <a:r>
              <a:rPr lang="en-US" sz="1650" dirty="0"/>
              <a:t> </a:t>
            </a:r>
            <a:r>
              <a:rPr lang="en-US" sz="1650" i="1" dirty="0"/>
              <a:t>L</a:t>
            </a:r>
            <a:r>
              <a:rPr lang="en-US" sz="1650" dirty="0"/>
              <a:t>).</a:t>
            </a:r>
          </a:p>
          <a:p>
            <a:pPr eaLnBrk="1" hangingPunct="1"/>
            <a:endParaRPr lang="en-US" sz="750" dirty="0"/>
          </a:p>
          <a:p>
            <a:pPr eaLnBrk="1" hangingPunct="1"/>
            <a:r>
              <a:rPr lang="en-US" sz="1650" b="1" dirty="0">
                <a:solidFill>
                  <a:schemeClr val="accent5">
                    <a:lumMod val="50000"/>
                  </a:schemeClr>
                </a:solidFill>
              </a:rPr>
              <a:t>Three cases to consider:</a:t>
            </a:r>
            <a:endParaRPr lang="en-US" sz="1650" b="1" i="1" dirty="0">
              <a:solidFill>
                <a:schemeClr val="accent5">
                  <a:lumMod val="50000"/>
                </a:schemeClr>
              </a:solidFill>
            </a:endParaRPr>
          </a:p>
          <a:p>
            <a:pPr eaLnBrk="1" hangingPunct="1"/>
            <a:r>
              <a:rPr lang="en-US" dirty="0"/>
              <a:t>    ● </a:t>
            </a:r>
            <a:r>
              <a:rPr lang="en-US" sz="1650" i="1" dirty="0"/>
              <a:t>y</a:t>
            </a:r>
            <a:r>
              <a:rPr lang="en-US" sz="1650" dirty="0"/>
              <a:t> entirely in region 1:</a:t>
            </a:r>
          </a:p>
          <a:p>
            <a:pPr eaLnBrk="1" hangingPunct="1"/>
            <a:endParaRPr lang="en-US" sz="750" i="1" dirty="0"/>
          </a:p>
          <a:p>
            <a:pPr eaLnBrk="1" hangingPunct="1"/>
            <a:r>
              <a:rPr lang="en-US" dirty="0"/>
              <a:t>    ● </a:t>
            </a:r>
            <a:r>
              <a:rPr lang="en-US" sz="1650" i="1" dirty="0"/>
              <a:t>y</a:t>
            </a:r>
            <a:r>
              <a:rPr lang="en-US" sz="1650" dirty="0"/>
              <a:t> partly in region 1, partly in 2:</a:t>
            </a:r>
          </a:p>
          <a:p>
            <a:pPr eaLnBrk="1" hangingPunct="1"/>
            <a:endParaRPr lang="en-US" sz="750" i="1" dirty="0"/>
          </a:p>
          <a:p>
            <a:pPr eaLnBrk="1" hangingPunct="1"/>
            <a:r>
              <a:rPr lang="en-US" dirty="0"/>
              <a:t>    ● </a:t>
            </a:r>
            <a:r>
              <a:rPr lang="en-US" sz="1650" i="1" dirty="0"/>
              <a:t>y</a:t>
            </a:r>
            <a:r>
              <a:rPr lang="en-US" sz="1650" dirty="0"/>
              <a:t> entirely in region 2: </a:t>
            </a:r>
          </a:p>
        </p:txBody>
      </p:sp>
      <p:sp>
        <p:nvSpPr>
          <p:cNvPr id="29700" name="Line 6"/>
          <p:cNvSpPr>
            <a:spLocks noChangeShapeType="1"/>
          </p:cNvSpPr>
          <p:nvPr/>
        </p:nvSpPr>
        <p:spPr bwMode="auto">
          <a:xfrm>
            <a:off x="4171950" y="16002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nvSpPr>
        <p:spPr>
          <a:xfrm>
            <a:off x="5086350" y="3060199"/>
            <a:ext cx="2628900" cy="1998496"/>
          </a:xfrm>
          <a:prstGeom prst="rect">
            <a:avLst/>
          </a:prstGeom>
          <a:solidFill>
            <a:schemeClr val="accent5"/>
          </a:solidFill>
        </p:spPr>
        <p:txBody>
          <a:bodyPr wrap="square" rtlCol="0">
            <a:spAutoFit/>
          </a:bodyPr>
          <a:lstStyle/>
          <a:p>
            <a:pPr>
              <a:lnSpc>
                <a:spcPct val="95000"/>
              </a:lnSpc>
              <a:spcAft>
                <a:spcPts val="450"/>
              </a:spcAft>
            </a:pPr>
            <a:r>
              <a:rPr lang="en-US" dirty="0"/>
              <a:t>For each case, we must find at least one value of q that takes </a:t>
            </a:r>
            <a:r>
              <a:rPr lang="en-US" i="1" dirty="0" err="1"/>
              <a:t>xy</a:t>
            </a:r>
            <a:r>
              <a:rPr lang="en-US" i="1" baseline="30000" dirty="0" err="1"/>
              <a:t>q</a:t>
            </a:r>
            <a:r>
              <a:rPr lang="en-US" i="1" dirty="0" err="1"/>
              <a:t>z</a:t>
            </a:r>
            <a:r>
              <a:rPr lang="en-US" i="1" dirty="0"/>
              <a:t> </a:t>
            </a:r>
            <a:r>
              <a:rPr lang="en-US" dirty="0"/>
              <a:t>outside the language L. </a:t>
            </a:r>
          </a:p>
          <a:p>
            <a:pPr>
              <a:lnSpc>
                <a:spcPct val="95000"/>
              </a:lnSpc>
              <a:spcAft>
                <a:spcPts val="300"/>
              </a:spcAft>
            </a:pPr>
            <a:r>
              <a:rPr lang="en-US" dirty="0"/>
              <a:t> The most common q values to use are q=0 and q=2.</a:t>
            </a:r>
          </a:p>
        </p:txBody>
      </p:sp>
    </p:spTree>
    <p:extLst>
      <p:ext uri="{BB962C8B-B14F-4D97-AF65-F5344CB8AC3E}">
        <p14:creationId xmlns:p14="http://schemas.microsoft.com/office/powerpoint/2010/main" val="31089243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animClr clrSpc="rgb" dir="cw">
                                      <p:cBhvr override="childStyle">
                                        <p:cTn dur="1" fill="hold" display="0" masterRel="nextClick" afterEffect="1"/>
                                        <p:tgtEl>
                                          <p:spTgt spid="2"/>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1657350" y="-57150"/>
            <a:ext cx="6343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700" b="1">
                <a:solidFill>
                  <a:schemeClr val="tx2"/>
                </a:solidFill>
              </a:rPr>
              <a:t>A Complete Proof</a:t>
            </a:r>
            <a:r>
              <a:rPr lang="en-US" sz="2700">
                <a:solidFill>
                  <a:schemeClr val="tx2"/>
                </a:solidFill>
              </a:rPr>
              <a:t> </a:t>
            </a:r>
          </a:p>
        </p:txBody>
      </p:sp>
      <p:sp>
        <p:nvSpPr>
          <p:cNvPr id="30723" name="Text Box 5"/>
          <p:cNvSpPr txBox="1">
            <a:spLocks noChangeArrowheads="1"/>
          </p:cNvSpPr>
          <p:nvPr/>
        </p:nvSpPr>
        <p:spPr bwMode="auto">
          <a:xfrm>
            <a:off x="1885950" y="457200"/>
            <a:ext cx="6057900" cy="830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t>We prove that </a:t>
            </a:r>
            <a:r>
              <a:rPr lang="en-US" i="1"/>
              <a:t>L</a:t>
            </a:r>
            <a:r>
              <a:rPr lang="en-US"/>
              <a:t> = {</a:t>
            </a:r>
            <a:r>
              <a:rPr lang="en-US">
                <a:latin typeface="Courier New" panose="02070309020205020404" pitchFamily="49" charset="0"/>
              </a:rPr>
              <a:t>a</a:t>
            </a:r>
            <a:r>
              <a:rPr lang="en-US" i="1" baseline="30000"/>
              <a:t>n</a:t>
            </a:r>
            <a:r>
              <a:rPr lang="en-US">
                <a:latin typeface="Courier New" panose="02070309020205020404" pitchFamily="49" charset="0"/>
              </a:rPr>
              <a:t>b</a:t>
            </a:r>
            <a:r>
              <a:rPr lang="en-US" i="1" baseline="30000"/>
              <a:t>n</a:t>
            </a:r>
            <a:r>
              <a:rPr lang="en-US"/>
              <a:t>: </a:t>
            </a:r>
            <a:r>
              <a:rPr lang="en-US" i="1"/>
              <a:t>n</a:t>
            </a:r>
            <a:r>
              <a:rPr lang="en-US"/>
              <a:t> </a:t>
            </a:r>
            <a:r>
              <a:rPr lang="en-US">
                <a:sym typeface="Symbol" panose="05050102010706020507" pitchFamily="18" charset="2"/>
              </a:rPr>
              <a:t></a:t>
            </a:r>
            <a:r>
              <a:rPr lang="en-US"/>
              <a:t> 0} is not regular</a:t>
            </a:r>
          </a:p>
          <a:p>
            <a:pPr eaLnBrk="1" hangingPunct="1"/>
            <a:endParaRPr lang="en-US" sz="750"/>
          </a:p>
          <a:p>
            <a:pPr eaLnBrk="1" hangingPunct="1"/>
            <a:r>
              <a:rPr lang="en-US"/>
              <a:t>If </a:t>
            </a:r>
            <a:r>
              <a:rPr lang="en-US" i="1"/>
              <a:t>L</a:t>
            </a:r>
            <a:r>
              <a:rPr lang="en-US"/>
              <a:t> were regular, then there would exist some </a:t>
            </a:r>
            <a:r>
              <a:rPr lang="en-US" i="1"/>
              <a:t>k</a:t>
            </a:r>
            <a:r>
              <a:rPr lang="en-US"/>
              <a:t> such that any string </a:t>
            </a:r>
            <a:r>
              <a:rPr lang="en-US" i="1"/>
              <a:t>w</a:t>
            </a:r>
            <a:r>
              <a:rPr lang="en-US"/>
              <a:t> where |</a:t>
            </a:r>
            <a:r>
              <a:rPr lang="en-US" i="1"/>
              <a:t>w</a:t>
            </a:r>
            <a:r>
              <a:rPr lang="en-US"/>
              <a:t>| </a:t>
            </a:r>
            <a:r>
              <a:rPr lang="en-US">
                <a:sym typeface="Symbol" panose="05050102010706020507" pitchFamily="18" charset="2"/>
              </a:rPr>
              <a:t></a:t>
            </a:r>
            <a:r>
              <a:rPr lang="en-US"/>
              <a:t> </a:t>
            </a:r>
            <a:r>
              <a:rPr lang="en-US" i="1"/>
              <a:t>k</a:t>
            </a:r>
            <a:r>
              <a:rPr lang="en-US"/>
              <a:t> must satisfy the conditions of the theorem.  Let </a:t>
            </a:r>
            <a:r>
              <a:rPr lang="en-US" i="1"/>
              <a:t>w</a:t>
            </a:r>
            <a:r>
              <a:rPr lang="en-US"/>
              <a:t> = </a:t>
            </a:r>
            <a:r>
              <a:rPr lang="en-US">
                <a:latin typeface="Courier New" panose="02070309020205020404" pitchFamily="49" charset="0"/>
              </a:rPr>
              <a:t>a</a:t>
            </a:r>
            <a:r>
              <a:rPr lang="en-US" baseline="30000">
                <a:sym typeface="Symbol" panose="05050102010706020507" pitchFamily="18" charset="2"/>
              </a:rPr>
              <a:t></a:t>
            </a:r>
            <a:r>
              <a:rPr lang="en-US" i="1" baseline="30000"/>
              <a:t>k</a:t>
            </a:r>
            <a:r>
              <a:rPr lang="en-US" baseline="30000"/>
              <a:t>/2</a:t>
            </a:r>
            <a:r>
              <a:rPr lang="en-US" baseline="30000">
                <a:sym typeface="Symbol" panose="05050102010706020507" pitchFamily="18" charset="2"/>
              </a:rPr>
              <a:t></a:t>
            </a:r>
            <a:r>
              <a:rPr lang="en-US">
                <a:latin typeface="Courier New" panose="02070309020205020404" pitchFamily="49" charset="0"/>
              </a:rPr>
              <a:t>b</a:t>
            </a:r>
            <a:r>
              <a:rPr lang="en-US" baseline="30000">
                <a:sym typeface="Symbol" panose="05050102010706020507" pitchFamily="18" charset="2"/>
              </a:rPr>
              <a:t></a:t>
            </a:r>
            <a:r>
              <a:rPr lang="en-US" i="1" baseline="30000"/>
              <a:t>k</a:t>
            </a:r>
            <a:r>
              <a:rPr lang="en-US" baseline="30000"/>
              <a:t>/2</a:t>
            </a:r>
            <a:r>
              <a:rPr lang="en-US" baseline="30000">
                <a:sym typeface="Symbol" panose="05050102010706020507" pitchFamily="18" charset="2"/>
              </a:rPr>
              <a:t></a:t>
            </a:r>
            <a:r>
              <a:rPr lang="en-US"/>
              <a:t>.  Since |</a:t>
            </a:r>
            <a:r>
              <a:rPr lang="en-US" i="1"/>
              <a:t>w</a:t>
            </a:r>
            <a:r>
              <a:rPr lang="en-US"/>
              <a:t>| </a:t>
            </a:r>
            <a:r>
              <a:rPr lang="en-US">
                <a:sym typeface="Symbol" panose="05050102010706020507" pitchFamily="18" charset="2"/>
              </a:rPr>
              <a:t></a:t>
            </a:r>
            <a:r>
              <a:rPr lang="en-US"/>
              <a:t> </a:t>
            </a:r>
            <a:r>
              <a:rPr lang="en-US" i="1"/>
              <a:t>k</a:t>
            </a:r>
            <a:r>
              <a:rPr lang="en-US"/>
              <a:t>, </a:t>
            </a:r>
            <a:r>
              <a:rPr lang="en-US" i="1"/>
              <a:t>w</a:t>
            </a:r>
            <a:r>
              <a:rPr lang="en-US"/>
              <a:t> must satisfy the conditions of the pumping theorem.  So, for some </a:t>
            </a:r>
            <a:r>
              <a:rPr lang="en-US" i="1"/>
              <a:t>x</a:t>
            </a:r>
            <a:r>
              <a:rPr lang="en-US"/>
              <a:t>, </a:t>
            </a:r>
            <a:r>
              <a:rPr lang="en-US" i="1"/>
              <a:t>y</a:t>
            </a:r>
            <a:r>
              <a:rPr lang="en-US"/>
              <a:t>, and </a:t>
            </a:r>
            <a:r>
              <a:rPr lang="en-US" i="1"/>
              <a:t>z</a:t>
            </a:r>
            <a:r>
              <a:rPr lang="en-US"/>
              <a:t>, </a:t>
            </a:r>
            <a:r>
              <a:rPr lang="en-US" i="1"/>
              <a:t>w</a:t>
            </a:r>
            <a:r>
              <a:rPr lang="en-US"/>
              <a:t> = </a:t>
            </a:r>
            <a:r>
              <a:rPr lang="en-US" i="1"/>
              <a:t>xyz</a:t>
            </a:r>
            <a:r>
              <a:rPr lang="en-US"/>
              <a:t>, |</a:t>
            </a:r>
            <a:r>
              <a:rPr lang="en-US" i="1"/>
              <a:t>xy</a:t>
            </a:r>
            <a:r>
              <a:rPr lang="en-US"/>
              <a:t>| </a:t>
            </a:r>
            <a:r>
              <a:rPr lang="en-US">
                <a:sym typeface="Symbol" panose="05050102010706020507" pitchFamily="18" charset="2"/>
              </a:rPr>
              <a:t></a:t>
            </a:r>
            <a:r>
              <a:rPr lang="en-US"/>
              <a:t> </a:t>
            </a:r>
            <a:r>
              <a:rPr lang="en-US" i="1"/>
              <a:t>k</a:t>
            </a:r>
            <a:r>
              <a:rPr lang="en-US"/>
              <a:t>, </a:t>
            </a:r>
            <a:r>
              <a:rPr lang="en-US" i="1"/>
              <a:t>y</a:t>
            </a:r>
            <a:r>
              <a:rPr lang="en-US"/>
              <a:t> </a:t>
            </a:r>
            <a:r>
              <a:rPr lang="en-US">
                <a:sym typeface="Symbol" panose="05050102010706020507" pitchFamily="18" charset="2"/>
              </a:rPr>
              <a:t></a:t>
            </a:r>
            <a:r>
              <a:rPr lang="en-US"/>
              <a:t> </a:t>
            </a:r>
            <a:r>
              <a:rPr lang="en-US">
                <a:sym typeface="Symbol" panose="05050102010706020507" pitchFamily="18" charset="2"/>
              </a:rPr>
              <a:t></a:t>
            </a:r>
            <a:r>
              <a:rPr lang="en-US"/>
              <a:t>, and </a:t>
            </a:r>
            <a:r>
              <a:rPr lang="en-US">
                <a:sym typeface="Symbol" panose="05050102010706020507" pitchFamily="18" charset="2"/>
              </a:rPr>
              <a:t></a:t>
            </a:r>
            <a:r>
              <a:rPr lang="en-US" i="1"/>
              <a:t>q</a:t>
            </a:r>
            <a:r>
              <a:rPr lang="en-US"/>
              <a:t> </a:t>
            </a:r>
            <a:r>
              <a:rPr lang="en-US">
                <a:sym typeface="Symbol" panose="05050102010706020507" pitchFamily="18" charset="2"/>
              </a:rPr>
              <a:t></a:t>
            </a:r>
            <a:r>
              <a:rPr lang="en-US"/>
              <a:t> 0, </a:t>
            </a:r>
            <a:r>
              <a:rPr lang="en-US" i="1"/>
              <a:t>xy</a:t>
            </a:r>
            <a:r>
              <a:rPr lang="en-US" i="1" baseline="30000"/>
              <a:t>q</a:t>
            </a:r>
            <a:r>
              <a:rPr lang="en-US" i="1"/>
              <a:t>z</a:t>
            </a:r>
            <a:r>
              <a:rPr lang="en-US"/>
              <a:t> is in </a:t>
            </a:r>
            <a:r>
              <a:rPr lang="en-US" i="1"/>
              <a:t>L</a:t>
            </a:r>
            <a:r>
              <a:rPr lang="en-US"/>
              <a:t>.  We show that no such </a:t>
            </a:r>
            <a:r>
              <a:rPr lang="en-US" i="1"/>
              <a:t>x</a:t>
            </a:r>
            <a:r>
              <a:rPr lang="en-US"/>
              <a:t>, </a:t>
            </a:r>
            <a:r>
              <a:rPr lang="en-US" i="1"/>
              <a:t>y</a:t>
            </a:r>
            <a:r>
              <a:rPr lang="en-US"/>
              <a:t>, and </a:t>
            </a:r>
            <a:r>
              <a:rPr lang="en-US" i="1"/>
              <a:t>z</a:t>
            </a:r>
            <a:r>
              <a:rPr lang="en-US"/>
              <a:t> exist.  There are 3 cases for where </a:t>
            </a:r>
            <a:r>
              <a:rPr lang="en-US" i="1"/>
              <a:t>y</a:t>
            </a:r>
            <a:r>
              <a:rPr lang="en-US"/>
              <a:t> could occur:  We divide </a:t>
            </a:r>
            <a:r>
              <a:rPr lang="en-US" i="1"/>
              <a:t>w</a:t>
            </a:r>
            <a:r>
              <a:rPr lang="en-US"/>
              <a:t> into two regions:</a:t>
            </a:r>
          </a:p>
          <a:p>
            <a:pPr eaLnBrk="1" hangingPunct="1"/>
            <a:endParaRPr lang="en-US" sz="750"/>
          </a:p>
          <a:p>
            <a:pPr eaLnBrk="1" hangingPunct="1"/>
            <a:r>
              <a:rPr lang="en-US"/>
              <a:t>         </a:t>
            </a:r>
            <a:r>
              <a:rPr lang="en-US">
                <a:latin typeface="Courier New" panose="02070309020205020404" pitchFamily="49" charset="0"/>
              </a:rPr>
              <a:t>aaaaa</a:t>
            </a:r>
            <a:r>
              <a:rPr lang="en-US"/>
              <a:t>…..</a:t>
            </a:r>
            <a:r>
              <a:rPr lang="en-US">
                <a:latin typeface="Courier New" panose="02070309020205020404" pitchFamily="49" charset="0"/>
              </a:rPr>
              <a:t>aaaaaa</a:t>
            </a:r>
            <a:r>
              <a:rPr lang="en-US"/>
              <a:t>	| </a:t>
            </a:r>
            <a:r>
              <a:rPr lang="en-US">
                <a:latin typeface="Courier New" panose="02070309020205020404" pitchFamily="49" charset="0"/>
              </a:rPr>
              <a:t>bbbbb</a:t>
            </a:r>
            <a:r>
              <a:rPr lang="en-US"/>
              <a:t>…..</a:t>
            </a:r>
            <a:r>
              <a:rPr lang="en-US">
                <a:latin typeface="Courier New" panose="02070309020205020404" pitchFamily="49" charset="0"/>
              </a:rPr>
              <a:t>bbbbbb</a:t>
            </a:r>
          </a:p>
          <a:p>
            <a:pPr eaLnBrk="1" hangingPunct="1"/>
            <a:r>
              <a:rPr lang="en-US"/>
              <a:t>	        		1            	|              2                </a:t>
            </a:r>
          </a:p>
          <a:p>
            <a:pPr eaLnBrk="1" hangingPunct="1"/>
            <a:endParaRPr lang="en-US" sz="750"/>
          </a:p>
          <a:p>
            <a:pPr eaLnBrk="1" hangingPunct="1"/>
            <a:r>
              <a:rPr lang="en-US"/>
              <a:t>So </a:t>
            </a:r>
            <a:r>
              <a:rPr lang="en-US" i="1"/>
              <a:t>y</a:t>
            </a:r>
            <a:r>
              <a:rPr lang="en-US"/>
              <a:t> can fall in:</a:t>
            </a:r>
          </a:p>
          <a:p>
            <a:pPr eaLnBrk="1" hangingPunct="1"/>
            <a:r>
              <a:rPr lang="en-US"/>
              <a:t>    ● (1):  </a:t>
            </a:r>
            <a:r>
              <a:rPr lang="en-US" i="1"/>
              <a:t>y</a:t>
            </a:r>
            <a:r>
              <a:rPr lang="en-US"/>
              <a:t> = </a:t>
            </a:r>
            <a:r>
              <a:rPr lang="en-US">
                <a:latin typeface="Courier New" panose="02070309020205020404" pitchFamily="49" charset="0"/>
              </a:rPr>
              <a:t>a</a:t>
            </a:r>
            <a:r>
              <a:rPr lang="en-US" i="1" baseline="30000"/>
              <a:t>p</a:t>
            </a:r>
            <a:r>
              <a:rPr lang="en-US"/>
              <a:t> for some </a:t>
            </a:r>
            <a:r>
              <a:rPr lang="en-US" i="1"/>
              <a:t>p</a:t>
            </a:r>
            <a:r>
              <a:rPr lang="en-US"/>
              <a:t>.  Since </a:t>
            </a:r>
            <a:r>
              <a:rPr lang="en-US" i="1"/>
              <a:t>y</a:t>
            </a:r>
            <a:r>
              <a:rPr lang="en-US"/>
              <a:t> </a:t>
            </a:r>
            <a:r>
              <a:rPr lang="en-US">
                <a:sym typeface="Symbol" panose="05050102010706020507" pitchFamily="18" charset="2"/>
              </a:rPr>
              <a:t></a:t>
            </a:r>
            <a:r>
              <a:rPr lang="en-US"/>
              <a:t> </a:t>
            </a:r>
            <a:r>
              <a:rPr lang="en-US">
                <a:sym typeface="Symbol" panose="05050102010706020507" pitchFamily="18" charset="2"/>
              </a:rPr>
              <a:t></a:t>
            </a:r>
            <a:r>
              <a:rPr lang="en-US"/>
              <a:t>, </a:t>
            </a:r>
            <a:r>
              <a:rPr lang="en-US" i="1"/>
              <a:t>p</a:t>
            </a:r>
            <a:r>
              <a:rPr lang="en-US"/>
              <a:t> must be greater than 0.  Let </a:t>
            </a:r>
            <a:r>
              <a:rPr lang="en-US" i="1"/>
              <a:t>q</a:t>
            </a:r>
            <a:r>
              <a:rPr lang="en-US"/>
              <a:t> = 2.  </a:t>
            </a:r>
          </a:p>
          <a:p>
            <a:pPr eaLnBrk="1" hangingPunct="1"/>
            <a:r>
              <a:rPr lang="en-US"/>
              <a:t>       The resulting string is </a:t>
            </a:r>
            <a:r>
              <a:rPr lang="en-US">
                <a:latin typeface="Courier New" panose="02070309020205020404" pitchFamily="49" charset="0"/>
              </a:rPr>
              <a:t>a</a:t>
            </a:r>
            <a:r>
              <a:rPr lang="en-US" i="1" baseline="30000"/>
              <a:t>k+p</a:t>
            </a:r>
            <a:r>
              <a:rPr lang="en-US">
                <a:latin typeface="Courier New" panose="02070309020205020404" pitchFamily="49" charset="0"/>
              </a:rPr>
              <a:t>b</a:t>
            </a:r>
            <a:r>
              <a:rPr lang="en-US" i="1" baseline="30000"/>
              <a:t>k</a:t>
            </a:r>
            <a:r>
              <a:rPr lang="en-US"/>
              <a:t>.   But this string is not in </a:t>
            </a:r>
            <a:r>
              <a:rPr lang="en-US" i="1"/>
              <a:t>L</a:t>
            </a:r>
            <a:r>
              <a:rPr lang="en-US"/>
              <a:t>, since it has </a:t>
            </a:r>
          </a:p>
          <a:p>
            <a:pPr eaLnBrk="1" hangingPunct="1"/>
            <a:r>
              <a:rPr lang="en-US"/>
              <a:t>       more </a:t>
            </a:r>
            <a:r>
              <a:rPr lang="en-US">
                <a:latin typeface="Courier New" panose="02070309020205020404" pitchFamily="49" charset="0"/>
              </a:rPr>
              <a:t>a</a:t>
            </a:r>
            <a:r>
              <a:rPr lang="en-US"/>
              <a:t>’s than </a:t>
            </a:r>
            <a:r>
              <a:rPr lang="en-US">
                <a:latin typeface="Courier New" panose="02070309020205020404" pitchFamily="49" charset="0"/>
              </a:rPr>
              <a:t>b</a:t>
            </a:r>
            <a:r>
              <a:rPr lang="en-US"/>
              <a:t>’s.    </a:t>
            </a:r>
          </a:p>
          <a:p>
            <a:pPr eaLnBrk="1" hangingPunct="1"/>
            <a:r>
              <a:rPr lang="en-US"/>
              <a:t>    ● (2):  </a:t>
            </a:r>
            <a:r>
              <a:rPr lang="en-US" i="1"/>
              <a:t>y</a:t>
            </a:r>
            <a:r>
              <a:rPr lang="en-US"/>
              <a:t> = </a:t>
            </a:r>
            <a:r>
              <a:rPr lang="en-US">
                <a:latin typeface="Courier New" panose="02070309020205020404" pitchFamily="49" charset="0"/>
              </a:rPr>
              <a:t>b</a:t>
            </a:r>
            <a:r>
              <a:rPr lang="en-US" i="1" baseline="30000"/>
              <a:t>p</a:t>
            </a:r>
            <a:r>
              <a:rPr lang="en-US"/>
              <a:t> for some </a:t>
            </a:r>
            <a:r>
              <a:rPr lang="en-US" i="1"/>
              <a:t>p</a:t>
            </a:r>
            <a:r>
              <a:rPr lang="en-US"/>
              <a:t>.  Since </a:t>
            </a:r>
            <a:r>
              <a:rPr lang="en-US" i="1"/>
              <a:t>y</a:t>
            </a:r>
            <a:r>
              <a:rPr lang="en-US"/>
              <a:t> </a:t>
            </a:r>
            <a:r>
              <a:rPr lang="en-US">
                <a:sym typeface="Symbol" panose="05050102010706020507" pitchFamily="18" charset="2"/>
              </a:rPr>
              <a:t></a:t>
            </a:r>
            <a:r>
              <a:rPr lang="en-US"/>
              <a:t> </a:t>
            </a:r>
            <a:r>
              <a:rPr lang="en-US">
                <a:sym typeface="Symbol" panose="05050102010706020507" pitchFamily="18" charset="2"/>
              </a:rPr>
              <a:t></a:t>
            </a:r>
            <a:r>
              <a:rPr lang="en-US"/>
              <a:t>, </a:t>
            </a:r>
            <a:r>
              <a:rPr lang="en-US" i="1"/>
              <a:t>p</a:t>
            </a:r>
            <a:r>
              <a:rPr lang="en-US"/>
              <a:t> must be greater than 0.  Let </a:t>
            </a:r>
            <a:r>
              <a:rPr lang="en-US" i="1"/>
              <a:t>q</a:t>
            </a:r>
            <a:r>
              <a:rPr lang="en-US"/>
              <a:t> = 2.  </a:t>
            </a:r>
          </a:p>
          <a:p>
            <a:pPr eaLnBrk="1" hangingPunct="1"/>
            <a:r>
              <a:rPr lang="en-US"/>
              <a:t>       The resulting string is </a:t>
            </a:r>
            <a:r>
              <a:rPr lang="en-US">
                <a:latin typeface="Courier New" panose="02070309020205020404" pitchFamily="49" charset="0"/>
              </a:rPr>
              <a:t>a</a:t>
            </a:r>
            <a:r>
              <a:rPr lang="en-US" i="1" baseline="30000"/>
              <a:t>k</a:t>
            </a:r>
            <a:r>
              <a:rPr lang="en-US">
                <a:latin typeface="Courier New" panose="02070309020205020404" pitchFamily="49" charset="0"/>
              </a:rPr>
              <a:t>b</a:t>
            </a:r>
            <a:r>
              <a:rPr lang="en-US" i="1" baseline="30000"/>
              <a:t>k+p</a:t>
            </a:r>
            <a:r>
              <a:rPr lang="en-US"/>
              <a:t>.   But this string is not in </a:t>
            </a:r>
            <a:r>
              <a:rPr lang="en-US" i="1"/>
              <a:t>L</a:t>
            </a:r>
            <a:r>
              <a:rPr lang="en-US"/>
              <a:t>, since it has </a:t>
            </a:r>
          </a:p>
          <a:p>
            <a:pPr eaLnBrk="1" hangingPunct="1"/>
            <a:r>
              <a:rPr lang="en-US"/>
              <a:t>       more </a:t>
            </a:r>
            <a:r>
              <a:rPr lang="en-US">
                <a:latin typeface="Courier New" panose="02070309020205020404" pitchFamily="49" charset="0"/>
              </a:rPr>
              <a:t>b</a:t>
            </a:r>
            <a:r>
              <a:rPr lang="en-US"/>
              <a:t>’s than </a:t>
            </a:r>
            <a:r>
              <a:rPr lang="en-US">
                <a:latin typeface="Courier New" panose="02070309020205020404" pitchFamily="49" charset="0"/>
              </a:rPr>
              <a:t>a</a:t>
            </a:r>
            <a:r>
              <a:rPr lang="en-US"/>
              <a:t>’s.  </a:t>
            </a:r>
          </a:p>
          <a:p>
            <a:pPr eaLnBrk="1" hangingPunct="1"/>
            <a:r>
              <a:rPr lang="en-US"/>
              <a:t>    ● (1, 2):  </a:t>
            </a:r>
            <a:r>
              <a:rPr lang="en-US" i="1"/>
              <a:t>y</a:t>
            </a:r>
            <a:r>
              <a:rPr lang="en-US"/>
              <a:t> = </a:t>
            </a:r>
            <a:r>
              <a:rPr lang="en-US">
                <a:latin typeface="Courier New" panose="02070309020205020404" pitchFamily="49" charset="0"/>
              </a:rPr>
              <a:t>a</a:t>
            </a:r>
            <a:r>
              <a:rPr lang="en-US" i="1" baseline="30000"/>
              <a:t>p</a:t>
            </a:r>
            <a:r>
              <a:rPr lang="en-US">
                <a:latin typeface="Courier New" panose="02070309020205020404" pitchFamily="49" charset="0"/>
              </a:rPr>
              <a:t>b</a:t>
            </a:r>
            <a:r>
              <a:rPr lang="en-US" i="1" baseline="30000"/>
              <a:t>r</a:t>
            </a:r>
            <a:r>
              <a:rPr lang="en-US"/>
              <a:t> for some non-zero </a:t>
            </a:r>
            <a:r>
              <a:rPr lang="en-US" i="1"/>
              <a:t>p</a:t>
            </a:r>
            <a:r>
              <a:rPr lang="en-US"/>
              <a:t> and </a:t>
            </a:r>
            <a:r>
              <a:rPr lang="en-US" i="1"/>
              <a:t>r</a:t>
            </a:r>
            <a:r>
              <a:rPr lang="en-US"/>
              <a:t>.  Let </a:t>
            </a:r>
            <a:r>
              <a:rPr lang="en-US" i="1"/>
              <a:t>q</a:t>
            </a:r>
            <a:r>
              <a:rPr lang="en-US"/>
              <a:t> = 2.  The resulting </a:t>
            </a:r>
          </a:p>
          <a:p>
            <a:pPr eaLnBrk="1" hangingPunct="1"/>
            <a:r>
              <a:rPr lang="en-US"/>
              <a:t>       string will have interleaved </a:t>
            </a:r>
            <a:r>
              <a:rPr lang="en-US">
                <a:latin typeface="Courier New" panose="02070309020205020404" pitchFamily="49" charset="0"/>
              </a:rPr>
              <a:t>a</a:t>
            </a:r>
            <a:r>
              <a:rPr lang="en-US"/>
              <a:t>’s and </a:t>
            </a:r>
            <a:r>
              <a:rPr lang="en-US">
                <a:latin typeface="Courier New" panose="02070309020205020404" pitchFamily="49" charset="0"/>
              </a:rPr>
              <a:t>b</a:t>
            </a:r>
            <a:r>
              <a:rPr lang="en-US"/>
              <a:t>’s, and so is not in </a:t>
            </a:r>
            <a:r>
              <a:rPr lang="en-US" i="1"/>
              <a:t>L</a:t>
            </a:r>
            <a:r>
              <a:rPr lang="en-US"/>
              <a:t>.</a:t>
            </a:r>
          </a:p>
          <a:p>
            <a:pPr eaLnBrk="1" hangingPunct="1"/>
            <a:endParaRPr lang="en-US" sz="750"/>
          </a:p>
          <a:p>
            <a:pPr eaLnBrk="1" hangingPunct="1"/>
            <a:r>
              <a:rPr lang="en-US"/>
              <a:t>There exists one long string in </a:t>
            </a:r>
            <a:r>
              <a:rPr lang="en-US" i="1"/>
              <a:t>L</a:t>
            </a:r>
            <a:r>
              <a:rPr lang="en-US"/>
              <a:t> for which no pumpable  </a:t>
            </a:r>
            <a:r>
              <a:rPr lang="en-US" i="1"/>
              <a:t>x</a:t>
            </a:r>
            <a:r>
              <a:rPr lang="en-US"/>
              <a:t>, </a:t>
            </a:r>
            <a:r>
              <a:rPr lang="en-US" i="1"/>
              <a:t>y</a:t>
            </a:r>
            <a:r>
              <a:rPr lang="en-US"/>
              <a:t>, </a:t>
            </a:r>
            <a:r>
              <a:rPr lang="en-US" i="1"/>
              <a:t>z</a:t>
            </a:r>
            <a:r>
              <a:rPr lang="en-US"/>
              <a:t> exist.  So </a:t>
            </a:r>
            <a:r>
              <a:rPr lang="en-US" i="1"/>
              <a:t>L</a:t>
            </a:r>
            <a:r>
              <a:rPr lang="en-US"/>
              <a:t> is not regular.</a:t>
            </a:r>
          </a:p>
        </p:txBody>
      </p:sp>
    </p:spTree>
    <p:extLst>
      <p:ext uri="{BB962C8B-B14F-4D97-AF65-F5344CB8AC3E}">
        <p14:creationId xmlns:p14="http://schemas.microsoft.com/office/powerpoint/2010/main" val="2111797"/>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1714500" y="0"/>
            <a:ext cx="62865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700" b="1" dirty="0" smtClean="0">
                <a:solidFill>
                  <a:schemeClr val="tx2"/>
                </a:solidFill>
              </a:rPr>
              <a:t>Aside: Regular </a:t>
            </a:r>
            <a:r>
              <a:rPr lang="en-US" sz="2700" b="1" dirty="0">
                <a:solidFill>
                  <a:schemeClr val="tx2"/>
                </a:solidFill>
              </a:rPr>
              <a:t>Expressions in Perl</a:t>
            </a:r>
            <a:r>
              <a:rPr lang="en-US" sz="2700" dirty="0">
                <a:solidFill>
                  <a:schemeClr val="tx2"/>
                </a:solidFill>
              </a:rPr>
              <a:t> </a:t>
            </a:r>
          </a:p>
        </p:txBody>
      </p:sp>
      <p:graphicFrame>
        <p:nvGraphicFramePr>
          <p:cNvPr id="69310" name="Group 702"/>
          <p:cNvGraphicFramePr>
            <a:graphicFrameLocks noGrp="1"/>
          </p:cNvGraphicFramePr>
          <p:nvPr/>
        </p:nvGraphicFramePr>
        <p:xfrm>
          <a:off x="1943100" y="634603"/>
          <a:ext cx="5886451" cy="4337455"/>
        </p:xfrm>
        <a:graphic>
          <a:graphicData uri="http://schemas.openxmlformats.org/drawingml/2006/table">
            <a:tbl>
              <a:tblPr/>
              <a:tblGrid>
                <a:gridCol w="742950"/>
                <a:gridCol w="1139429"/>
                <a:gridCol w="4004072"/>
              </a:tblGrid>
              <a:tr h="2071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1" u="none" strike="noStrike" cap="none" normalizeH="0" baseline="0" smtClean="0">
                          <a:ln>
                            <a:noFill/>
                          </a:ln>
                          <a:solidFill>
                            <a:schemeClr val="tx1"/>
                          </a:solidFill>
                          <a:effectLst/>
                          <a:latin typeface="Times New Roman" pitchFamily="18" charset="0"/>
                          <a:cs typeface="Times New Roman" pitchFamily="18" charset="0"/>
                        </a:rPr>
                        <a:t>Syntax</a:t>
                      </a:r>
                      <a:endParaRPr kumimoji="0" lang="en-US" sz="900" b="0" i="0" u="none" strike="noStrike" cap="none" normalizeH="0" baseline="0" smtClean="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1" u="none" strike="noStrike" cap="none" normalizeH="0" baseline="0" smtClean="0">
                          <a:ln>
                            <a:noFill/>
                          </a:ln>
                          <a:solidFill>
                            <a:schemeClr val="tx1"/>
                          </a:solidFill>
                          <a:effectLst/>
                          <a:latin typeface="Times New Roman" pitchFamily="18" charset="0"/>
                          <a:cs typeface="Times New Roman" pitchFamily="18" charset="0"/>
                        </a:rPr>
                        <a:t>Name</a:t>
                      </a:r>
                      <a:endParaRPr kumimoji="0" lang="en-US" sz="900" b="0" i="0" u="none" strike="noStrike" cap="none" normalizeH="0" baseline="0" smtClean="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1" u="none" strike="noStrike" cap="none" normalizeH="0" baseline="0" smtClean="0">
                          <a:ln>
                            <a:noFill/>
                          </a:ln>
                          <a:solidFill>
                            <a:schemeClr val="tx1"/>
                          </a:solidFill>
                          <a:effectLst/>
                          <a:latin typeface="Times New Roman" pitchFamily="18" charset="0"/>
                          <a:cs typeface="Times New Roman" pitchFamily="18" charset="0"/>
                        </a:rPr>
                        <a:t>Description</a:t>
                      </a:r>
                      <a:endParaRPr kumimoji="0" lang="en-US" sz="900" b="0" i="0" u="none" strike="noStrike" cap="none" normalizeH="0" baseline="0" smtClean="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597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cs typeface="Times New Roman" pitchFamily="18" charset="0"/>
                        </a:rPr>
                        <a:t>abc</a:t>
                      </a:r>
                      <a:endParaRPr kumimoji="0" lang="en-US" sz="900" b="0" i="0" u="none" strike="noStrike" cap="none" normalizeH="0" baseline="0" smtClean="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Concatenation</a:t>
                      </a:r>
                      <a:endParaRPr kumimoji="0" lang="en-US" sz="900" b="0" i="0" u="none" strike="noStrike" cap="none" normalizeH="0" baseline="0" smtClean="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Matches </a:t>
                      </a:r>
                      <a:r>
                        <a:rPr kumimoji="0" lang="en-US" sz="900" b="0" i="1" u="none" strike="noStrike" cap="none" normalizeH="0" baseline="0" smtClean="0">
                          <a:ln>
                            <a:noFill/>
                          </a:ln>
                          <a:solidFill>
                            <a:schemeClr val="tx1"/>
                          </a:solidFill>
                          <a:effectLst/>
                          <a:latin typeface="Times New Roman" pitchFamily="18" charset="0"/>
                          <a:cs typeface="Times New Roman" pitchFamily="18" charset="0"/>
                        </a:rPr>
                        <a:t>a</a:t>
                      </a: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 then </a:t>
                      </a:r>
                      <a:r>
                        <a:rPr kumimoji="0" lang="en-US" sz="900" b="0" i="1" u="none" strike="noStrike" cap="none" normalizeH="0" baseline="0" smtClean="0">
                          <a:ln>
                            <a:noFill/>
                          </a:ln>
                          <a:solidFill>
                            <a:schemeClr val="tx1"/>
                          </a:solidFill>
                          <a:effectLst/>
                          <a:latin typeface="Times New Roman" pitchFamily="18" charset="0"/>
                          <a:cs typeface="Times New Roman" pitchFamily="18" charset="0"/>
                        </a:rPr>
                        <a:t>b</a:t>
                      </a: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 then </a:t>
                      </a:r>
                      <a:r>
                        <a:rPr kumimoji="0" lang="en-US" sz="900" b="0" i="1" u="none" strike="noStrike" cap="none" normalizeH="0" baseline="0" smtClean="0">
                          <a:ln>
                            <a:noFill/>
                          </a:ln>
                          <a:solidFill>
                            <a:schemeClr val="tx1"/>
                          </a:solidFill>
                          <a:effectLst/>
                          <a:latin typeface="Times New Roman" pitchFamily="18" charset="0"/>
                          <a:cs typeface="Times New Roman" pitchFamily="18" charset="0"/>
                        </a:rPr>
                        <a:t>c</a:t>
                      </a: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 where </a:t>
                      </a:r>
                      <a:r>
                        <a:rPr kumimoji="0" lang="en-US" sz="900" b="0" i="1" u="none" strike="noStrike" cap="none" normalizeH="0" baseline="0" smtClean="0">
                          <a:ln>
                            <a:noFill/>
                          </a:ln>
                          <a:solidFill>
                            <a:schemeClr val="tx1"/>
                          </a:solidFill>
                          <a:effectLst/>
                          <a:latin typeface="Times New Roman" pitchFamily="18" charset="0"/>
                          <a:cs typeface="Times New Roman" pitchFamily="18" charset="0"/>
                        </a:rPr>
                        <a:t>a</a:t>
                      </a: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900" b="0" i="1" u="none" strike="noStrike" cap="none" normalizeH="0" baseline="0" smtClean="0">
                          <a:ln>
                            <a:noFill/>
                          </a:ln>
                          <a:solidFill>
                            <a:schemeClr val="tx1"/>
                          </a:solidFill>
                          <a:effectLst/>
                          <a:latin typeface="Times New Roman" pitchFamily="18" charset="0"/>
                          <a:cs typeface="Times New Roman" pitchFamily="18" charset="0"/>
                        </a:rPr>
                        <a:t>b</a:t>
                      </a: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 and </a:t>
                      </a:r>
                      <a:r>
                        <a:rPr kumimoji="0" lang="en-US" sz="900" b="0" i="1" u="none" strike="noStrike" cap="none" normalizeH="0" baseline="0" smtClean="0">
                          <a:ln>
                            <a:noFill/>
                          </a:ln>
                          <a:solidFill>
                            <a:schemeClr val="tx1"/>
                          </a:solidFill>
                          <a:effectLst/>
                          <a:latin typeface="Times New Roman" pitchFamily="18" charset="0"/>
                          <a:cs typeface="Times New Roman" pitchFamily="18" charset="0"/>
                        </a:rPr>
                        <a:t>c</a:t>
                      </a: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 are any regexs</a:t>
                      </a:r>
                      <a:endParaRPr kumimoji="0" lang="en-US" sz="900" b="0" i="0" u="none" strike="noStrike" cap="none" normalizeH="0" baseline="0" smtClean="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716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cs typeface="Times New Roman" pitchFamily="18" charset="0"/>
                        </a:rPr>
                        <a:t>a</a:t>
                      </a: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 | </a:t>
                      </a:r>
                      <a:r>
                        <a:rPr kumimoji="0" lang="en-US" sz="900" b="0" i="1" u="none" strike="noStrike" cap="none" normalizeH="0" baseline="0" smtClean="0">
                          <a:ln>
                            <a:noFill/>
                          </a:ln>
                          <a:solidFill>
                            <a:schemeClr val="tx1"/>
                          </a:solidFill>
                          <a:effectLst/>
                          <a:latin typeface="Times New Roman" pitchFamily="18" charset="0"/>
                          <a:cs typeface="Times New Roman" pitchFamily="18" charset="0"/>
                        </a:rPr>
                        <a:t>b</a:t>
                      </a: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 | </a:t>
                      </a:r>
                      <a:r>
                        <a:rPr kumimoji="0" lang="en-US" sz="900" b="0" i="1" u="none" strike="noStrike" cap="none" normalizeH="0" baseline="0" smtClean="0">
                          <a:ln>
                            <a:noFill/>
                          </a:ln>
                          <a:solidFill>
                            <a:schemeClr val="tx1"/>
                          </a:solidFill>
                          <a:effectLst/>
                          <a:latin typeface="Times New Roman" pitchFamily="18" charset="0"/>
                          <a:cs typeface="Times New Roman" pitchFamily="18" charset="0"/>
                        </a:rPr>
                        <a:t>c</a:t>
                      </a:r>
                      <a:endParaRPr kumimoji="0" lang="en-US" sz="900" b="0" i="0" u="none" strike="noStrike" cap="none" normalizeH="0" baseline="0" smtClean="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Union (Or)</a:t>
                      </a:r>
                      <a:endParaRPr kumimoji="0" lang="en-US" sz="900" b="0" i="0" u="none" strike="noStrike" cap="none" normalizeH="0" baseline="0" smtClean="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Matches </a:t>
                      </a:r>
                      <a:r>
                        <a:rPr kumimoji="0" lang="en-US" sz="900" b="0" i="1" u="none" strike="noStrike" cap="none" normalizeH="0" baseline="0" smtClean="0">
                          <a:ln>
                            <a:noFill/>
                          </a:ln>
                          <a:solidFill>
                            <a:schemeClr val="tx1"/>
                          </a:solidFill>
                          <a:effectLst/>
                          <a:latin typeface="Times New Roman" pitchFamily="18" charset="0"/>
                          <a:cs typeface="Times New Roman" pitchFamily="18" charset="0"/>
                        </a:rPr>
                        <a:t>a</a:t>
                      </a: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 or </a:t>
                      </a:r>
                      <a:r>
                        <a:rPr kumimoji="0" lang="en-US" sz="900" b="0" i="1" u="none" strike="noStrike" cap="none" normalizeH="0" baseline="0" smtClean="0">
                          <a:ln>
                            <a:noFill/>
                          </a:ln>
                          <a:solidFill>
                            <a:schemeClr val="tx1"/>
                          </a:solidFill>
                          <a:effectLst/>
                          <a:latin typeface="Times New Roman" pitchFamily="18" charset="0"/>
                          <a:cs typeface="Times New Roman" pitchFamily="18" charset="0"/>
                        </a:rPr>
                        <a:t>b</a:t>
                      </a: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 or </a:t>
                      </a:r>
                      <a:r>
                        <a:rPr kumimoji="0" lang="en-US" sz="900" b="0" i="1" u="none" strike="noStrike" cap="none" normalizeH="0" baseline="0" smtClean="0">
                          <a:ln>
                            <a:noFill/>
                          </a:ln>
                          <a:solidFill>
                            <a:schemeClr val="tx1"/>
                          </a:solidFill>
                          <a:effectLst/>
                          <a:latin typeface="Times New Roman" pitchFamily="18" charset="0"/>
                          <a:cs typeface="Times New Roman" pitchFamily="18" charset="0"/>
                        </a:rPr>
                        <a:t>c</a:t>
                      </a: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 where </a:t>
                      </a:r>
                      <a:r>
                        <a:rPr kumimoji="0" lang="en-US" sz="900" b="0" i="1" u="none" strike="noStrike" cap="none" normalizeH="0" baseline="0" smtClean="0">
                          <a:ln>
                            <a:noFill/>
                          </a:ln>
                          <a:solidFill>
                            <a:schemeClr val="tx1"/>
                          </a:solidFill>
                          <a:effectLst/>
                          <a:latin typeface="Times New Roman" pitchFamily="18" charset="0"/>
                          <a:cs typeface="Times New Roman" pitchFamily="18" charset="0"/>
                        </a:rPr>
                        <a:t>a</a:t>
                      </a: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900" b="0" i="1" u="none" strike="noStrike" cap="none" normalizeH="0" baseline="0" smtClean="0">
                          <a:ln>
                            <a:noFill/>
                          </a:ln>
                          <a:solidFill>
                            <a:schemeClr val="tx1"/>
                          </a:solidFill>
                          <a:effectLst/>
                          <a:latin typeface="Times New Roman" pitchFamily="18" charset="0"/>
                          <a:cs typeface="Times New Roman" pitchFamily="18" charset="0"/>
                        </a:rPr>
                        <a:t>b</a:t>
                      </a: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 and </a:t>
                      </a:r>
                      <a:r>
                        <a:rPr kumimoji="0" lang="en-US" sz="900" b="0" i="1" u="none" strike="noStrike" cap="none" normalizeH="0" baseline="0" smtClean="0">
                          <a:ln>
                            <a:noFill/>
                          </a:ln>
                          <a:solidFill>
                            <a:schemeClr val="tx1"/>
                          </a:solidFill>
                          <a:effectLst/>
                          <a:latin typeface="Times New Roman" pitchFamily="18" charset="0"/>
                          <a:cs typeface="Times New Roman" pitchFamily="18" charset="0"/>
                        </a:rPr>
                        <a:t>c</a:t>
                      </a: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 are any regexs</a:t>
                      </a:r>
                      <a:endParaRPr kumimoji="0" lang="en-US" sz="900" b="0" i="0" u="none" strike="noStrike" cap="none" normalizeH="0" baseline="0" smtClean="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716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cs typeface="Times New Roman" pitchFamily="18" charset="0"/>
                        </a:rPr>
                        <a:t>a</a:t>
                      </a: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900" b="0" i="0" u="none" strike="noStrike" cap="none" normalizeH="0" baseline="0" smtClean="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Kleene star</a:t>
                      </a:r>
                      <a:endParaRPr kumimoji="0" lang="en-US" sz="900" b="0" i="0" u="none" strike="noStrike" cap="none" normalizeH="0" baseline="0" smtClean="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Matches 0 or more </a:t>
                      </a:r>
                      <a:r>
                        <a:rPr kumimoji="0" lang="en-US" sz="900" b="0" i="1" u="none" strike="noStrike" cap="none" normalizeH="0" baseline="0" smtClean="0">
                          <a:ln>
                            <a:noFill/>
                          </a:ln>
                          <a:solidFill>
                            <a:schemeClr val="tx1"/>
                          </a:solidFill>
                          <a:effectLst/>
                          <a:latin typeface="Times New Roman" pitchFamily="18" charset="0"/>
                          <a:cs typeface="Times New Roman" pitchFamily="18" charset="0"/>
                        </a:rPr>
                        <a:t>a</a:t>
                      </a: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’s, where </a:t>
                      </a:r>
                      <a:r>
                        <a:rPr kumimoji="0" lang="en-US" sz="900" b="0" i="1" u="none" strike="noStrike" cap="none" normalizeH="0" baseline="0" smtClean="0">
                          <a:ln>
                            <a:noFill/>
                          </a:ln>
                          <a:solidFill>
                            <a:schemeClr val="tx1"/>
                          </a:solidFill>
                          <a:effectLst/>
                          <a:latin typeface="Times New Roman" pitchFamily="18" charset="0"/>
                          <a:cs typeface="Times New Roman" pitchFamily="18" charset="0"/>
                        </a:rPr>
                        <a:t>a</a:t>
                      </a: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 is any regex</a:t>
                      </a:r>
                      <a:endParaRPr kumimoji="0" lang="en-US" sz="900" b="0" i="0" u="none" strike="noStrike" cap="none" normalizeH="0" baseline="0" smtClean="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597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cs typeface="Times New Roman" pitchFamily="18" charset="0"/>
                        </a:rPr>
                        <a:t>a</a:t>
                      </a: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900" b="0" i="0" u="none" strike="noStrike" cap="none" normalizeH="0" baseline="0" smtClean="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At least one</a:t>
                      </a:r>
                      <a:endParaRPr kumimoji="0" lang="en-US" sz="900" b="0" i="0" u="none" strike="noStrike" cap="none" normalizeH="0" baseline="0" smtClean="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Matches 1 or more </a:t>
                      </a:r>
                      <a:r>
                        <a:rPr kumimoji="0" lang="en-US" sz="900" b="0" i="1" u="none" strike="noStrike" cap="none" normalizeH="0" baseline="0" smtClean="0">
                          <a:ln>
                            <a:noFill/>
                          </a:ln>
                          <a:solidFill>
                            <a:schemeClr val="tx1"/>
                          </a:solidFill>
                          <a:effectLst/>
                          <a:latin typeface="Times New Roman" pitchFamily="18" charset="0"/>
                          <a:cs typeface="Times New Roman" pitchFamily="18" charset="0"/>
                        </a:rPr>
                        <a:t>a</a:t>
                      </a: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’s, where </a:t>
                      </a:r>
                      <a:r>
                        <a:rPr kumimoji="0" lang="en-US" sz="900" b="0" i="1" u="none" strike="noStrike" cap="none" normalizeH="0" baseline="0" smtClean="0">
                          <a:ln>
                            <a:noFill/>
                          </a:ln>
                          <a:solidFill>
                            <a:schemeClr val="tx1"/>
                          </a:solidFill>
                          <a:effectLst/>
                          <a:latin typeface="Times New Roman" pitchFamily="18" charset="0"/>
                          <a:cs typeface="Times New Roman" pitchFamily="18" charset="0"/>
                        </a:rPr>
                        <a:t>a</a:t>
                      </a: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 is any regex</a:t>
                      </a:r>
                      <a:endParaRPr kumimoji="0" lang="en-US" sz="900" b="0" i="0" u="none" strike="noStrike" cap="none" normalizeH="0" baseline="0" smtClean="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716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cs typeface="Times New Roman" pitchFamily="18" charset="0"/>
                        </a:rPr>
                        <a:t>a</a:t>
                      </a: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900" b="0" i="0" u="none" strike="noStrike" cap="none" normalizeH="0" baseline="0" smtClean="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Matches 0 or 1 </a:t>
                      </a:r>
                      <a:r>
                        <a:rPr kumimoji="0" lang="en-US" sz="900" b="0" i="1" u="none" strike="noStrike" cap="none" normalizeH="0" baseline="0" smtClean="0">
                          <a:ln>
                            <a:noFill/>
                          </a:ln>
                          <a:solidFill>
                            <a:schemeClr val="tx1"/>
                          </a:solidFill>
                          <a:effectLst/>
                          <a:latin typeface="Times New Roman" pitchFamily="18" charset="0"/>
                          <a:cs typeface="Times New Roman" pitchFamily="18" charset="0"/>
                        </a:rPr>
                        <a:t>a</a:t>
                      </a: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’s, where </a:t>
                      </a:r>
                      <a:r>
                        <a:rPr kumimoji="0" lang="en-US" sz="900" b="0" i="1" u="none" strike="noStrike" cap="none" normalizeH="0" baseline="0" smtClean="0">
                          <a:ln>
                            <a:noFill/>
                          </a:ln>
                          <a:solidFill>
                            <a:schemeClr val="tx1"/>
                          </a:solidFill>
                          <a:effectLst/>
                          <a:latin typeface="Times New Roman" pitchFamily="18" charset="0"/>
                          <a:cs typeface="Times New Roman" pitchFamily="18" charset="0"/>
                        </a:rPr>
                        <a:t>a</a:t>
                      </a: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 is any regex</a:t>
                      </a:r>
                      <a:endParaRPr kumimoji="0" lang="en-US" sz="900" b="0" i="0" u="none" strike="noStrike" cap="none" normalizeH="0" baseline="0" smtClean="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716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cs typeface="Times New Roman" pitchFamily="18" charset="0"/>
                        </a:rPr>
                        <a:t>a</a:t>
                      </a: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a:t>
                      </a:r>
                      <a:r>
                        <a:rPr kumimoji="0" lang="en-US" sz="900" b="0" i="1" u="none" strike="noStrike" cap="none" normalizeH="0" baseline="0" smtClean="0">
                          <a:ln>
                            <a:noFill/>
                          </a:ln>
                          <a:solidFill>
                            <a:schemeClr val="tx1"/>
                          </a:solidFill>
                          <a:effectLst/>
                          <a:latin typeface="Times New Roman" pitchFamily="18" charset="0"/>
                          <a:cs typeface="Times New Roman" pitchFamily="18" charset="0"/>
                        </a:rPr>
                        <a:t>n</a:t>
                      </a: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900" b="0" i="1" u="none" strike="noStrike" cap="none" normalizeH="0" baseline="0" smtClean="0">
                          <a:ln>
                            <a:noFill/>
                          </a:ln>
                          <a:solidFill>
                            <a:schemeClr val="tx1"/>
                          </a:solidFill>
                          <a:effectLst/>
                          <a:latin typeface="Times New Roman" pitchFamily="18" charset="0"/>
                          <a:cs typeface="Times New Roman" pitchFamily="18" charset="0"/>
                        </a:rPr>
                        <a:t>m</a:t>
                      </a: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900" b="0" i="0" u="none" strike="noStrike" cap="none" normalizeH="0" baseline="0" smtClean="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Replication</a:t>
                      </a:r>
                      <a:endParaRPr kumimoji="0" lang="en-US" sz="900" b="0" i="0" u="none" strike="noStrike" cap="none" normalizeH="0" baseline="0" smtClean="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Matches at least </a:t>
                      </a:r>
                      <a:r>
                        <a:rPr kumimoji="0" lang="en-US" sz="900" b="0" i="1" u="none" strike="noStrike" cap="none" normalizeH="0" baseline="0" smtClean="0">
                          <a:ln>
                            <a:noFill/>
                          </a:ln>
                          <a:solidFill>
                            <a:schemeClr val="tx1"/>
                          </a:solidFill>
                          <a:effectLst/>
                          <a:latin typeface="Times New Roman" pitchFamily="18" charset="0"/>
                          <a:cs typeface="Times New Roman" pitchFamily="18" charset="0"/>
                        </a:rPr>
                        <a:t>n</a:t>
                      </a: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 but no more than </a:t>
                      </a:r>
                      <a:r>
                        <a:rPr kumimoji="0" lang="en-US" sz="900" b="0" i="1" u="none" strike="noStrike" cap="none" normalizeH="0" baseline="0" smtClean="0">
                          <a:ln>
                            <a:noFill/>
                          </a:ln>
                          <a:solidFill>
                            <a:schemeClr val="tx1"/>
                          </a:solidFill>
                          <a:effectLst/>
                          <a:latin typeface="Times New Roman" pitchFamily="18" charset="0"/>
                          <a:cs typeface="Times New Roman" pitchFamily="18" charset="0"/>
                        </a:rPr>
                        <a:t>m</a:t>
                      </a: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900" b="0" i="1" u="none" strike="noStrike" cap="none" normalizeH="0" baseline="0" smtClean="0">
                          <a:ln>
                            <a:noFill/>
                          </a:ln>
                          <a:solidFill>
                            <a:schemeClr val="tx1"/>
                          </a:solidFill>
                          <a:effectLst/>
                          <a:latin typeface="Times New Roman" pitchFamily="18" charset="0"/>
                          <a:cs typeface="Times New Roman" pitchFamily="18" charset="0"/>
                        </a:rPr>
                        <a:t>a</a:t>
                      </a: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’s, where </a:t>
                      </a:r>
                      <a:r>
                        <a:rPr kumimoji="0" lang="en-US" sz="900" b="0" i="1" u="none" strike="noStrike" cap="none" normalizeH="0" baseline="0" smtClean="0">
                          <a:ln>
                            <a:noFill/>
                          </a:ln>
                          <a:solidFill>
                            <a:schemeClr val="tx1"/>
                          </a:solidFill>
                          <a:effectLst/>
                          <a:latin typeface="Times New Roman" pitchFamily="18" charset="0"/>
                          <a:cs typeface="Times New Roman" pitchFamily="18" charset="0"/>
                        </a:rPr>
                        <a:t>a</a:t>
                      </a: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 is any regex</a:t>
                      </a:r>
                      <a:endParaRPr kumimoji="0" lang="en-US" sz="900" b="0" i="0" u="none" strike="noStrike" cap="none" normalizeH="0" baseline="0" smtClean="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597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cs typeface="Times New Roman" pitchFamily="18" charset="0"/>
                        </a:rPr>
                        <a:t>a</a:t>
                      </a: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900" b="0" i="0" u="none" strike="noStrike" cap="none" normalizeH="0" baseline="0" smtClean="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Parsimonious</a:t>
                      </a:r>
                      <a:endParaRPr kumimoji="0" lang="en-US" sz="900" b="0" i="0" u="none" strike="noStrike" cap="none" normalizeH="0" baseline="0" smtClean="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Turns off greedy matching so the shortest match is selected</a:t>
                      </a:r>
                      <a:endParaRPr kumimoji="0" lang="en-US" sz="900" b="0" i="0" u="none" strike="noStrike" cap="none" normalizeH="0" baseline="0" smtClean="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716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cs typeface="Times New Roman" pitchFamily="18" charset="0"/>
                        </a:rPr>
                        <a:t>a</a:t>
                      </a: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900" b="0" i="0" u="none" strike="noStrike" cap="none" normalizeH="0" baseline="0" smtClean="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900" b="0"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900" b="0"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716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900" b="0" i="0" u="none" strike="noStrike" cap="none" normalizeH="0" baseline="0" smtClean="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Wild card</a:t>
                      </a:r>
                      <a:endParaRPr kumimoji="0" lang="en-US" sz="900" b="0" i="0" u="none" strike="noStrike" cap="none" normalizeH="0" baseline="0" smtClean="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Matches any character except newline</a:t>
                      </a:r>
                      <a:endParaRPr kumimoji="0" lang="en-US" sz="900" b="0" i="0" u="none" strike="noStrike" cap="none" normalizeH="0" baseline="0" smtClean="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716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900" b="0" i="0" u="none" strike="noStrike" cap="none" normalizeH="0" baseline="0" smtClean="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Left anchor</a:t>
                      </a:r>
                      <a:endParaRPr kumimoji="0" lang="en-US" sz="900" b="0" i="0" u="none" strike="noStrike" cap="none" normalizeH="0" baseline="0" smtClean="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Anchors the match to the beginning of a line or string</a:t>
                      </a:r>
                      <a:endParaRPr kumimoji="0" lang="en-US" sz="900" b="0" i="0" u="none" strike="noStrike" cap="none" normalizeH="0" baseline="0" smtClean="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597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900" b="0" i="0" u="none" strike="noStrike" cap="none" normalizeH="0" baseline="0" smtClean="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Right anchor</a:t>
                      </a:r>
                      <a:endParaRPr kumimoji="0" lang="en-US" sz="900" b="0" i="0" u="none" strike="noStrike" cap="none" normalizeH="0" baseline="0" smtClean="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Anchors the match to the end of a line or string </a:t>
                      </a:r>
                      <a:endParaRPr kumimoji="0" lang="en-US" sz="900" b="0" i="0" u="none" strike="noStrike" cap="none" normalizeH="0" baseline="0" smtClean="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29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a:t>
                      </a:r>
                      <a:r>
                        <a:rPr kumimoji="0" lang="en-US" sz="900" b="0" i="0" u="none" strike="noStrike" cap="none" normalizeH="0" baseline="0" smtClean="0">
                          <a:ln>
                            <a:noFill/>
                          </a:ln>
                          <a:solidFill>
                            <a:schemeClr val="tx1"/>
                          </a:solidFill>
                          <a:effectLst/>
                          <a:latin typeface="Courier New" pitchFamily="49" charset="0"/>
                          <a:cs typeface="Times New Roman" pitchFamily="18" charset="0"/>
                        </a:rPr>
                        <a:t>a</a:t>
                      </a: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a:t>
                      </a:r>
                      <a:r>
                        <a:rPr kumimoji="0" lang="en-US" sz="900" b="0" i="0" u="none" strike="noStrike" cap="none" normalizeH="0" baseline="0" smtClean="0">
                          <a:ln>
                            <a:noFill/>
                          </a:ln>
                          <a:solidFill>
                            <a:schemeClr val="tx1"/>
                          </a:solidFill>
                          <a:effectLst/>
                          <a:latin typeface="Courier New" pitchFamily="49" charset="0"/>
                          <a:cs typeface="Times New Roman" pitchFamily="18" charset="0"/>
                        </a:rPr>
                        <a:t>z</a:t>
                      </a: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900" b="0" i="0" u="none" strike="noStrike" cap="none" normalizeH="0" baseline="0" smtClean="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Assuming a collating sequence, matches any single character in range </a:t>
                      </a:r>
                      <a:endParaRPr kumimoji="0" lang="en-US" sz="900" b="0" i="0" u="none" strike="noStrike" cap="none" normalizeH="0" baseline="0" smtClean="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29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a:t>
                      </a:r>
                      <a:r>
                        <a:rPr kumimoji="0" lang="en-US" sz="900" b="0" i="0" u="none" strike="noStrike" cap="none" normalizeH="0" baseline="0" smtClean="0">
                          <a:ln>
                            <a:noFill/>
                          </a:ln>
                          <a:solidFill>
                            <a:schemeClr val="tx1"/>
                          </a:solidFill>
                          <a:effectLst/>
                          <a:latin typeface="Courier New" pitchFamily="49" charset="0"/>
                          <a:cs typeface="Times New Roman" pitchFamily="18" charset="0"/>
                        </a:rPr>
                        <a:t>a</a:t>
                      </a: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a:t>
                      </a:r>
                      <a:r>
                        <a:rPr kumimoji="0" lang="en-US" sz="900" b="0" i="0" u="none" strike="noStrike" cap="none" normalizeH="0" baseline="0" smtClean="0">
                          <a:ln>
                            <a:noFill/>
                          </a:ln>
                          <a:solidFill>
                            <a:schemeClr val="tx1"/>
                          </a:solidFill>
                          <a:effectLst/>
                          <a:latin typeface="Courier New" pitchFamily="49" charset="0"/>
                          <a:cs typeface="Times New Roman" pitchFamily="18" charset="0"/>
                        </a:rPr>
                        <a:t>z</a:t>
                      </a: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900" b="0" i="0" u="none" strike="noStrike" cap="none" normalizeH="0" baseline="0" smtClean="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Assuming a collating sequence, matches any single character not in range </a:t>
                      </a:r>
                      <a:endParaRPr kumimoji="0" lang="en-US" sz="900" b="0" i="0" u="none" strike="noStrike" cap="none" normalizeH="0" baseline="0" smtClean="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716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a:t>
                      </a:r>
                      <a:r>
                        <a:rPr kumimoji="0" lang="en-US" sz="900" b="0" i="0" u="none" strike="noStrike" cap="none" normalizeH="0" baseline="0" smtClean="0">
                          <a:ln>
                            <a:noFill/>
                          </a:ln>
                          <a:solidFill>
                            <a:schemeClr val="tx1"/>
                          </a:solidFill>
                          <a:effectLst/>
                          <a:latin typeface="Courier New" pitchFamily="49" charset="0"/>
                          <a:cs typeface="Times New Roman" pitchFamily="18" charset="0"/>
                        </a:rPr>
                        <a:t>d</a:t>
                      </a:r>
                      <a:endParaRPr kumimoji="0" lang="en-US" sz="900" b="0" i="0" u="none" strike="noStrike" cap="none" normalizeH="0" baseline="0" smtClean="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Digit</a:t>
                      </a:r>
                      <a:endParaRPr kumimoji="0" lang="en-US" sz="900" b="0" i="0" u="none" strike="noStrike" cap="none" normalizeH="0" baseline="0" smtClean="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Matches any single digit, i.e., string in [</a:t>
                      </a:r>
                      <a:r>
                        <a:rPr kumimoji="0" lang="en-US" sz="900" b="0" i="0" u="none" strike="noStrike" cap="none" normalizeH="0" baseline="0" smtClean="0">
                          <a:ln>
                            <a:noFill/>
                          </a:ln>
                          <a:solidFill>
                            <a:schemeClr val="tx1"/>
                          </a:solidFill>
                          <a:effectLst/>
                          <a:latin typeface="Courier New" pitchFamily="49" charset="0"/>
                          <a:cs typeface="Times New Roman" pitchFamily="18" charset="0"/>
                        </a:rPr>
                        <a:t>0</a:t>
                      </a: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a:t>
                      </a:r>
                      <a:r>
                        <a:rPr kumimoji="0" lang="en-US" sz="900" b="0" i="0" u="none" strike="noStrike" cap="none" normalizeH="0" baseline="0" smtClean="0">
                          <a:ln>
                            <a:noFill/>
                          </a:ln>
                          <a:solidFill>
                            <a:schemeClr val="tx1"/>
                          </a:solidFill>
                          <a:effectLst/>
                          <a:latin typeface="Courier New" pitchFamily="49" charset="0"/>
                          <a:cs typeface="Times New Roman" pitchFamily="18" charset="0"/>
                        </a:rPr>
                        <a:t>9</a:t>
                      </a: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900" b="0" i="0" u="none" strike="noStrike" cap="none" normalizeH="0" baseline="0" smtClean="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716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a:t>
                      </a:r>
                      <a:r>
                        <a:rPr kumimoji="0" lang="en-US" sz="900" b="0" i="0" u="none" strike="noStrike" cap="none" normalizeH="0" baseline="0" smtClean="0">
                          <a:ln>
                            <a:noFill/>
                          </a:ln>
                          <a:solidFill>
                            <a:schemeClr val="tx1"/>
                          </a:solidFill>
                          <a:effectLst/>
                          <a:latin typeface="Courier New" pitchFamily="49" charset="0"/>
                          <a:cs typeface="Times New Roman" pitchFamily="18" charset="0"/>
                        </a:rPr>
                        <a:t>D</a:t>
                      </a:r>
                      <a:endParaRPr kumimoji="0" lang="en-US" sz="900" b="0" i="0" u="none" strike="noStrike" cap="none" normalizeH="0" baseline="0" smtClean="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Nondigit</a:t>
                      </a:r>
                      <a:endParaRPr kumimoji="0" lang="en-US" sz="900" b="0" i="0" u="none" strike="noStrike" cap="none" normalizeH="0" baseline="0" smtClean="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Matches any single nondigit character, i.e., [^</a:t>
                      </a:r>
                      <a:r>
                        <a:rPr kumimoji="0" lang="en-US" sz="900" b="0" i="0" u="none" strike="noStrike" cap="none" normalizeH="0" baseline="0" smtClean="0">
                          <a:ln>
                            <a:noFill/>
                          </a:ln>
                          <a:solidFill>
                            <a:schemeClr val="tx1"/>
                          </a:solidFill>
                          <a:effectLst/>
                          <a:latin typeface="Courier New" pitchFamily="49" charset="0"/>
                          <a:cs typeface="Times New Roman" pitchFamily="18" charset="0"/>
                        </a:rPr>
                        <a:t>0</a:t>
                      </a: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a:t>
                      </a:r>
                      <a:r>
                        <a:rPr kumimoji="0" lang="en-US" sz="900" b="0" i="0" u="none" strike="noStrike" cap="none" normalizeH="0" baseline="0" smtClean="0">
                          <a:ln>
                            <a:noFill/>
                          </a:ln>
                          <a:solidFill>
                            <a:schemeClr val="tx1"/>
                          </a:solidFill>
                          <a:effectLst/>
                          <a:latin typeface="Courier New" pitchFamily="49" charset="0"/>
                          <a:cs typeface="Times New Roman" pitchFamily="18" charset="0"/>
                        </a:rPr>
                        <a:t>9</a:t>
                      </a: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900" b="0" i="0" u="none" strike="noStrike" cap="none" normalizeH="0" baseline="0" smtClean="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597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a:t>
                      </a:r>
                      <a:r>
                        <a:rPr kumimoji="0" lang="en-US" sz="900" b="0" i="0" u="none" strike="noStrike" cap="none" normalizeH="0" baseline="0" smtClean="0">
                          <a:ln>
                            <a:noFill/>
                          </a:ln>
                          <a:solidFill>
                            <a:schemeClr val="tx1"/>
                          </a:solidFill>
                          <a:effectLst/>
                          <a:latin typeface="Courier New" pitchFamily="49" charset="0"/>
                          <a:cs typeface="Times New Roman" pitchFamily="18" charset="0"/>
                        </a:rPr>
                        <a:t>w</a:t>
                      </a:r>
                      <a:endParaRPr kumimoji="0" lang="en-US" sz="900" b="0" i="0" u="none" strike="noStrike" cap="none" normalizeH="0" baseline="0" smtClean="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Alphanumeric</a:t>
                      </a:r>
                      <a:endParaRPr kumimoji="0" lang="en-US" sz="900" b="0" i="0" u="none" strike="noStrike" cap="none" normalizeH="0" baseline="0" smtClean="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Matches any single “word” character, i.e., [</a:t>
                      </a:r>
                      <a:r>
                        <a:rPr kumimoji="0" lang="en-US" sz="900" b="0" i="0" u="none" strike="noStrike" cap="none" normalizeH="0" baseline="0" smtClean="0">
                          <a:ln>
                            <a:noFill/>
                          </a:ln>
                          <a:solidFill>
                            <a:schemeClr val="tx1"/>
                          </a:solidFill>
                          <a:effectLst/>
                          <a:latin typeface="Courier New" pitchFamily="49" charset="0"/>
                          <a:cs typeface="Times New Roman" pitchFamily="18" charset="0"/>
                        </a:rPr>
                        <a:t>a</a:t>
                      </a: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a:t>
                      </a:r>
                      <a:r>
                        <a:rPr kumimoji="0" lang="en-US" sz="900" b="0" i="0" u="none" strike="noStrike" cap="none" normalizeH="0" baseline="0" smtClean="0">
                          <a:ln>
                            <a:noFill/>
                          </a:ln>
                          <a:solidFill>
                            <a:schemeClr val="tx1"/>
                          </a:solidFill>
                          <a:effectLst/>
                          <a:latin typeface="Courier New" pitchFamily="49" charset="0"/>
                          <a:cs typeface="Times New Roman" pitchFamily="18" charset="0"/>
                        </a:rPr>
                        <a:t>zA</a:t>
                      </a: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a:t>
                      </a:r>
                      <a:r>
                        <a:rPr kumimoji="0" lang="en-US" sz="900" b="0" i="0" u="none" strike="noStrike" cap="none" normalizeH="0" baseline="0" smtClean="0">
                          <a:ln>
                            <a:noFill/>
                          </a:ln>
                          <a:solidFill>
                            <a:schemeClr val="tx1"/>
                          </a:solidFill>
                          <a:effectLst/>
                          <a:latin typeface="Courier New" pitchFamily="49" charset="0"/>
                          <a:cs typeface="Times New Roman" pitchFamily="18" charset="0"/>
                        </a:rPr>
                        <a:t>Z0</a:t>
                      </a: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a:t>
                      </a:r>
                      <a:r>
                        <a:rPr kumimoji="0" lang="en-US" sz="900" b="0" i="0" u="none" strike="noStrike" cap="none" normalizeH="0" baseline="0" smtClean="0">
                          <a:ln>
                            <a:noFill/>
                          </a:ln>
                          <a:solidFill>
                            <a:schemeClr val="tx1"/>
                          </a:solidFill>
                          <a:effectLst/>
                          <a:latin typeface="Courier New" pitchFamily="49" charset="0"/>
                          <a:cs typeface="Times New Roman" pitchFamily="18" charset="0"/>
                        </a:rPr>
                        <a:t>9</a:t>
                      </a: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900" b="0" i="0" u="none" strike="noStrike" cap="none" normalizeH="0" baseline="0" smtClean="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409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a:t>
                      </a:r>
                      <a:r>
                        <a:rPr kumimoji="0" lang="en-US" sz="900" b="0" i="0" u="none" strike="noStrike" cap="none" normalizeH="0" baseline="0" smtClean="0">
                          <a:ln>
                            <a:noFill/>
                          </a:ln>
                          <a:solidFill>
                            <a:schemeClr val="tx1"/>
                          </a:solidFill>
                          <a:effectLst/>
                          <a:latin typeface="Courier New" pitchFamily="49" charset="0"/>
                          <a:cs typeface="Times New Roman" pitchFamily="18" charset="0"/>
                        </a:rPr>
                        <a:t>W</a:t>
                      </a:r>
                      <a:endParaRPr kumimoji="0" lang="en-US" sz="900" b="0" i="0" u="none" strike="noStrike" cap="none" normalizeH="0" baseline="0" smtClean="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Nonalphanumeric</a:t>
                      </a:r>
                      <a:endParaRPr kumimoji="0" lang="en-US" sz="900" b="0" i="0" u="none" strike="noStrike" cap="none" normalizeH="0" baseline="0" smtClean="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Matches any character in [^</a:t>
                      </a:r>
                      <a:r>
                        <a:rPr kumimoji="0" lang="en-US" sz="900" b="0" i="0" u="none" strike="noStrike" cap="none" normalizeH="0" baseline="0" smtClean="0">
                          <a:ln>
                            <a:noFill/>
                          </a:ln>
                          <a:solidFill>
                            <a:schemeClr val="tx1"/>
                          </a:solidFill>
                          <a:effectLst/>
                          <a:latin typeface="Courier New" pitchFamily="49" charset="0"/>
                          <a:cs typeface="Times New Roman" pitchFamily="18" charset="0"/>
                        </a:rPr>
                        <a:t>a</a:t>
                      </a: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a:t>
                      </a:r>
                      <a:r>
                        <a:rPr kumimoji="0" lang="en-US" sz="900" b="0" i="0" u="none" strike="noStrike" cap="none" normalizeH="0" baseline="0" smtClean="0">
                          <a:ln>
                            <a:noFill/>
                          </a:ln>
                          <a:solidFill>
                            <a:schemeClr val="tx1"/>
                          </a:solidFill>
                          <a:effectLst/>
                          <a:latin typeface="Courier New" pitchFamily="49" charset="0"/>
                          <a:cs typeface="Times New Roman" pitchFamily="18" charset="0"/>
                        </a:rPr>
                        <a:t>zA</a:t>
                      </a: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a:t>
                      </a:r>
                      <a:r>
                        <a:rPr kumimoji="0" lang="en-US" sz="900" b="0" i="0" u="none" strike="noStrike" cap="none" normalizeH="0" baseline="0" smtClean="0">
                          <a:ln>
                            <a:noFill/>
                          </a:ln>
                          <a:solidFill>
                            <a:schemeClr val="tx1"/>
                          </a:solidFill>
                          <a:effectLst/>
                          <a:latin typeface="Courier New" pitchFamily="49" charset="0"/>
                          <a:cs typeface="Times New Roman" pitchFamily="18" charset="0"/>
                        </a:rPr>
                        <a:t>Z0</a:t>
                      </a: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a:t>
                      </a:r>
                      <a:r>
                        <a:rPr kumimoji="0" lang="en-US" sz="900" b="0" i="0" u="none" strike="noStrike" cap="none" normalizeH="0" baseline="0" smtClean="0">
                          <a:ln>
                            <a:noFill/>
                          </a:ln>
                          <a:solidFill>
                            <a:schemeClr val="tx1"/>
                          </a:solidFill>
                          <a:effectLst/>
                          <a:latin typeface="Courier New" pitchFamily="49" charset="0"/>
                          <a:cs typeface="Times New Roman" pitchFamily="18" charset="0"/>
                        </a:rPr>
                        <a:t>9</a:t>
                      </a: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900" b="0" i="0" u="none" strike="noStrike" cap="none" normalizeH="0" baseline="0" smtClean="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597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a:t>
                      </a:r>
                      <a:r>
                        <a:rPr kumimoji="0" lang="en-US" sz="900" b="0" i="0" u="none" strike="noStrike" cap="none" normalizeH="0" baseline="0" smtClean="0">
                          <a:ln>
                            <a:noFill/>
                          </a:ln>
                          <a:solidFill>
                            <a:schemeClr val="tx1"/>
                          </a:solidFill>
                          <a:effectLst/>
                          <a:latin typeface="Courier New" pitchFamily="49" charset="0"/>
                          <a:cs typeface="Times New Roman" pitchFamily="18" charset="0"/>
                        </a:rPr>
                        <a:t>s</a:t>
                      </a:r>
                      <a:endParaRPr kumimoji="0" lang="en-US" sz="900" b="0" i="0" u="none" strike="noStrike" cap="none" normalizeH="0" baseline="0" smtClean="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White space</a:t>
                      </a:r>
                      <a:endParaRPr kumimoji="0" lang="en-US" sz="900" b="0" i="0" u="none" strike="noStrike" cap="none" normalizeH="0" baseline="0" smtClean="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Matches any character in [space, tab, newline, etc.] </a:t>
                      </a:r>
                      <a:endParaRPr kumimoji="0" lang="en-US" sz="900" b="0" i="0" u="none" strike="noStrike" cap="none" normalizeH="0" baseline="0" smtClean="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021984838"/>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ChangeArrowheads="1"/>
          </p:cNvSpPr>
          <p:nvPr/>
        </p:nvSpPr>
        <p:spPr bwMode="auto">
          <a:xfrm>
            <a:off x="1657350" y="114300"/>
            <a:ext cx="6343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700" b="1" dirty="0">
                <a:solidFill>
                  <a:schemeClr val="tx2"/>
                </a:solidFill>
              </a:rPr>
              <a:t>What You Should Write </a:t>
            </a:r>
            <a:br>
              <a:rPr lang="en-US" sz="2700" b="1" dirty="0">
                <a:solidFill>
                  <a:schemeClr val="tx2"/>
                </a:solidFill>
              </a:rPr>
            </a:br>
            <a:r>
              <a:rPr lang="en-US" sz="2700" b="1" dirty="0">
                <a:solidFill>
                  <a:schemeClr val="tx2"/>
                </a:solidFill>
              </a:rPr>
              <a:t>(read these details later)</a:t>
            </a:r>
            <a:r>
              <a:rPr lang="en-US" sz="2700" dirty="0">
                <a:solidFill>
                  <a:schemeClr val="tx2"/>
                </a:solidFill>
              </a:rPr>
              <a:t> </a:t>
            </a:r>
          </a:p>
        </p:txBody>
      </p:sp>
      <p:sp>
        <p:nvSpPr>
          <p:cNvPr id="31747" name="Text Box 7"/>
          <p:cNvSpPr txBox="1">
            <a:spLocks noChangeArrowheads="1"/>
          </p:cNvSpPr>
          <p:nvPr/>
        </p:nvSpPr>
        <p:spPr bwMode="auto">
          <a:xfrm>
            <a:off x="1771650" y="852489"/>
            <a:ext cx="6057900" cy="680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dirty="0"/>
              <a:t>We prove that </a:t>
            </a:r>
            <a:r>
              <a:rPr lang="en-US" i="1" dirty="0"/>
              <a:t>L</a:t>
            </a:r>
            <a:r>
              <a:rPr lang="en-US" dirty="0"/>
              <a:t> = {</a:t>
            </a:r>
            <a:r>
              <a:rPr lang="en-US" dirty="0" err="1">
                <a:latin typeface="Courier New" panose="02070309020205020404" pitchFamily="49" charset="0"/>
              </a:rPr>
              <a:t>a</a:t>
            </a:r>
            <a:r>
              <a:rPr lang="en-US" i="1" baseline="30000" dirty="0" err="1"/>
              <a:t>n</a:t>
            </a:r>
            <a:r>
              <a:rPr lang="en-US" dirty="0" err="1">
                <a:latin typeface="Courier New" panose="02070309020205020404" pitchFamily="49" charset="0"/>
              </a:rPr>
              <a:t>b</a:t>
            </a:r>
            <a:r>
              <a:rPr lang="en-US" i="1" baseline="30000" dirty="0" err="1"/>
              <a:t>n</a:t>
            </a:r>
            <a:r>
              <a:rPr lang="en-US" dirty="0"/>
              <a:t>: </a:t>
            </a:r>
            <a:r>
              <a:rPr lang="en-US" i="1" dirty="0"/>
              <a:t>n</a:t>
            </a:r>
            <a:r>
              <a:rPr lang="en-US" dirty="0"/>
              <a:t> </a:t>
            </a:r>
            <a:r>
              <a:rPr lang="en-US" dirty="0">
                <a:sym typeface="Symbol" panose="05050102010706020507" pitchFamily="18" charset="2"/>
              </a:rPr>
              <a:t></a:t>
            </a:r>
            <a:r>
              <a:rPr lang="en-US" dirty="0"/>
              <a:t> 0} is not regular</a:t>
            </a:r>
          </a:p>
          <a:p>
            <a:pPr eaLnBrk="1" hangingPunct="1"/>
            <a:endParaRPr lang="en-US" sz="750" dirty="0"/>
          </a:p>
          <a:p>
            <a:pPr eaLnBrk="1" hangingPunct="1"/>
            <a:r>
              <a:rPr lang="en-US" dirty="0"/>
              <a:t>Let </a:t>
            </a:r>
            <a:r>
              <a:rPr lang="en-US" i="1" dirty="0"/>
              <a:t>w</a:t>
            </a:r>
            <a:r>
              <a:rPr lang="en-US" dirty="0"/>
              <a:t> = </a:t>
            </a:r>
            <a:r>
              <a:rPr lang="en-US" dirty="0" err="1">
                <a:latin typeface="Courier New" panose="02070309020205020404" pitchFamily="49" charset="0"/>
              </a:rPr>
              <a:t>a</a:t>
            </a:r>
            <a:r>
              <a:rPr lang="en-US" baseline="30000" dirty="0" err="1">
                <a:sym typeface="Symbol" panose="05050102010706020507" pitchFamily="18" charset="2"/>
              </a:rPr>
              <a:t></a:t>
            </a:r>
            <a:r>
              <a:rPr lang="en-US" i="1" baseline="30000" dirty="0" err="1"/>
              <a:t>k</a:t>
            </a:r>
            <a:r>
              <a:rPr lang="en-US" baseline="30000" dirty="0"/>
              <a:t>/2</a:t>
            </a:r>
            <a:r>
              <a:rPr lang="en-US" baseline="30000" dirty="0">
                <a:sym typeface="Symbol" panose="05050102010706020507" pitchFamily="18" charset="2"/>
              </a:rPr>
              <a:t></a:t>
            </a:r>
            <a:r>
              <a:rPr lang="en-US" dirty="0">
                <a:latin typeface="Courier New" panose="02070309020205020404" pitchFamily="49" charset="0"/>
              </a:rPr>
              <a:t>b</a:t>
            </a:r>
            <a:r>
              <a:rPr lang="en-US" baseline="30000" dirty="0">
                <a:sym typeface="Symbol" panose="05050102010706020507" pitchFamily="18" charset="2"/>
              </a:rPr>
              <a:t></a:t>
            </a:r>
            <a:r>
              <a:rPr lang="en-US" i="1" baseline="30000" dirty="0"/>
              <a:t>k</a:t>
            </a:r>
            <a:r>
              <a:rPr lang="en-US" baseline="30000" dirty="0"/>
              <a:t>/2</a:t>
            </a:r>
            <a:r>
              <a:rPr lang="en-US" baseline="30000" dirty="0">
                <a:sym typeface="Symbol" panose="05050102010706020507" pitchFamily="18" charset="2"/>
              </a:rPr>
              <a:t></a:t>
            </a:r>
            <a:r>
              <a:rPr lang="en-US" dirty="0"/>
              <a:t>.  (If not completely obvious, as in this case, show that </a:t>
            </a:r>
            <a:r>
              <a:rPr lang="en-US" i="1" dirty="0"/>
              <a:t>w</a:t>
            </a:r>
            <a:r>
              <a:rPr lang="en-US" dirty="0"/>
              <a:t> is in fact in </a:t>
            </a:r>
            <a:r>
              <a:rPr lang="en-US" i="1" dirty="0"/>
              <a:t>L</a:t>
            </a:r>
            <a:r>
              <a:rPr lang="en-US" dirty="0"/>
              <a:t>.)</a:t>
            </a:r>
          </a:p>
          <a:p>
            <a:pPr eaLnBrk="1" hangingPunct="1"/>
            <a:endParaRPr lang="en-US" dirty="0"/>
          </a:p>
          <a:p>
            <a:pPr eaLnBrk="1" hangingPunct="1"/>
            <a:endParaRPr lang="en-US" sz="750" dirty="0"/>
          </a:p>
          <a:p>
            <a:pPr eaLnBrk="1" hangingPunct="1"/>
            <a:r>
              <a:rPr lang="en-US" dirty="0"/>
              <a:t>         </a:t>
            </a:r>
            <a:r>
              <a:rPr lang="en-US" dirty="0" err="1">
                <a:latin typeface="Courier New" panose="02070309020205020404" pitchFamily="49" charset="0"/>
              </a:rPr>
              <a:t>aaaaa</a:t>
            </a:r>
            <a:r>
              <a:rPr lang="en-US" dirty="0"/>
              <a:t>…..</a:t>
            </a:r>
            <a:r>
              <a:rPr lang="en-US" dirty="0" err="1" smtClean="0">
                <a:latin typeface="Courier New" panose="02070309020205020404" pitchFamily="49" charset="0"/>
              </a:rPr>
              <a:t>aaaaaa</a:t>
            </a:r>
            <a:r>
              <a:rPr lang="en-US" dirty="0" smtClean="0"/>
              <a:t>| </a:t>
            </a:r>
            <a:r>
              <a:rPr lang="en-US" dirty="0" err="1">
                <a:latin typeface="Courier New" panose="02070309020205020404" pitchFamily="49" charset="0"/>
              </a:rPr>
              <a:t>bbbbb</a:t>
            </a:r>
            <a:r>
              <a:rPr lang="en-US" dirty="0"/>
              <a:t>…..</a:t>
            </a:r>
            <a:r>
              <a:rPr lang="en-US" dirty="0" err="1">
                <a:latin typeface="Courier New" panose="02070309020205020404" pitchFamily="49" charset="0"/>
              </a:rPr>
              <a:t>bbbbbb</a:t>
            </a:r>
            <a:endParaRPr lang="en-US" dirty="0">
              <a:latin typeface="Courier New" panose="02070309020205020404" pitchFamily="49" charset="0"/>
            </a:endParaRPr>
          </a:p>
          <a:p>
            <a:pPr eaLnBrk="1" hangingPunct="1"/>
            <a:r>
              <a:rPr lang="en-US" dirty="0"/>
              <a:t>	       	      </a:t>
            </a:r>
            <a:r>
              <a:rPr lang="en-US" b="1" dirty="0">
                <a:solidFill>
                  <a:schemeClr val="accent5">
                    <a:lumMod val="50000"/>
                  </a:schemeClr>
                </a:solidFill>
              </a:rPr>
              <a:t>1</a:t>
            </a:r>
            <a:r>
              <a:rPr lang="en-US" dirty="0"/>
              <a:t>            </a:t>
            </a:r>
            <a:r>
              <a:rPr lang="en-US" dirty="0" smtClean="0"/>
              <a:t>    |              </a:t>
            </a:r>
            <a:r>
              <a:rPr lang="en-US" b="1" dirty="0">
                <a:solidFill>
                  <a:schemeClr val="accent5">
                    <a:lumMod val="50000"/>
                  </a:schemeClr>
                </a:solidFill>
              </a:rPr>
              <a:t>2</a:t>
            </a:r>
            <a:r>
              <a:rPr lang="en-US" dirty="0"/>
              <a:t>                </a:t>
            </a:r>
          </a:p>
          <a:p>
            <a:pPr eaLnBrk="1" hangingPunct="1"/>
            <a:endParaRPr lang="en-US" sz="750" dirty="0"/>
          </a:p>
          <a:p>
            <a:pPr eaLnBrk="1" hangingPunct="1"/>
            <a:r>
              <a:rPr lang="en-US" dirty="0" smtClean="0"/>
              <a:t>There </a:t>
            </a:r>
            <a:r>
              <a:rPr lang="en-US" i="1" dirty="0" smtClean="0"/>
              <a:t>are three possibilities for y</a:t>
            </a:r>
            <a:r>
              <a:rPr lang="en-US" dirty="0" smtClean="0"/>
              <a:t>:</a:t>
            </a:r>
            <a:endParaRPr lang="en-US" dirty="0"/>
          </a:p>
          <a:p>
            <a:pPr eaLnBrk="1" hangingPunct="1"/>
            <a:r>
              <a:rPr lang="en-US" dirty="0"/>
              <a:t>    ● (1):  </a:t>
            </a:r>
            <a:r>
              <a:rPr lang="en-US" i="1" dirty="0"/>
              <a:t>y</a:t>
            </a:r>
            <a:r>
              <a:rPr lang="en-US" dirty="0"/>
              <a:t> = </a:t>
            </a:r>
            <a:r>
              <a:rPr lang="en-US" dirty="0" err="1">
                <a:latin typeface="Courier New" panose="02070309020205020404" pitchFamily="49" charset="0"/>
              </a:rPr>
              <a:t>a</a:t>
            </a:r>
            <a:r>
              <a:rPr lang="en-US" i="1" baseline="30000" dirty="0" err="1"/>
              <a:t>p</a:t>
            </a:r>
            <a:r>
              <a:rPr lang="en-US" dirty="0"/>
              <a:t> for some </a:t>
            </a:r>
            <a:r>
              <a:rPr lang="en-US" i="1" dirty="0"/>
              <a:t>p</a:t>
            </a:r>
            <a:r>
              <a:rPr lang="en-US" dirty="0"/>
              <a:t>.  Since </a:t>
            </a:r>
            <a:r>
              <a:rPr lang="en-US" i="1" dirty="0"/>
              <a:t>y</a:t>
            </a:r>
            <a:r>
              <a:rPr lang="en-US" dirty="0"/>
              <a:t> </a:t>
            </a:r>
            <a:r>
              <a:rPr lang="en-US" dirty="0">
                <a:sym typeface="Symbol" panose="05050102010706020507" pitchFamily="18" charset="2"/>
              </a:rPr>
              <a:t></a:t>
            </a:r>
            <a:r>
              <a:rPr lang="en-US" dirty="0"/>
              <a:t> </a:t>
            </a:r>
            <a:r>
              <a:rPr lang="en-US" dirty="0">
                <a:sym typeface="Symbol" panose="05050102010706020507" pitchFamily="18" charset="2"/>
              </a:rPr>
              <a:t></a:t>
            </a:r>
            <a:r>
              <a:rPr lang="en-US" dirty="0"/>
              <a:t>, </a:t>
            </a:r>
            <a:r>
              <a:rPr lang="en-US" i="1" dirty="0"/>
              <a:t>p</a:t>
            </a:r>
            <a:r>
              <a:rPr lang="en-US" dirty="0"/>
              <a:t> must be greater than 0.  Let </a:t>
            </a:r>
            <a:r>
              <a:rPr lang="en-US" i="1" dirty="0"/>
              <a:t>q</a:t>
            </a:r>
            <a:r>
              <a:rPr lang="en-US" dirty="0"/>
              <a:t> = 2.  </a:t>
            </a:r>
          </a:p>
          <a:p>
            <a:pPr eaLnBrk="1" hangingPunct="1"/>
            <a:r>
              <a:rPr lang="en-US" dirty="0"/>
              <a:t>       The resulting string is </a:t>
            </a:r>
            <a:r>
              <a:rPr lang="en-US" dirty="0" err="1">
                <a:latin typeface="Courier New" panose="02070309020205020404" pitchFamily="49" charset="0"/>
              </a:rPr>
              <a:t>a</a:t>
            </a:r>
            <a:r>
              <a:rPr lang="en-US" i="1" baseline="30000" dirty="0" err="1"/>
              <a:t>k+p</a:t>
            </a:r>
            <a:r>
              <a:rPr lang="en-US" dirty="0" err="1">
                <a:latin typeface="Courier New" panose="02070309020205020404" pitchFamily="49" charset="0"/>
              </a:rPr>
              <a:t>b</a:t>
            </a:r>
            <a:r>
              <a:rPr lang="en-US" i="1" baseline="30000" dirty="0" err="1"/>
              <a:t>k</a:t>
            </a:r>
            <a:r>
              <a:rPr lang="en-US" dirty="0"/>
              <a:t>.   But this string is not in </a:t>
            </a:r>
            <a:r>
              <a:rPr lang="en-US" i="1" dirty="0"/>
              <a:t>L</a:t>
            </a:r>
            <a:r>
              <a:rPr lang="en-US" dirty="0"/>
              <a:t>, since it has </a:t>
            </a:r>
          </a:p>
          <a:p>
            <a:pPr eaLnBrk="1" hangingPunct="1"/>
            <a:r>
              <a:rPr lang="en-US" dirty="0"/>
              <a:t>       more </a:t>
            </a:r>
            <a:r>
              <a:rPr lang="en-US" dirty="0">
                <a:latin typeface="Courier New" panose="02070309020205020404" pitchFamily="49" charset="0"/>
              </a:rPr>
              <a:t>a</a:t>
            </a:r>
            <a:r>
              <a:rPr lang="en-US" dirty="0"/>
              <a:t>’s than </a:t>
            </a:r>
            <a:r>
              <a:rPr lang="en-US" dirty="0">
                <a:latin typeface="Courier New" panose="02070309020205020404" pitchFamily="49" charset="0"/>
              </a:rPr>
              <a:t>b</a:t>
            </a:r>
            <a:r>
              <a:rPr lang="en-US" dirty="0"/>
              <a:t>’s.  .  </a:t>
            </a:r>
          </a:p>
          <a:p>
            <a:pPr eaLnBrk="1" hangingPunct="1"/>
            <a:r>
              <a:rPr lang="en-US" dirty="0"/>
              <a:t>    ● (2):  </a:t>
            </a:r>
            <a:r>
              <a:rPr lang="en-US" i="1" dirty="0"/>
              <a:t>y</a:t>
            </a:r>
            <a:r>
              <a:rPr lang="en-US" dirty="0"/>
              <a:t> = </a:t>
            </a:r>
            <a:r>
              <a:rPr lang="en-US" dirty="0" err="1">
                <a:latin typeface="Courier New" panose="02070309020205020404" pitchFamily="49" charset="0"/>
              </a:rPr>
              <a:t>b</a:t>
            </a:r>
            <a:r>
              <a:rPr lang="en-US" i="1" baseline="30000" dirty="0" err="1"/>
              <a:t>p</a:t>
            </a:r>
            <a:r>
              <a:rPr lang="en-US" dirty="0"/>
              <a:t> for some </a:t>
            </a:r>
            <a:r>
              <a:rPr lang="en-US" i="1" dirty="0"/>
              <a:t>p</a:t>
            </a:r>
            <a:r>
              <a:rPr lang="en-US" dirty="0"/>
              <a:t>.  Since </a:t>
            </a:r>
            <a:r>
              <a:rPr lang="en-US" i="1" dirty="0"/>
              <a:t>y</a:t>
            </a:r>
            <a:r>
              <a:rPr lang="en-US" dirty="0"/>
              <a:t> </a:t>
            </a:r>
            <a:r>
              <a:rPr lang="en-US" dirty="0">
                <a:sym typeface="Symbol" panose="05050102010706020507" pitchFamily="18" charset="2"/>
              </a:rPr>
              <a:t></a:t>
            </a:r>
            <a:r>
              <a:rPr lang="en-US" dirty="0"/>
              <a:t> </a:t>
            </a:r>
            <a:r>
              <a:rPr lang="en-US" dirty="0">
                <a:sym typeface="Symbol" panose="05050102010706020507" pitchFamily="18" charset="2"/>
              </a:rPr>
              <a:t></a:t>
            </a:r>
            <a:r>
              <a:rPr lang="en-US" dirty="0"/>
              <a:t>, </a:t>
            </a:r>
            <a:r>
              <a:rPr lang="en-US" i="1" dirty="0"/>
              <a:t>p</a:t>
            </a:r>
            <a:r>
              <a:rPr lang="en-US" dirty="0"/>
              <a:t> must be greater than 0.  Let </a:t>
            </a:r>
            <a:r>
              <a:rPr lang="en-US" i="1" dirty="0"/>
              <a:t>q</a:t>
            </a:r>
            <a:r>
              <a:rPr lang="en-US" dirty="0"/>
              <a:t> = 2.  </a:t>
            </a:r>
          </a:p>
          <a:p>
            <a:pPr eaLnBrk="1" hangingPunct="1"/>
            <a:r>
              <a:rPr lang="en-US" dirty="0"/>
              <a:t>       The resulting string is </a:t>
            </a:r>
            <a:r>
              <a:rPr lang="en-US" dirty="0" err="1">
                <a:latin typeface="Courier New" panose="02070309020205020404" pitchFamily="49" charset="0"/>
              </a:rPr>
              <a:t>a</a:t>
            </a:r>
            <a:r>
              <a:rPr lang="en-US" i="1" baseline="30000" dirty="0" err="1"/>
              <a:t>k</a:t>
            </a:r>
            <a:r>
              <a:rPr lang="en-US" dirty="0" err="1">
                <a:latin typeface="Courier New" panose="02070309020205020404" pitchFamily="49" charset="0"/>
              </a:rPr>
              <a:t>b</a:t>
            </a:r>
            <a:r>
              <a:rPr lang="en-US" i="1" baseline="30000" dirty="0" err="1"/>
              <a:t>k+p</a:t>
            </a:r>
            <a:r>
              <a:rPr lang="en-US" dirty="0"/>
              <a:t>.   But this string is not in </a:t>
            </a:r>
            <a:r>
              <a:rPr lang="en-US" i="1" dirty="0"/>
              <a:t>L</a:t>
            </a:r>
            <a:r>
              <a:rPr lang="en-US" dirty="0"/>
              <a:t>, since it has </a:t>
            </a:r>
          </a:p>
          <a:p>
            <a:pPr eaLnBrk="1" hangingPunct="1"/>
            <a:r>
              <a:rPr lang="en-US" dirty="0"/>
              <a:t>       more </a:t>
            </a:r>
            <a:r>
              <a:rPr lang="en-US" dirty="0">
                <a:latin typeface="Courier New" panose="02070309020205020404" pitchFamily="49" charset="0"/>
              </a:rPr>
              <a:t>b</a:t>
            </a:r>
            <a:r>
              <a:rPr lang="en-US" dirty="0"/>
              <a:t>’s than </a:t>
            </a:r>
            <a:r>
              <a:rPr lang="en-US" dirty="0">
                <a:latin typeface="Courier New" panose="02070309020205020404" pitchFamily="49" charset="0"/>
              </a:rPr>
              <a:t>a</a:t>
            </a:r>
            <a:r>
              <a:rPr lang="en-US" dirty="0"/>
              <a:t>’s.  </a:t>
            </a:r>
          </a:p>
          <a:p>
            <a:pPr eaLnBrk="1" hangingPunct="1"/>
            <a:r>
              <a:rPr lang="en-US" dirty="0"/>
              <a:t>    ● (1, 2):  </a:t>
            </a:r>
            <a:r>
              <a:rPr lang="en-US" i="1" dirty="0"/>
              <a:t>y</a:t>
            </a:r>
            <a:r>
              <a:rPr lang="en-US" dirty="0"/>
              <a:t> = </a:t>
            </a:r>
            <a:r>
              <a:rPr lang="en-US" dirty="0" err="1">
                <a:latin typeface="Courier New" panose="02070309020205020404" pitchFamily="49" charset="0"/>
              </a:rPr>
              <a:t>a</a:t>
            </a:r>
            <a:r>
              <a:rPr lang="en-US" i="1" baseline="30000" dirty="0" err="1"/>
              <a:t>p</a:t>
            </a:r>
            <a:r>
              <a:rPr lang="en-US" dirty="0" err="1">
                <a:latin typeface="Courier New" panose="02070309020205020404" pitchFamily="49" charset="0"/>
              </a:rPr>
              <a:t>b</a:t>
            </a:r>
            <a:r>
              <a:rPr lang="en-US" i="1" baseline="30000" dirty="0" err="1"/>
              <a:t>r</a:t>
            </a:r>
            <a:r>
              <a:rPr lang="en-US" dirty="0"/>
              <a:t> for some non-zero </a:t>
            </a:r>
            <a:r>
              <a:rPr lang="en-US" i="1" dirty="0"/>
              <a:t>p</a:t>
            </a:r>
            <a:r>
              <a:rPr lang="en-US" dirty="0"/>
              <a:t> and </a:t>
            </a:r>
            <a:r>
              <a:rPr lang="en-US" i="1" dirty="0"/>
              <a:t>r</a:t>
            </a:r>
            <a:r>
              <a:rPr lang="en-US" dirty="0"/>
              <a:t>.  Let </a:t>
            </a:r>
            <a:r>
              <a:rPr lang="en-US" i="1" dirty="0"/>
              <a:t>q</a:t>
            </a:r>
            <a:r>
              <a:rPr lang="en-US" dirty="0"/>
              <a:t> = 2.  The resulting </a:t>
            </a:r>
          </a:p>
          <a:p>
            <a:pPr eaLnBrk="1" hangingPunct="1"/>
            <a:r>
              <a:rPr lang="en-US" dirty="0"/>
              <a:t>       string will have interleaved </a:t>
            </a:r>
            <a:r>
              <a:rPr lang="en-US" dirty="0">
                <a:latin typeface="Courier New" panose="02070309020205020404" pitchFamily="49" charset="0"/>
              </a:rPr>
              <a:t>a</a:t>
            </a:r>
            <a:r>
              <a:rPr lang="en-US" dirty="0"/>
              <a:t>’s and </a:t>
            </a:r>
            <a:r>
              <a:rPr lang="en-US" dirty="0">
                <a:latin typeface="Courier New" panose="02070309020205020404" pitchFamily="49" charset="0"/>
              </a:rPr>
              <a:t>b</a:t>
            </a:r>
            <a:r>
              <a:rPr lang="en-US" dirty="0"/>
              <a:t>’s, and so is not in </a:t>
            </a:r>
            <a:r>
              <a:rPr lang="en-US" i="1" dirty="0"/>
              <a:t>L</a:t>
            </a:r>
            <a:r>
              <a:rPr lang="en-US" dirty="0"/>
              <a:t>.</a:t>
            </a:r>
          </a:p>
          <a:p>
            <a:pPr eaLnBrk="1" hangingPunct="1"/>
            <a:endParaRPr lang="en-US" dirty="0"/>
          </a:p>
          <a:p>
            <a:pPr eaLnBrk="1" hangingPunct="1"/>
            <a:r>
              <a:rPr lang="en-US" dirty="0"/>
              <a:t>Thus </a:t>
            </a:r>
            <a:r>
              <a:rPr lang="en-US" i="1" dirty="0"/>
              <a:t>L</a:t>
            </a:r>
            <a:r>
              <a:rPr lang="en-US" dirty="0"/>
              <a:t> is not regular.</a:t>
            </a:r>
          </a:p>
        </p:txBody>
      </p:sp>
    </p:spTree>
    <p:extLst>
      <p:ext uri="{BB962C8B-B14F-4D97-AF65-F5344CB8AC3E}">
        <p14:creationId xmlns:p14="http://schemas.microsoft.com/office/powerpoint/2010/main" val="2386314607"/>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ChangeArrowheads="1"/>
          </p:cNvSpPr>
          <p:nvPr/>
        </p:nvSpPr>
        <p:spPr bwMode="auto">
          <a:xfrm>
            <a:off x="1657350" y="57150"/>
            <a:ext cx="6343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700" b="1">
                <a:solidFill>
                  <a:schemeClr val="tx2"/>
                </a:solidFill>
              </a:rPr>
              <a:t>A better choice for w </a:t>
            </a:r>
            <a:endParaRPr lang="en-US" sz="2700">
              <a:solidFill>
                <a:schemeClr val="tx2"/>
              </a:solidFill>
            </a:endParaRPr>
          </a:p>
        </p:txBody>
      </p:sp>
      <p:sp>
        <p:nvSpPr>
          <p:cNvPr id="32771" name="Text Box 7"/>
          <p:cNvSpPr txBox="1">
            <a:spLocks noChangeArrowheads="1"/>
          </p:cNvSpPr>
          <p:nvPr/>
        </p:nvSpPr>
        <p:spPr bwMode="auto">
          <a:xfrm>
            <a:off x="1885950" y="742950"/>
            <a:ext cx="6057900" cy="436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650"/>
              <a:t>Second try.  A choice of w that makes it easier:</a:t>
            </a:r>
          </a:p>
          <a:p>
            <a:pPr eaLnBrk="1" hangingPunct="1"/>
            <a:endParaRPr lang="en-US" sz="750"/>
          </a:p>
          <a:p>
            <a:pPr eaLnBrk="1" hangingPunct="1"/>
            <a:r>
              <a:rPr lang="en-US" sz="1650"/>
              <a:t>Choose </a:t>
            </a:r>
            <a:r>
              <a:rPr lang="en-US" sz="1650" i="1"/>
              <a:t>w</a:t>
            </a:r>
            <a:r>
              <a:rPr lang="en-US" sz="1650"/>
              <a:t> to be </a:t>
            </a:r>
            <a:r>
              <a:rPr lang="en-US" sz="1650">
                <a:latin typeface="Courier New" panose="02070309020205020404" pitchFamily="49" charset="0"/>
              </a:rPr>
              <a:t>a</a:t>
            </a:r>
            <a:r>
              <a:rPr lang="en-US" sz="1650" i="1" baseline="30000"/>
              <a:t>k</a:t>
            </a:r>
            <a:r>
              <a:rPr lang="en-US" sz="1650">
                <a:latin typeface="Courier New" panose="02070309020205020404" pitchFamily="49" charset="0"/>
              </a:rPr>
              <a:t>b</a:t>
            </a:r>
            <a:r>
              <a:rPr lang="en-US" sz="1650" i="1" baseline="30000"/>
              <a:t>k</a:t>
            </a:r>
            <a:r>
              <a:rPr lang="en-US" sz="1650"/>
              <a:t>   </a:t>
            </a:r>
          </a:p>
          <a:p>
            <a:pPr eaLnBrk="1" hangingPunct="1"/>
            <a:r>
              <a:rPr lang="en-US" sz="1650"/>
              <a:t>(We get to choose any </a:t>
            </a:r>
            <a:r>
              <a:rPr lang="en-US" sz="1650" i="1"/>
              <a:t>w </a:t>
            </a:r>
            <a:r>
              <a:rPr lang="en-US" sz="1650"/>
              <a:t>whose length is </a:t>
            </a:r>
            <a:r>
              <a:rPr lang="en-US" sz="1650" i="1"/>
              <a:t>at least k</a:t>
            </a:r>
            <a:r>
              <a:rPr lang="en-US" sz="1650"/>
              <a:t>).</a:t>
            </a:r>
          </a:p>
          <a:p>
            <a:pPr eaLnBrk="1" hangingPunct="1"/>
            <a:endParaRPr lang="en-US" sz="1650"/>
          </a:p>
          <a:p>
            <a:pPr eaLnBrk="1" hangingPunct="1"/>
            <a:r>
              <a:rPr lang="en-US" sz="1650"/>
              <a:t>                     1                               2</a:t>
            </a:r>
          </a:p>
          <a:p>
            <a:pPr eaLnBrk="1" hangingPunct="1"/>
            <a:r>
              <a:rPr lang="en-US" sz="1650"/>
              <a:t>	</a:t>
            </a:r>
            <a:r>
              <a:rPr lang="en-US" sz="1650" u="sng"/>
              <a:t>a a a a a … a a</a:t>
            </a:r>
            <a:r>
              <a:rPr lang="en-US" sz="1650"/>
              <a:t> </a:t>
            </a:r>
            <a:r>
              <a:rPr lang="en-US" sz="1650" u="sng"/>
              <a:t>a a</a:t>
            </a:r>
            <a:r>
              <a:rPr lang="en-US" sz="1650"/>
              <a:t> </a:t>
            </a:r>
            <a:r>
              <a:rPr lang="en-US" sz="1650" u="sng"/>
              <a:t>a b b b b  … b b b b b b</a:t>
            </a:r>
            <a:endParaRPr lang="en-US" sz="1650"/>
          </a:p>
          <a:p>
            <a:pPr eaLnBrk="1" hangingPunct="1"/>
            <a:r>
              <a:rPr lang="en-US" sz="1650"/>
              <a:t>                </a:t>
            </a:r>
            <a:r>
              <a:rPr lang="en-US" sz="1650" i="1"/>
              <a:t>x</a:t>
            </a:r>
            <a:r>
              <a:rPr lang="en-US" sz="1650"/>
              <a:t>              </a:t>
            </a:r>
            <a:r>
              <a:rPr lang="en-US" sz="1650" i="1"/>
              <a:t>y</a:t>
            </a:r>
            <a:r>
              <a:rPr lang="en-US" sz="1650"/>
              <a:t>                     </a:t>
            </a:r>
            <a:r>
              <a:rPr lang="en-US" sz="1650" i="1"/>
              <a:t>z</a:t>
            </a:r>
          </a:p>
          <a:p>
            <a:pPr eaLnBrk="1" hangingPunct="1"/>
            <a:r>
              <a:rPr lang="en-US" sz="1650"/>
              <a:t>We show that there is no </a:t>
            </a:r>
            <a:r>
              <a:rPr lang="en-US" sz="1650" i="1"/>
              <a:t>x</a:t>
            </a:r>
            <a:r>
              <a:rPr lang="en-US" sz="1650"/>
              <a:t>, </a:t>
            </a:r>
            <a:r>
              <a:rPr lang="en-US" sz="1650" i="1"/>
              <a:t>y</a:t>
            </a:r>
            <a:r>
              <a:rPr lang="en-US" sz="1650"/>
              <a:t>, </a:t>
            </a:r>
            <a:r>
              <a:rPr lang="en-US" sz="1650" i="1"/>
              <a:t>z</a:t>
            </a:r>
            <a:r>
              <a:rPr lang="en-US" sz="1650"/>
              <a:t> with the required properties:</a:t>
            </a:r>
          </a:p>
          <a:p>
            <a:pPr eaLnBrk="1" hangingPunct="1"/>
            <a:r>
              <a:rPr lang="en-US" sz="1650"/>
              <a:t>	|</a:t>
            </a:r>
            <a:r>
              <a:rPr lang="en-US" sz="1650" i="1"/>
              <a:t>xy</a:t>
            </a:r>
            <a:r>
              <a:rPr lang="en-US" sz="1650"/>
              <a:t>| </a:t>
            </a:r>
            <a:r>
              <a:rPr lang="en-US" sz="1650">
                <a:sym typeface="Symbol" panose="05050102010706020507" pitchFamily="18" charset="2"/>
              </a:rPr>
              <a:t></a:t>
            </a:r>
            <a:r>
              <a:rPr lang="en-US" sz="1650"/>
              <a:t> </a:t>
            </a:r>
            <a:r>
              <a:rPr lang="en-US" sz="1650" i="1"/>
              <a:t>k</a:t>
            </a:r>
            <a:r>
              <a:rPr lang="en-US" sz="1650"/>
              <a:t>, </a:t>
            </a:r>
          </a:p>
          <a:p>
            <a:pPr eaLnBrk="1" hangingPunct="1"/>
            <a:r>
              <a:rPr lang="en-US" sz="1650"/>
              <a:t>	</a:t>
            </a:r>
            <a:r>
              <a:rPr lang="en-US" sz="1650" i="1"/>
              <a:t>y</a:t>
            </a:r>
            <a:r>
              <a:rPr lang="en-US" sz="1650"/>
              <a:t> </a:t>
            </a:r>
            <a:r>
              <a:rPr lang="en-US" sz="1650">
                <a:sym typeface="Symbol" panose="05050102010706020507" pitchFamily="18" charset="2"/>
              </a:rPr>
              <a:t></a:t>
            </a:r>
            <a:r>
              <a:rPr lang="en-US" sz="1650"/>
              <a:t> </a:t>
            </a:r>
            <a:r>
              <a:rPr lang="en-US" sz="1650">
                <a:sym typeface="Symbol" panose="05050102010706020507" pitchFamily="18" charset="2"/>
              </a:rPr>
              <a:t></a:t>
            </a:r>
            <a:r>
              <a:rPr lang="en-US" sz="1650"/>
              <a:t>,</a:t>
            </a:r>
          </a:p>
          <a:p>
            <a:pPr eaLnBrk="1" hangingPunct="1"/>
            <a:r>
              <a:rPr lang="en-US" sz="1650"/>
              <a:t>	</a:t>
            </a:r>
            <a:r>
              <a:rPr lang="en-US" sz="1650">
                <a:sym typeface="Symbol" panose="05050102010706020507" pitchFamily="18" charset="2"/>
              </a:rPr>
              <a:t></a:t>
            </a:r>
            <a:r>
              <a:rPr lang="en-US" sz="1650"/>
              <a:t> </a:t>
            </a:r>
            <a:r>
              <a:rPr lang="en-US" sz="1650" i="1"/>
              <a:t>q</a:t>
            </a:r>
            <a:r>
              <a:rPr lang="en-US" sz="1650"/>
              <a:t> </a:t>
            </a:r>
            <a:r>
              <a:rPr lang="en-US" sz="1650">
                <a:sym typeface="Symbol" panose="05050102010706020507" pitchFamily="18" charset="2"/>
              </a:rPr>
              <a:t></a:t>
            </a:r>
            <a:r>
              <a:rPr lang="en-US" sz="1650"/>
              <a:t> 0 (</a:t>
            </a:r>
            <a:r>
              <a:rPr lang="en-US" sz="1650" i="1"/>
              <a:t>xy</a:t>
            </a:r>
            <a:r>
              <a:rPr lang="en-US" sz="1650" i="1" baseline="30000"/>
              <a:t>q</a:t>
            </a:r>
            <a:r>
              <a:rPr lang="en-US" sz="1650" i="1"/>
              <a:t>z</a:t>
            </a:r>
            <a:r>
              <a:rPr lang="en-US" sz="1650"/>
              <a:t> is in </a:t>
            </a:r>
            <a:r>
              <a:rPr lang="en-US" sz="1650" i="1"/>
              <a:t>L</a:t>
            </a:r>
            <a:r>
              <a:rPr lang="en-US" sz="1650"/>
              <a:t>).</a:t>
            </a:r>
          </a:p>
          <a:p>
            <a:pPr eaLnBrk="1" hangingPunct="1"/>
            <a:endParaRPr lang="en-US" sz="750"/>
          </a:p>
          <a:p>
            <a:pPr eaLnBrk="1" hangingPunct="1"/>
            <a:r>
              <a:rPr lang="en-US" sz="1650"/>
              <a:t>Since |</a:t>
            </a:r>
            <a:r>
              <a:rPr lang="en-US" sz="1650" i="1"/>
              <a:t>xy</a:t>
            </a:r>
            <a:r>
              <a:rPr lang="en-US" sz="1650"/>
              <a:t>| </a:t>
            </a:r>
            <a:r>
              <a:rPr lang="en-US" sz="1650">
                <a:sym typeface="Symbol" panose="05050102010706020507" pitchFamily="18" charset="2"/>
              </a:rPr>
              <a:t></a:t>
            </a:r>
            <a:r>
              <a:rPr lang="en-US" sz="1650"/>
              <a:t> </a:t>
            </a:r>
            <a:r>
              <a:rPr lang="en-US" sz="1650" i="1"/>
              <a:t>k</a:t>
            </a:r>
            <a:r>
              <a:rPr lang="en-US" sz="1650"/>
              <a:t>, </a:t>
            </a:r>
            <a:r>
              <a:rPr lang="en-US" sz="1650" i="1"/>
              <a:t>y</a:t>
            </a:r>
            <a:r>
              <a:rPr lang="en-US" sz="1650"/>
              <a:t> must be in region 1.  So </a:t>
            </a:r>
            <a:r>
              <a:rPr lang="en-US" sz="1650" i="1"/>
              <a:t>y</a:t>
            </a:r>
            <a:r>
              <a:rPr lang="en-US" sz="1650"/>
              <a:t> = </a:t>
            </a:r>
            <a:r>
              <a:rPr lang="en-US" sz="1650">
                <a:latin typeface="Courier New" panose="02070309020205020404" pitchFamily="49" charset="0"/>
              </a:rPr>
              <a:t>a</a:t>
            </a:r>
            <a:r>
              <a:rPr lang="en-US" sz="1650" i="1" baseline="30000"/>
              <a:t>p</a:t>
            </a:r>
            <a:r>
              <a:rPr lang="en-US" sz="1650"/>
              <a:t> for some </a:t>
            </a:r>
            <a:r>
              <a:rPr lang="en-US" sz="1650" i="1"/>
              <a:t>p</a:t>
            </a:r>
            <a:r>
              <a:rPr lang="en-US" sz="1650"/>
              <a:t> </a:t>
            </a:r>
            <a:r>
              <a:rPr lang="en-US" sz="1650">
                <a:sym typeface="Symbol" panose="05050102010706020507" pitchFamily="18" charset="2"/>
              </a:rPr>
              <a:t></a:t>
            </a:r>
            <a:r>
              <a:rPr lang="en-US" sz="1650"/>
              <a:t> 1.  Let </a:t>
            </a:r>
            <a:r>
              <a:rPr lang="en-US" sz="1650" i="1"/>
              <a:t>q</a:t>
            </a:r>
            <a:r>
              <a:rPr lang="en-US" sz="1650"/>
              <a:t> = 2, producing:</a:t>
            </a:r>
          </a:p>
          <a:p>
            <a:pPr eaLnBrk="1" hangingPunct="1"/>
            <a:endParaRPr lang="en-US" sz="750"/>
          </a:p>
          <a:p>
            <a:pPr eaLnBrk="1" hangingPunct="1"/>
            <a:r>
              <a:rPr lang="en-US" sz="1650"/>
              <a:t> 			</a:t>
            </a:r>
            <a:r>
              <a:rPr lang="en-US" sz="1650">
                <a:latin typeface="Courier New" panose="02070309020205020404" pitchFamily="49" charset="0"/>
              </a:rPr>
              <a:t>a</a:t>
            </a:r>
            <a:r>
              <a:rPr lang="en-US" sz="1650" i="1" baseline="30000"/>
              <a:t>k+p</a:t>
            </a:r>
            <a:r>
              <a:rPr lang="en-US" sz="1650">
                <a:latin typeface="Courier New" panose="02070309020205020404" pitchFamily="49" charset="0"/>
              </a:rPr>
              <a:t>b</a:t>
            </a:r>
            <a:r>
              <a:rPr lang="en-US" sz="1650" i="1" baseline="30000"/>
              <a:t>k</a:t>
            </a:r>
            <a:r>
              <a:rPr lang="en-US" sz="1650"/>
              <a:t> </a:t>
            </a:r>
          </a:p>
          <a:p>
            <a:pPr eaLnBrk="1" hangingPunct="1"/>
            <a:endParaRPr lang="en-US" sz="750"/>
          </a:p>
          <a:p>
            <a:pPr eaLnBrk="1" hangingPunct="1"/>
            <a:r>
              <a:rPr lang="en-US" sz="1650"/>
              <a:t>which </a:t>
            </a:r>
            <a:r>
              <a:rPr lang="en-US" sz="1650">
                <a:sym typeface="Symbol" panose="05050102010706020507" pitchFamily="18" charset="2"/>
              </a:rPr>
              <a:t></a:t>
            </a:r>
            <a:r>
              <a:rPr lang="en-US" sz="1650"/>
              <a:t> </a:t>
            </a:r>
            <a:r>
              <a:rPr lang="en-US" sz="1650" i="1"/>
              <a:t>L</a:t>
            </a:r>
            <a:r>
              <a:rPr lang="en-US" sz="1650"/>
              <a:t>, since it has more </a:t>
            </a:r>
            <a:r>
              <a:rPr lang="en-US" sz="1650">
                <a:latin typeface="Courier New" panose="02070309020205020404" pitchFamily="49" charset="0"/>
              </a:rPr>
              <a:t>a</a:t>
            </a:r>
            <a:r>
              <a:rPr lang="en-US" sz="1650"/>
              <a:t>’s than </a:t>
            </a:r>
            <a:r>
              <a:rPr lang="en-US" sz="1650">
                <a:latin typeface="Courier New" panose="02070309020205020404" pitchFamily="49" charset="0"/>
              </a:rPr>
              <a:t>b</a:t>
            </a:r>
            <a:r>
              <a:rPr lang="en-US" sz="1650"/>
              <a:t>’s.</a:t>
            </a:r>
          </a:p>
        </p:txBody>
      </p:sp>
      <p:sp>
        <p:nvSpPr>
          <p:cNvPr id="32772" name="Line 8"/>
          <p:cNvSpPr>
            <a:spLocks noChangeShapeType="1"/>
          </p:cNvSpPr>
          <p:nvPr/>
        </p:nvSpPr>
        <p:spPr bwMode="auto">
          <a:xfrm>
            <a:off x="4191000" y="180975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 name="TextBox 4"/>
          <p:cNvSpPr txBox="1"/>
          <p:nvPr/>
        </p:nvSpPr>
        <p:spPr>
          <a:xfrm>
            <a:off x="5886450" y="4164807"/>
            <a:ext cx="1771650" cy="1200329"/>
          </a:xfrm>
          <a:prstGeom prst="rect">
            <a:avLst/>
          </a:prstGeom>
          <a:noFill/>
          <a:ln w="25400">
            <a:solidFill>
              <a:schemeClr val="accent5">
                <a:lumMod val="50000"/>
              </a:schemeClr>
            </a:solidFill>
          </a:ln>
        </p:spPr>
        <p:txBody>
          <a:bodyPr>
            <a:spAutoFit/>
          </a:bodyPr>
          <a:lstStyle/>
          <a:p>
            <a:pPr>
              <a:defRPr/>
            </a:pPr>
            <a:r>
              <a:rPr lang="en-US" dirty="0">
                <a:latin typeface="Arial" charset="0"/>
              </a:rPr>
              <a:t>We only have to find </a:t>
            </a:r>
            <a:r>
              <a:rPr lang="en-US" b="1" dirty="0">
                <a:solidFill>
                  <a:schemeClr val="accent5">
                    <a:lumMod val="50000"/>
                  </a:schemeClr>
                </a:solidFill>
                <a:latin typeface="Arial" charset="0"/>
              </a:rPr>
              <a:t>one</a:t>
            </a:r>
            <a:r>
              <a:rPr lang="en-US" dirty="0">
                <a:latin typeface="Arial" charset="0"/>
              </a:rPr>
              <a:t> q that takes us outside of L.</a:t>
            </a:r>
          </a:p>
        </p:txBody>
      </p:sp>
    </p:spTree>
    <p:extLst>
      <p:ext uri="{BB962C8B-B14F-4D97-AF65-F5344CB8AC3E}">
        <p14:creationId xmlns:p14="http://schemas.microsoft.com/office/powerpoint/2010/main" val="927456234"/>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1657350" y="57150"/>
            <a:ext cx="6343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700" b="1">
                <a:solidFill>
                  <a:schemeClr val="tx2"/>
                </a:solidFill>
              </a:rPr>
              <a:t>Recap: Using the Pumping Theorem</a:t>
            </a:r>
            <a:r>
              <a:rPr lang="en-US" sz="2700">
                <a:solidFill>
                  <a:schemeClr val="tx2"/>
                </a:solidFill>
              </a:rPr>
              <a:t> </a:t>
            </a:r>
          </a:p>
        </p:txBody>
      </p:sp>
      <p:sp>
        <p:nvSpPr>
          <p:cNvPr id="33795" name="Text Box 5"/>
          <p:cNvSpPr txBox="1">
            <a:spLocks noChangeArrowheads="1"/>
          </p:cNvSpPr>
          <p:nvPr/>
        </p:nvSpPr>
        <p:spPr bwMode="auto">
          <a:xfrm>
            <a:off x="1885950" y="742951"/>
            <a:ext cx="60579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dirty="0"/>
              <a:t>If </a:t>
            </a:r>
            <a:r>
              <a:rPr lang="en-US" i="1" dirty="0"/>
              <a:t>L</a:t>
            </a:r>
            <a:r>
              <a:rPr lang="en-US" dirty="0"/>
              <a:t> is regular, then every “long” string in </a:t>
            </a:r>
            <a:r>
              <a:rPr lang="en-US" i="1" dirty="0"/>
              <a:t>L</a:t>
            </a:r>
            <a:r>
              <a:rPr lang="en-US" dirty="0"/>
              <a:t> is </a:t>
            </a:r>
            <a:r>
              <a:rPr lang="en-US" dirty="0" err="1"/>
              <a:t>pumpable</a:t>
            </a:r>
            <a:r>
              <a:rPr lang="en-US" dirty="0"/>
              <a:t>.</a:t>
            </a:r>
          </a:p>
          <a:p>
            <a:pPr eaLnBrk="1" hangingPunct="1"/>
            <a:endParaRPr lang="en-US" dirty="0"/>
          </a:p>
          <a:p>
            <a:pPr eaLnBrk="1" hangingPunct="1"/>
            <a:r>
              <a:rPr lang="en-US" dirty="0"/>
              <a:t>To show that </a:t>
            </a:r>
            <a:r>
              <a:rPr lang="en-US" i="1" dirty="0"/>
              <a:t>L</a:t>
            </a:r>
            <a:r>
              <a:rPr lang="en-US" dirty="0"/>
              <a:t> is not regular, we find one string  that isn’t.</a:t>
            </a:r>
          </a:p>
          <a:p>
            <a:pPr eaLnBrk="1" hangingPunct="1"/>
            <a:endParaRPr lang="en-US" dirty="0"/>
          </a:p>
          <a:p>
            <a:pPr eaLnBrk="1" hangingPunct="1"/>
            <a:r>
              <a:rPr lang="en-US" dirty="0"/>
              <a:t>To use the Pumping Theorem to show that a language </a:t>
            </a:r>
            <a:r>
              <a:rPr lang="en-US" i="1" dirty="0"/>
              <a:t>L</a:t>
            </a:r>
            <a:r>
              <a:rPr lang="en-US" dirty="0"/>
              <a:t> is not regular, we must:</a:t>
            </a:r>
          </a:p>
          <a:p>
            <a:pPr eaLnBrk="1" hangingPunct="1"/>
            <a:endParaRPr lang="en-US" dirty="0"/>
          </a:p>
          <a:p>
            <a:pPr eaLnBrk="1" hangingPunct="1"/>
            <a:r>
              <a:rPr lang="en-US" dirty="0"/>
              <a:t>1. Choose a string </a:t>
            </a:r>
            <a:r>
              <a:rPr lang="en-US" i="1" dirty="0"/>
              <a:t>w</a:t>
            </a:r>
            <a:r>
              <a:rPr lang="en-US" dirty="0"/>
              <a:t> where |</a:t>
            </a:r>
            <a:r>
              <a:rPr lang="en-US" i="1" dirty="0"/>
              <a:t>w</a:t>
            </a:r>
            <a:r>
              <a:rPr lang="en-US" dirty="0"/>
              <a:t>| </a:t>
            </a:r>
            <a:r>
              <a:rPr lang="en-US" dirty="0">
                <a:sym typeface="Symbol" panose="05050102010706020507" pitchFamily="18" charset="2"/>
              </a:rPr>
              <a:t></a:t>
            </a:r>
            <a:r>
              <a:rPr lang="en-US" dirty="0"/>
              <a:t> </a:t>
            </a:r>
            <a:r>
              <a:rPr lang="en-US" i="1" dirty="0"/>
              <a:t>k.</a:t>
            </a:r>
            <a:r>
              <a:rPr lang="en-US" dirty="0"/>
              <a:t>  Since we do not know </a:t>
            </a:r>
          </a:p>
          <a:p>
            <a:pPr eaLnBrk="1" hangingPunct="1"/>
            <a:r>
              <a:rPr lang="en-US" dirty="0"/>
              <a:t>    what </a:t>
            </a:r>
            <a:r>
              <a:rPr lang="en-US" i="1" dirty="0"/>
              <a:t>k</a:t>
            </a:r>
            <a:r>
              <a:rPr lang="en-US" dirty="0"/>
              <a:t> is, we must describe </a:t>
            </a:r>
            <a:r>
              <a:rPr lang="en-US" i="1" dirty="0"/>
              <a:t>w</a:t>
            </a:r>
            <a:r>
              <a:rPr lang="en-US" dirty="0"/>
              <a:t> in terms of </a:t>
            </a:r>
            <a:r>
              <a:rPr lang="en-US" i="1" dirty="0"/>
              <a:t>k</a:t>
            </a:r>
            <a:r>
              <a:rPr lang="en-US" dirty="0"/>
              <a:t>.</a:t>
            </a:r>
          </a:p>
          <a:p>
            <a:pPr eaLnBrk="1" hangingPunct="1"/>
            <a:r>
              <a:rPr lang="en-US" dirty="0"/>
              <a:t>2. Divide the possibilities for </a:t>
            </a:r>
            <a:r>
              <a:rPr lang="en-US" i="1" dirty="0"/>
              <a:t>y</a:t>
            </a:r>
            <a:r>
              <a:rPr lang="en-US" dirty="0"/>
              <a:t> into a set of equivalence </a:t>
            </a:r>
          </a:p>
          <a:p>
            <a:pPr eaLnBrk="1" hangingPunct="1"/>
            <a:r>
              <a:rPr lang="en-US" dirty="0"/>
              <a:t>    classes that can be considered together. </a:t>
            </a:r>
          </a:p>
          <a:p>
            <a:pPr eaLnBrk="1" hangingPunct="1"/>
            <a:r>
              <a:rPr lang="en-US" dirty="0"/>
              <a:t>3. For each such class of possible </a:t>
            </a:r>
            <a:r>
              <a:rPr lang="en-US" i="1" dirty="0"/>
              <a:t>y</a:t>
            </a:r>
            <a:r>
              <a:rPr lang="en-US" dirty="0"/>
              <a:t> values where |</a:t>
            </a:r>
            <a:r>
              <a:rPr lang="en-US" i="1" dirty="0" err="1"/>
              <a:t>xy</a:t>
            </a:r>
            <a:r>
              <a:rPr lang="en-US" dirty="0"/>
              <a:t>| </a:t>
            </a:r>
            <a:r>
              <a:rPr lang="en-US" dirty="0">
                <a:sym typeface="Symbol" panose="05050102010706020507" pitchFamily="18" charset="2"/>
              </a:rPr>
              <a:t></a:t>
            </a:r>
            <a:r>
              <a:rPr lang="en-US" dirty="0"/>
              <a:t> </a:t>
            </a:r>
            <a:r>
              <a:rPr lang="en-US" i="1" dirty="0"/>
              <a:t>k</a:t>
            </a:r>
            <a:r>
              <a:rPr lang="en-US" dirty="0"/>
              <a:t> </a:t>
            </a:r>
          </a:p>
          <a:p>
            <a:pPr eaLnBrk="1" hangingPunct="1"/>
            <a:r>
              <a:rPr lang="en-US" dirty="0"/>
              <a:t>    and </a:t>
            </a:r>
            <a:r>
              <a:rPr lang="en-US" i="1" dirty="0"/>
              <a:t>y</a:t>
            </a:r>
            <a:r>
              <a:rPr lang="en-US" dirty="0"/>
              <a:t> </a:t>
            </a:r>
            <a:r>
              <a:rPr lang="en-US" dirty="0">
                <a:sym typeface="Symbol" panose="05050102010706020507" pitchFamily="18" charset="2"/>
              </a:rPr>
              <a:t></a:t>
            </a:r>
            <a:r>
              <a:rPr lang="en-US" dirty="0"/>
              <a:t> </a:t>
            </a:r>
            <a:r>
              <a:rPr lang="en-US" dirty="0">
                <a:sym typeface="Symbol" panose="05050102010706020507" pitchFamily="18" charset="2"/>
              </a:rPr>
              <a:t></a:t>
            </a:r>
            <a:r>
              <a:rPr lang="en-US" dirty="0"/>
              <a:t>:</a:t>
            </a:r>
          </a:p>
          <a:p>
            <a:pPr eaLnBrk="1" hangingPunct="1"/>
            <a:r>
              <a:rPr lang="en-US" dirty="0"/>
              <a:t>   		Choose a value for </a:t>
            </a:r>
            <a:r>
              <a:rPr lang="en-US" i="1" dirty="0"/>
              <a:t>q</a:t>
            </a:r>
            <a:r>
              <a:rPr lang="en-US" dirty="0"/>
              <a:t> such that </a:t>
            </a:r>
            <a:r>
              <a:rPr lang="en-US" i="1" dirty="0" err="1"/>
              <a:t>xy</a:t>
            </a:r>
            <a:r>
              <a:rPr lang="en-US" i="1" baseline="30000" dirty="0" err="1"/>
              <a:t>q</a:t>
            </a:r>
            <a:r>
              <a:rPr lang="en-US" i="1" dirty="0" err="1"/>
              <a:t>z</a:t>
            </a:r>
            <a:r>
              <a:rPr lang="en-US" dirty="0"/>
              <a:t> is not in </a:t>
            </a:r>
            <a:r>
              <a:rPr lang="en-US" i="1" dirty="0"/>
              <a:t>L</a:t>
            </a:r>
            <a:r>
              <a:rPr lang="en-US" dirty="0"/>
              <a:t>. </a:t>
            </a:r>
          </a:p>
        </p:txBody>
      </p:sp>
    </p:spTree>
    <p:extLst>
      <p:ext uri="{BB962C8B-B14F-4D97-AF65-F5344CB8AC3E}">
        <p14:creationId xmlns:p14="http://schemas.microsoft.com/office/powerpoint/2010/main" val="3360686109"/>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323" name="Group 691"/>
          <p:cNvGraphicFramePr>
            <a:graphicFrameLocks noGrp="1"/>
          </p:cNvGraphicFramePr>
          <p:nvPr/>
        </p:nvGraphicFramePr>
        <p:xfrm>
          <a:off x="1964532" y="685800"/>
          <a:ext cx="5807869" cy="4073140"/>
        </p:xfrm>
        <a:graphic>
          <a:graphicData uri="http://schemas.openxmlformats.org/drawingml/2006/table">
            <a:tbl>
              <a:tblPr/>
              <a:tblGrid>
                <a:gridCol w="732235"/>
                <a:gridCol w="1125140"/>
                <a:gridCol w="3950494"/>
              </a:tblGrid>
              <a:tr h="2059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1" u="none" strike="noStrike" cap="none" normalizeH="0" baseline="0" dirty="0" smtClean="0">
                          <a:ln>
                            <a:noFill/>
                          </a:ln>
                          <a:solidFill>
                            <a:schemeClr val="tx1"/>
                          </a:solidFill>
                          <a:effectLst/>
                          <a:latin typeface="Times New Roman" pitchFamily="18" charset="0"/>
                          <a:cs typeface="Times New Roman" pitchFamily="18" charset="0"/>
                        </a:rPr>
                        <a:t>Syntax</a:t>
                      </a:r>
                      <a:endParaRPr kumimoji="0" lang="en-US" sz="1400" b="0" i="0" u="none" strike="noStrike" cap="none" normalizeH="0" baseline="0" dirty="0" smtClean="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1" u="none" strike="noStrike" cap="none" normalizeH="0" baseline="0" smtClean="0">
                          <a:ln>
                            <a:noFill/>
                          </a:ln>
                          <a:solidFill>
                            <a:schemeClr val="tx1"/>
                          </a:solidFill>
                          <a:effectLst/>
                          <a:latin typeface="Times New Roman" pitchFamily="18" charset="0"/>
                          <a:cs typeface="Times New Roman" pitchFamily="18" charset="0"/>
                        </a:rPr>
                        <a:t>Name</a:t>
                      </a:r>
                      <a:endParaRPr kumimoji="0" lang="en-US" sz="1400" b="0" i="0" u="none" strike="noStrike" cap="none" normalizeH="0" baseline="0" smtClean="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1" u="none" strike="noStrike" cap="none" normalizeH="0" baseline="0" smtClean="0">
                          <a:ln>
                            <a:noFill/>
                          </a:ln>
                          <a:solidFill>
                            <a:schemeClr val="tx1"/>
                          </a:solidFill>
                          <a:effectLst/>
                          <a:latin typeface="Times New Roman" pitchFamily="18" charset="0"/>
                          <a:cs typeface="Times New Roman" pitchFamily="18" charset="0"/>
                        </a:rPr>
                        <a:t>Description</a:t>
                      </a:r>
                      <a:endParaRPr kumimoji="0" lang="en-US" sz="1400" b="0" i="0" u="none" strike="noStrike" cap="none" normalizeH="0" baseline="0" smtClean="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599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a:t>
                      </a:r>
                      <a:r>
                        <a:rPr kumimoji="0" lang="en-US" sz="900" b="0" i="0" u="none" strike="noStrike" cap="none" normalizeH="0" baseline="0" smtClean="0">
                          <a:ln>
                            <a:noFill/>
                          </a:ln>
                          <a:solidFill>
                            <a:schemeClr val="tx1"/>
                          </a:solidFill>
                          <a:effectLst/>
                          <a:latin typeface="Courier New" pitchFamily="49" charset="0"/>
                          <a:cs typeface="Times New Roman" pitchFamily="18" charset="0"/>
                        </a:rPr>
                        <a:t>S</a:t>
                      </a:r>
                      <a:endParaRPr kumimoji="0" lang="en-US" sz="1400" b="0" i="0" u="none" strike="noStrike" cap="none" normalizeH="0" baseline="0" smtClean="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Nonwhite space</a:t>
                      </a:r>
                      <a:endParaRPr kumimoji="0" lang="en-US" sz="1400" b="0" i="0" u="none" strike="noStrike" cap="none" normalizeH="0" baseline="0" smtClean="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Matches any character not matched by \</a:t>
                      </a:r>
                      <a:r>
                        <a:rPr kumimoji="0" lang="en-US" sz="900" b="0" i="0" u="none" strike="noStrike" cap="none" normalizeH="0" baseline="0" smtClean="0">
                          <a:ln>
                            <a:noFill/>
                          </a:ln>
                          <a:solidFill>
                            <a:schemeClr val="tx1"/>
                          </a:solidFill>
                          <a:effectLst/>
                          <a:latin typeface="Courier New" pitchFamily="49" charset="0"/>
                          <a:cs typeface="Times New Roman" pitchFamily="18" charset="0"/>
                        </a:rPr>
                        <a:t>s</a:t>
                      </a:r>
                      <a:endParaRPr kumimoji="0" lang="en-US" sz="1400" b="0" i="0" u="none" strike="noStrike" cap="none" normalizeH="0" baseline="0" smtClean="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599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a:t>
                      </a:r>
                      <a:r>
                        <a:rPr kumimoji="0" lang="en-US" sz="900" b="0" i="0" u="none" strike="noStrike" cap="none" normalizeH="0" baseline="0" smtClean="0">
                          <a:ln>
                            <a:noFill/>
                          </a:ln>
                          <a:solidFill>
                            <a:schemeClr val="tx1"/>
                          </a:solidFill>
                          <a:effectLst/>
                          <a:latin typeface="Courier New" pitchFamily="49" charset="0"/>
                          <a:cs typeface="Times New Roman" pitchFamily="18" charset="0"/>
                        </a:rPr>
                        <a:t>n</a:t>
                      </a:r>
                      <a:endParaRPr kumimoji="0" lang="en-US" sz="1400" b="0" i="0" u="none" strike="noStrike" cap="none" normalizeH="0" baseline="0" smtClean="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Newline</a:t>
                      </a:r>
                      <a:endParaRPr kumimoji="0" lang="en-US" sz="1400" b="0" i="0" u="none" strike="noStrike" cap="none" normalizeH="0" baseline="0" smtClean="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Matches newline</a:t>
                      </a:r>
                      <a:endParaRPr kumimoji="0" lang="en-US" sz="1400" b="0" i="0" u="none" strike="noStrike" cap="none" normalizeH="0" baseline="0" smtClean="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599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a:t>
                      </a:r>
                      <a:r>
                        <a:rPr kumimoji="0" lang="en-US" sz="900" b="0" i="0" u="none" strike="noStrike" cap="none" normalizeH="0" baseline="0" smtClean="0">
                          <a:ln>
                            <a:noFill/>
                          </a:ln>
                          <a:solidFill>
                            <a:schemeClr val="tx1"/>
                          </a:solidFill>
                          <a:effectLst/>
                          <a:latin typeface="Courier New" pitchFamily="49" charset="0"/>
                          <a:cs typeface="Times New Roman" pitchFamily="18" charset="0"/>
                        </a:rPr>
                        <a:t>r</a:t>
                      </a:r>
                      <a:endParaRPr kumimoji="0" lang="en-US" sz="1400" b="0" i="0" u="none" strike="noStrike" cap="none" normalizeH="0" baseline="0" smtClean="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Return</a:t>
                      </a:r>
                      <a:endParaRPr kumimoji="0" lang="en-US" sz="1400" b="0" i="0" u="none" strike="noStrike" cap="none" normalizeH="0" baseline="0" smtClean="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Matches return</a:t>
                      </a:r>
                      <a:endParaRPr kumimoji="0" lang="en-US" sz="1400" b="0" i="0" u="none" strike="noStrike" cap="none" normalizeH="0" baseline="0" smtClean="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599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a:t>
                      </a:r>
                      <a:r>
                        <a:rPr kumimoji="0" lang="en-US" sz="900" b="0" i="0" u="none" strike="noStrike" cap="none" normalizeH="0" baseline="0" smtClean="0">
                          <a:ln>
                            <a:noFill/>
                          </a:ln>
                          <a:solidFill>
                            <a:schemeClr val="tx1"/>
                          </a:solidFill>
                          <a:effectLst/>
                          <a:latin typeface="Courier New" pitchFamily="49" charset="0"/>
                          <a:cs typeface="Times New Roman" pitchFamily="18" charset="0"/>
                        </a:rPr>
                        <a:t>t</a:t>
                      </a:r>
                      <a:endParaRPr kumimoji="0" lang="en-US" sz="1400" b="0" i="0" u="none" strike="noStrike" cap="none" normalizeH="0" baseline="0" smtClean="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Tab</a:t>
                      </a:r>
                      <a:endParaRPr kumimoji="0" lang="en-US" sz="1400" b="0" i="0" u="none" strike="noStrike" cap="none" normalizeH="0" baseline="0" smtClean="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Matches tab</a:t>
                      </a:r>
                      <a:endParaRPr kumimoji="0" lang="en-US" sz="1400" b="0" i="0" u="none" strike="noStrike" cap="none" normalizeH="0" baseline="0" smtClean="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599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a:t>
                      </a:r>
                      <a:r>
                        <a:rPr kumimoji="0" lang="en-US" sz="900" b="0" i="0" u="none" strike="noStrike" cap="none" normalizeH="0" baseline="0" smtClean="0">
                          <a:ln>
                            <a:noFill/>
                          </a:ln>
                          <a:solidFill>
                            <a:schemeClr val="tx1"/>
                          </a:solidFill>
                          <a:effectLst/>
                          <a:latin typeface="Courier New" pitchFamily="49" charset="0"/>
                          <a:cs typeface="Times New Roman" pitchFamily="18" charset="0"/>
                        </a:rPr>
                        <a:t>f</a:t>
                      </a:r>
                      <a:endParaRPr kumimoji="0" lang="en-US" sz="1400" b="0" i="0" u="none" strike="noStrike" cap="none" normalizeH="0" baseline="0" smtClean="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Formfeed</a:t>
                      </a:r>
                      <a:endParaRPr kumimoji="0" lang="en-US" sz="1400" b="0" i="0" u="none" strike="noStrike" cap="none" normalizeH="0" baseline="0" smtClean="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Matches formfeed</a:t>
                      </a:r>
                      <a:endParaRPr kumimoji="0" lang="en-US" sz="1400" b="0" i="0" u="none" strike="noStrike" cap="none" normalizeH="0" baseline="0" smtClean="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599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a:t>
                      </a:r>
                      <a:r>
                        <a:rPr kumimoji="0" lang="en-US" sz="900" b="0" i="0" u="none" strike="noStrike" cap="none" normalizeH="0" baseline="0" smtClean="0">
                          <a:ln>
                            <a:noFill/>
                          </a:ln>
                          <a:solidFill>
                            <a:schemeClr val="tx1"/>
                          </a:solidFill>
                          <a:effectLst/>
                          <a:latin typeface="Courier New" pitchFamily="49" charset="0"/>
                          <a:cs typeface="Times New Roman" pitchFamily="18" charset="0"/>
                        </a:rPr>
                        <a:t>b</a:t>
                      </a:r>
                      <a:endParaRPr kumimoji="0" lang="en-US" sz="1400" b="0" i="0" u="none" strike="noStrike" cap="none" normalizeH="0" baseline="0" smtClean="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Backspace</a:t>
                      </a:r>
                      <a:endParaRPr kumimoji="0" lang="en-US" sz="1400" b="0" i="0" u="none" strike="noStrike" cap="none" normalizeH="0" baseline="0" smtClean="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Matches backspace inside []</a:t>
                      </a:r>
                      <a:endParaRPr kumimoji="0" lang="en-US" sz="1400" b="0" i="0" u="none" strike="noStrike" cap="none" normalizeH="0" baseline="0" smtClean="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599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a:t>
                      </a:r>
                      <a:r>
                        <a:rPr kumimoji="0" lang="en-US" sz="900" b="0" i="0" u="none" strike="noStrike" cap="none" normalizeH="0" baseline="0" smtClean="0">
                          <a:ln>
                            <a:noFill/>
                          </a:ln>
                          <a:solidFill>
                            <a:schemeClr val="tx1"/>
                          </a:solidFill>
                          <a:effectLst/>
                          <a:latin typeface="Courier New" pitchFamily="49" charset="0"/>
                          <a:cs typeface="Times New Roman" pitchFamily="18" charset="0"/>
                        </a:rPr>
                        <a:t>b</a:t>
                      </a:r>
                      <a:endParaRPr kumimoji="0" lang="en-US" sz="1400" b="0" i="0" u="none" strike="noStrike" cap="none" normalizeH="0" baseline="0" smtClean="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Word boundary</a:t>
                      </a:r>
                      <a:endParaRPr kumimoji="0" lang="en-US" sz="1400" b="0" i="0" u="none" strike="noStrike" cap="none" normalizeH="0" baseline="0" smtClean="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Matches a word boundary outside []</a:t>
                      </a:r>
                      <a:endParaRPr kumimoji="0" lang="en-US" sz="1400" b="0" i="0" u="none" strike="noStrike" cap="none" normalizeH="0" baseline="0" smtClean="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599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a:t>
                      </a:r>
                      <a:r>
                        <a:rPr kumimoji="0" lang="en-US" sz="900" b="0" i="0" u="none" strike="noStrike" cap="none" normalizeH="0" baseline="0" smtClean="0">
                          <a:ln>
                            <a:noFill/>
                          </a:ln>
                          <a:solidFill>
                            <a:schemeClr val="tx1"/>
                          </a:solidFill>
                          <a:effectLst/>
                          <a:latin typeface="Courier New" pitchFamily="49" charset="0"/>
                          <a:cs typeface="Times New Roman" pitchFamily="18" charset="0"/>
                        </a:rPr>
                        <a:t>B</a:t>
                      </a:r>
                      <a:endParaRPr kumimoji="0" lang="en-US" sz="1400" b="0" i="0" u="none" strike="noStrike" cap="none" normalizeH="0" baseline="0" smtClean="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Nonword boundary</a:t>
                      </a:r>
                      <a:endParaRPr kumimoji="0" lang="en-US" sz="1400" b="0" i="0" u="none" strike="noStrike" cap="none" normalizeH="0" baseline="0" smtClean="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Matches a non-word boundary</a:t>
                      </a:r>
                      <a:endParaRPr kumimoji="0" lang="en-US" sz="1400" b="0" i="0" u="none" strike="noStrike" cap="none" normalizeH="0" baseline="0" smtClean="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599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a:t>
                      </a:r>
                      <a:r>
                        <a:rPr kumimoji="0" lang="en-US" sz="900" b="0" i="0" u="none" strike="noStrike" cap="none" normalizeH="0" baseline="0" smtClean="0">
                          <a:ln>
                            <a:noFill/>
                          </a:ln>
                          <a:solidFill>
                            <a:schemeClr val="tx1"/>
                          </a:solidFill>
                          <a:effectLst/>
                          <a:latin typeface="Courier New" pitchFamily="49" charset="0"/>
                          <a:cs typeface="Times New Roman" pitchFamily="18" charset="0"/>
                        </a:rPr>
                        <a:t>0</a:t>
                      </a:r>
                      <a:endParaRPr kumimoji="0" lang="en-US" sz="1400" b="0" i="0" u="none" strike="noStrike" cap="none" normalizeH="0" baseline="0" smtClean="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Null</a:t>
                      </a:r>
                      <a:endParaRPr kumimoji="0" lang="en-US" sz="1400" b="0" i="0" u="none" strike="noStrike" cap="none" normalizeH="0" baseline="0" smtClean="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Matches a null character</a:t>
                      </a:r>
                      <a:endParaRPr kumimoji="0" lang="en-US" sz="1400" b="0" i="0" u="none" strike="noStrike" cap="none" normalizeH="0" baseline="0" smtClean="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599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a:t>
                      </a:r>
                      <a:r>
                        <a:rPr kumimoji="0" lang="en-US" sz="800" b="0" i="1" u="none" strike="noStrike" cap="none" normalizeH="0" baseline="0" smtClean="0">
                          <a:ln>
                            <a:noFill/>
                          </a:ln>
                          <a:solidFill>
                            <a:schemeClr val="tx1"/>
                          </a:solidFill>
                          <a:effectLst/>
                          <a:latin typeface="Times New Roman" pitchFamily="18" charset="0"/>
                          <a:cs typeface="Times New Roman" pitchFamily="18" charset="0"/>
                        </a:rPr>
                        <a:t>nnn</a:t>
                      </a:r>
                      <a:endParaRPr kumimoji="0" lang="en-US" sz="1400" b="0" i="0" u="none" strike="noStrike" cap="none" normalizeH="0" baseline="0" smtClean="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Octal</a:t>
                      </a:r>
                      <a:endParaRPr kumimoji="0" lang="en-US" sz="1400" b="0" i="0" u="none" strike="noStrike" cap="none" normalizeH="0" baseline="0" smtClean="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Matches an ASCII character with octal value </a:t>
                      </a:r>
                      <a:r>
                        <a:rPr kumimoji="0" lang="en-US" sz="800" b="0" i="1" u="none" strike="noStrike" cap="none" normalizeH="0" baseline="0" smtClean="0">
                          <a:ln>
                            <a:noFill/>
                          </a:ln>
                          <a:solidFill>
                            <a:schemeClr val="tx1"/>
                          </a:solidFill>
                          <a:effectLst/>
                          <a:latin typeface="Times New Roman" pitchFamily="18" charset="0"/>
                          <a:cs typeface="Times New Roman" pitchFamily="18" charset="0"/>
                        </a:rPr>
                        <a:t>nnn</a:t>
                      </a:r>
                      <a:endParaRPr kumimoji="0" lang="en-US" sz="1400" b="0" i="0" u="none" strike="noStrike" cap="none" normalizeH="0" baseline="0" smtClean="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599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a:t>
                      </a:r>
                      <a:r>
                        <a:rPr kumimoji="0" lang="en-US" sz="900" b="0" i="0" u="none" strike="noStrike" cap="none" normalizeH="0" baseline="0" smtClean="0">
                          <a:ln>
                            <a:noFill/>
                          </a:ln>
                          <a:solidFill>
                            <a:schemeClr val="tx1"/>
                          </a:solidFill>
                          <a:effectLst/>
                          <a:latin typeface="Courier New" pitchFamily="49" charset="0"/>
                          <a:cs typeface="Times New Roman" pitchFamily="18" charset="0"/>
                        </a:rPr>
                        <a:t>x</a:t>
                      </a:r>
                      <a:r>
                        <a:rPr kumimoji="0" lang="en-US" sz="800" b="0" i="1" u="none" strike="noStrike" cap="none" normalizeH="0" baseline="0" smtClean="0">
                          <a:ln>
                            <a:noFill/>
                          </a:ln>
                          <a:solidFill>
                            <a:schemeClr val="tx1"/>
                          </a:solidFill>
                          <a:effectLst/>
                          <a:latin typeface="Times New Roman" pitchFamily="18" charset="0"/>
                          <a:cs typeface="Times New Roman" pitchFamily="18" charset="0"/>
                        </a:rPr>
                        <a:t>nn</a:t>
                      </a:r>
                      <a:endParaRPr kumimoji="0" lang="en-US" sz="1400" b="0" i="0" u="none" strike="noStrike" cap="none" normalizeH="0" baseline="0" smtClean="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Hexadecimal</a:t>
                      </a:r>
                      <a:endParaRPr kumimoji="0" lang="en-US" sz="1400" b="0" i="0" u="none" strike="noStrike" cap="none" normalizeH="0" baseline="0" smtClean="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Matches an ASCII character with hexadecimal value </a:t>
                      </a:r>
                      <a:r>
                        <a:rPr kumimoji="0" lang="en-US" sz="800" b="0" i="1" u="none" strike="noStrike" cap="none" normalizeH="0" baseline="0" smtClean="0">
                          <a:ln>
                            <a:noFill/>
                          </a:ln>
                          <a:solidFill>
                            <a:schemeClr val="tx1"/>
                          </a:solidFill>
                          <a:effectLst/>
                          <a:latin typeface="Times New Roman" pitchFamily="18" charset="0"/>
                          <a:cs typeface="Times New Roman" pitchFamily="18" charset="0"/>
                        </a:rPr>
                        <a:t>nn</a:t>
                      </a:r>
                      <a:endParaRPr kumimoji="0" lang="en-US" sz="1400" b="0" i="0" u="none" strike="noStrike" cap="none" normalizeH="0" baseline="0" smtClean="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599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a:t>
                      </a:r>
                      <a:r>
                        <a:rPr kumimoji="0" lang="en-US" sz="900" b="0" i="0" u="none" strike="noStrike" cap="none" normalizeH="0" baseline="0" smtClean="0">
                          <a:ln>
                            <a:noFill/>
                          </a:ln>
                          <a:solidFill>
                            <a:schemeClr val="tx1"/>
                          </a:solidFill>
                          <a:effectLst/>
                          <a:latin typeface="Courier New" pitchFamily="49" charset="0"/>
                          <a:cs typeface="Times New Roman" pitchFamily="18" charset="0"/>
                        </a:rPr>
                        <a:t>c</a:t>
                      </a:r>
                      <a:r>
                        <a:rPr kumimoji="0" lang="en-US" sz="800" b="0" i="1" u="none" strike="noStrike" cap="none" normalizeH="0" baseline="0" smtClean="0">
                          <a:ln>
                            <a:noFill/>
                          </a:ln>
                          <a:solidFill>
                            <a:schemeClr val="tx1"/>
                          </a:solidFill>
                          <a:effectLst/>
                          <a:latin typeface="Times New Roman" pitchFamily="18" charset="0"/>
                          <a:cs typeface="Times New Roman" pitchFamily="18" charset="0"/>
                        </a:rPr>
                        <a:t>X</a:t>
                      </a:r>
                      <a:endParaRPr kumimoji="0" lang="en-US" sz="1400" b="0" i="0" u="none" strike="noStrike" cap="none" normalizeH="0" baseline="0" smtClean="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Control</a:t>
                      </a:r>
                      <a:endParaRPr kumimoji="0" lang="en-US" sz="1400" b="0" i="0" u="none" strike="noStrike" cap="none" normalizeH="0" baseline="0" smtClean="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Matches an ASCII control character</a:t>
                      </a:r>
                      <a:endParaRPr kumimoji="0" lang="en-US" sz="1400" b="0" i="0" u="none" strike="noStrike" cap="none" normalizeH="0" baseline="0" smtClean="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599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a:t>
                      </a:r>
                      <a:r>
                        <a:rPr kumimoji="0" lang="en-US" sz="800" b="0" i="1" u="none" strike="noStrike" cap="none" normalizeH="0" baseline="0" smtClean="0">
                          <a:ln>
                            <a:noFill/>
                          </a:ln>
                          <a:solidFill>
                            <a:schemeClr val="tx1"/>
                          </a:solidFill>
                          <a:effectLst/>
                          <a:latin typeface="Times New Roman" pitchFamily="18" charset="0"/>
                          <a:cs typeface="Times New Roman" pitchFamily="18" charset="0"/>
                        </a:rPr>
                        <a:t>char</a:t>
                      </a:r>
                      <a:endParaRPr kumimoji="0" lang="en-US" sz="1400" b="0" i="0" u="none" strike="noStrike" cap="none" normalizeH="0" baseline="0" smtClean="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Quote</a:t>
                      </a:r>
                      <a:endParaRPr kumimoji="0" lang="en-US" sz="1400" b="0" i="0" u="none" strike="noStrike" cap="none" normalizeH="0" baseline="0" smtClean="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Matches </a:t>
                      </a:r>
                      <a:r>
                        <a:rPr kumimoji="0" lang="en-US" sz="800" b="0" i="1" u="none" strike="noStrike" cap="none" normalizeH="0" baseline="0" smtClean="0">
                          <a:ln>
                            <a:noFill/>
                          </a:ln>
                          <a:solidFill>
                            <a:schemeClr val="tx1"/>
                          </a:solidFill>
                          <a:effectLst/>
                          <a:latin typeface="Times New Roman" pitchFamily="18" charset="0"/>
                          <a:cs typeface="Times New Roman" pitchFamily="18" charset="0"/>
                        </a:rPr>
                        <a:t>char</a:t>
                      </a: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 used to quote symbols such as . and \</a:t>
                      </a:r>
                      <a:endParaRPr kumimoji="0" lang="en-US" sz="1400" b="0" i="0" u="none" strike="noStrike" cap="none" normalizeH="0" baseline="0" smtClean="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599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a:t>
                      </a:r>
                      <a:r>
                        <a:rPr kumimoji="0" lang="en-US" sz="800" b="0" i="1" u="none" strike="noStrike" cap="none" normalizeH="0" baseline="0" smtClean="0">
                          <a:ln>
                            <a:noFill/>
                          </a:ln>
                          <a:solidFill>
                            <a:schemeClr val="tx1"/>
                          </a:solidFill>
                          <a:effectLst/>
                          <a:latin typeface="Times New Roman" pitchFamily="18" charset="0"/>
                          <a:cs typeface="Times New Roman" pitchFamily="18" charset="0"/>
                        </a:rPr>
                        <a:t>a</a:t>
                      </a: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smtClean="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Store</a:t>
                      </a:r>
                      <a:endParaRPr kumimoji="0" lang="en-US" sz="1400" b="0" i="0" u="none" strike="noStrike" cap="none" normalizeH="0" baseline="0" smtClean="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Matches </a:t>
                      </a:r>
                      <a:r>
                        <a:rPr kumimoji="0" lang="en-US" sz="800" b="0" i="1" u="none" strike="noStrike" cap="none" normalizeH="0" baseline="0" smtClean="0">
                          <a:ln>
                            <a:noFill/>
                          </a:ln>
                          <a:solidFill>
                            <a:schemeClr val="tx1"/>
                          </a:solidFill>
                          <a:effectLst/>
                          <a:latin typeface="Times New Roman" pitchFamily="18" charset="0"/>
                          <a:cs typeface="Times New Roman" pitchFamily="18" charset="0"/>
                        </a:rPr>
                        <a:t>a</a:t>
                      </a: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 where </a:t>
                      </a:r>
                      <a:r>
                        <a:rPr kumimoji="0" lang="en-US" sz="800" b="0" i="1" u="none" strike="noStrike" cap="none" normalizeH="0" baseline="0" smtClean="0">
                          <a:ln>
                            <a:noFill/>
                          </a:ln>
                          <a:solidFill>
                            <a:schemeClr val="tx1"/>
                          </a:solidFill>
                          <a:effectLst/>
                          <a:latin typeface="Times New Roman" pitchFamily="18" charset="0"/>
                          <a:cs typeface="Times New Roman" pitchFamily="18" charset="0"/>
                        </a:rPr>
                        <a:t>a</a:t>
                      </a: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 is any regex, and stores the matched string in the next variable</a:t>
                      </a:r>
                      <a:endParaRPr kumimoji="0" lang="en-US" sz="1400" b="0" i="0" u="none" strike="noStrike" cap="none" normalizeH="0" baseline="0" smtClean="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599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400" b="0" i="0" u="none" strike="noStrike" cap="none" normalizeH="0" baseline="0" smtClean="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Variable </a:t>
                      </a:r>
                      <a:endParaRPr kumimoji="0" lang="en-US" sz="1400" b="0" i="0" u="none" strike="noStrike" cap="none" normalizeH="0" baseline="0" smtClean="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cs typeface="Times New Roman" pitchFamily="18" charset="0"/>
                        </a:rPr>
                        <a:t>Matches whatever the first parenthesized expression  matched</a:t>
                      </a:r>
                      <a:endParaRPr kumimoji="0" lang="en-US" sz="1400" b="0" i="0" u="none" strike="noStrike" cap="none" normalizeH="0" baseline="0" dirty="0" smtClean="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4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400" b="0" i="0" u="none" strike="noStrike" cap="none" normalizeH="0" baseline="0" smtClean="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cs typeface="Times New Roman" pitchFamily="18" charset="0"/>
                        </a:rPr>
                        <a:t>Matches whatever the second parenthesized expression  matched</a:t>
                      </a:r>
                      <a:endParaRPr kumimoji="0" lang="en-US" sz="1400" b="0" i="0" u="none" strike="noStrike" cap="none" normalizeH="0" baseline="0" dirty="0" smtClean="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4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smtClean="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For all remaining variables</a:t>
                      </a:r>
                      <a:endParaRPr kumimoji="0" lang="en-US" sz="1400" b="0" i="0" u="none" strike="noStrike" cap="none" normalizeH="0" baseline="0" smtClean="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4656" name="Rectangle 692"/>
          <p:cNvSpPr>
            <a:spLocks noChangeArrowheads="1"/>
          </p:cNvSpPr>
          <p:nvPr/>
        </p:nvSpPr>
        <p:spPr bwMode="auto">
          <a:xfrm>
            <a:off x="1714500" y="0"/>
            <a:ext cx="62865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700" b="1">
                <a:solidFill>
                  <a:schemeClr val="tx2"/>
                </a:solidFill>
              </a:rPr>
              <a:t>Regular Expressions in Perl</a:t>
            </a:r>
            <a:r>
              <a:rPr lang="en-US" sz="2700">
                <a:solidFill>
                  <a:schemeClr val="tx2"/>
                </a:solidFill>
              </a:rPr>
              <a:t> </a:t>
            </a:r>
          </a:p>
        </p:txBody>
      </p:sp>
    </p:spTree>
    <p:extLst>
      <p:ext uri="{BB962C8B-B14F-4D97-AF65-F5344CB8AC3E}">
        <p14:creationId xmlns:p14="http://schemas.microsoft.com/office/powerpoint/2010/main" val="780124245"/>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56" name="Rectangle 692"/>
          <p:cNvSpPr>
            <a:spLocks noChangeArrowheads="1"/>
          </p:cNvSpPr>
          <p:nvPr/>
        </p:nvSpPr>
        <p:spPr bwMode="auto">
          <a:xfrm>
            <a:off x="1714500" y="0"/>
            <a:ext cx="62865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dirty="0"/>
              <a:t>Examples</a:t>
            </a:r>
            <a:endParaRPr lang="en-US" sz="3600" dirty="0"/>
          </a:p>
        </p:txBody>
      </p:sp>
      <p:sp>
        <p:nvSpPr>
          <p:cNvPr id="3" name="Text Box 5"/>
          <p:cNvSpPr txBox="1">
            <a:spLocks noChangeArrowheads="1"/>
          </p:cNvSpPr>
          <p:nvPr/>
        </p:nvSpPr>
        <p:spPr bwMode="auto">
          <a:xfrm>
            <a:off x="1828800" y="514351"/>
            <a:ext cx="628650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dirty="0"/>
              <a:t>Email addresses</a:t>
            </a:r>
            <a:r>
              <a:rPr lang="en-US" sz="2100" dirty="0"/>
              <a:t/>
            </a:r>
            <a:br>
              <a:rPr lang="en-US" sz="2100" dirty="0"/>
            </a:br>
            <a:r>
              <a:rPr lang="en-US" dirty="0"/>
              <a:t>\b[A-Za-z0-9_%-]+@[A-Za-z0-9_%-]+(\.[A-</a:t>
            </a:r>
            <a:r>
              <a:rPr lang="en-US" dirty="0" err="1"/>
              <a:t>Za</a:t>
            </a:r>
            <a:r>
              <a:rPr lang="en-US" dirty="0"/>
              <a:t>-z]+){1,4}\b</a:t>
            </a:r>
            <a:r>
              <a:rPr lang="en-US" sz="1500" dirty="0"/>
              <a:t> </a:t>
            </a:r>
            <a:endParaRPr lang="en-US" dirty="0"/>
          </a:p>
          <a:p>
            <a:pPr marL="0" indent="0" eaLnBrk="1" hangingPunct="1"/>
            <a:endParaRPr lang="en-US" dirty="0"/>
          </a:p>
          <a:p>
            <a:pPr eaLnBrk="1" hangingPunct="1"/>
            <a:r>
              <a:rPr lang="en-US" sz="2400" b="1" dirty="0"/>
              <a:t>WW</a:t>
            </a:r>
            <a:r>
              <a:rPr lang="en-US" sz="1500" dirty="0"/>
              <a:t/>
            </a:r>
            <a:br>
              <a:rPr lang="en-US" sz="1500" dirty="0"/>
            </a:br>
            <a:r>
              <a:rPr lang="en-US" sz="2100" dirty="0"/>
              <a:t>^([ab]*)\1$ </a:t>
            </a:r>
          </a:p>
          <a:p>
            <a:pPr eaLnBrk="1" hangingPunct="1"/>
            <a:endParaRPr lang="en-US" sz="1500" dirty="0"/>
          </a:p>
          <a:p>
            <a:pPr eaLnBrk="1" hangingPunct="1"/>
            <a:r>
              <a:rPr lang="en-US" sz="2400" b="1" dirty="0"/>
              <a:t>Duplicate words</a:t>
            </a:r>
          </a:p>
          <a:p>
            <a:pPr eaLnBrk="1" hangingPunct="1"/>
            <a:r>
              <a:rPr lang="en-US" b="1" dirty="0">
                <a:solidFill>
                  <a:schemeClr val="accent5">
                    <a:lumMod val="50000"/>
                  </a:schemeClr>
                </a:solidFill>
              </a:rPr>
              <a:t>Find them</a:t>
            </a:r>
          </a:p>
          <a:p>
            <a:pPr eaLnBrk="1" hangingPunct="1"/>
            <a:r>
              <a:rPr lang="en-US" sz="1500" dirty="0"/>
              <a:t>	</a:t>
            </a:r>
            <a:r>
              <a:rPr lang="en-US" sz="2400" dirty="0"/>
              <a:t>\b([A-</a:t>
            </a:r>
            <a:r>
              <a:rPr lang="en-US" sz="2400" dirty="0" err="1"/>
              <a:t>Za</a:t>
            </a:r>
            <a:r>
              <a:rPr lang="en-US" sz="2400" dirty="0"/>
              <a:t>-z]+)\s+\1\b </a:t>
            </a:r>
          </a:p>
          <a:p>
            <a:pPr eaLnBrk="1" hangingPunct="1"/>
            <a:r>
              <a:rPr lang="en-US" b="1" dirty="0">
                <a:solidFill>
                  <a:schemeClr val="accent5">
                    <a:lumMod val="50000"/>
                  </a:schemeClr>
                </a:solidFill>
              </a:rPr>
              <a:t>Delete them</a:t>
            </a:r>
          </a:p>
          <a:p>
            <a:pPr eaLnBrk="1" hangingPunct="1"/>
            <a:r>
              <a:rPr lang="en-US" sz="1500" dirty="0"/>
              <a:t>	</a:t>
            </a:r>
            <a:r>
              <a:rPr lang="en-US" sz="2400" dirty="0"/>
              <a:t>$text =~ s/\b([A-</a:t>
            </a:r>
            <a:r>
              <a:rPr lang="en-US" sz="2400" dirty="0" err="1"/>
              <a:t>Za</a:t>
            </a:r>
            <a:r>
              <a:rPr lang="en-US" sz="2400" dirty="0"/>
              <a:t>-z]+)\s+\1\b/\1/g; </a:t>
            </a:r>
          </a:p>
        </p:txBody>
      </p:sp>
    </p:spTree>
    <p:extLst>
      <p:ext uri="{BB962C8B-B14F-4D97-AF65-F5344CB8AC3E}">
        <p14:creationId xmlns:p14="http://schemas.microsoft.com/office/powerpoint/2010/main" val="1012116741"/>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201620, this is as far as we got.</a:t>
            </a:r>
            <a:endParaRPr lang="en-US" dirty="0"/>
          </a:p>
        </p:txBody>
      </p:sp>
    </p:spTree>
    <p:extLst>
      <p:ext uri="{BB962C8B-B14F-4D97-AF65-F5344CB8AC3E}">
        <p14:creationId xmlns:p14="http://schemas.microsoft.com/office/powerpoint/2010/main" val="237778914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ChangeArrowheads="1"/>
          </p:cNvSpPr>
          <p:nvPr/>
        </p:nvSpPr>
        <p:spPr bwMode="auto">
          <a:xfrm>
            <a:off x="1714500" y="-95250"/>
            <a:ext cx="62865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b="1" dirty="0">
                <a:solidFill>
                  <a:schemeClr val="tx2"/>
                </a:solidFill>
              </a:rPr>
              <a:t>Simplifying Regular Expressions</a:t>
            </a:r>
          </a:p>
        </p:txBody>
      </p:sp>
      <p:sp>
        <p:nvSpPr>
          <p:cNvPr id="25603" name="Text Box 5"/>
          <p:cNvSpPr txBox="1">
            <a:spLocks noChangeArrowheads="1"/>
          </p:cNvSpPr>
          <p:nvPr/>
        </p:nvSpPr>
        <p:spPr bwMode="auto">
          <a:xfrm>
            <a:off x="685800" y="663099"/>
            <a:ext cx="6172200"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600" dirty="0"/>
              <a:t>Regex’s describe sets:</a:t>
            </a:r>
          </a:p>
          <a:p>
            <a:pPr eaLnBrk="1" hangingPunct="1"/>
            <a:r>
              <a:rPr lang="en-US" dirty="0"/>
              <a:t>  ● Union is commutative:  </a:t>
            </a:r>
            <a:r>
              <a:rPr lang="en-US" dirty="0">
                <a:sym typeface="Symbol" panose="05050102010706020507" pitchFamily="18" charset="2"/>
              </a:rPr>
              <a:t></a:t>
            </a:r>
            <a:r>
              <a:rPr lang="en-US" dirty="0"/>
              <a:t> </a:t>
            </a:r>
            <a:r>
              <a:rPr lang="en-US" dirty="0">
                <a:sym typeface="Symbol" panose="05050102010706020507" pitchFamily="18" charset="2"/>
              </a:rPr>
              <a:t></a:t>
            </a:r>
            <a:r>
              <a:rPr lang="en-US" dirty="0"/>
              <a:t> </a:t>
            </a:r>
            <a:r>
              <a:rPr lang="en-US" dirty="0">
                <a:sym typeface="Symbol" panose="05050102010706020507" pitchFamily="18" charset="2"/>
              </a:rPr>
              <a:t></a:t>
            </a:r>
            <a:r>
              <a:rPr lang="en-US" dirty="0"/>
              <a:t> = </a:t>
            </a:r>
            <a:r>
              <a:rPr lang="en-US" dirty="0">
                <a:sym typeface="Symbol" panose="05050102010706020507" pitchFamily="18" charset="2"/>
              </a:rPr>
              <a:t></a:t>
            </a:r>
            <a:r>
              <a:rPr lang="en-US" dirty="0"/>
              <a:t> </a:t>
            </a:r>
            <a:r>
              <a:rPr lang="en-US" dirty="0">
                <a:sym typeface="Symbol" panose="05050102010706020507" pitchFamily="18" charset="2"/>
              </a:rPr>
              <a:t></a:t>
            </a:r>
            <a:r>
              <a:rPr lang="en-US" dirty="0"/>
              <a:t> </a:t>
            </a:r>
            <a:r>
              <a:rPr lang="en-US" dirty="0">
                <a:sym typeface="Symbol" panose="05050102010706020507" pitchFamily="18" charset="2"/>
              </a:rPr>
              <a:t></a:t>
            </a:r>
            <a:r>
              <a:rPr lang="en-US" dirty="0"/>
              <a:t>.</a:t>
            </a:r>
          </a:p>
          <a:p>
            <a:pPr eaLnBrk="1" hangingPunct="1"/>
            <a:r>
              <a:rPr lang="en-US" dirty="0"/>
              <a:t>  ● Union is associative: (</a:t>
            </a:r>
            <a:r>
              <a:rPr lang="en-US" dirty="0">
                <a:sym typeface="Symbol" panose="05050102010706020507" pitchFamily="18" charset="2"/>
              </a:rPr>
              <a:t></a:t>
            </a:r>
            <a:r>
              <a:rPr lang="en-US" dirty="0"/>
              <a:t> </a:t>
            </a:r>
            <a:r>
              <a:rPr lang="en-US" dirty="0">
                <a:sym typeface="Symbol" panose="05050102010706020507" pitchFamily="18" charset="2"/>
              </a:rPr>
              <a:t></a:t>
            </a:r>
            <a:r>
              <a:rPr lang="en-US" dirty="0"/>
              <a:t> </a:t>
            </a:r>
            <a:r>
              <a:rPr lang="en-US" dirty="0">
                <a:sym typeface="Symbol" panose="05050102010706020507" pitchFamily="18" charset="2"/>
              </a:rPr>
              <a:t></a:t>
            </a:r>
            <a:r>
              <a:rPr lang="en-US" dirty="0"/>
              <a:t>) </a:t>
            </a:r>
            <a:r>
              <a:rPr lang="en-US" dirty="0">
                <a:sym typeface="Symbol" panose="05050102010706020507" pitchFamily="18" charset="2"/>
              </a:rPr>
              <a:t></a:t>
            </a:r>
            <a:r>
              <a:rPr lang="en-US" dirty="0"/>
              <a:t> </a:t>
            </a:r>
            <a:r>
              <a:rPr lang="en-US" dirty="0">
                <a:sym typeface="Symbol" panose="05050102010706020507" pitchFamily="18" charset="2"/>
              </a:rPr>
              <a:t></a:t>
            </a:r>
            <a:r>
              <a:rPr lang="en-US" dirty="0"/>
              <a:t> = </a:t>
            </a:r>
            <a:r>
              <a:rPr lang="en-US" dirty="0">
                <a:sym typeface="Symbol" panose="05050102010706020507" pitchFamily="18" charset="2"/>
              </a:rPr>
              <a:t></a:t>
            </a:r>
            <a:r>
              <a:rPr lang="en-US" dirty="0"/>
              <a:t> </a:t>
            </a:r>
            <a:r>
              <a:rPr lang="en-US" dirty="0">
                <a:sym typeface="Symbol" panose="05050102010706020507" pitchFamily="18" charset="2"/>
              </a:rPr>
              <a:t></a:t>
            </a:r>
            <a:r>
              <a:rPr lang="en-US" dirty="0"/>
              <a:t> (</a:t>
            </a:r>
            <a:r>
              <a:rPr lang="en-US" dirty="0">
                <a:sym typeface="Symbol" panose="05050102010706020507" pitchFamily="18" charset="2"/>
              </a:rPr>
              <a:t></a:t>
            </a:r>
            <a:r>
              <a:rPr lang="en-US" dirty="0"/>
              <a:t> </a:t>
            </a:r>
            <a:r>
              <a:rPr lang="en-US" dirty="0">
                <a:sym typeface="Symbol" panose="05050102010706020507" pitchFamily="18" charset="2"/>
              </a:rPr>
              <a:t></a:t>
            </a:r>
            <a:r>
              <a:rPr lang="en-US" dirty="0"/>
              <a:t> </a:t>
            </a:r>
            <a:r>
              <a:rPr lang="en-US" dirty="0">
                <a:sym typeface="Symbol" panose="05050102010706020507" pitchFamily="18" charset="2"/>
              </a:rPr>
              <a:t></a:t>
            </a:r>
            <a:r>
              <a:rPr lang="en-US" dirty="0"/>
              <a:t>).</a:t>
            </a:r>
            <a:endParaRPr lang="en-US" dirty="0">
              <a:sym typeface="Symbol" panose="05050102010706020507" pitchFamily="18" charset="2"/>
            </a:endParaRPr>
          </a:p>
          <a:p>
            <a:pPr eaLnBrk="1" hangingPunct="1"/>
            <a:r>
              <a:rPr lang="en-US" dirty="0"/>
              <a:t>  ●</a:t>
            </a:r>
            <a:r>
              <a:rPr lang="en-US" dirty="0">
                <a:sym typeface="Symbol" panose="05050102010706020507" pitchFamily="18" charset="2"/>
              </a:rPr>
              <a:t> </a:t>
            </a:r>
            <a:r>
              <a:rPr lang="en-US" dirty="0"/>
              <a:t> is the identity for union:  </a:t>
            </a:r>
            <a:r>
              <a:rPr lang="en-US" dirty="0">
                <a:sym typeface="Symbol" panose="05050102010706020507" pitchFamily="18" charset="2"/>
              </a:rPr>
              <a:t></a:t>
            </a:r>
            <a:r>
              <a:rPr lang="en-US" dirty="0"/>
              <a:t> </a:t>
            </a:r>
            <a:r>
              <a:rPr lang="en-US" dirty="0">
                <a:sym typeface="Symbol" panose="05050102010706020507" pitchFamily="18" charset="2"/>
              </a:rPr>
              <a:t></a:t>
            </a:r>
            <a:r>
              <a:rPr lang="en-US" dirty="0"/>
              <a:t> </a:t>
            </a:r>
            <a:r>
              <a:rPr lang="en-US" dirty="0">
                <a:sym typeface="Symbol" panose="05050102010706020507" pitchFamily="18" charset="2"/>
              </a:rPr>
              <a:t></a:t>
            </a:r>
            <a:r>
              <a:rPr lang="en-US" dirty="0"/>
              <a:t> = </a:t>
            </a:r>
            <a:r>
              <a:rPr lang="en-US" dirty="0">
                <a:sym typeface="Symbol" panose="05050102010706020507" pitchFamily="18" charset="2"/>
              </a:rPr>
              <a:t></a:t>
            </a:r>
            <a:r>
              <a:rPr lang="en-US" dirty="0"/>
              <a:t> </a:t>
            </a:r>
            <a:r>
              <a:rPr lang="en-US" dirty="0">
                <a:sym typeface="Symbol" panose="05050102010706020507" pitchFamily="18" charset="2"/>
              </a:rPr>
              <a:t></a:t>
            </a:r>
            <a:r>
              <a:rPr lang="en-US" dirty="0"/>
              <a:t> </a:t>
            </a:r>
            <a:r>
              <a:rPr lang="en-US" dirty="0">
                <a:sym typeface="Symbol" panose="05050102010706020507" pitchFamily="18" charset="2"/>
              </a:rPr>
              <a:t></a:t>
            </a:r>
            <a:r>
              <a:rPr lang="en-US" dirty="0"/>
              <a:t> = </a:t>
            </a:r>
            <a:r>
              <a:rPr lang="en-US" dirty="0">
                <a:sym typeface="Symbol" panose="05050102010706020507" pitchFamily="18" charset="2"/>
              </a:rPr>
              <a:t></a:t>
            </a:r>
            <a:r>
              <a:rPr lang="en-US" dirty="0"/>
              <a:t>.</a:t>
            </a:r>
          </a:p>
          <a:p>
            <a:pPr eaLnBrk="1" hangingPunct="1"/>
            <a:r>
              <a:rPr lang="en-US" dirty="0"/>
              <a:t>  ● Union is idempotent:  </a:t>
            </a:r>
            <a:r>
              <a:rPr lang="en-US" dirty="0">
                <a:sym typeface="Symbol" panose="05050102010706020507" pitchFamily="18" charset="2"/>
              </a:rPr>
              <a:t></a:t>
            </a:r>
            <a:r>
              <a:rPr lang="en-US" dirty="0"/>
              <a:t> </a:t>
            </a:r>
            <a:r>
              <a:rPr lang="en-US" dirty="0">
                <a:sym typeface="Symbol" panose="05050102010706020507" pitchFamily="18" charset="2"/>
              </a:rPr>
              <a:t></a:t>
            </a:r>
            <a:r>
              <a:rPr lang="en-US" dirty="0"/>
              <a:t> </a:t>
            </a:r>
            <a:r>
              <a:rPr lang="en-US" dirty="0">
                <a:sym typeface="Symbol" panose="05050102010706020507" pitchFamily="18" charset="2"/>
              </a:rPr>
              <a:t></a:t>
            </a:r>
            <a:r>
              <a:rPr lang="en-US" dirty="0"/>
              <a:t> =  </a:t>
            </a:r>
            <a:r>
              <a:rPr lang="en-US" dirty="0">
                <a:sym typeface="Symbol" panose="05050102010706020507" pitchFamily="18" charset="2"/>
              </a:rPr>
              <a:t></a:t>
            </a:r>
            <a:r>
              <a:rPr lang="en-US" dirty="0"/>
              <a:t>.</a:t>
            </a:r>
          </a:p>
          <a:p>
            <a:pPr eaLnBrk="1" hangingPunct="1"/>
            <a:endParaRPr lang="en-US" sz="550" dirty="0"/>
          </a:p>
          <a:p>
            <a:pPr eaLnBrk="1" hangingPunct="1"/>
            <a:r>
              <a:rPr lang="en-US" sz="1600" dirty="0"/>
              <a:t>Concatenation:</a:t>
            </a:r>
          </a:p>
          <a:p>
            <a:pPr eaLnBrk="1" hangingPunct="1"/>
            <a:r>
              <a:rPr lang="en-US" dirty="0"/>
              <a:t>  ● Concatenation is associative:  (</a:t>
            </a:r>
            <a:r>
              <a:rPr lang="en-US" dirty="0">
                <a:sym typeface="Symbol" panose="05050102010706020507" pitchFamily="18" charset="2"/>
              </a:rPr>
              <a:t></a:t>
            </a:r>
            <a:r>
              <a:rPr lang="en-US" dirty="0"/>
              <a:t>)</a:t>
            </a:r>
            <a:r>
              <a:rPr lang="en-US" dirty="0">
                <a:sym typeface="Symbol" panose="05050102010706020507" pitchFamily="18" charset="2"/>
              </a:rPr>
              <a:t></a:t>
            </a:r>
            <a:r>
              <a:rPr lang="en-US" dirty="0"/>
              <a:t> = </a:t>
            </a:r>
            <a:r>
              <a:rPr lang="en-US" dirty="0">
                <a:sym typeface="Symbol" panose="05050102010706020507" pitchFamily="18" charset="2"/>
              </a:rPr>
              <a:t></a:t>
            </a:r>
            <a:r>
              <a:rPr lang="en-US" dirty="0"/>
              <a:t>(</a:t>
            </a:r>
            <a:r>
              <a:rPr lang="en-US" dirty="0">
                <a:sym typeface="Symbol" panose="05050102010706020507" pitchFamily="18" charset="2"/>
              </a:rPr>
              <a:t></a:t>
            </a:r>
            <a:r>
              <a:rPr lang="en-US" dirty="0"/>
              <a:t>).</a:t>
            </a:r>
            <a:endParaRPr lang="en-US" dirty="0">
              <a:sym typeface="Symbol" panose="05050102010706020507" pitchFamily="18" charset="2"/>
            </a:endParaRPr>
          </a:p>
          <a:p>
            <a:pPr eaLnBrk="1" hangingPunct="1"/>
            <a:r>
              <a:rPr lang="en-US" dirty="0"/>
              <a:t>  ●</a:t>
            </a:r>
            <a:r>
              <a:rPr lang="en-US" dirty="0">
                <a:sym typeface="Symbol" panose="05050102010706020507" pitchFamily="18" charset="2"/>
              </a:rPr>
              <a:t> </a:t>
            </a:r>
            <a:r>
              <a:rPr lang="en-US" dirty="0"/>
              <a:t> is the identity for concatenation:  </a:t>
            </a:r>
            <a:r>
              <a:rPr lang="en-US" dirty="0">
                <a:sym typeface="Symbol" panose="05050102010706020507" pitchFamily="18" charset="2"/>
              </a:rPr>
              <a:t></a:t>
            </a:r>
            <a:r>
              <a:rPr lang="en-US" dirty="0"/>
              <a:t> </a:t>
            </a:r>
            <a:r>
              <a:rPr lang="en-US" dirty="0">
                <a:sym typeface="Symbol" panose="05050102010706020507" pitchFamily="18" charset="2"/>
              </a:rPr>
              <a:t></a:t>
            </a:r>
            <a:r>
              <a:rPr lang="en-US" dirty="0"/>
              <a:t> = </a:t>
            </a:r>
            <a:r>
              <a:rPr lang="en-US" dirty="0">
                <a:sym typeface="Symbol" panose="05050102010706020507" pitchFamily="18" charset="2"/>
              </a:rPr>
              <a:t></a:t>
            </a:r>
            <a:r>
              <a:rPr lang="en-US" dirty="0"/>
              <a:t> </a:t>
            </a:r>
            <a:r>
              <a:rPr lang="en-US" dirty="0">
                <a:sym typeface="Symbol" panose="05050102010706020507" pitchFamily="18" charset="2"/>
              </a:rPr>
              <a:t></a:t>
            </a:r>
            <a:r>
              <a:rPr lang="en-US" dirty="0"/>
              <a:t> = </a:t>
            </a:r>
            <a:r>
              <a:rPr lang="en-US" dirty="0">
                <a:sym typeface="Symbol" panose="05050102010706020507" pitchFamily="18" charset="2"/>
              </a:rPr>
              <a:t></a:t>
            </a:r>
            <a:r>
              <a:rPr lang="en-US" dirty="0"/>
              <a:t>.</a:t>
            </a:r>
            <a:endParaRPr lang="en-US" dirty="0">
              <a:sym typeface="Symbol" panose="05050102010706020507" pitchFamily="18" charset="2"/>
            </a:endParaRPr>
          </a:p>
          <a:p>
            <a:pPr eaLnBrk="1" hangingPunct="1"/>
            <a:r>
              <a:rPr lang="en-US" dirty="0"/>
              <a:t>  ●</a:t>
            </a:r>
            <a:r>
              <a:rPr lang="en-US" dirty="0">
                <a:sym typeface="Symbol" panose="05050102010706020507" pitchFamily="18" charset="2"/>
              </a:rPr>
              <a:t> </a:t>
            </a:r>
            <a:r>
              <a:rPr lang="en-US" dirty="0"/>
              <a:t> is a zero for concatenation:  </a:t>
            </a:r>
            <a:r>
              <a:rPr lang="en-US" dirty="0">
                <a:sym typeface="Symbol" panose="05050102010706020507" pitchFamily="18" charset="2"/>
              </a:rPr>
              <a:t></a:t>
            </a:r>
            <a:r>
              <a:rPr lang="en-US" dirty="0"/>
              <a:t> </a:t>
            </a:r>
            <a:r>
              <a:rPr lang="en-US" dirty="0">
                <a:sym typeface="Symbol" panose="05050102010706020507" pitchFamily="18" charset="2"/>
              </a:rPr>
              <a:t></a:t>
            </a:r>
            <a:r>
              <a:rPr lang="en-US" dirty="0"/>
              <a:t> = </a:t>
            </a:r>
            <a:r>
              <a:rPr lang="en-US" dirty="0">
                <a:sym typeface="Symbol" panose="05050102010706020507" pitchFamily="18" charset="2"/>
              </a:rPr>
              <a:t></a:t>
            </a:r>
            <a:r>
              <a:rPr lang="en-US" dirty="0"/>
              <a:t> </a:t>
            </a:r>
            <a:r>
              <a:rPr lang="en-US" dirty="0">
                <a:sym typeface="Symbol" panose="05050102010706020507" pitchFamily="18" charset="2"/>
              </a:rPr>
              <a:t></a:t>
            </a:r>
            <a:r>
              <a:rPr lang="en-US" dirty="0"/>
              <a:t> = </a:t>
            </a:r>
            <a:r>
              <a:rPr lang="en-US" dirty="0">
                <a:sym typeface="Symbol" panose="05050102010706020507" pitchFamily="18" charset="2"/>
              </a:rPr>
              <a:t></a:t>
            </a:r>
            <a:r>
              <a:rPr lang="en-US" dirty="0"/>
              <a:t>.</a:t>
            </a:r>
          </a:p>
          <a:p>
            <a:pPr eaLnBrk="1" hangingPunct="1"/>
            <a:endParaRPr lang="en-US" sz="550" dirty="0"/>
          </a:p>
        </p:txBody>
      </p:sp>
      <p:sp>
        <p:nvSpPr>
          <p:cNvPr id="7" name="Text Box 5"/>
          <p:cNvSpPr txBox="1">
            <a:spLocks noChangeArrowheads="1"/>
          </p:cNvSpPr>
          <p:nvPr/>
        </p:nvSpPr>
        <p:spPr bwMode="auto">
          <a:xfrm>
            <a:off x="6324600" y="1657350"/>
            <a:ext cx="6172200"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550" dirty="0"/>
          </a:p>
          <a:p>
            <a:pPr eaLnBrk="1" hangingPunct="1"/>
            <a:r>
              <a:rPr lang="en-US" dirty="0"/>
              <a:t>Concatenation distributes </a:t>
            </a:r>
            <a:r>
              <a:rPr lang="en-US" dirty="0" smtClean="0"/>
              <a:t/>
            </a:r>
            <a:br>
              <a:rPr lang="en-US" dirty="0" smtClean="0"/>
            </a:br>
            <a:r>
              <a:rPr lang="en-US" dirty="0" smtClean="0"/>
              <a:t>over </a:t>
            </a:r>
            <a:r>
              <a:rPr lang="en-US" dirty="0"/>
              <a:t>union:</a:t>
            </a:r>
          </a:p>
          <a:p>
            <a:pPr eaLnBrk="1" hangingPunct="1"/>
            <a:r>
              <a:rPr lang="en-US" dirty="0"/>
              <a:t>  ● (</a:t>
            </a:r>
            <a:r>
              <a:rPr lang="en-US" dirty="0">
                <a:sym typeface="Symbol" panose="05050102010706020507" pitchFamily="18" charset="2"/>
              </a:rPr>
              <a:t></a:t>
            </a:r>
            <a:r>
              <a:rPr lang="en-US" dirty="0"/>
              <a:t> </a:t>
            </a:r>
            <a:r>
              <a:rPr lang="en-US" dirty="0">
                <a:sym typeface="Symbol" panose="05050102010706020507" pitchFamily="18" charset="2"/>
              </a:rPr>
              <a:t></a:t>
            </a:r>
            <a:r>
              <a:rPr lang="en-US" dirty="0"/>
              <a:t> </a:t>
            </a:r>
            <a:r>
              <a:rPr lang="en-US" dirty="0">
                <a:sym typeface="Symbol" panose="05050102010706020507" pitchFamily="18" charset="2"/>
              </a:rPr>
              <a:t></a:t>
            </a:r>
            <a:r>
              <a:rPr lang="en-US" dirty="0"/>
              <a:t>) </a:t>
            </a:r>
            <a:r>
              <a:rPr lang="en-US" dirty="0">
                <a:sym typeface="Symbol" panose="05050102010706020507" pitchFamily="18" charset="2"/>
              </a:rPr>
              <a:t></a:t>
            </a:r>
            <a:r>
              <a:rPr lang="en-US" dirty="0"/>
              <a:t> = (</a:t>
            </a:r>
            <a:r>
              <a:rPr lang="en-US" dirty="0">
                <a:sym typeface="Symbol" panose="05050102010706020507" pitchFamily="18" charset="2"/>
              </a:rPr>
              <a:t></a:t>
            </a:r>
            <a:r>
              <a:rPr lang="en-US" dirty="0"/>
              <a:t> </a:t>
            </a:r>
            <a:r>
              <a:rPr lang="en-US" dirty="0">
                <a:sym typeface="Symbol" panose="05050102010706020507" pitchFamily="18" charset="2"/>
              </a:rPr>
              <a:t></a:t>
            </a:r>
            <a:r>
              <a:rPr lang="en-US" dirty="0"/>
              <a:t>) </a:t>
            </a:r>
            <a:r>
              <a:rPr lang="en-US" dirty="0">
                <a:sym typeface="Symbol" panose="05050102010706020507" pitchFamily="18" charset="2"/>
              </a:rPr>
              <a:t></a:t>
            </a:r>
            <a:r>
              <a:rPr lang="en-US" dirty="0"/>
              <a:t> (</a:t>
            </a:r>
            <a:r>
              <a:rPr lang="en-US" dirty="0">
                <a:sym typeface="Symbol" panose="05050102010706020507" pitchFamily="18" charset="2"/>
              </a:rPr>
              <a:t></a:t>
            </a:r>
            <a:r>
              <a:rPr lang="en-US" dirty="0"/>
              <a:t> </a:t>
            </a:r>
            <a:r>
              <a:rPr lang="en-US" dirty="0">
                <a:sym typeface="Symbol" panose="05050102010706020507" pitchFamily="18" charset="2"/>
              </a:rPr>
              <a:t></a:t>
            </a:r>
            <a:r>
              <a:rPr lang="en-US" dirty="0"/>
              <a:t>).  </a:t>
            </a:r>
            <a:endParaRPr lang="en-US" dirty="0">
              <a:sym typeface="Symbol" panose="05050102010706020507" pitchFamily="18" charset="2"/>
            </a:endParaRPr>
          </a:p>
          <a:p>
            <a:pPr eaLnBrk="1" hangingPunct="1"/>
            <a:r>
              <a:rPr lang="en-US" dirty="0"/>
              <a:t>  ●</a:t>
            </a:r>
            <a:r>
              <a:rPr lang="en-US" dirty="0">
                <a:sym typeface="Symbol" panose="05050102010706020507" pitchFamily="18" charset="2"/>
              </a:rPr>
              <a:t> </a:t>
            </a:r>
            <a:r>
              <a:rPr lang="en-US" dirty="0"/>
              <a:t> (</a:t>
            </a:r>
            <a:r>
              <a:rPr lang="en-US" dirty="0">
                <a:sym typeface="Symbol" panose="05050102010706020507" pitchFamily="18" charset="2"/>
              </a:rPr>
              <a:t></a:t>
            </a:r>
            <a:r>
              <a:rPr lang="en-US" dirty="0"/>
              <a:t> </a:t>
            </a:r>
            <a:r>
              <a:rPr lang="en-US" dirty="0">
                <a:sym typeface="Symbol" panose="05050102010706020507" pitchFamily="18" charset="2"/>
              </a:rPr>
              <a:t></a:t>
            </a:r>
            <a:r>
              <a:rPr lang="en-US" dirty="0"/>
              <a:t> </a:t>
            </a:r>
            <a:r>
              <a:rPr lang="en-US" dirty="0">
                <a:sym typeface="Symbol" panose="05050102010706020507" pitchFamily="18" charset="2"/>
              </a:rPr>
              <a:t></a:t>
            </a:r>
            <a:r>
              <a:rPr lang="en-US" dirty="0"/>
              <a:t>) = (</a:t>
            </a:r>
            <a:r>
              <a:rPr lang="en-US" dirty="0">
                <a:sym typeface="Symbol" panose="05050102010706020507" pitchFamily="18" charset="2"/>
              </a:rPr>
              <a:t></a:t>
            </a:r>
            <a:r>
              <a:rPr lang="en-US" dirty="0"/>
              <a:t> </a:t>
            </a:r>
            <a:r>
              <a:rPr lang="en-US" dirty="0">
                <a:sym typeface="Symbol" panose="05050102010706020507" pitchFamily="18" charset="2"/>
              </a:rPr>
              <a:t></a:t>
            </a:r>
            <a:r>
              <a:rPr lang="en-US" dirty="0"/>
              <a:t>) </a:t>
            </a:r>
            <a:r>
              <a:rPr lang="en-US" dirty="0">
                <a:sym typeface="Symbol" panose="05050102010706020507" pitchFamily="18" charset="2"/>
              </a:rPr>
              <a:t></a:t>
            </a:r>
            <a:r>
              <a:rPr lang="en-US" dirty="0"/>
              <a:t> (</a:t>
            </a:r>
            <a:r>
              <a:rPr lang="en-US" dirty="0">
                <a:sym typeface="Symbol" panose="05050102010706020507" pitchFamily="18" charset="2"/>
              </a:rPr>
              <a:t></a:t>
            </a:r>
            <a:r>
              <a:rPr lang="en-US" dirty="0"/>
              <a:t> </a:t>
            </a:r>
            <a:r>
              <a:rPr lang="en-US" dirty="0">
                <a:sym typeface="Symbol" panose="05050102010706020507" pitchFamily="18" charset="2"/>
              </a:rPr>
              <a:t></a:t>
            </a:r>
            <a:r>
              <a:rPr lang="en-US" dirty="0"/>
              <a:t>). </a:t>
            </a:r>
          </a:p>
          <a:p>
            <a:pPr eaLnBrk="1" hangingPunct="1"/>
            <a:endParaRPr lang="en-US" sz="550" dirty="0"/>
          </a:p>
          <a:p>
            <a:pPr eaLnBrk="1" hangingPunct="1"/>
            <a:r>
              <a:rPr lang="en-US" sz="1600" dirty="0"/>
              <a:t>Kleene star:</a:t>
            </a:r>
            <a:endParaRPr lang="en-US" sz="1600" dirty="0">
              <a:sym typeface="Symbol" panose="05050102010706020507" pitchFamily="18" charset="2"/>
            </a:endParaRPr>
          </a:p>
          <a:p>
            <a:pPr eaLnBrk="1" hangingPunct="1"/>
            <a:r>
              <a:rPr lang="en-US" dirty="0"/>
              <a:t>  ●</a:t>
            </a:r>
            <a:r>
              <a:rPr lang="en-US" dirty="0">
                <a:sym typeface="Symbol" panose="05050102010706020507" pitchFamily="18" charset="2"/>
              </a:rPr>
              <a:t> </a:t>
            </a:r>
            <a:r>
              <a:rPr lang="en-US" dirty="0"/>
              <a:t>* = </a:t>
            </a:r>
            <a:r>
              <a:rPr lang="en-US" dirty="0">
                <a:sym typeface="Symbol" panose="05050102010706020507" pitchFamily="18" charset="2"/>
              </a:rPr>
              <a:t></a:t>
            </a:r>
            <a:r>
              <a:rPr lang="en-US" dirty="0"/>
              <a:t>.</a:t>
            </a:r>
            <a:endParaRPr lang="en-US" dirty="0">
              <a:sym typeface="Symbol" panose="05050102010706020507" pitchFamily="18" charset="2"/>
            </a:endParaRPr>
          </a:p>
          <a:p>
            <a:pPr eaLnBrk="1" hangingPunct="1"/>
            <a:r>
              <a:rPr lang="en-US" dirty="0"/>
              <a:t>  ●</a:t>
            </a:r>
            <a:r>
              <a:rPr lang="en-US" dirty="0">
                <a:sym typeface="Symbol" panose="05050102010706020507" pitchFamily="18" charset="2"/>
              </a:rPr>
              <a:t> </a:t>
            </a:r>
            <a:r>
              <a:rPr lang="en-US" dirty="0"/>
              <a:t>* = </a:t>
            </a:r>
            <a:r>
              <a:rPr lang="en-US" dirty="0">
                <a:sym typeface="Symbol" panose="05050102010706020507" pitchFamily="18" charset="2"/>
              </a:rPr>
              <a:t></a:t>
            </a:r>
            <a:r>
              <a:rPr lang="en-US" dirty="0"/>
              <a:t>.</a:t>
            </a:r>
          </a:p>
          <a:p>
            <a:pPr eaLnBrk="1" hangingPunct="1"/>
            <a:r>
              <a:rPr lang="en-US" dirty="0"/>
              <a:t>  ●(</a:t>
            </a:r>
            <a:r>
              <a:rPr lang="en-US" dirty="0">
                <a:sym typeface="Symbol" panose="05050102010706020507" pitchFamily="18" charset="2"/>
              </a:rPr>
              <a:t></a:t>
            </a:r>
            <a:r>
              <a:rPr lang="en-US" dirty="0"/>
              <a:t>*)* = </a:t>
            </a:r>
            <a:r>
              <a:rPr lang="en-US" dirty="0">
                <a:sym typeface="Symbol" panose="05050102010706020507" pitchFamily="18" charset="2"/>
              </a:rPr>
              <a:t></a:t>
            </a:r>
            <a:r>
              <a:rPr lang="en-US" dirty="0"/>
              <a:t>*. </a:t>
            </a:r>
            <a:endParaRPr lang="en-US" dirty="0">
              <a:sym typeface="Symbol" panose="05050102010706020507" pitchFamily="18" charset="2"/>
            </a:endParaRPr>
          </a:p>
          <a:p>
            <a:pPr eaLnBrk="1" hangingPunct="1"/>
            <a:r>
              <a:rPr lang="en-US" dirty="0"/>
              <a:t>  ●</a:t>
            </a:r>
            <a:r>
              <a:rPr lang="en-US" dirty="0">
                <a:sym typeface="Symbol" panose="05050102010706020507" pitchFamily="18" charset="2"/>
              </a:rPr>
              <a:t> </a:t>
            </a:r>
            <a:r>
              <a:rPr lang="en-US" dirty="0"/>
              <a:t>*</a:t>
            </a:r>
            <a:r>
              <a:rPr lang="en-US" dirty="0">
                <a:sym typeface="Symbol" panose="05050102010706020507" pitchFamily="18" charset="2"/>
              </a:rPr>
              <a:t></a:t>
            </a:r>
            <a:r>
              <a:rPr lang="en-US" dirty="0"/>
              <a:t>* = </a:t>
            </a:r>
            <a:r>
              <a:rPr lang="en-US" dirty="0">
                <a:sym typeface="Symbol" panose="05050102010706020507" pitchFamily="18" charset="2"/>
              </a:rPr>
              <a:t></a:t>
            </a:r>
            <a:r>
              <a:rPr lang="en-US" dirty="0"/>
              <a:t>*.  </a:t>
            </a:r>
          </a:p>
          <a:p>
            <a:pPr eaLnBrk="1" hangingPunct="1"/>
            <a:r>
              <a:rPr lang="en-US" dirty="0"/>
              <a:t>  ●(</a:t>
            </a:r>
            <a:r>
              <a:rPr lang="en-US" dirty="0">
                <a:sym typeface="Symbol" panose="05050102010706020507" pitchFamily="18" charset="2"/>
              </a:rPr>
              <a:t></a:t>
            </a:r>
            <a:r>
              <a:rPr lang="en-US" dirty="0"/>
              <a:t> </a:t>
            </a:r>
            <a:r>
              <a:rPr lang="en-US" dirty="0">
                <a:sym typeface="Symbol" panose="05050102010706020507" pitchFamily="18" charset="2"/>
              </a:rPr>
              <a:t></a:t>
            </a:r>
            <a:r>
              <a:rPr lang="en-US" dirty="0"/>
              <a:t> </a:t>
            </a:r>
            <a:r>
              <a:rPr lang="en-US" dirty="0">
                <a:sym typeface="Symbol" panose="05050102010706020507" pitchFamily="18" charset="2"/>
              </a:rPr>
              <a:t></a:t>
            </a:r>
            <a:r>
              <a:rPr lang="en-US" dirty="0"/>
              <a:t>)* = (</a:t>
            </a:r>
            <a:r>
              <a:rPr lang="en-US" dirty="0">
                <a:sym typeface="Symbol" panose="05050102010706020507" pitchFamily="18" charset="2"/>
              </a:rPr>
              <a:t></a:t>
            </a:r>
            <a:r>
              <a:rPr lang="en-US" dirty="0"/>
              <a:t>*</a:t>
            </a:r>
            <a:r>
              <a:rPr lang="en-US" dirty="0">
                <a:sym typeface="Symbol" panose="05050102010706020507" pitchFamily="18" charset="2"/>
              </a:rPr>
              <a:t></a:t>
            </a:r>
            <a:r>
              <a:rPr lang="en-US" dirty="0"/>
              <a:t>*)*. </a:t>
            </a:r>
          </a:p>
        </p:txBody>
      </p:sp>
    </p:spTree>
    <p:extLst>
      <p:ext uri="{BB962C8B-B14F-4D97-AF65-F5344CB8AC3E}">
        <p14:creationId xmlns:p14="http://schemas.microsoft.com/office/powerpoint/2010/main" val="1197796672"/>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857250"/>
          </a:xfrm>
        </p:spPr>
        <p:txBody>
          <a:bodyPr/>
          <a:lstStyle/>
          <a:p>
            <a:r>
              <a:rPr lang="en-US" dirty="0" smtClean="0"/>
              <a:t>How Many (regular) Languages</a:t>
            </a:r>
            <a:r>
              <a:rPr lang="en-US" dirty="0"/>
              <a:t>?</a:t>
            </a:r>
          </a:p>
        </p:txBody>
      </p:sp>
      <p:sp>
        <p:nvSpPr>
          <p:cNvPr id="5" name="Content Placeholder 4"/>
          <p:cNvSpPr>
            <a:spLocks noGrp="1"/>
          </p:cNvSpPr>
          <p:nvPr>
            <p:ph idx="1"/>
          </p:nvPr>
        </p:nvSpPr>
        <p:spPr>
          <a:xfrm>
            <a:off x="628650" y="857251"/>
            <a:ext cx="8229600" cy="3394472"/>
          </a:xfrm>
        </p:spPr>
        <p:txBody>
          <a:bodyPr/>
          <a:lstStyle/>
          <a:p>
            <a:r>
              <a:rPr lang="en-US" dirty="0" smtClean="0"/>
              <a:t>Given an alphabet, </a:t>
            </a:r>
            <a:r>
              <a:rPr lang="el-GR" dirty="0" smtClean="0"/>
              <a:t>Σ</a:t>
            </a:r>
            <a:r>
              <a:rPr lang="en-US" dirty="0" smtClean="0"/>
              <a:t>, how many different languages over </a:t>
            </a:r>
            <a:r>
              <a:rPr lang="el-GR" dirty="0" smtClean="0"/>
              <a:t>Σ</a:t>
            </a:r>
            <a:r>
              <a:rPr lang="en-US" dirty="0" smtClean="0"/>
              <a:t>?    How many of those languages are regular?</a:t>
            </a:r>
          </a:p>
          <a:p>
            <a:r>
              <a:rPr lang="en-US" dirty="0" smtClean="0"/>
              <a:t>Background: since </a:t>
            </a:r>
            <a:br>
              <a:rPr lang="en-US" dirty="0" smtClean="0"/>
            </a:br>
            <a:r>
              <a:rPr lang="en-US" dirty="0" smtClean="0"/>
              <a:t>	- </a:t>
            </a:r>
            <a:r>
              <a:rPr lang="el-GR" dirty="0" smtClean="0">
                <a:solidFill>
                  <a:srgbClr val="6600CC"/>
                </a:solidFill>
              </a:rPr>
              <a:t>Σ</a:t>
            </a:r>
            <a:r>
              <a:rPr lang="en-US" dirty="0" smtClean="0">
                <a:solidFill>
                  <a:srgbClr val="6600CC"/>
                </a:solidFill>
              </a:rPr>
              <a:t> is finite, </a:t>
            </a:r>
            <a:br>
              <a:rPr lang="en-US" dirty="0" smtClean="0">
                <a:solidFill>
                  <a:srgbClr val="6600CC"/>
                </a:solidFill>
              </a:rPr>
            </a:br>
            <a:r>
              <a:rPr lang="en-US" dirty="0" smtClean="0">
                <a:solidFill>
                  <a:srgbClr val="6600CC"/>
                </a:solidFill>
              </a:rPr>
              <a:t>	- each string in </a:t>
            </a:r>
            <a:r>
              <a:rPr lang="el-GR" dirty="0" smtClean="0">
                <a:solidFill>
                  <a:srgbClr val="6600CC"/>
                </a:solidFill>
              </a:rPr>
              <a:t>Σ</a:t>
            </a:r>
            <a:r>
              <a:rPr lang="en-US" dirty="0" smtClean="0">
                <a:solidFill>
                  <a:srgbClr val="6600CC"/>
                </a:solidFill>
              </a:rPr>
              <a:t>* is finite, and</a:t>
            </a:r>
            <a:br>
              <a:rPr lang="en-US" dirty="0" smtClean="0">
                <a:solidFill>
                  <a:srgbClr val="6600CC"/>
                </a:solidFill>
              </a:rPr>
            </a:br>
            <a:r>
              <a:rPr lang="en-US" dirty="0" smtClean="0">
                <a:solidFill>
                  <a:srgbClr val="6600CC"/>
                </a:solidFill>
              </a:rPr>
              <a:t>	- there is no limit to the length of the strings in </a:t>
            </a:r>
            <a:r>
              <a:rPr lang="el-GR" dirty="0" smtClean="0">
                <a:solidFill>
                  <a:srgbClr val="6600CC"/>
                </a:solidFill>
              </a:rPr>
              <a:t>Σ</a:t>
            </a:r>
            <a:r>
              <a:rPr lang="en-US" dirty="0" smtClean="0">
                <a:solidFill>
                  <a:srgbClr val="6600CC"/>
                </a:solidFill>
              </a:rPr>
              <a:t>*,</a:t>
            </a:r>
            <a:br>
              <a:rPr lang="en-US" dirty="0" smtClean="0">
                <a:solidFill>
                  <a:srgbClr val="6600CC"/>
                </a:solidFill>
              </a:rPr>
            </a:br>
            <a:r>
              <a:rPr lang="en-US" dirty="0" smtClean="0"/>
              <a:t>the number of different strings in </a:t>
            </a:r>
            <a:r>
              <a:rPr lang="el-GR" dirty="0" smtClean="0"/>
              <a:t>Σ</a:t>
            </a:r>
            <a:r>
              <a:rPr lang="en-US" dirty="0" smtClean="0"/>
              <a:t>* is countably infinite (think about how to enumerate them).</a:t>
            </a:r>
          </a:p>
          <a:p>
            <a:r>
              <a:rPr lang="en-US" dirty="0" smtClean="0"/>
              <a:t>Is the set of subsets of </a:t>
            </a:r>
            <a:r>
              <a:rPr lang="el-GR" dirty="0" smtClean="0"/>
              <a:t>Σ</a:t>
            </a:r>
            <a:r>
              <a:rPr lang="en-US" dirty="0" smtClean="0"/>
              <a:t>* countable?  </a:t>
            </a:r>
          </a:p>
          <a:p>
            <a:r>
              <a:rPr lang="en-US" dirty="0" smtClean="0"/>
              <a:t>It suffices to work with </a:t>
            </a:r>
            <a:r>
              <a:rPr lang="el-GR" dirty="0" smtClean="0"/>
              <a:t>Σ</a:t>
            </a:r>
            <a:r>
              <a:rPr lang="en-US" dirty="0" smtClean="0"/>
              <a:t> = {a}, a single-symbol alphabet.</a:t>
            </a:r>
            <a:r>
              <a:rPr lang="en-US" dirty="0"/>
              <a:t/>
            </a:r>
            <a:br>
              <a:rPr lang="en-US" dirty="0"/>
            </a:br>
            <a:r>
              <a:rPr lang="en-US" dirty="0" smtClean="0"/>
              <a:t> </a:t>
            </a:r>
            <a:endParaRPr lang="en-US" dirty="0"/>
          </a:p>
        </p:txBody>
      </p:sp>
    </p:spTree>
    <p:extLst>
      <p:ext uri="{BB962C8B-B14F-4D97-AF65-F5344CB8AC3E}">
        <p14:creationId xmlns:p14="http://schemas.microsoft.com/office/powerpoint/2010/main" val="2392918807"/>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Automata_Template">
  <a:themeElements>
    <a:clrScheme name="Automata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utomata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utomata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tomata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utomata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utomata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utomata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utomata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utomata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utomata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utomata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utomata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utomata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utomata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20289</TotalTime>
  <Words>2753</Words>
  <Application>Microsoft Office PowerPoint</Application>
  <PresentationFormat>On-screen Show (16:9)</PresentationFormat>
  <Paragraphs>607</Paragraphs>
  <Slides>42</Slides>
  <Notes>39</Notes>
  <HiddenSlides>10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9" baseType="lpstr">
      <vt:lpstr>Courier New</vt:lpstr>
      <vt:lpstr>Wingdings</vt:lpstr>
      <vt:lpstr>Times New Roman</vt:lpstr>
      <vt:lpstr>Arial</vt:lpstr>
      <vt:lpstr>Symbol</vt:lpstr>
      <vt:lpstr>Automata_Template</vt:lpstr>
      <vt:lpstr>CorelPhotoPaint.Image.10</vt:lpstr>
      <vt:lpstr>MA/CSSE 474</vt:lpstr>
      <vt:lpstr>Your Questions?</vt:lpstr>
      <vt:lpstr>Another "machine construction" example</vt:lpstr>
      <vt:lpstr>PowerPoint Presentation</vt:lpstr>
      <vt:lpstr>PowerPoint Presentation</vt:lpstr>
      <vt:lpstr>PowerPoint Presentation</vt:lpstr>
      <vt:lpstr>In 201620, this is as far as we got.</vt:lpstr>
      <vt:lpstr>PowerPoint Presentation</vt:lpstr>
      <vt:lpstr>How Many (regular) Languages?</vt:lpstr>
      <vt:lpstr>A note on the rest of this video</vt:lpstr>
      <vt:lpstr>PowerPoint Presentation</vt:lpstr>
      <vt:lpstr>PowerPoint Presentation</vt:lpstr>
      <vt:lpstr>PowerPoint Presentation</vt:lpstr>
      <vt:lpstr>PowerPoint Presentation</vt:lpstr>
      <vt:lpstr>Finiteness - Theoretical vs. Practical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Divide-and-Conquer</vt:lpstr>
      <vt:lpstr>L1 is Regular</vt:lpstr>
      <vt:lpstr>L2 is Regular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oih</dc:creator>
  <cp:lastModifiedBy>CSSE Department</cp:lastModifiedBy>
  <cp:revision>328</cp:revision>
  <cp:lastPrinted>2016-01-05T13:48:26Z</cp:lastPrinted>
  <dcterms:created xsi:type="dcterms:W3CDTF">2006-12-24T15:35:37Z</dcterms:created>
  <dcterms:modified xsi:type="dcterms:W3CDTF">2016-01-05T20:22:42Z</dcterms:modified>
</cp:coreProperties>
</file>