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519" r:id="rId3"/>
    <p:sldId id="532" r:id="rId4"/>
    <p:sldId id="531" r:id="rId5"/>
    <p:sldId id="516" r:id="rId6"/>
    <p:sldId id="520" r:id="rId7"/>
    <p:sldId id="521" r:id="rId8"/>
    <p:sldId id="522" r:id="rId9"/>
    <p:sldId id="523" r:id="rId10"/>
    <p:sldId id="524" r:id="rId11"/>
    <p:sldId id="525" r:id="rId12"/>
    <p:sldId id="526" r:id="rId13"/>
    <p:sldId id="527" r:id="rId14"/>
    <p:sldId id="528" r:id="rId15"/>
    <p:sldId id="529" r:id="rId16"/>
    <p:sldId id="530" r:id="rId17"/>
    <p:sldId id="451" r:id="rId18"/>
    <p:sldId id="452" r:id="rId19"/>
    <p:sldId id="453" r:id="rId20"/>
    <p:sldId id="454" r:id="rId21"/>
    <p:sldId id="455" r:id="rId22"/>
    <p:sldId id="457" r:id="rId23"/>
    <p:sldId id="458" r:id="rId24"/>
    <p:sldId id="459" r:id="rId25"/>
    <p:sldId id="460" r:id="rId26"/>
    <p:sldId id="461" r:id="rId27"/>
    <p:sldId id="464" r:id="rId28"/>
    <p:sldId id="465" r:id="rId29"/>
    <p:sldId id="466" r:id="rId30"/>
    <p:sldId id="467" r:id="rId31"/>
    <p:sldId id="468" r:id="rId32"/>
    <p:sldId id="471" r:id="rId33"/>
    <p:sldId id="472" r:id="rId34"/>
    <p:sldId id="473" r:id="rId35"/>
    <p:sldId id="474" r:id="rId36"/>
    <p:sldId id="475" r:id="rId37"/>
    <p:sldId id="476" r:id="rId38"/>
    <p:sldId id="477" r:id="rId39"/>
    <p:sldId id="478" r:id="rId40"/>
    <p:sldId id="479" r:id="rId41"/>
    <p:sldId id="480" r:id="rId42"/>
    <p:sldId id="481" r:id="rId43"/>
    <p:sldId id="482" r:id="rId44"/>
  </p:sldIdLst>
  <p:sldSz cx="9144000" cy="6858000" type="screen4x3"/>
  <p:notesSz cx="6858000" cy="9296400"/>
  <p:embeddedFontLst>
    <p:embeddedFont>
      <p:font typeface="Monotype Sorts" panose="05000000000000000000" charset="2"/>
      <p:regular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254" autoAdjust="0"/>
    <p:restoredTop sz="65198" autoAdjust="0"/>
  </p:normalViewPr>
  <p:slideViewPr>
    <p:cSldViewPr>
      <p:cViewPr varScale="1">
        <p:scale>
          <a:sx n="86" d="100"/>
          <a:sy n="86" d="100"/>
        </p:scale>
        <p:origin x="91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0"/>
            <a:ext cx="297242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70" rIns="93937" bIns="4697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84" y="0"/>
            <a:ext cx="297086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70" rIns="93937" bIns="4697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70" rIns="93937" bIns="4697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84" y="8829675"/>
            <a:ext cx="297086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70" rIns="93937" bIns="4697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31A139-209A-4712-BAEF-44E0F7900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44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72421" cy="463550"/>
          </a:xfrm>
          <a:prstGeom prst="rect">
            <a:avLst/>
          </a:prstGeom>
        </p:spPr>
        <p:txBody>
          <a:bodyPr vert="horz" lIns="93937" tIns="46970" rIns="93937" bIns="4697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584" y="0"/>
            <a:ext cx="2970869" cy="463550"/>
          </a:xfrm>
          <a:prstGeom prst="rect">
            <a:avLst/>
          </a:prstGeom>
        </p:spPr>
        <p:txBody>
          <a:bodyPr vert="horz" lIns="93937" tIns="46970" rIns="93937" bIns="4697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F8F2E20-F309-4DD8-8ECE-A2B0510216DC}" type="datetimeFigureOut">
              <a:rPr lang="en-US"/>
              <a:pPr>
                <a:defRPr/>
              </a:pPr>
              <a:t>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9788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70" rIns="93937" bIns="4697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4" y="4416430"/>
            <a:ext cx="5485158" cy="4181474"/>
          </a:xfrm>
          <a:prstGeom prst="rect">
            <a:avLst/>
          </a:prstGeom>
        </p:spPr>
        <p:txBody>
          <a:bodyPr vert="horz" lIns="93937" tIns="46970" rIns="93937" bIns="4697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675"/>
            <a:ext cx="2972421" cy="465138"/>
          </a:xfrm>
          <a:prstGeom prst="rect">
            <a:avLst/>
          </a:prstGeom>
        </p:spPr>
        <p:txBody>
          <a:bodyPr vert="horz" lIns="93937" tIns="46970" rIns="93937" bIns="4697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584" y="8829675"/>
            <a:ext cx="2970869" cy="465138"/>
          </a:xfrm>
          <a:prstGeom prst="rect">
            <a:avLst/>
          </a:prstGeom>
        </p:spPr>
        <p:txBody>
          <a:bodyPr vert="horz" lIns="93937" tIns="46970" rIns="93937" bIns="4697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AF9D6CD-BD63-4F31-85B9-678DE67FB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11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07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58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04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55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7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Run both </a:t>
            </a:r>
            <a:r>
              <a:rPr lang="en-US" dirty="0" smtClean="0"/>
              <a:t>machines (dovetailed).  </a:t>
            </a:r>
          </a:p>
          <a:p>
            <a:pPr eaLnBrk="1" hangingPunct="1"/>
            <a:r>
              <a:rPr lang="en-US" dirty="0" smtClean="0"/>
              <a:t>One </a:t>
            </a:r>
            <a:r>
              <a:rPr lang="en-US" dirty="0" smtClean="0"/>
              <a:t>of them will eventually halt.  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9117" indent="-27658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6333" indent="-22126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8866" indent="-22126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91398" indent="-22126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3932" indent="-2212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76465" indent="-2212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18997" indent="-2212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61531" indent="-2212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82870C-8689-4A2A-9099-A524DC133175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7308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65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76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the machine is started with empty input. Whenever</a:t>
            </a:r>
            <a:r>
              <a:rPr lang="en-US" baseline="0" dirty="0" smtClean="0"/>
              <a:t> it gets to state p, it adds the string that is its tape contents to the list, then keeps running.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16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7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First Machine: a*</a:t>
            </a:r>
          </a:p>
          <a:p>
            <a:r>
              <a:rPr lang="en-US" dirty="0" smtClean="0"/>
              <a:t>Second </a:t>
            </a:r>
            <a:r>
              <a:rPr lang="en-US" dirty="0" smtClean="0"/>
              <a:t>machine </a:t>
            </a:r>
            <a:r>
              <a:rPr lang="en-US" dirty="0" smtClean="0"/>
              <a:t>also A*</a:t>
            </a:r>
            <a:r>
              <a:rPr lang="en-US" baseline="0" dirty="0" smtClean="0"/>
              <a:t> </a:t>
            </a:r>
            <a:r>
              <a:rPr lang="en-US" dirty="0" smtClean="0"/>
              <a:t>: </a:t>
            </a:r>
            <a:r>
              <a:rPr lang="en-US" dirty="0" smtClean="0"/>
              <a:t>{epsilon, a, </a:t>
            </a:r>
            <a:r>
              <a:rPr lang="en-US" dirty="0" err="1" smtClean="0"/>
              <a:t>aaa</a:t>
            </a:r>
            <a:r>
              <a:rPr lang="en-US" dirty="0" smtClean="0"/>
              <a:t>, aa, </a:t>
            </a:r>
            <a:r>
              <a:rPr lang="en-US" dirty="0" err="1" smtClean="0"/>
              <a:t>aaaaa</a:t>
            </a:r>
            <a:r>
              <a:rPr lang="en-US" dirty="0" smtClean="0"/>
              <a:t>, </a:t>
            </a:r>
            <a:r>
              <a:rPr lang="en-US" dirty="0" err="1" smtClean="0"/>
              <a:t>aaaa</a:t>
            </a:r>
            <a:r>
              <a:rPr lang="en-US" dirty="0" smtClean="0"/>
              <a:t>, …}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9234" indent="-27662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6514" indent="-2213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9120" indent="-2213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91725" indent="-2213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4330" indent="-2213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76936" indent="-2213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19542" indent="-2213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62147" indent="-2213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127675-B303-45B8-B210-0A39C140F360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0684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01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60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01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43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Ask how a TM would do this?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 second tape that starts blank.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Repeat:</a:t>
            </a:r>
          </a:p>
          <a:p>
            <a:pPr eaLnBrk="1" hangingPunct="1"/>
            <a:r>
              <a:rPr lang="en-US" smtClean="0"/>
              <a:t>   if n 1's on second tape:</a:t>
            </a:r>
          </a:p>
          <a:p>
            <a:pPr eaLnBrk="1" hangingPunct="1"/>
            <a:r>
              <a:rPr lang="en-US" smtClean="0"/>
              <a:t>     write n a's, then n b's, then n c's.</a:t>
            </a:r>
          </a:p>
          <a:p>
            <a:pPr eaLnBrk="1" hangingPunct="1"/>
            <a:r>
              <a:rPr lang="en-US" smtClean="0"/>
              <a:t>   enter state p</a:t>
            </a:r>
          </a:p>
          <a:p>
            <a:pPr eaLnBrk="1" hangingPunct="1"/>
            <a:r>
              <a:rPr lang="en-US" smtClean="0"/>
              <a:t>   erase first tape and add a 1 to the end of the second tape.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9234" indent="-27662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6514" indent="-2213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9120" indent="-2213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91725" indent="-2213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4330" indent="-2213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76936" indent="-2213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19542" indent="-2213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62147" indent="-2213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702913-4247-444A-9717-DE8B06A7D1F6}" type="slidenum">
              <a:rPr lang="en-US" smtClean="0"/>
              <a:pPr eaLnBrk="1" hangingPunct="1"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10950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669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397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286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1DA938-D1B1-4BB6-AB4F-F5A434614A23}" type="slidenum">
              <a:rPr lang="en-US"/>
              <a:pPr eaLnBrk="1" hangingPunct="1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72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8185D1-EEBD-480A-9936-ECB5F3B791EE}" type="slidenum">
              <a:rPr lang="en-US"/>
              <a:pPr eaLnBrk="1" hangingPunct="1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060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4BEE16-DF24-42DD-8900-91D24AEB84B0}" type="slidenum">
              <a:rPr lang="en-US"/>
              <a:pPr eaLnBrk="1" hangingPunct="1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70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413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A85E7A-1B5F-4544-BEFD-A433131819E0}" type="slidenum">
              <a:rPr lang="en-US"/>
              <a:pPr eaLnBrk="1" hangingPunct="1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380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DC7F818-8EDB-4D2C-8235-7FDED373E85B}" type="slidenum">
              <a:rPr lang="en-US"/>
              <a:pPr eaLnBrk="1" hangingPunct="1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217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C68411-944E-4948-9ABA-124767DE4C1F}" type="slidenum">
              <a:rPr lang="en-US"/>
              <a:pPr eaLnBrk="1" hangingPunct="1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430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EFEC53-D2D3-4265-B957-8557F9A79BB8}" type="slidenum">
              <a:rPr lang="en-US"/>
              <a:pPr eaLnBrk="1" hangingPunct="1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409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33E8F4-81F1-4978-A4B8-53048DE500AF}" type="slidenum">
              <a:rPr lang="en-US"/>
              <a:pPr eaLnBrk="1" hangingPunct="1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524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This slide and the next few are the most</a:t>
            </a:r>
            <a:r>
              <a:rPr lang="en-US" baseline="0" dirty="0" smtClean="0"/>
              <a:t> important today (this week).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That you can't trisect an angle has an elegant algebraic proof using the theory of Finite fields (Galois Theory).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Galois theory also explains why there is a quadratic formula, and also similar formulas for algebraically solving cubic and quartic equations, but not </a:t>
            </a:r>
            <a:r>
              <a:rPr lang="en-US" dirty="0" err="1" smtClean="0"/>
              <a:t>quintics</a:t>
            </a:r>
            <a:r>
              <a:rPr lang="en-US" dirty="0" smtClean="0"/>
              <a:t>.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57D18F-19F9-4002-B2A2-354BB73E6208}" type="slidenum">
              <a:rPr lang="en-US"/>
              <a:pPr eaLnBrk="1" hangingPunct="1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170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6F9D8D-3BDE-4D01-8982-AA2C109555DA}" type="slidenum">
              <a:rPr lang="en-US"/>
              <a:pPr eaLnBrk="1" hangingPunct="1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146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550694-4BE3-4B2A-A148-93AB9F3FA9CC}" type="slidenum">
              <a:rPr lang="en-US"/>
              <a:pPr eaLnBrk="1" hangingPunct="1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101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9AF982-616E-449C-BD2A-5860F6E54127}" type="slidenum">
              <a:rPr lang="en-US"/>
              <a:pPr eaLnBrk="1" hangingPunct="1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686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F69457-FB3C-441E-B260-1F55540971E9}" type="slidenum">
              <a:rPr lang="en-US"/>
              <a:pPr eaLnBrk="1" hangingPunct="1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6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492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945F86-E017-4CBC-A47C-8820DE1C18C9}" type="slidenum">
              <a:rPr lang="en-US"/>
              <a:pPr eaLnBrk="1" hangingPunct="1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856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BF1FF6-ED51-411C-B8F1-4A8CC4DDA4BA}" type="slidenum">
              <a:rPr lang="en-US"/>
              <a:pPr eaLnBrk="1" hangingPunct="1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940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 will transform any input of the form &lt;M, w&gt; into a new string, &lt;M#&gt;, suitable for input to </a:t>
            </a:r>
            <a:r>
              <a:rPr lang="en-US" i="1" dirty="0" smtClean="0"/>
              <a:t>Oracle</a:t>
            </a:r>
            <a:r>
              <a:rPr lang="en-US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We build a new TM M# such that M# halts on </a:t>
            </a:r>
            <a:r>
              <a:rPr lang="en-US" dirty="0" smtClean="0">
                <a:sym typeface="Symbol" panose="05050102010706020507" pitchFamily="18" charset="2"/>
              </a:rPr>
              <a:t> iff M halts on w.  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ym typeface="Symbol" panose="05050102010706020507" pitchFamily="18" charset="2"/>
              </a:rPr>
              <a:t>To simplify the construction, we make M# ignore its own input, so it either always halts or never halts.  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ym typeface="Symbol" panose="05050102010706020507" pitchFamily="18" charset="2"/>
              </a:rPr>
              <a:t>So M# erases its tape, writes w on the tape, moves the tape head left, then acts like M on w.</a:t>
            </a:r>
            <a:endParaRPr 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910564-F426-4F8D-97D9-0A52E46BB65E}" type="slidenum">
              <a:rPr lang="en-US"/>
              <a:pPr eaLnBrk="1" hangingPunct="1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549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7E988A-A33F-4108-A727-AA7E0CFB135E}" type="slidenum">
              <a:rPr lang="en-US"/>
              <a:pPr eaLnBrk="1" hangingPunct="1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52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03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69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11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65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0BB4D-AFDF-4F28-940F-F94AEC7E8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6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11849-8734-4D34-B80E-FA6FABE87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2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4B6B0-42C7-4A4E-BDB2-12F8BFC45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4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79899-4000-4ACE-A00A-5E29E5968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7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F8003-7AF3-4C3E-8919-1BCA1C986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9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56C9F-05FF-4C6B-849C-4B76F1953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6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DD377-27E8-4579-83D8-1A189FBA3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6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F3259-64F4-4461-9EFB-20D397AD0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4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238CD-3E92-4BFD-A1B6-D1BF10362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5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50CF5-1CAB-49A1-ACAF-A049C07A3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9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EFEFA-287B-48B7-867F-0B8A31013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5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1174828-1664-482F-8B1E-5D309C1EF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685800" y="1524000"/>
            <a:ext cx="8153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MA/CSSE 474</a:t>
            </a:r>
            <a:br>
              <a:rPr lang="en-US" sz="4400" b="1" dirty="0">
                <a:solidFill>
                  <a:schemeClr val="tx2"/>
                </a:solidFill>
              </a:rPr>
            </a:br>
            <a:r>
              <a:rPr lang="en-US" sz="4400" b="1" dirty="0">
                <a:solidFill>
                  <a:schemeClr val="tx2"/>
                </a:solidFill>
              </a:rPr>
              <a:t>Theory of Computation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52400" y="3641683"/>
            <a:ext cx="8991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chemeClr val="tx2"/>
                </a:solidFill>
              </a:rPr>
              <a:t>D, SD, and non-SD languages</a:t>
            </a:r>
            <a:endParaRPr lang="en-US" sz="4000" dirty="0">
              <a:solidFill>
                <a:schemeClr val="tx2"/>
              </a:solidFill>
            </a:endParaRPr>
          </a:p>
          <a:p>
            <a:pPr algn="ctr" eaLnBrk="1" hangingPunct="1"/>
            <a:r>
              <a:rPr lang="en-US" sz="4000" dirty="0" err="1" smtClean="0">
                <a:solidFill>
                  <a:schemeClr val="tx2"/>
                </a:solidFill>
              </a:rPr>
              <a:t>Enumerability</a:t>
            </a:r>
            <a:endParaRPr lang="en-US" sz="4000" dirty="0" smtClean="0">
              <a:solidFill>
                <a:schemeClr val="tx2"/>
              </a:solidFill>
            </a:endParaRPr>
          </a:p>
          <a:p>
            <a:pPr algn="ctr" eaLnBrk="1" hangingPunct="1"/>
            <a:r>
              <a:rPr lang="en-US" sz="4000" dirty="0" smtClean="0">
                <a:solidFill>
                  <a:schemeClr val="tx2"/>
                </a:solidFill>
              </a:rPr>
              <a:t>Reduction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6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Languages That Are Not in SD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3555" name="Text Box 17"/>
          <p:cNvSpPr txBox="1">
            <a:spLocks noChangeArrowheads="1"/>
          </p:cNvSpPr>
          <p:nvPr/>
        </p:nvSpPr>
        <p:spPr bwMode="auto">
          <a:xfrm>
            <a:off x="838200" y="990600"/>
            <a:ext cx="80772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i="1" dirty="0"/>
              <a:t>Theorem:</a:t>
            </a:r>
            <a:r>
              <a:rPr lang="en-US" sz="2200" dirty="0"/>
              <a:t>  </a:t>
            </a:r>
            <a:r>
              <a:rPr lang="en-US" sz="2200" dirty="0" smtClean="0"/>
              <a:t>There </a:t>
            </a:r>
            <a:r>
              <a:rPr lang="en-US" sz="2200" dirty="0"/>
              <a:t>are languages that are not in SD.</a:t>
            </a:r>
          </a:p>
          <a:p>
            <a:pPr eaLnBrk="1" hangingPunct="1"/>
            <a:endParaRPr lang="en-US" sz="2200" b="1" i="1" dirty="0"/>
          </a:p>
          <a:p>
            <a:pPr eaLnBrk="1" hangingPunct="1"/>
            <a:r>
              <a:rPr lang="en-US" sz="2200" b="1" i="1" dirty="0"/>
              <a:t>Proof:</a:t>
            </a:r>
            <a:r>
              <a:rPr lang="en-US" sz="2200" dirty="0"/>
              <a:t> Assume any nonempty alphabet </a:t>
            </a:r>
            <a:r>
              <a:rPr lang="en-US" sz="2200" dirty="0">
                <a:sym typeface="Symbol" pitchFamily="18" charset="2"/>
              </a:rPr>
              <a:t></a:t>
            </a:r>
            <a:r>
              <a:rPr lang="en-US" sz="2200" dirty="0"/>
              <a:t>.  </a:t>
            </a:r>
          </a:p>
          <a:p>
            <a:pPr eaLnBrk="1" hangingPunct="1"/>
            <a:endParaRPr lang="en-US" sz="2200" b="1" i="1" dirty="0"/>
          </a:p>
          <a:p>
            <a:pPr eaLnBrk="1" hangingPunct="1"/>
            <a:r>
              <a:rPr lang="en-US" sz="2200" b="1" i="1" dirty="0"/>
              <a:t>Lemma:</a:t>
            </a:r>
            <a:r>
              <a:rPr lang="en-US" sz="2200" dirty="0"/>
              <a:t> There is a countably infinite number of SD languages 	   over </a:t>
            </a:r>
            <a:r>
              <a:rPr lang="en-US" sz="2200" dirty="0">
                <a:sym typeface="Symbol" pitchFamily="18" charset="2"/>
              </a:rPr>
              <a:t></a:t>
            </a:r>
            <a:r>
              <a:rPr lang="en-US" sz="2200" dirty="0"/>
              <a:t>.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b="1" i="1" dirty="0"/>
              <a:t>Lemma:</a:t>
            </a:r>
            <a:r>
              <a:rPr lang="en-US" sz="2200" dirty="0"/>
              <a:t> There is an uncountably infinite number of languages 	  over </a:t>
            </a:r>
            <a:r>
              <a:rPr lang="en-US" sz="2200" dirty="0">
                <a:sym typeface="Symbol" pitchFamily="18" charset="2"/>
              </a:rPr>
              <a:t></a:t>
            </a:r>
            <a:r>
              <a:rPr lang="en-US" sz="2200" dirty="0"/>
              <a:t>.  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So there are more languages than there are languages in SD.  Thus there must exist at least one language that is in </a:t>
            </a:r>
            <a:r>
              <a:rPr lang="en-US" sz="2200" dirty="0">
                <a:sym typeface="Symbol" pitchFamily="18" charset="2"/>
              </a:rPr>
              <a:t></a:t>
            </a:r>
            <a:r>
              <a:rPr lang="en-US" sz="2200" dirty="0"/>
              <a:t>SD.</a:t>
            </a:r>
          </a:p>
        </p:txBody>
      </p:sp>
    </p:spTree>
    <p:extLst>
      <p:ext uri="{BB962C8B-B14F-4D97-AF65-F5344CB8AC3E}">
        <p14:creationId xmlns:p14="http://schemas.microsoft.com/office/powerpoint/2010/main" val="17145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Closure of D Under Complement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4579" name="Text Box 11"/>
          <p:cNvSpPr txBox="1">
            <a:spLocks noChangeArrowheads="1"/>
          </p:cNvSpPr>
          <p:nvPr/>
        </p:nvSpPr>
        <p:spPr bwMode="auto">
          <a:xfrm>
            <a:off x="762000" y="990600"/>
            <a:ext cx="7940675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i="1" dirty="0"/>
              <a:t>Theorem:</a:t>
            </a:r>
            <a:r>
              <a:rPr lang="en-US" sz="2200" dirty="0"/>
              <a:t> The set D is closed under complement.</a:t>
            </a:r>
          </a:p>
          <a:p>
            <a:pPr eaLnBrk="1" hangingPunct="1"/>
            <a:endParaRPr lang="en-US" sz="2200" b="1" i="1" dirty="0"/>
          </a:p>
          <a:p>
            <a:pPr eaLnBrk="1" hangingPunct="1"/>
            <a:r>
              <a:rPr lang="en-US" sz="2200" b="1" i="1" dirty="0"/>
              <a:t>Proof:</a:t>
            </a:r>
            <a:r>
              <a:rPr lang="en-US" sz="2200" dirty="0"/>
              <a:t> (by construction) If </a:t>
            </a:r>
            <a:r>
              <a:rPr lang="en-US" sz="2200" i="1" dirty="0"/>
              <a:t>L</a:t>
            </a:r>
            <a:r>
              <a:rPr lang="en-US" sz="2200" dirty="0"/>
              <a:t> is in D, then there is a deterministic Turing machine </a:t>
            </a:r>
            <a:r>
              <a:rPr lang="en-US" sz="2200" i="1" dirty="0"/>
              <a:t>M</a:t>
            </a:r>
            <a:r>
              <a:rPr lang="en-US" sz="2200" dirty="0"/>
              <a:t> that decides it.</a:t>
            </a:r>
          </a:p>
          <a:p>
            <a:pPr eaLnBrk="1" hangingPunct="1"/>
            <a:endParaRPr lang="en-US" sz="2200" dirty="0"/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i="1" dirty="0">
                <a:solidFill>
                  <a:srgbClr val="000000"/>
                </a:solidFill>
                <a:cs typeface="Times New Roman" pitchFamily="18" charset="0"/>
              </a:rPr>
              <a:t>M:</a:t>
            </a:r>
            <a:r>
              <a:rPr lang="en-US" sz="2200" i="1" dirty="0"/>
              <a:t> </a:t>
            </a:r>
            <a:r>
              <a:rPr lang="en-US" i="1" dirty="0"/>
              <a:t>								</a:t>
            </a:r>
          </a:p>
          <a:p>
            <a:pPr eaLnBrk="1" hangingPunct="1"/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													</a:t>
            </a:r>
          </a:p>
          <a:p>
            <a:pPr eaLnBrk="1" hangingPunct="1"/>
            <a:r>
              <a:rPr lang="en-US" i="1" dirty="0"/>
              <a:t>													</a:t>
            </a:r>
          </a:p>
          <a:p>
            <a:pPr eaLnBrk="1" hangingPunct="1"/>
            <a:r>
              <a:rPr lang="en-US" i="1" dirty="0"/>
              <a:t>	y			n								</a:t>
            </a:r>
            <a:r>
              <a:rPr lang="en-US" dirty="0"/>
              <a:t>     </a:t>
            </a:r>
            <a:endParaRPr lang="en-US" sz="2200" i="1" dirty="0"/>
          </a:p>
          <a:p>
            <a:pPr algn="ctr" eaLnBrk="1" hangingPunct="1"/>
            <a:r>
              <a:rPr lang="en-US" sz="2200" dirty="0"/>
              <a:t>								     </a:t>
            </a:r>
          </a:p>
          <a:p>
            <a:pPr eaLnBrk="1" hangingPunct="1"/>
            <a:r>
              <a:rPr lang="en-US" sz="2200" dirty="0"/>
              <a:t>From </a:t>
            </a:r>
            <a:r>
              <a:rPr lang="en-US" sz="2200" i="1" dirty="0"/>
              <a:t>M</a:t>
            </a:r>
            <a:r>
              <a:rPr lang="en-US" sz="2200" dirty="0"/>
              <a:t>, we construct </a:t>
            </a:r>
            <a:r>
              <a:rPr lang="en-US" sz="2200" i="1" dirty="0"/>
              <a:t>M</a:t>
            </a:r>
            <a:r>
              <a:rPr lang="en-US" sz="2200" i="1" dirty="0">
                <a:sym typeface="Symbol" pitchFamily="18" charset="2"/>
              </a:rPr>
              <a:t></a:t>
            </a:r>
            <a:r>
              <a:rPr lang="en-US" sz="2200" dirty="0"/>
              <a:t> </a:t>
            </a:r>
            <a:r>
              <a:rPr lang="en-US" sz="2200" dirty="0" smtClean="0"/>
              <a:t> to </a:t>
            </a:r>
            <a:r>
              <a:rPr lang="en-US" sz="2200" dirty="0"/>
              <a:t>decide </a:t>
            </a:r>
            <a:r>
              <a:rPr lang="en-US" sz="2200" dirty="0">
                <a:sym typeface="Symbol" pitchFamily="18" charset="2"/>
              </a:rPr>
              <a:t></a:t>
            </a:r>
            <a:r>
              <a:rPr lang="en-US" sz="2200" i="1" dirty="0"/>
              <a:t>L</a:t>
            </a:r>
            <a:r>
              <a:rPr lang="en-US" sz="2200" dirty="0"/>
              <a:t>:</a:t>
            </a:r>
          </a:p>
        </p:txBody>
      </p:sp>
      <p:sp>
        <p:nvSpPr>
          <p:cNvPr id="24580" name="Oval 12"/>
          <p:cNvSpPr>
            <a:spLocks noChangeArrowheads="1"/>
          </p:cNvSpPr>
          <p:nvPr/>
        </p:nvSpPr>
        <p:spPr bwMode="auto">
          <a:xfrm>
            <a:off x="1676400" y="4648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Oval 13"/>
          <p:cNvSpPr>
            <a:spLocks noChangeArrowheads="1"/>
          </p:cNvSpPr>
          <p:nvPr/>
        </p:nvSpPr>
        <p:spPr bwMode="auto">
          <a:xfrm>
            <a:off x="4343400" y="4648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Oval 14"/>
          <p:cNvSpPr>
            <a:spLocks noChangeArrowheads="1"/>
          </p:cNvSpPr>
          <p:nvPr/>
        </p:nvSpPr>
        <p:spPr bwMode="auto">
          <a:xfrm>
            <a:off x="2590800" y="4038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Oval 15"/>
          <p:cNvSpPr>
            <a:spLocks noChangeArrowheads="1"/>
          </p:cNvSpPr>
          <p:nvPr/>
        </p:nvSpPr>
        <p:spPr bwMode="auto">
          <a:xfrm>
            <a:off x="1676400" y="3505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Oval 16"/>
          <p:cNvSpPr>
            <a:spLocks noChangeArrowheads="1"/>
          </p:cNvSpPr>
          <p:nvPr/>
        </p:nvSpPr>
        <p:spPr bwMode="auto">
          <a:xfrm>
            <a:off x="3657600" y="3657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17"/>
          <p:cNvSpPr>
            <a:spLocks noChangeShapeType="1"/>
          </p:cNvSpPr>
          <p:nvPr/>
        </p:nvSpPr>
        <p:spPr bwMode="auto">
          <a:xfrm>
            <a:off x="1524000" y="3352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18"/>
          <p:cNvSpPr>
            <a:spLocks noChangeShapeType="1"/>
          </p:cNvSpPr>
          <p:nvPr/>
        </p:nvSpPr>
        <p:spPr bwMode="auto">
          <a:xfrm>
            <a:off x="1828800" y="3886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9"/>
          <p:cNvSpPr>
            <a:spLocks noChangeShapeType="1"/>
          </p:cNvSpPr>
          <p:nvPr/>
        </p:nvSpPr>
        <p:spPr bwMode="auto">
          <a:xfrm>
            <a:off x="2057400" y="38100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Line 20"/>
          <p:cNvSpPr>
            <a:spLocks noChangeShapeType="1"/>
          </p:cNvSpPr>
          <p:nvPr/>
        </p:nvSpPr>
        <p:spPr bwMode="auto">
          <a:xfrm flipV="1">
            <a:off x="2971800" y="39624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Line 21"/>
          <p:cNvSpPr>
            <a:spLocks noChangeShapeType="1"/>
          </p:cNvSpPr>
          <p:nvPr/>
        </p:nvSpPr>
        <p:spPr bwMode="auto">
          <a:xfrm>
            <a:off x="3886200" y="40386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22"/>
          <p:cNvSpPr>
            <a:spLocks noChangeShapeType="1"/>
          </p:cNvSpPr>
          <p:nvPr/>
        </p:nvSpPr>
        <p:spPr bwMode="auto">
          <a:xfrm flipH="1" flipV="1">
            <a:off x="2057400" y="3657600"/>
            <a:ext cx="1600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Closure of D Under Complement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746125" y="917575"/>
            <a:ext cx="7940675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i="1"/>
              <a:t>Theorem:</a:t>
            </a:r>
            <a:r>
              <a:rPr lang="en-US" sz="2200"/>
              <a:t> The set D is closed under complement.</a:t>
            </a:r>
          </a:p>
          <a:p>
            <a:pPr eaLnBrk="1" hangingPunct="1"/>
            <a:endParaRPr lang="en-US" sz="2200" b="1" i="1"/>
          </a:p>
          <a:p>
            <a:pPr eaLnBrk="1" hangingPunct="1"/>
            <a:r>
              <a:rPr lang="en-US" sz="2200" b="1" i="1"/>
              <a:t>Proof:</a:t>
            </a:r>
            <a:r>
              <a:rPr lang="en-US" sz="2200"/>
              <a:t> (by construction)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 i="1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US" sz="220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en-US" sz="2200"/>
              <a:t>  			            </a:t>
            </a:r>
            <a:r>
              <a:rPr lang="en-US" sz="2200" i="1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US" i="1"/>
              <a:t>'</a:t>
            </a:r>
            <a:r>
              <a:rPr lang="en-US" sz="2200" i="1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en-US" sz="2200"/>
              <a:t> </a:t>
            </a:r>
          </a:p>
          <a:p>
            <a:pPr eaLnBrk="1" hangingPunct="1"/>
            <a:endParaRPr lang="en-US" sz="2200" i="1"/>
          </a:p>
          <a:p>
            <a:pPr algn="ctr" eaLnBrk="1" hangingPunct="1"/>
            <a:endParaRPr lang="en-US" sz="3000">
              <a:solidFill>
                <a:srgbClr val="FF0000"/>
              </a:solidFill>
            </a:endParaRPr>
          </a:p>
          <a:p>
            <a:pPr algn="ctr" eaLnBrk="1" hangingPunct="1"/>
            <a:endParaRPr lang="en-US" sz="3000">
              <a:solidFill>
                <a:srgbClr val="FF0000"/>
              </a:solidFill>
            </a:endParaRPr>
          </a:p>
          <a:p>
            <a:pPr eaLnBrk="1" hangingPunct="1"/>
            <a:r>
              <a:rPr lang="en-US" sz="2200"/>
              <a:t>								    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This works because, by definition, </a:t>
            </a:r>
            <a:r>
              <a:rPr lang="en-US" sz="2200" i="1"/>
              <a:t>M</a:t>
            </a:r>
            <a:r>
              <a:rPr lang="en-US" sz="2200"/>
              <a:t> is:</a:t>
            </a:r>
          </a:p>
          <a:p>
            <a:pPr eaLnBrk="1" hangingPunct="1"/>
            <a:r>
              <a:rPr lang="en-US"/>
              <a:t>    ● </a:t>
            </a:r>
            <a:r>
              <a:rPr lang="en-US" sz="2200"/>
              <a:t>deterministic</a:t>
            </a:r>
          </a:p>
          <a:p>
            <a:pPr eaLnBrk="1" hangingPunct="1"/>
            <a:r>
              <a:rPr lang="en-US"/>
              <a:t>    ● </a:t>
            </a:r>
            <a:r>
              <a:rPr lang="en-US" sz="2200"/>
              <a:t>complete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200"/>
              <a:t>Since </a:t>
            </a:r>
            <a:r>
              <a:rPr lang="en-US" sz="2200" i="1"/>
              <a:t>M'</a:t>
            </a:r>
            <a:r>
              <a:rPr lang="en-US" sz="2200"/>
              <a:t> decides </a:t>
            </a:r>
            <a:r>
              <a:rPr lang="en-US" sz="2200">
                <a:sym typeface="Symbol" pitchFamily="18" charset="2"/>
              </a:rPr>
              <a:t></a:t>
            </a:r>
            <a:r>
              <a:rPr lang="en-US" sz="2200" i="1"/>
              <a:t>L</a:t>
            </a:r>
            <a:r>
              <a:rPr lang="en-US" sz="2200"/>
              <a:t>, </a:t>
            </a:r>
            <a:r>
              <a:rPr lang="en-US" sz="2200">
                <a:sym typeface="Symbol" pitchFamily="18" charset="2"/>
              </a:rPr>
              <a:t></a:t>
            </a:r>
            <a:r>
              <a:rPr lang="en-US" sz="2200" i="1"/>
              <a:t>L</a:t>
            </a:r>
            <a:r>
              <a:rPr lang="en-US" sz="2200"/>
              <a:t> is in D.</a:t>
            </a:r>
          </a:p>
        </p:txBody>
      </p:sp>
      <p:sp>
        <p:nvSpPr>
          <p:cNvPr id="25604" name="Oval 6"/>
          <p:cNvSpPr>
            <a:spLocks noChangeArrowheads="1"/>
          </p:cNvSpPr>
          <p:nvPr/>
        </p:nvSpPr>
        <p:spPr bwMode="auto">
          <a:xfrm>
            <a:off x="1447800" y="3810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Oval 7"/>
          <p:cNvSpPr>
            <a:spLocks noChangeArrowheads="1"/>
          </p:cNvSpPr>
          <p:nvPr/>
        </p:nvSpPr>
        <p:spPr bwMode="auto">
          <a:xfrm>
            <a:off x="4114800" y="3810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Oval 8"/>
          <p:cNvSpPr>
            <a:spLocks noChangeArrowheads="1"/>
          </p:cNvSpPr>
          <p:nvPr/>
        </p:nvSpPr>
        <p:spPr bwMode="auto">
          <a:xfrm>
            <a:off x="2362200" y="3200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Oval 9"/>
          <p:cNvSpPr>
            <a:spLocks noChangeArrowheads="1"/>
          </p:cNvSpPr>
          <p:nvPr/>
        </p:nvSpPr>
        <p:spPr bwMode="auto">
          <a:xfrm>
            <a:off x="1447800" y="2667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Oval 10"/>
          <p:cNvSpPr>
            <a:spLocks noChangeArrowheads="1"/>
          </p:cNvSpPr>
          <p:nvPr/>
        </p:nvSpPr>
        <p:spPr bwMode="auto">
          <a:xfrm>
            <a:off x="3429000" y="2819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Line 11"/>
          <p:cNvSpPr>
            <a:spLocks noChangeShapeType="1"/>
          </p:cNvSpPr>
          <p:nvPr/>
        </p:nvSpPr>
        <p:spPr bwMode="auto">
          <a:xfrm>
            <a:off x="1295400" y="2514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2"/>
          <p:cNvSpPr>
            <a:spLocks noChangeShapeType="1"/>
          </p:cNvSpPr>
          <p:nvPr/>
        </p:nvSpPr>
        <p:spPr bwMode="auto">
          <a:xfrm>
            <a:off x="1600200" y="3048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13"/>
          <p:cNvSpPr>
            <a:spLocks noChangeShapeType="1"/>
          </p:cNvSpPr>
          <p:nvPr/>
        </p:nvSpPr>
        <p:spPr bwMode="auto">
          <a:xfrm>
            <a:off x="1828800" y="2971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14"/>
          <p:cNvSpPr>
            <a:spLocks noChangeShapeType="1"/>
          </p:cNvSpPr>
          <p:nvPr/>
        </p:nvSpPr>
        <p:spPr bwMode="auto">
          <a:xfrm flipV="1">
            <a:off x="2743200" y="31242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15"/>
          <p:cNvSpPr>
            <a:spLocks noChangeShapeType="1"/>
          </p:cNvSpPr>
          <p:nvPr/>
        </p:nvSpPr>
        <p:spPr bwMode="auto">
          <a:xfrm>
            <a:off x="3657600" y="32004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Line 16"/>
          <p:cNvSpPr>
            <a:spLocks noChangeShapeType="1"/>
          </p:cNvSpPr>
          <p:nvPr/>
        </p:nvSpPr>
        <p:spPr bwMode="auto">
          <a:xfrm flipH="1" flipV="1">
            <a:off x="1828800" y="2819400"/>
            <a:ext cx="1600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Oval 17"/>
          <p:cNvSpPr>
            <a:spLocks noChangeArrowheads="1"/>
          </p:cNvSpPr>
          <p:nvPr/>
        </p:nvSpPr>
        <p:spPr bwMode="auto">
          <a:xfrm>
            <a:off x="5334000" y="3810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Oval 18"/>
          <p:cNvSpPr>
            <a:spLocks noChangeArrowheads="1"/>
          </p:cNvSpPr>
          <p:nvPr/>
        </p:nvSpPr>
        <p:spPr bwMode="auto">
          <a:xfrm>
            <a:off x="8001000" y="3810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Oval 19"/>
          <p:cNvSpPr>
            <a:spLocks noChangeArrowheads="1"/>
          </p:cNvSpPr>
          <p:nvPr/>
        </p:nvSpPr>
        <p:spPr bwMode="auto">
          <a:xfrm>
            <a:off x="6248400" y="3200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Oval 20"/>
          <p:cNvSpPr>
            <a:spLocks noChangeArrowheads="1"/>
          </p:cNvSpPr>
          <p:nvPr/>
        </p:nvSpPr>
        <p:spPr bwMode="auto">
          <a:xfrm>
            <a:off x="5334000" y="2667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Oval 21"/>
          <p:cNvSpPr>
            <a:spLocks noChangeArrowheads="1"/>
          </p:cNvSpPr>
          <p:nvPr/>
        </p:nvSpPr>
        <p:spPr bwMode="auto">
          <a:xfrm>
            <a:off x="7315200" y="2819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Line 22"/>
          <p:cNvSpPr>
            <a:spLocks noChangeShapeType="1"/>
          </p:cNvSpPr>
          <p:nvPr/>
        </p:nvSpPr>
        <p:spPr bwMode="auto">
          <a:xfrm>
            <a:off x="5181600" y="2514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Line 23"/>
          <p:cNvSpPr>
            <a:spLocks noChangeShapeType="1"/>
          </p:cNvSpPr>
          <p:nvPr/>
        </p:nvSpPr>
        <p:spPr bwMode="auto">
          <a:xfrm>
            <a:off x="5486400" y="3048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Line 24"/>
          <p:cNvSpPr>
            <a:spLocks noChangeShapeType="1"/>
          </p:cNvSpPr>
          <p:nvPr/>
        </p:nvSpPr>
        <p:spPr bwMode="auto">
          <a:xfrm>
            <a:off x="5715000" y="2971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3" name="Line 25"/>
          <p:cNvSpPr>
            <a:spLocks noChangeShapeType="1"/>
          </p:cNvSpPr>
          <p:nvPr/>
        </p:nvSpPr>
        <p:spPr bwMode="auto">
          <a:xfrm flipV="1">
            <a:off x="6629400" y="31242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4" name="Line 26"/>
          <p:cNvSpPr>
            <a:spLocks noChangeShapeType="1"/>
          </p:cNvSpPr>
          <p:nvPr/>
        </p:nvSpPr>
        <p:spPr bwMode="auto">
          <a:xfrm>
            <a:off x="7543800" y="32004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5" name="Line 27"/>
          <p:cNvSpPr>
            <a:spLocks noChangeShapeType="1"/>
          </p:cNvSpPr>
          <p:nvPr/>
        </p:nvSpPr>
        <p:spPr bwMode="auto">
          <a:xfrm flipH="1" flipV="1">
            <a:off x="5715000" y="2819400"/>
            <a:ext cx="1600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6" name="Text Box 28"/>
          <p:cNvSpPr txBox="1">
            <a:spLocks noChangeArrowheads="1"/>
          </p:cNvSpPr>
          <p:nvPr/>
        </p:nvSpPr>
        <p:spPr bwMode="auto">
          <a:xfrm>
            <a:off x="4114800" y="38100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n</a:t>
            </a:r>
          </a:p>
        </p:txBody>
      </p:sp>
      <p:sp>
        <p:nvSpPr>
          <p:cNvPr id="25627" name="Text Box 29"/>
          <p:cNvSpPr txBox="1">
            <a:spLocks noChangeArrowheads="1"/>
          </p:cNvSpPr>
          <p:nvPr/>
        </p:nvSpPr>
        <p:spPr bwMode="auto">
          <a:xfrm>
            <a:off x="1447800" y="38100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y</a:t>
            </a:r>
          </a:p>
        </p:txBody>
      </p:sp>
      <p:sp>
        <p:nvSpPr>
          <p:cNvPr id="25628" name="Text Box 30"/>
          <p:cNvSpPr txBox="1">
            <a:spLocks noChangeArrowheads="1"/>
          </p:cNvSpPr>
          <p:nvPr/>
        </p:nvSpPr>
        <p:spPr bwMode="auto">
          <a:xfrm>
            <a:off x="8001000" y="38100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y</a:t>
            </a:r>
          </a:p>
        </p:txBody>
      </p:sp>
      <p:sp>
        <p:nvSpPr>
          <p:cNvPr id="25629" name="Text Box 31"/>
          <p:cNvSpPr txBox="1">
            <a:spLocks noChangeArrowheads="1"/>
          </p:cNvSpPr>
          <p:nvPr/>
        </p:nvSpPr>
        <p:spPr bwMode="auto">
          <a:xfrm>
            <a:off x="5334000" y="38100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6713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100" b="1">
                <a:solidFill>
                  <a:schemeClr val="tx2"/>
                </a:solidFill>
              </a:rPr>
              <a:t>SD is Not Closed Under Complement</a:t>
            </a:r>
            <a:r>
              <a:rPr lang="en-US" sz="3100">
                <a:solidFill>
                  <a:schemeClr val="tx2"/>
                </a:solidFill>
              </a:rPr>
              <a:t> 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46125" y="917575"/>
            <a:ext cx="79406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/>
              <a:t>Can we use the same technique?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 i="1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US" sz="220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en-US" sz="2200"/>
              <a:t>  			            </a:t>
            </a:r>
            <a:r>
              <a:rPr lang="en-US" sz="2200" i="1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US" i="1"/>
              <a:t>'</a:t>
            </a:r>
            <a:r>
              <a:rPr lang="en-US" sz="2200" i="1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en-US" sz="2200"/>
              <a:t> </a:t>
            </a:r>
          </a:p>
          <a:p>
            <a:pPr eaLnBrk="1" hangingPunct="1"/>
            <a:endParaRPr lang="en-US" sz="2200" i="1"/>
          </a:p>
          <a:p>
            <a:pPr algn="ctr" eaLnBrk="1" hangingPunct="1"/>
            <a:endParaRPr lang="en-US" sz="3000">
              <a:solidFill>
                <a:srgbClr val="FF0000"/>
              </a:solidFill>
            </a:endParaRPr>
          </a:p>
          <a:p>
            <a:pPr algn="ctr" eaLnBrk="1" hangingPunct="1"/>
            <a:endParaRPr lang="en-US" sz="3000">
              <a:solidFill>
                <a:srgbClr val="FF0000"/>
              </a:solidFill>
            </a:endParaRPr>
          </a:p>
          <a:p>
            <a:pPr eaLnBrk="1" hangingPunct="1"/>
            <a:r>
              <a:rPr lang="en-US" sz="2200"/>
              <a:t>								     </a:t>
            </a:r>
          </a:p>
          <a:p>
            <a:pPr eaLnBrk="1" hangingPunct="1"/>
            <a:endParaRPr lang="en-US" sz="2200"/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447800" y="3810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Oval 6"/>
          <p:cNvSpPr>
            <a:spLocks noChangeArrowheads="1"/>
          </p:cNvSpPr>
          <p:nvPr/>
        </p:nvSpPr>
        <p:spPr bwMode="auto">
          <a:xfrm>
            <a:off x="2362200" y="3200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Oval 7"/>
          <p:cNvSpPr>
            <a:spLocks noChangeArrowheads="1"/>
          </p:cNvSpPr>
          <p:nvPr/>
        </p:nvSpPr>
        <p:spPr bwMode="auto">
          <a:xfrm>
            <a:off x="1447800" y="2667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Oval 8"/>
          <p:cNvSpPr>
            <a:spLocks noChangeArrowheads="1"/>
          </p:cNvSpPr>
          <p:nvPr/>
        </p:nvSpPr>
        <p:spPr bwMode="auto">
          <a:xfrm>
            <a:off x="3429000" y="2819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>
            <a:off x="1295400" y="2514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10"/>
          <p:cNvSpPr>
            <a:spLocks noChangeShapeType="1"/>
          </p:cNvSpPr>
          <p:nvPr/>
        </p:nvSpPr>
        <p:spPr bwMode="auto">
          <a:xfrm>
            <a:off x="1600200" y="3048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11"/>
          <p:cNvSpPr>
            <a:spLocks noChangeShapeType="1"/>
          </p:cNvSpPr>
          <p:nvPr/>
        </p:nvSpPr>
        <p:spPr bwMode="auto">
          <a:xfrm>
            <a:off x="1828800" y="2971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2"/>
          <p:cNvSpPr>
            <a:spLocks noChangeShapeType="1"/>
          </p:cNvSpPr>
          <p:nvPr/>
        </p:nvSpPr>
        <p:spPr bwMode="auto">
          <a:xfrm flipV="1">
            <a:off x="2743200" y="31242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Line 14"/>
          <p:cNvSpPr>
            <a:spLocks noChangeShapeType="1"/>
          </p:cNvSpPr>
          <p:nvPr/>
        </p:nvSpPr>
        <p:spPr bwMode="auto">
          <a:xfrm flipH="1" flipV="1">
            <a:off x="1828800" y="2819400"/>
            <a:ext cx="1600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Text Box 27"/>
          <p:cNvSpPr txBox="1">
            <a:spLocks noChangeArrowheads="1"/>
          </p:cNvSpPr>
          <p:nvPr/>
        </p:nvSpPr>
        <p:spPr bwMode="auto">
          <a:xfrm>
            <a:off x="1447800" y="38100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2586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838200" y="990600"/>
            <a:ext cx="8077200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200" dirty="0"/>
              <a:t>Suppose we had:</a:t>
            </a:r>
          </a:p>
          <a:p>
            <a:pPr marL="342900" indent="-342900">
              <a:defRPr/>
            </a:pPr>
            <a:endParaRPr lang="en-US" sz="2200" dirty="0"/>
          </a:p>
          <a:p>
            <a:pPr marL="342900" indent="-342900">
              <a:defRPr/>
            </a:pPr>
            <a:r>
              <a:rPr lang="en-US" sz="2200" i="1" dirty="0"/>
              <a:t>M</a:t>
            </a:r>
            <a:r>
              <a:rPr lang="en-US" sz="2200" i="1" baseline="-25000" dirty="0"/>
              <a:t>L</a:t>
            </a:r>
            <a:r>
              <a:rPr lang="en-US" sz="2200" dirty="0"/>
              <a:t>: 				</a:t>
            </a:r>
            <a:r>
              <a:rPr lang="en-US" sz="2200" i="1" dirty="0"/>
              <a:t>M</a:t>
            </a:r>
            <a:r>
              <a:rPr lang="en-US" sz="2200" i="1" baseline="-25000" dirty="0">
                <a:sym typeface="Symbol" pitchFamily="18" charset="2"/>
              </a:rPr>
              <a:t></a:t>
            </a:r>
            <a:r>
              <a:rPr lang="en-US" sz="2200" i="1" baseline="-25000" dirty="0"/>
              <a:t>L</a:t>
            </a:r>
            <a:r>
              <a:rPr lang="en-US" sz="2200" dirty="0"/>
              <a:t>:</a:t>
            </a:r>
          </a:p>
          <a:p>
            <a:pPr marL="342900" indent="-342900">
              <a:defRPr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Accepts if input is in L.        Accepts if input not in L.</a:t>
            </a:r>
          </a:p>
          <a:p>
            <a:pPr marL="342900" indent="-342900">
              <a:defRPr/>
            </a:pPr>
            <a:endParaRPr lang="en-US" sz="3200" dirty="0">
              <a:solidFill>
                <a:srgbClr val="FF0000"/>
              </a:solidFill>
            </a:endParaRPr>
          </a:p>
          <a:p>
            <a:pPr marL="342900" indent="-342900">
              <a:defRPr/>
            </a:pPr>
            <a:endParaRPr lang="en-US" sz="3200" dirty="0">
              <a:solidFill>
                <a:srgbClr val="FF0000"/>
              </a:solidFill>
            </a:endParaRPr>
          </a:p>
          <a:p>
            <a:pPr marL="342900" indent="-342900">
              <a:defRPr/>
            </a:pPr>
            <a:endParaRPr lang="en-US" sz="3200" dirty="0">
              <a:solidFill>
                <a:srgbClr val="FF0000"/>
              </a:solidFill>
            </a:endParaRPr>
          </a:p>
          <a:p>
            <a:pPr marL="342900" indent="-342900">
              <a:defRPr/>
            </a:pPr>
            <a:r>
              <a:rPr lang="en-US" sz="2200" dirty="0"/>
              <a:t>Then we could decide </a:t>
            </a:r>
            <a:r>
              <a:rPr lang="en-US" sz="2200" i="1" dirty="0"/>
              <a:t>L</a:t>
            </a:r>
            <a:r>
              <a:rPr lang="en-US" sz="2200" dirty="0"/>
              <a:t>.  How?</a:t>
            </a:r>
          </a:p>
          <a:p>
            <a:pPr marL="342900" indent="-342900">
              <a:defRPr/>
            </a:pPr>
            <a:endParaRPr lang="en-US" sz="2200" dirty="0"/>
          </a:p>
          <a:p>
            <a:pPr marL="342900" indent="-342900">
              <a:defRPr/>
            </a:pPr>
            <a:r>
              <a:rPr lang="en-US" sz="2200" dirty="0"/>
              <a:t>So every language in SD would also be in D.</a:t>
            </a:r>
          </a:p>
          <a:p>
            <a:pPr marL="342900" indent="-342900">
              <a:defRPr/>
            </a:pPr>
            <a:endParaRPr lang="en-US" sz="2200" dirty="0"/>
          </a:p>
          <a:p>
            <a:pPr marL="342900" indent="-342900">
              <a:defRPr/>
            </a:pPr>
            <a:r>
              <a:rPr lang="en-US" sz="2200" dirty="0"/>
              <a:t>But we know that there is at least one language (</a:t>
            </a:r>
            <a:r>
              <a:rPr lang="en-US" sz="2200" i="1" dirty="0"/>
              <a:t>H</a:t>
            </a:r>
            <a:r>
              <a:rPr lang="en-US" sz="2200" dirty="0"/>
              <a:t>) that is in SD but not in D.  Contradiction.</a:t>
            </a: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381000" y="762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100" b="1">
                <a:solidFill>
                  <a:schemeClr val="tx2"/>
                </a:solidFill>
              </a:rPr>
              <a:t>SD is Not Closed Under Complement</a:t>
            </a:r>
            <a:r>
              <a:rPr lang="en-US" sz="31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61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D and SD Languages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685800" y="990600"/>
            <a:ext cx="8382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i="1" dirty="0"/>
              <a:t>Theorem:</a:t>
            </a:r>
            <a:r>
              <a:rPr lang="en-US" sz="2200" dirty="0"/>
              <a:t> A language is in D </a:t>
            </a:r>
            <a:r>
              <a:rPr lang="en-US" sz="2200" dirty="0" err="1"/>
              <a:t>iff</a:t>
            </a:r>
            <a:r>
              <a:rPr lang="en-US" sz="2200" dirty="0"/>
              <a:t> both it and its complement are in SD.</a:t>
            </a:r>
            <a:endParaRPr lang="en-US" sz="2200" b="1" i="1" dirty="0"/>
          </a:p>
          <a:p>
            <a:pPr eaLnBrk="1" hangingPunct="1"/>
            <a:endParaRPr lang="en-US" sz="2200" b="1" i="1" dirty="0"/>
          </a:p>
          <a:p>
            <a:pPr eaLnBrk="1" hangingPunct="1"/>
            <a:r>
              <a:rPr lang="en-US" sz="2200" b="1" i="1" dirty="0"/>
              <a:t>Proof:</a:t>
            </a:r>
          </a:p>
          <a:p>
            <a:pPr eaLnBrk="1" hangingPunct="1"/>
            <a:endParaRPr lang="en-US" sz="2200" i="1" dirty="0" smtClean="0"/>
          </a:p>
          <a:p>
            <a:pPr eaLnBrk="1" hangingPunct="1"/>
            <a:r>
              <a:rPr lang="en-US" sz="2200" dirty="0" smtClean="0"/>
              <a:t>● </a:t>
            </a:r>
            <a:r>
              <a:rPr lang="en-US" sz="2200" i="1" dirty="0"/>
              <a:t>L</a:t>
            </a:r>
            <a:r>
              <a:rPr lang="en-US" sz="2200" dirty="0"/>
              <a:t> in D implies </a:t>
            </a:r>
            <a:r>
              <a:rPr lang="en-US" sz="2200" i="1" dirty="0"/>
              <a:t>L</a:t>
            </a:r>
            <a:r>
              <a:rPr lang="en-US" sz="2200" dirty="0"/>
              <a:t> and </a:t>
            </a:r>
            <a:r>
              <a:rPr lang="en-US" sz="2200" dirty="0">
                <a:sym typeface="Symbol" pitchFamily="18" charset="2"/>
              </a:rPr>
              <a:t></a:t>
            </a:r>
            <a:r>
              <a:rPr lang="en-US" sz="2200" i="1" dirty="0"/>
              <a:t>L</a:t>
            </a:r>
            <a:r>
              <a:rPr lang="en-US" sz="2200" dirty="0"/>
              <a:t> are in SD:  </a:t>
            </a:r>
            <a:endParaRPr lang="en-US" sz="2200" i="1" dirty="0"/>
          </a:p>
          <a:p>
            <a:pPr eaLnBrk="1" hangingPunct="1"/>
            <a:r>
              <a:rPr lang="en-US" sz="2200" dirty="0"/>
              <a:t>    ● </a:t>
            </a:r>
            <a:r>
              <a:rPr lang="en-US" sz="2200" i="1" dirty="0"/>
              <a:t>L</a:t>
            </a:r>
            <a:r>
              <a:rPr lang="en-US" sz="2200" dirty="0"/>
              <a:t> is in SD because D </a:t>
            </a:r>
            <a:r>
              <a:rPr lang="en-US" sz="2200" dirty="0">
                <a:sym typeface="Symbol" pitchFamily="18" charset="2"/>
              </a:rPr>
              <a:t> SD</a:t>
            </a:r>
            <a:r>
              <a:rPr lang="en-US" sz="2200" dirty="0"/>
              <a:t>.</a:t>
            </a:r>
          </a:p>
          <a:p>
            <a:pPr eaLnBrk="1" hangingPunct="1"/>
            <a:r>
              <a:rPr lang="en-US" sz="2200" dirty="0"/>
              <a:t>    ● D is closed under complement</a:t>
            </a:r>
          </a:p>
          <a:p>
            <a:pPr eaLnBrk="1" hangingPunct="1"/>
            <a:r>
              <a:rPr lang="en-US" sz="2200" dirty="0"/>
              <a:t>    ● So </a:t>
            </a:r>
            <a:r>
              <a:rPr lang="en-US" sz="2200" dirty="0">
                <a:sym typeface="Symbol" pitchFamily="18" charset="2"/>
              </a:rPr>
              <a:t></a:t>
            </a:r>
            <a:r>
              <a:rPr lang="en-US" sz="2200" i="1" dirty="0"/>
              <a:t>L</a:t>
            </a:r>
            <a:r>
              <a:rPr lang="en-US" sz="2200" dirty="0"/>
              <a:t> is also in D and thus in SD.</a:t>
            </a:r>
            <a:endParaRPr lang="en-US" sz="2200" i="1" dirty="0"/>
          </a:p>
          <a:p>
            <a:pPr eaLnBrk="1" hangingPunct="1"/>
            <a:endParaRPr lang="en-US" sz="2200" i="1" dirty="0"/>
          </a:p>
          <a:p>
            <a:pPr eaLnBrk="1" hangingPunct="1"/>
            <a:r>
              <a:rPr lang="en-US" sz="2200" dirty="0"/>
              <a:t>● </a:t>
            </a:r>
            <a:r>
              <a:rPr lang="en-US" sz="2200" i="1" dirty="0"/>
              <a:t>L</a:t>
            </a:r>
            <a:r>
              <a:rPr lang="en-US" sz="2200" dirty="0"/>
              <a:t> and </a:t>
            </a:r>
            <a:r>
              <a:rPr lang="en-US" sz="2200" dirty="0">
                <a:sym typeface="Symbol" pitchFamily="18" charset="2"/>
              </a:rPr>
              <a:t></a:t>
            </a:r>
            <a:r>
              <a:rPr lang="en-US" sz="2200" i="1" dirty="0"/>
              <a:t>L</a:t>
            </a:r>
            <a:r>
              <a:rPr lang="en-US" sz="2200" dirty="0"/>
              <a:t> are in SD implies </a:t>
            </a:r>
            <a:r>
              <a:rPr lang="en-US" sz="2200" i="1" dirty="0"/>
              <a:t>L</a:t>
            </a:r>
            <a:r>
              <a:rPr lang="en-US" sz="2200" dirty="0"/>
              <a:t> is in D: </a:t>
            </a:r>
            <a:endParaRPr lang="en-US" sz="2200" i="1" dirty="0"/>
          </a:p>
          <a:p>
            <a:pPr eaLnBrk="1" hangingPunct="1"/>
            <a:r>
              <a:rPr lang="en-US" sz="2200" dirty="0"/>
              <a:t>    ● </a:t>
            </a:r>
            <a:r>
              <a:rPr lang="en-US" sz="2200" i="1" dirty="0"/>
              <a:t>M</a:t>
            </a:r>
            <a:r>
              <a:rPr lang="en-US" sz="2200" baseline="-25000" dirty="0"/>
              <a:t>1</a:t>
            </a:r>
            <a:r>
              <a:rPr lang="en-US" sz="2200" dirty="0"/>
              <a:t> </a:t>
            </a:r>
            <a:r>
              <a:rPr lang="en-US" sz="2200" dirty="0" err="1"/>
              <a:t>semidecides</a:t>
            </a:r>
            <a:r>
              <a:rPr lang="en-US" sz="2200" dirty="0"/>
              <a:t> </a:t>
            </a:r>
            <a:r>
              <a:rPr lang="en-US" sz="2200" i="1" dirty="0"/>
              <a:t>L</a:t>
            </a:r>
            <a:r>
              <a:rPr lang="en-US" sz="2200" dirty="0"/>
              <a:t>.</a:t>
            </a:r>
            <a:endParaRPr lang="en-US" sz="2200" i="1" dirty="0"/>
          </a:p>
          <a:p>
            <a:pPr eaLnBrk="1" hangingPunct="1"/>
            <a:r>
              <a:rPr lang="en-US" sz="2200" dirty="0"/>
              <a:t>    ● </a:t>
            </a:r>
            <a:r>
              <a:rPr lang="en-US" sz="2200" i="1" dirty="0"/>
              <a:t>M</a:t>
            </a:r>
            <a:r>
              <a:rPr lang="en-US" sz="2200" baseline="-25000" dirty="0"/>
              <a:t>2</a:t>
            </a:r>
            <a:r>
              <a:rPr lang="en-US" sz="2200" dirty="0"/>
              <a:t> </a:t>
            </a:r>
            <a:r>
              <a:rPr lang="en-US" sz="2200" dirty="0" err="1"/>
              <a:t>semidecides</a:t>
            </a:r>
            <a:r>
              <a:rPr lang="en-US" sz="2200" dirty="0"/>
              <a:t> </a:t>
            </a:r>
            <a:r>
              <a:rPr lang="en-US" sz="2200" dirty="0">
                <a:sym typeface="Symbol" pitchFamily="18" charset="2"/>
              </a:rPr>
              <a:t></a:t>
            </a:r>
            <a:r>
              <a:rPr lang="en-US" sz="2200" i="1" dirty="0"/>
              <a:t>L</a:t>
            </a:r>
            <a:r>
              <a:rPr lang="en-US" sz="2200" dirty="0"/>
              <a:t>.</a:t>
            </a:r>
          </a:p>
          <a:p>
            <a:pPr eaLnBrk="1" hangingPunct="1"/>
            <a:r>
              <a:rPr lang="en-US" sz="2200" dirty="0"/>
              <a:t>    ● To decide </a:t>
            </a:r>
            <a:r>
              <a:rPr lang="en-US" sz="2200" i="1" dirty="0"/>
              <a:t>L</a:t>
            </a:r>
            <a:r>
              <a:rPr lang="en-US" sz="2200" dirty="0"/>
              <a:t>: </a:t>
            </a:r>
          </a:p>
          <a:p>
            <a:pPr eaLnBrk="1" hangingPunct="1"/>
            <a:r>
              <a:rPr lang="en-US" sz="2200" dirty="0"/>
              <a:t>        ● Run </a:t>
            </a:r>
            <a:r>
              <a:rPr lang="en-US" sz="2200" i="1" dirty="0"/>
              <a:t>M</a:t>
            </a:r>
            <a:r>
              <a:rPr lang="en-US" sz="2200" baseline="-25000" dirty="0"/>
              <a:t>1</a:t>
            </a:r>
            <a:r>
              <a:rPr lang="en-US" sz="2200" dirty="0"/>
              <a:t> and </a:t>
            </a:r>
            <a:r>
              <a:rPr lang="en-US" sz="2200" i="1" dirty="0"/>
              <a:t>M</a:t>
            </a:r>
            <a:r>
              <a:rPr lang="en-US" sz="2200" baseline="-25000" dirty="0"/>
              <a:t>2</a:t>
            </a:r>
            <a:r>
              <a:rPr lang="en-US" sz="2200" dirty="0"/>
              <a:t> in parallel on </a:t>
            </a:r>
            <a:r>
              <a:rPr lang="en-US" sz="2200" i="1" dirty="0"/>
              <a:t>w</a:t>
            </a:r>
            <a:r>
              <a:rPr lang="en-US" sz="2200" dirty="0"/>
              <a:t>.</a:t>
            </a:r>
          </a:p>
          <a:p>
            <a:pPr eaLnBrk="1" hangingPunct="1"/>
            <a:r>
              <a:rPr lang="en-US" sz="2200" dirty="0"/>
              <a:t>        ● Exactly one of them will eventually accept.</a:t>
            </a:r>
          </a:p>
        </p:txBody>
      </p:sp>
    </p:spTree>
    <p:extLst>
      <p:ext uri="{BB962C8B-B14F-4D97-AF65-F5344CB8AC3E}">
        <p14:creationId xmlns:p14="http://schemas.microsoft.com/office/powerpoint/2010/main" val="241691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838200" y="1054100"/>
            <a:ext cx="80772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i="1" dirty="0"/>
              <a:t>Theorem:</a:t>
            </a:r>
            <a:r>
              <a:rPr lang="en-US" sz="2200" dirty="0"/>
              <a:t>  The language </a:t>
            </a:r>
            <a:r>
              <a:rPr lang="en-US" sz="2200" dirty="0">
                <a:sym typeface="Symbol" pitchFamily="18" charset="2"/>
              </a:rPr>
              <a:t></a:t>
            </a:r>
            <a:r>
              <a:rPr lang="en-US" sz="2200" i="1" dirty="0"/>
              <a:t>H</a:t>
            </a:r>
            <a:r>
              <a:rPr lang="en-US" sz="2200" dirty="0"/>
              <a:t> </a:t>
            </a:r>
            <a:r>
              <a:rPr lang="en-US" sz="2200" dirty="0" smtClean="0"/>
              <a:t>= </a:t>
            </a:r>
            <a:endParaRPr lang="en-US" sz="2200" dirty="0"/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		{&lt;</a:t>
            </a:r>
            <a:r>
              <a:rPr lang="en-US" sz="2200" i="1" dirty="0"/>
              <a:t>M</a:t>
            </a:r>
            <a:r>
              <a:rPr lang="en-US" sz="2200" dirty="0"/>
              <a:t>, </a:t>
            </a:r>
            <a:r>
              <a:rPr lang="en-US" sz="2200" i="1" dirty="0"/>
              <a:t>w</a:t>
            </a:r>
            <a:r>
              <a:rPr lang="en-US" sz="2200" dirty="0"/>
              <a:t>&gt; : TM </a:t>
            </a:r>
            <a:r>
              <a:rPr lang="en-US" sz="2200" i="1" dirty="0"/>
              <a:t>M</a:t>
            </a:r>
            <a:r>
              <a:rPr lang="en-US" sz="2200" dirty="0"/>
              <a:t> does not halt on input string </a:t>
            </a:r>
            <a:r>
              <a:rPr lang="en-US" sz="2200" i="1" dirty="0"/>
              <a:t>w</a:t>
            </a:r>
            <a:r>
              <a:rPr lang="en-US" sz="2200" dirty="0"/>
              <a:t>} 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is not in SD.  </a:t>
            </a:r>
          </a:p>
          <a:p>
            <a:pPr eaLnBrk="1" hangingPunct="1"/>
            <a:endParaRPr lang="en-US" sz="2200" b="1" i="1" dirty="0"/>
          </a:p>
          <a:p>
            <a:pPr eaLnBrk="1" hangingPunct="1"/>
            <a:r>
              <a:rPr lang="en-US" sz="2200" b="1" i="1" dirty="0"/>
              <a:t>Proof: </a:t>
            </a:r>
            <a:r>
              <a:rPr lang="en-US" sz="2200" dirty="0"/>
              <a:t> </a:t>
            </a:r>
            <a:endParaRPr lang="en-US" sz="2200" i="1" dirty="0"/>
          </a:p>
          <a:p>
            <a:pPr eaLnBrk="1" hangingPunct="1"/>
            <a:r>
              <a:rPr lang="en-US" dirty="0"/>
              <a:t>    ● </a:t>
            </a:r>
            <a:r>
              <a:rPr lang="en-US" sz="2200" i="1" dirty="0"/>
              <a:t>H</a:t>
            </a:r>
            <a:r>
              <a:rPr lang="en-US" sz="2200" dirty="0"/>
              <a:t> is in SD.  </a:t>
            </a:r>
          </a:p>
          <a:p>
            <a:pPr eaLnBrk="1" hangingPunct="1"/>
            <a:r>
              <a:rPr lang="en-US" dirty="0"/>
              <a:t>    ● </a:t>
            </a:r>
            <a:r>
              <a:rPr lang="en-US" sz="2200" dirty="0"/>
              <a:t>If </a:t>
            </a:r>
            <a:r>
              <a:rPr lang="en-US" sz="2200" dirty="0">
                <a:sym typeface="Symbol" pitchFamily="18" charset="2"/>
              </a:rPr>
              <a:t></a:t>
            </a:r>
            <a:r>
              <a:rPr lang="en-US" sz="2200" i="1" dirty="0"/>
              <a:t>H</a:t>
            </a:r>
            <a:r>
              <a:rPr lang="en-US" sz="2200" dirty="0"/>
              <a:t> were also in SD then </a:t>
            </a:r>
            <a:r>
              <a:rPr lang="en-US" sz="2200" i="1" dirty="0"/>
              <a:t>H</a:t>
            </a:r>
            <a:r>
              <a:rPr lang="en-US" sz="2200" dirty="0"/>
              <a:t> would be in D.  </a:t>
            </a:r>
          </a:p>
          <a:p>
            <a:pPr eaLnBrk="1" hangingPunct="1"/>
            <a:r>
              <a:rPr lang="en-US" dirty="0"/>
              <a:t>    ● </a:t>
            </a:r>
            <a:r>
              <a:rPr lang="en-US" sz="2200" dirty="0"/>
              <a:t>But </a:t>
            </a:r>
            <a:r>
              <a:rPr lang="en-US" sz="2200" i="1" dirty="0"/>
              <a:t>H</a:t>
            </a:r>
            <a:r>
              <a:rPr lang="en-US" sz="2200" dirty="0"/>
              <a:t> is not in D.  </a:t>
            </a:r>
          </a:p>
          <a:p>
            <a:pPr eaLnBrk="1" hangingPunct="1"/>
            <a:r>
              <a:rPr lang="en-US" dirty="0"/>
              <a:t>    ● </a:t>
            </a:r>
            <a:r>
              <a:rPr lang="en-US" sz="2200" dirty="0"/>
              <a:t>So </a:t>
            </a:r>
            <a:r>
              <a:rPr lang="en-US" sz="2200" dirty="0">
                <a:sym typeface="Symbol" pitchFamily="18" charset="2"/>
              </a:rPr>
              <a:t></a:t>
            </a:r>
            <a:r>
              <a:rPr lang="en-US" sz="2200" i="1" dirty="0"/>
              <a:t>H</a:t>
            </a:r>
            <a:r>
              <a:rPr lang="en-US" sz="2200" dirty="0"/>
              <a:t> is not in SD. </a:t>
            </a:r>
            <a:endParaRPr lang="en-US" sz="2200" dirty="0" smtClean="0"/>
          </a:p>
          <a:p>
            <a:pPr eaLnBrk="1" hangingPunct="1"/>
            <a:endParaRPr lang="en-US" sz="2200" dirty="0"/>
          </a:p>
          <a:p>
            <a:pPr eaLnBrk="1" hangingPunct="1"/>
            <a:endParaRPr lang="en-US" sz="2200" dirty="0" smtClean="0"/>
          </a:p>
          <a:p>
            <a:pPr eaLnBrk="1" hangingPunct="1"/>
            <a:r>
              <a:rPr lang="en-US" sz="2200" dirty="0" smtClean="0"/>
              <a:t>Note that this is our "special" definition of </a:t>
            </a:r>
            <a:r>
              <a:rPr lang="en-US" sz="2200" i="1" dirty="0" smtClean="0"/>
              <a:t>complement </a:t>
            </a:r>
            <a:r>
              <a:rPr lang="en-US" sz="2200" dirty="0" smtClean="0"/>
              <a:t>for languages that involve TM descriptions.</a:t>
            </a:r>
            <a:endParaRPr lang="en-US" sz="2200" dirty="0"/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400" b="1">
                <a:solidFill>
                  <a:schemeClr val="tx2"/>
                </a:solidFill>
              </a:rPr>
              <a:t>A Particular Language that is Not in SD</a:t>
            </a:r>
            <a:r>
              <a:rPr lang="en-US" sz="34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095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80772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Enumerate means </a:t>
            </a:r>
            <a:r>
              <a:rPr lang="en-US" sz="2400" dirty="0" smtClean="0"/>
              <a:t>"list, in such a way that for any element, it appears in the list within a finite amount of time."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We say that Turing machine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enumerates</a:t>
            </a:r>
            <a:r>
              <a:rPr lang="en-US" sz="2400" dirty="0"/>
              <a:t> the language </a:t>
            </a:r>
            <a:r>
              <a:rPr lang="en-US" sz="2400" i="1" dirty="0"/>
              <a:t>L</a:t>
            </a:r>
            <a:r>
              <a:rPr lang="en-US" sz="2400" dirty="0"/>
              <a:t> iff, for some fixed state </a:t>
            </a:r>
            <a:r>
              <a:rPr lang="en-US" sz="2400" i="1" dirty="0"/>
              <a:t>p</a:t>
            </a:r>
            <a:r>
              <a:rPr lang="en-US" sz="2400" dirty="0"/>
              <a:t> of </a:t>
            </a:r>
            <a:r>
              <a:rPr lang="en-US" sz="2400" i="1" dirty="0"/>
              <a:t>M</a:t>
            </a:r>
            <a:r>
              <a:rPr lang="en-US" sz="2400" dirty="0"/>
              <a:t>: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i="1" dirty="0"/>
              <a:t>        L</a:t>
            </a:r>
            <a:r>
              <a:rPr lang="en-US" sz="2400" dirty="0"/>
              <a:t> = {</a:t>
            </a:r>
            <a:r>
              <a:rPr lang="en-US" sz="2400" i="1" dirty="0"/>
              <a:t>w</a:t>
            </a:r>
            <a:r>
              <a:rPr lang="en-US" sz="2400" dirty="0"/>
              <a:t> : (</a:t>
            </a:r>
            <a:r>
              <a:rPr lang="en-US" sz="2400" i="1" dirty="0"/>
              <a:t>s</a:t>
            </a:r>
            <a:r>
              <a:rPr lang="en-US" sz="2400" dirty="0"/>
              <a:t>, </a:t>
            </a:r>
            <a:r>
              <a:rPr lang="en-US" sz="2400" dirty="0">
                <a:sym typeface="Symbol" pitchFamily="18" charset="2"/>
              </a:rPr>
              <a:t></a:t>
            </a:r>
            <a:r>
              <a:rPr lang="en-US" sz="2400" dirty="0"/>
              <a:t>) |-</a:t>
            </a:r>
            <a:r>
              <a:rPr lang="en-US" sz="2400" i="1" baseline="-25000" dirty="0"/>
              <a:t>M</a:t>
            </a:r>
            <a:r>
              <a:rPr lang="en-US" sz="2400" dirty="0"/>
              <a:t>* 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/>
              <a:t>)}.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"p" stands for "print"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 language is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Turing-enumerable</a:t>
            </a:r>
            <a:r>
              <a:rPr lang="en-US" sz="2400" dirty="0"/>
              <a:t> iff there is a Turing machine that enumerates it.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Another term that is often used is </a:t>
            </a:r>
            <a:r>
              <a:rPr lang="en-US" sz="2400" b="1" dirty="0"/>
              <a:t>recursively enumerable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Enumeration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34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38200" y="1447800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Let </a:t>
            </a:r>
            <a:r>
              <a:rPr lang="en-US" sz="2400" i="1"/>
              <a:t>P</a:t>
            </a:r>
            <a:r>
              <a:rPr lang="en-US" sz="2400"/>
              <a:t> be a Turing machine that enters state </a:t>
            </a:r>
            <a:r>
              <a:rPr lang="en-US" sz="2400" i="1"/>
              <a:t>p</a:t>
            </a:r>
            <a:r>
              <a:rPr lang="en-US" sz="2400"/>
              <a:t> and then halts: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A Printing Subroutine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1748" name="Picture 4" descr="Fig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58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7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Examples </a:t>
            </a:r>
            <a:r>
              <a:rPr lang="en-US" sz="3600" b="1" dirty="0">
                <a:solidFill>
                  <a:schemeClr val="tx2"/>
                </a:solidFill>
              </a:rPr>
              <a:t>of Enumeration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2772" name="Picture 15" descr="Exampl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18557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6" descr="Exampl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358140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4419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languages do M</a:t>
            </a:r>
            <a:r>
              <a:rPr lang="en-US" baseline="-25000" dirty="0" smtClean="0"/>
              <a:t>1</a:t>
            </a:r>
            <a:r>
              <a:rPr lang="en-US" dirty="0" smtClean="0"/>
              <a:t> and M</a:t>
            </a:r>
            <a:r>
              <a:rPr lang="en-US" baseline="-25000" dirty="0" smtClean="0"/>
              <a:t>2</a:t>
            </a:r>
            <a:r>
              <a:rPr lang="en-US" dirty="0" smtClean="0"/>
              <a:t> enumerate?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838200" y="2130425"/>
            <a:ext cx="8153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tx2"/>
                </a:solidFill>
              </a:rPr>
              <a:t>Decidable and Semidecidable Languages</a:t>
            </a:r>
          </a:p>
        </p:txBody>
      </p:sp>
    </p:spTree>
    <p:extLst>
      <p:ext uri="{BB962C8B-B14F-4D97-AF65-F5344CB8AC3E}">
        <p14:creationId xmlns:p14="http://schemas.microsoft.com/office/powerpoint/2010/main" val="17153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838200" y="838200"/>
            <a:ext cx="80772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i="1"/>
              <a:t>Theorem:</a:t>
            </a:r>
            <a:r>
              <a:rPr lang="en-US" sz="2200"/>
              <a:t>  A language is SD iff it is Turing-enumerable.</a:t>
            </a:r>
          </a:p>
          <a:p>
            <a:pPr eaLnBrk="1" hangingPunct="1"/>
            <a:endParaRPr lang="en-US" sz="2200" b="1" i="1"/>
          </a:p>
          <a:p>
            <a:pPr eaLnBrk="1" hangingPunct="1"/>
            <a:r>
              <a:rPr lang="en-US" sz="2200" b="1" i="1"/>
              <a:t>Proof</a:t>
            </a:r>
            <a:r>
              <a:rPr lang="en-US" sz="2200" i="1"/>
              <a:t> </a:t>
            </a:r>
            <a:r>
              <a:rPr lang="en-US" sz="2200" b="1" i="1"/>
              <a:t>that Turing-enumerable implies SD</a:t>
            </a:r>
            <a:r>
              <a:rPr lang="en-US" sz="2200" i="1"/>
              <a:t>:</a:t>
            </a:r>
            <a:r>
              <a:rPr lang="en-US" sz="2200"/>
              <a:t>  Let </a:t>
            </a:r>
            <a:r>
              <a:rPr lang="en-US" sz="2200" i="1"/>
              <a:t>M</a:t>
            </a:r>
            <a:r>
              <a:rPr lang="en-US" sz="2200"/>
              <a:t> be the Turing machine that enumerates </a:t>
            </a:r>
            <a:r>
              <a:rPr lang="en-US" sz="2200" i="1"/>
              <a:t>L</a:t>
            </a:r>
            <a:r>
              <a:rPr lang="en-US" sz="2200"/>
              <a:t>.  We convert </a:t>
            </a:r>
            <a:r>
              <a:rPr lang="en-US" sz="2200" i="1"/>
              <a:t>M</a:t>
            </a:r>
            <a:r>
              <a:rPr lang="en-US" sz="2200"/>
              <a:t> to a machine </a:t>
            </a:r>
            <a:r>
              <a:rPr lang="en-US" sz="2200" i="1"/>
              <a:t>M'</a:t>
            </a:r>
            <a:r>
              <a:rPr lang="en-US" sz="2200"/>
              <a:t> that semidecides </a:t>
            </a:r>
            <a:r>
              <a:rPr lang="en-US" sz="2200" i="1"/>
              <a:t>L</a:t>
            </a:r>
            <a:r>
              <a:rPr lang="en-US" sz="2200"/>
              <a:t>: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1. Save input </a:t>
            </a:r>
            <a:r>
              <a:rPr lang="en-US" sz="2200" i="1"/>
              <a:t>w on another tape</a:t>
            </a:r>
            <a:r>
              <a:rPr lang="en-US" sz="2200"/>
              <a:t>.</a:t>
            </a:r>
          </a:p>
          <a:p>
            <a:pPr eaLnBrk="1" hangingPunct="1"/>
            <a:r>
              <a:rPr lang="en-US" sz="2200"/>
              <a:t>2. Begin enumerating </a:t>
            </a:r>
            <a:r>
              <a:rPr lang="en-US" sz="2200" i="1"/>
              <a:t>L</a:t>
            </a:r>
            <a:r>
              <a:rPr lang="en-US" sz="2200"/>
              <a:t>.  Each time an element of </a:t>
            </a:r>
            <a:r>
              <a:rPr lang="en-US" sz="2200" i="1"/>
              <a:t>L</a:t>
            </a:r>
            <a:r>
              <a:rPr lang="en-US" sz="2200"/>
              <a:t> is </a:t>
            </a:r>
          </a:p>
          <a:p>
            <a:pPr eaLnBrk="1" hangingPunct="1"/>
            <a:r>
              <a:rPr lang="en-US" sz="2200"/>
              <a:t>    enumerated, compare it to </a:t>
            </a:r>
            <a:r>
              <a:rPr lang="en-US" sz="2200" i="1"/>
              <a:t>w</a:t>
            </a:r>
            <a:r>
              <a:rPr lang="en-US" sz="2200"/>
              <a:t>.  If they match, accept.</a:t>
            </a:r>
          </a:p>
          <a:p>
            <a:pPr eaLnBrk="1" hangingPunct="1"/>
            <a:endParaRPr lang="en-US" sz="2200"/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SD and Turing Enumerable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3796" name="Picture 8" descr="Fig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62400"/>
            <a:ext cx="67818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5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685800" y="1054100"/>
            <a:ext cx="8458200" cy="53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i="1" dirty="0"/>
              <a:t>Proof</a:t>
            </a:r>
            <a:r>
              <a:rPr lang="en-US" sz="2000" i="1" dirty="0"/>
              <a:t> </a:t>
            </a:r>
            <a:r>
              <a:rPr lang="en-US" sz="2000" b="1" i="1" dirty="0"/>
              <a:t>that SD implies Turing-enumerable:</a:t>
            </a:r>
            <a:r>
              <a:rPr lang="en-US" sz="2000" i="1" dirty="0"/>
              <a:t> 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2000" dirty="0"/>
              <a:t>If </a:t>
            </a:r>
            <a:r>
              <a:rPr lang="en-US" sz="2000" i="1" dirty="0"/>
              <a:t>L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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</a:t>
            </a:r>
            <a:r>
              <a:rPr lang="en-US" sz="2000" dirty="0"/>
              <a:t>* is in SD, then there is a Turing machine </a:t>
            </a:r>
            <a:r>
              <a:rPr lang="en-US" sz="2000" i="1" dirty="0"/>
              <a:t>M</a:t>
            </a:r>
            <a:r>
              <a:rPr lang="en-US" sz="2000" dirty="0"/>
              <a:t> that semidecides </a:t>
            </a:r>
            <a:r>
              <a:rPr lang="en-US" sz="2000" i="1" dirty="0"/>
              <a:t>L</a:t>
            </a:r>
            <a:r>
              <a:rPr lang="en-US" sz="2000" dirty="0"/>
              <a:t>.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2000" dirty="0"/>
              <a:t>A procedure </a:t>
            </a:r>
            <a:r>
              <a:rPr lang="en-US" sz="2000" i="1" dirty="0"/>
              <a:t>E</a:t>
            </a:r>
            <a:r>
              <a:rPr lang="en-US" sz="2000" dirty="0"/>
              <a:t> to enumerate all elements of </a:t>
            </a:r>
            <a:r>
              <a:rPr lang="en-US" sz="2000" i="1" dirty="0"/>
              <a:t>L</a:t>
            </a:r>
            <a:r>
              <a:rPr lang="en-US" sz="2000" dirty="0"/>
              <a:t>:</a:t>
            </a:r>
          </a:p>
          <a:p>
            <a:pPr eaLnBrk="1" hangingPunct="1"/>
            <a:endParaRPr lang="en-US" sz="1000" dirty="0"/>
          </a:p>
          <a:p>
            <a:pPr lvl="1" eaLnBrk="1" hangingPunct="1"/>
            <a:r>
              <a:rPr lang="en-US" sz="2000" dirty="0"/>
              <a:t>1. Enumerate all </a:t>
            </a:r>
            <a:r>
              <a:rPr lang="en-US" sz="2000" i="1" dirty="0"/>
              <a:t>w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</a:t>
            </a:r>
            <a:r>
              <a:rPr lang="en-US" sz="2000" dirty="0"/>
              <a:t>* lexicographically.</a:t>
            </a:r>
          </a:p>
          <a:p>
            <a:pPr lvl="1" eaLnBrk="1" hangingPunct="1"/>
            <a:r>
              <a:rPr lang="en-US" sz="2000" dirty="0"/>
              <a:t>    e.g., </a:t>
            </a:r>
            <a:r>
              <a:rPr lang="en-US" sz="2000" dirty="0">
                <a:sym typeface="Symbol" pitchFamily="18" charset="2"/>
              </a:rPr>
              <a:t></a:t>
            </a:r>
            <a:r>
              <a:rPr lang="en-US" sz="2000" dirty="0"/>
              <a:t>, </a:t>
            </a:r>
            <a:r>
              <a:rPr lang="en-US" sz="2000" dirty="0">
                <a:latin typeface="Courier New" pitchFamily="49" charset="0"/>
              </a:rPr>
              <a:t>a</a:t>
            </a:r>
            <a:r>
              <a:rPr lang="en-US" sz="2000" dirty="0"/>
              <a:t>, </a:t>
            </a:r>
            <a:r>
              <a:rPr lang="en-US" sz="2000" dirty="0">
                <a:latin typeface="Courier New" pitchFamily="49" charset="0"/>
              </a:rPr>
              <a:t>b</a:t>
            </a:r>
            <a:r>
              <a:rPr lang="en-US" sz="2000" dirty="0"/>
              <a:t>, </a:t>
            </a:r>
            <a:r>
              <a:rPr lang="en-US" sz="2000" dirty="0" err="1">
                <a:latin typeface="Courier New" pitchFamily="49" charset="0"/>
              </a:rPr>
              <a:t>aa</a:t>
            </a:r>
            <a:r>
              <a:rPr lang="en-US" sz="2000" dirty="0"/>
              <a:t>, </a:t>
            </a:r>
            <a:r>
              <a:rPr lang="en-US" sz="2000" dirty="0">
                <a:latin typeface="Courier New" pitchFamily="49" charset="0"/>
              </a:rPr>
              <a:t>ab</a:t>
            </a:r>
            <a:r>
              <a:rPr lang="en-US" sz="2000" dirty="0"/>
              <a:t>, </a:t>
            </a:r>
            <a:r>
              <a:rPr lang="en-US" sz="2000" dirty="0" err="1">
                <a:latin typeface="Courier New" pitchFamily="49" charset="0"/>
              </a:rPr>
              <a:t>ba</a:t>
            </a:r>
            <a:r>
              <a:rPr lang="en-US" sz="2000" dirty="0"/>
              <a:t>, </a:t>
            </a:r>
            <a:r>
              <a:rPr lang="en-US" sz="2000" dirty="0">
                <a:latin typeface="Courier New" pitchFamily="49" charset="0"/>
              </a:rPr>
              <a:t>bb</a:t>
            </a:r>
            <a:r>
              <a:rPr lang="en-US" sz="2000" dirty="0"/>
              <a:t>, …</a:t>
            </a:r>
          </a:p>
          <a:p>
            <a:pPr lvl="1" eaLnBrk="1" hangingPunct="1"/>
            <a:endParaRPr lang="en-US" sz="1000" dirty="0"/>
          </a:p>
          <a:p>
            <a:pPr lvl="1" eaLnBrk="1" hangingPunct="1"/>
            <a:r>
              <a:rPr lang="en-US" sz="2000" dirty="0"/>
              <a:t>2. As each is enumerated, use </a:t>
            </a:r>
            <a:r>
              <a:rPr lang="en-US" sz="2000" i="1" dirty="0"/>
              <a:t>M</a:t>
            </a:r>
            <a:r>
              <a:rPr lang="en-US" sz="2000" dirty="0"/>
              <a:t> to check it. </a:t>
            </a:r>
          </a:p>
          <a:p>
            <a:pPr lvl="1" eaLnBrk="1" hangingPunct="1"/>
            <a:r>
              <a:rPr lang="en-US" dirty="0"/>
              <a:t/>
            </a:r>
            <a:br>
              <a:rPr lang="en-US" dirty="0"/>
            </a:br>
            <a:r>
              <a:rPr lang="en-US" dirty="0"/>
              <a:t>							    </a:t>
            </a:r>
          </a:p>
          <a:p>
            <a:pPr eaLnBrk="1" hangingPunct="1"/>
            <a:r>
              <a:rPr lang="en-US" dirty="0"/>
              <a:t>			</a:t>
            </a:r>
            <a:r>
              <a:rPr lang="en-US" i="1" dirty="0"/>
              <a:t>w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baseline="-25000" dirty="0"/>
              <a:t>1</a:t>
            </a:r>
            <a:r>
              <a:rPr lang="en-US" dirty="0"/>
              <a:t>			</a:t>
            </a:r>
            <a:r>
              <a:rPr lang="en-US" dirty="0">
                <a:sym typeface="Symbol" pitchFamily="18" charset="2"/>
              </a:rPr>
              <a:t></a:t>
            </a:r>
            <a:r>
              <a:rPr lang="en-US" i="1" dirty="0"/>
              <a:t>L</a:t>
            </a:r>
            <a:r>
              <a:rPr lang="en-US" dirty="0"/>
              <a:t>?	    yes          </a:t>
            </a:r>
            <a:r>
              <a:rPr lang="en-US" i="1" dirty="0"/>
              <a:t>w</a:t>
            </a:r>
          </a:p>
          <a:p>
            <a:pPr eaLnBrk="1" hangingPunct="1"/>
            <a:r>
              <a:rPr lang="en-US" dirty="0"/>
              <a:t>		</a:t>
            </a:r>
            <a:r>
              <a:rPr lang="en-US" b="1" i="1" dirty="0"/>
              <a:t>E</a:t>
            </a:r>
            <a:r>
              <a:rPr lang="en-US" i="1" dirty="0"/>
              <a:t>  							              </a:t>
            </a:r>
            <a:endParaRPr lang="en-US" dirty="0"/>
          </a:p>
          <a:p>
            <a:pPr eaLnBrk="1" hangingPunct="1"/>
            <a:r>
              <a:rPr lang="en-US" dirty="0"/>
              <a:t>						  </a:t>
            </a:r>
            <a:r>
              <a:rPr lang="en-US" b="1" dirty="0"/>
              <a:t> 	</a:t>
            </a:r>
            <a:r>
              <a:rPr lang="en-US" b="1" i="1" dirty="0"/>
              <a:t>M</a:t>
            </a:r>
            <a:endParaRPr lang="en-US" dirty="0"/>
          </a:p>
          <a:p>
            <a:pPr eaLnBrk="1" hangingPunct="1"/>
            <a:r>
              <a:rPr lang="en-US" dirty="0"/>
              <a:t>									</a:t>
            </a:r>
          </a:p>
          <a:p>
            <a:pPr eaLnBrk="1" hangingPunct="1"/>
            <a:r>
              <a:rPr lang="en-US" dirty="0"/>
              <a:t>         </a:t>
            </a:r>
            <a:r>
              <a:rPr lang="en-US" b="1" i="1" dirty="0"/>
              <a:t>M'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Problem?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The Other Way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1143000" y="3657600"/>
            <a:ext cx="70866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1524000" y="4038600"/>
            <a:ext cx="8382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8"/>
          <p:cNvSpPr>
            <a:spLocks noChangeArrowheads="1"/>
          </p:cNvSpPr>
          <p:nvPr/>
        </p:nvSpPr>
        <p:spPr bwMode="auto">
          <a:xfrm>
            <a:off x="6096000" y="3962400"/>
            <a:ext cx="9144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Line 9"/>
          <p:cNvSpPr>
            <a:spLocks noChangeShapeType="1"/>
          </p:cNvSpPr>
          <p:nvPr/>
        </p:nvSpPr>
        <p:spPr bwMode="auto">
          <a:xfrm>
            <a:off x="7010400" y="4267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Line 10"/>
          <p:cNvSpPr>
            <a:spLocks noChangeShapeType="1"/>
          </p:cNvSpPr>
          <p:nvPr/>
        </p:nvSpPr>
        <p:spPr bwMode="auto">
          <a:xfrm>
            <a:off x="7848600" y="4267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Line 11"/>
          <p:cNvSpPr>
            <a:spLocks noChangeShapeType="1"/>
          </p:cNvSpPr>
          <p:nvPr/>
        </p:nvSpPr>
        <p:spPr bwMode="auto">
          <a:xfrm>
            <a:off x="2362200" y="44958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i="1" dirty="0"/>
              <a:t>Proof</a:t>
            </a:r>
            <a:r>
              <a:rPr lang="en-US" sz="2400" i="1" dirty="0"/>
              <a:t> </a:t>
            </a:r>
            <a:r>
              <a:rPr lang="en-US" sz="2400" b="1" i="1" dirty="0"/>
              <a:t>that SD implies Turing-enumerable:</a:t>
            </a:r>
            <a:r>
              <a:rPr lang="en-US" sz="2400" i="1" dirty="0"/>
              <a:t>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If </a:t>
            </a:r>
            <a:r>
              <a:rPr lang="en-US" sz="2400" i="1" dirty="0"/>
              <a:t>L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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</a:t>
            </a:r>
            <a:r>
              <a:rPr lang="en-US" sz="2400" dirty="0"/>
              <a:t>* is in SD,  then there is a Turing machine </a:t>
            </a:r>
            <a:r>
              <a:rPr lang="en-US" sz="2400" i="1" dirty="0"/>
              <a:t>M</a:t>
            </a:r>
            <a:r>
              <a:rPr lang="en-US" sz="2400" dirty="0"/>
              <a:t> that semidecides </a:t>
            </a:r>
            <a:r>
              <a:rPr lang="en-US" sz="2400" i="1" dirty="0"/>
              <a:t>L</a:t>
            </a:r>
            <a:r>
              <a:rPr lang="en-US" sz="2400" dirty="0"/>
              <a:t>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A procedure to enumerate all elements of </a:t>
            </a:r>
            <a:r>
              <a:rPr lang="en-US" sz="2400" i="1" dirty="0"/>
              <a:t>L</a:t>
            </a:r>
            <a:r>
              <a:rPr lang="en-US" sz="2400" dirty="0"/>
              <a:t>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1. Enumerate all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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</a:t>
            </a:r>
            <a:r>
              <a:rPr lang="en-US" sz="2400" dirty="0"/>
              <a:t>* lexicographically.</a:t>
            </a:r>
          </a:p>
          <a:p>
            <a:pPr eaLnBrk="1" hangingPunct="1"/>
            <a:r>
              <a:rPr lang="en-US" sz="2400" dirty="0"/>
              <a:t>2. As each string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is enumerated:</a:t>
            </a:r>
          </a:p>
          <a:p>
            <a:pPr lvl="1" eaLnBrk="1" hangingPunct="1"/>
            <a:r>
              <a:rPr lang="en-US" sz="2400" dirty="0"/>
              <a:t>1. Start up a copy of </a:t>
            </a:r>
            <a:r>
              <a:rPr lang="en-US" sz="2400" i="1" dirty="0"/>
              <a:t>M</a:t>
            </a:r>
            <a:r>
              <a:rPr lang="en-US" sz="2400" dirty="0"/>
              <a:t> with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as its input.</a:t>
            </a:r>
          </a:p>
          <a:p>
            <a:pPr lvl="1" eaLnBrk="1" hangingPunct="1"/>
            <a:r>
              <a:rPr lang="en-US" sz="2400" dirty="0"/>
              <a:t>2. Execute one step of each </a:t>
            </a:r>
            <a:r>
              <a:rPr lang="en-US" sz="2400" i="1" dirty="0" err="1"/>
              <a:t>M</a:t>
            </a:r>
            <a:r>
              <a:rPr lang="en-US" sz="2400" i="1" baseline="-25000" dirty="0" err="1"/>
              <a:t>i</a:t>
            </a:r>
            <a:r>
              <a:rPr lang="en-US" sz="2400" dirty="0"/>
              <a:t> initiated so far, excluding </a:t>
            </a:r>
            <a:r>
              <a:rPr lang="en-US" sz="2400" dirty="0" smtClean="0"/>
              <a:t>those </a:t>
            </a:r>
            <a:r>
              <a:rPr lang="en-US" sz="2400" dirty="0"/>
              <a:t>that have previously halted.</a:t>
            </a:r>
          </a:p>
          <a:p>
            <a:pPr lvl="1" eaLnBrk="1" hangingPunct="1"/>
            <a:r>
              <a:rPr lang="en-US" sz="2400" dirty="0"/>
              <a:t>3. Whenever an </a:t>
            </a:r>
            <a:r>
              <a:rPr lang="en-US" sz="2400" i="1" dirty="0" err="1"/>
              <a:t>M</a:t>
            </a:r>
            <a:r>
              <a:rPr lang="en-US" sz="2400" i="1" baseline="-25000" dirty="0" err="1"/>
              <a:t>i</a:t>
            </a:r>
            <a:r>
              <a:rPr lang="en-US" sz="2400" dirty="0"/>
              <a:t> accepts, output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.</a:t>
            </a:r>
          </a:p>
          <a:p>
            <a:pPr eaLnBrk="1" hangingPunct="1"/>
            <a:endParaRPr lang="en-US" sz="2400" dirty="0">
              <a:sym typeface="Symbol" pitchFamily="18" charset="2"/>
            </a:endParaRP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The Other Way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538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b="1" i="1" dirty="0"/>
              <a:t>lexicographically enumerates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dirty="0"/>
              <a:t> iff </a:t>
            </a:r>
            <a:r>
              <a:rPr lang="en-US" sz="2400" i="1" dirty="0"/>
              <a:t>M</a:t>
            </a:r>
            <a:r>
              <a:rPr lang="en-US" sz="2400" dirty="0"/>
              <a:t> enumerates the elements of </a:t>
            </a:r>
            <a:r>
              <a:rPr lang="en-US" sz="2400" i="1" dirty="0"/>
              <a:t>L</a:t>
            </a:r>
            <a:r>
              <a:rPr lang="en-US" sz="2400" dirty="0"/>
              <a:t> in lexicographic order. 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A language </a:t>
            </a:r>
            <a:r>
              <a:rPr lang="en-US" sz="2400" i="1" dirty="0"/>
              <a:t>L</a:t>
            </a:r>
            <a:r>
              <a:rPr lang="en-US" sz="2400" dirty="0"/>
              <a:t> is </a:t>
            </a:r>
            <a:r>
              <a:rPr lang="en-US" sz="2400" b="1" i="1" dirty="0"/>
              <a:t>lexicographically Turing-enumerable</a:t>
            </a:r>
            <a:r>
              <a:rPr lang="en-US" sz="2400" dirty="0"/>
              <a:t> iff there is a Turing machine that lexicographically enumerates it.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Example:  </a:t>
            </a:r>
            <a:r>
              <a:rPr lang="en-US" sz="2400" dirty="0" err="1"/>
              <a:t>A</a:t>
            </a:r>
            <a:r>
              <a:rPr lang="en-US" sz="2400" baseline="30000" dirty="0" err="1"/>
              <a:t>n</a:t>
            </a:r>
            <a:r>
              <a:rPr lang="en-US" sz="2400" dirty="0" err="1"/>
              <a:t>B</a:t>
            </a:r>
            <a:r>
              <a:rPr lang="en-US" sz="2400" baseline="30000" dirty="0" err="1"/>
              <a:t>n</a:t>
            </a:r>
            <a:r>
              <a:rPr lang="en-US" sz="2400" dirty="0" err="1"/>
              <a:t>C</a:t>
            </a:r>
            <a:r>
              <a:rPr lang="en-US" sz="2400" baseline="30000" dirty="0" err="1"/>
              <a:t>n</a:t>
            </a:r>
            <a:r>
              <a:rPr lang="en-US" sz="2400" dirty="0"/>
              <a:t> = {</a:t>
            </a:r>
            <a:r>
              <a:rPr lang="en-US" sz="2400" dirty="0" err="1">
                <a:latin typeface="Courier New" pitchFamily="49" charset="0"/>
              </a:rPr>
              <a:t>a</a:t>
            </a:r>
            <a:r>
              <a:rPr lang="en-US" sz="2400" i="1" baseline="30000" dirty="0" err="1"/>
              <a:t>n</a:t>
            </a:r>
            <a:r>
              <a:rPr lang="en-US" sz="2400" dirty="0" err="1">
                <a:latin typeface="Courier New" pitchFamily="49" charset="0"/>
              </a:rPr>
              <a:t>b</a:t>
            </a:r>
            <a:r>
              <a:rPr lang="en-US" sz="2400" i="1" baseline="30000" dirty="0" err="1"/>
              <a:t>n</a:t>
            </a:r>
            <a:r>
              <a:rPr lang="en-US" sz="2400" dirty="0" err="1">
                <a:latin typeface="Courier New" pitchFamily="49" charset="0"/>
              </a:rPr>
              <a:t>c</a:t>
            </a:r>
            <a:r>
              <a:rPr lang="en-US" sz="2400" i="1" baseline="30000" dirty="0" err="1"/>
              <a:t>n</a:t>
            </a:r>
            <a:r>
              <a:rPr lang="en-US" sz="2400" dirty="0"/>
              <a:t> :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</a:t>
            </a:r>
            <a:r>
              <a:rPr lang="en-US" sz="2400" dirty="0"/>
              <a:t> 0}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	Lexicographic enumeration:</a:t>
            </a: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Lexicographic Enumeration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66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i="1" dirty="0"/>
              <a:t>Theorem:</a:t>
            </a:r>
            <a:r>
              <a:rPr lang="en-US" sz="2200" dirty="0"/>
              <a:t> A language is in D iff it is lexicographically Turing-enumerable.</a:t>
            </a:r>
          </a:p>
          <a:p>
            <a:pPr eaLnBrk="1" hangingPunct="1"/>
            <a:endParaRPr lang="en-US" sz="2200" b="1" i="1" dirty="0"/>
          </a:p>
          <a:p>
            <a:pPr eaLnBrk="1" hangingPunct="1"/>
            <a:r>
              <a:rPr lang="en-US" sz="2200" b="1" i="1" dirty="0"/>
              <a:t>Proof that D implies lexicographically TE:</a:t>
            </a:r>
            <a:r>
              <a:rPr lang="en-US" sz="2200" dirty="0"/>
              <a:t> Let </a:t>
            </a:r>
            <a:r>
              <a:rPr lang="en-US" sz="2200" i="1" dirty="0"/>
              <a:t>M</a:t>
            </a:r>
            <a:r>
              <a:rPr lang="en-US" sz="2200" dirty="0"/>
              <a:t> be a Turing machine that decides </a:t>
            </a:r>
            <a:r>
              <a:rPr lang="en-US" sz="2200" i="1" dirty="0"/>
              <a:t>L</a:t>
            </a:r>
            <a:r>
              <a:rPr lang="en-US" sz="2200" dirty="0"/>
              <a:t>. </a:t>
            </a:r>
            <a:r>
              <a:rPr lang="en-US" sz="2200" i="1" dirty="0" smtClean="0"/>
              <a:t>M</a:t>
            </a:r>
            <a:r>
              <a:rPr lang="en-US" sz="2200" i="1" dirty="0"/>
              <a:t>'</a:t>
            </a:r>
            <a:r>
              <a:rPr lang="en-US" sz="2200" dirty="0"/>
              <a:t> lexicographically generates the strings in </a:t>
            </a:r>
            <a:r>
              <a:rPr lang="en-US" sz="2200" dirty="0">
                <a:sym typeface="Symbol" pitchFamily="18" charset="2"/>
              </a:rPr>
              <a:t></a:t>
            </a:r>
            <a:r>
              <a:rPr lang="en-US" sz="2200" dirty="0"/>
              <a:t>* and tests each using </a:t>
            </a:r>
            <a:r>
              <a:rPr lang="en-US" sz="2200" i="1" dirty="0"/>
              <a:t>M</a:t>
            </a:r>
            <a:r>
              <a:rPr lang="en-US" sz="2200" dirty="0"/>
              <a:t>.  It outputs those that are accepted by </a:t>
            </a:r>
            <a:r>
              <a:rPr lang="en-US" sz="2200" i="1" dirty="0"/>
              <a:t>M</a:t>
            </a:r>
            <a:r>
              <a:rPr lang="en-US" sz="2200" dirty="0"/>
              <a:t>.  Thus </a:t>
            </a:r>
            <a:r>
              <a:rPr lang="en-US" sz="2200" i="1" dirty="0"/>
              <a:t>M'</a:t>
            </a:r>
            <a:r>
              <a:rPr lang="en-US" sz="2200" dirty="0"/>
              <a:t> lexicographically enumerates </a:t>
            </a:r>
            <a:r>
              <a:rPr lang="en-US" sz="2200" i="1" dirty="0"/>
              <a:t>L</a:t>
            </a:r>
            <a:r>
              <a:rPr lang="en-US" sz="2200" dirty="0"/>
              <a:t>.</a:t>
            </a:r>
          </a:p>
          <a:p>
            <a:pPr eaLnBrk="1" hangingPunct="1"/>
            <a:endParaRPr lang="en-US" sz="2200" dirty="0"/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Lexicographically Enumerable = D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8916" name="Picture 8" descr="Fig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06838"/>
            <a:ext cx="72390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2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i="1"/>
              <a:t>Proof that lexicographically Turing Enumerable implies D:</a:t>
            </a:r>
            <a:r>
              <a:rPr lang="en-US" sz="2200"/>
              <a:t> Let </a:t>
            </a:r>
            <a:r>
              <a:rPr lang="en-US" sz="2200" i="1"/>
              <a:t>M</a:t>
            </a:r>
            <a:r>
              <a:rPr lang="en-US" sz="2200"/>
              <a:t> be a Turing machine that lexicographically enumerates </a:t>
            </a:r>
            <a:r>
              <a:rPr lang="en-US" sz="2200" i="1"/>
              <a:t>L</a:t>
            </a:r>
            <a:r>
              <a:rPr lang="en-US" sz="2200"/>
              <a:t>.  Then, on input </a:t>
            </a:r>
            <a:r>
              <a:rPr lang="en-US" sz="2200" i="1"/>
              <a:t>w</a:t>
            </a:r>
            <a:r>
              <a:rPr lang="en-US" sz="2200"/>
              <a:t>, </a:t>
            </a:r>
            <a:r>
              <a:rPr lang="en-US" sz="2200" i="1"/>
              <a:t>M'</a:t>
            </a:r>
            <a:r>
              <a:rPr lang="en-US" sz="2200"/>
              <a:t> starts up </a:t>
            </a:r>
            <a:r>
              <a:rPr lang="en-US" sz="2200" i="1"/>
              <a:t>M</a:t>
            </a:r>
            <a:r>
              <a:rPr lang="en-US" sz="2200"/>
              <a:t> and waits until:</a:t>
            </a:r>
            <a:endParaRPr lang="en-US" sz="2200" i="1"/>
          </a:p>
          <a:p>
            <a:pPr eaLnBrk="1" hangingPunct="1"/>
            <a:r>
              <a:rPr lang="en-US"/>
              <a:t>    ● </a:t>
            </a:r>
            <a:r>
              <a:rPr lang="en-US" sz="2200" i="1"/>
              <a:t>M</a:t>
            </a:r>
            <a:r>
              <a:rPr lang="en-US" sz="2200"/>
              <a:t> generates </a:t>
            </a:r>
            <a:r>
              <a:rPr lang="en-US" sz="2200" i="1"/>
              <a:t>w</a:t>
            </a:r>
            <a:r>
              <a:rPr lang="en-US" sz="2200"/>
              <a:t> (so </a:t>
            </a:r>
            <a:r>
              <a:rPr lang="en-US" sz="2200" i="1"/>
              <a:t>M'</a:t>
            </a:r>
            <a:r>
              <a:rPr lang="en-US" sz="2200"/>
              <a:t> accepts), </a:t>
            </a:r>
            <a:endParaRPr lang="en-US" sz="2200" i="1"/>
          </a:p>
          <a:p>
            <a:pPr eaLnBrk="1" hangingPunct="1"/>
            <a:r>
              <a:rPr lang="en-US"/>
              <a:t>    ● </a:t>
            </a:r>
            <a:r>
              <a:rPr lang="en-US" sz="2200" i="1"/>
              <a:t>M</a:t>
            </a:r>
            <a:r>
              <a:rPr lang="en-US" sz="2200"/>
              <a:t> generates a string that comes after </a:t>
            </a:r>
            <a:r>
              <a:rPr lang="en-US" sz="2200" i="1"/>
              <a:t>w</a:t>
            </a:r>
            <a:r>
              <a:rPr lang="en-US" sz="2200"/>
              <a:t> (so </a:t>
            </a:r>
            <a:r>
              <a:rPr lang="en-US" sz="2200" i="1"/>
              <a:t>M'</a:t>
            </a:r>
            <a:r>
              <a:rPr lang="en-US" sz="2200"/>
              <a:t> rejects), or </a:t>
            </a:r>
            <a:endParaRPr lang="en-US" sz="2200" i="1"/>
          </a:p>
          <a:p>
            <a:pPr eaLnBrk="1" hangingPunct="1"/>
            <a:r>
              <a:rPr lang="en-US"/>
              <a:t>    ● </a:t>
            </a:r>
            <a:r>
              <a:rPr lang="en-US" sz="2200" i="1"/>
              <a:t>M</a:t>
            </a:r>
            <a:r>
              <a:rPr lang="en-US" sz="2200"/>
              <a:t> halts (so </a:t>
            </a:r>
            <a:r>
              <a:rPr lang="en-US" sz="2200" i="1"/>
              <a:t>M'</a:t>
            </a:r>
            <a:r>
              <a:rPr lang="en-US" sz="2200"/>
              <a:t> rejects). 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Thus </a:t>
            </a:r>
            <a:r>
              <a:rPr lang="en-US" sz="2200" i="1"/>
              <a:t>M'</a:t>
            </a:r>
            <a:r>
              <a:rPr lang="en-US" sz="2200"/>
              <a:t> decides </a:t>
            </a:r>
            <a:r>
              <a:rPr lang="en-US" sz="2200" i="1"/>
              <a:t>L</a:t>
            </a:r>
            <a:r>
              <a:rPr lang="en-US" sz="2200"/>
              <a:t>.</a:t>
            </a:r>
          </a:p>
          <a:p>
            <a:pPr eaLnBrk="1" hangingPunct="1"/>
            <a:endParaRPr lang="en-US" sz="2200"/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Proof, Continued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9940" name="Picture 8" descr="Fig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33800"/>
            <a:ext cx="64770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5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38200" y="838200"/>
            <a:ext cx="80772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 	IN				SD			OUT</a:t>
            </a:r>
            <a:endParaRPr lang="en-US" sz="2000"/>
          </a:p>
          <a:p>
            <a:pPr eaLnBrk="1" hangingPunct="1"/>
            <a:r>
              <a:rPr lang="en-US" sz="2000"/>
              <a:t>Semideciding TM		 H  			Reduction   </a:t>
            </a:r>
          </a:p>
          <a:p>
            <a:pPr eaLnBrk="1" hangingPunct="1"/>
            <a:r>
              <a:rPr lang="en-US" sz="2000"/>
              <a:t>Enumerable					 </a:t>
            </a:r>
          </a:p>
          <a:p>
            <a:pPr eaLnBrk="1" hangingPunct="1"/>
            <a:r>
              <a:rPr lang="en-US" sz="2000"/>
              <a:t>Unrestricted grammar</a:t>
            </a:r>
          </a:p>
          <a:p>
            <a:pPr eaLnBrk="1" hangingPunct="1"/>
            <a:r>
              <a:rPr lang="en-US" sz="2000" b="1"/>
              <a:t>					 D			</a:t>
            </a:r>
            <a:endParaRPr lang="en-US" sz="2000"/>
          </a:p>
          <a:p>
            <a:pPr eaLnBrk="1" hangingPunct="1"/>
            <a:r>
              <a:rPr lang="en-US" sz="2000"/>
              <a:t>Deciding TM		         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C</a:t>
            </a:r>
            <a:r>
              <a:rPr lang="en-US" sz="2000" baseline="30000"/>
              <a:t>n</a:t>
            </a:r>
            <a:r>
              <a:rPr lang="en-US" sz="2000"/>
              <a:t>  			Diagonalize</a:t>
            </a:r>
          </a:p>
          <a:p>
            <a:pPr eaLnBrk="1" hangingPunct="1"/>
            <a:r>
              <a:rPr lang="en-US" sz="2000"/>
              <a:t>Lexic. enum </a:t>
            </a:r>
            <a:r>
              <a:rPr lang="en-US" sz="2000" baseline="30000"/>
              <a:t>						</a:t>
            </a:r>
            <a:r>
              <a:rPr lang="en-US" sz="2000"/>
              <a:t>Reduction</a:t>
            </a:r>
          </a:p>
          <a:p>
            <a:pPr eaLnBrk="1" hangingPunct="1"/>
            <a:r>
              <a:rPr lang="en-US" sz="2000" i="1"/>
              <a:t>L</a:t>
            </a:r>
            <a:r>
              <a:rPr lang="en-US" sz="2000"/>
              <a:t> and </a:t>
            </a:r>
            <a:r>
              <a:rPr lang="en-US" sz="2000">
                <a:sym typeface="Symbol" pitchFamily="18" charset="2"/>
              </a:rPr>
              <a:t></a:t>
            </a:r>
            <a:r>
              <a:rPr lang="en-US" sz="2000" i="1"/>
              <a:t>L</a:t>
            </a:r>
            <a:r>
              <a:rPr lang="en-US" sz="2000"/>
              <a:t> in SD 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		     		     </a:t>
            </a:r>
            <a:r>
              <a:rPr lang="en-US" sz="2000" b="1"/>
              <a:t>Context-Free</a:t>
            </a:r>
            <a:r>
              <a:rPr lang="en-US" sz="2000"/>
              <a:t>		</a:t>
            </a:r>
          </a:p>
          <a:p>
            <a:pPr eaLnBrk="1" hangingPunct="1"/>
            <a:r>
              <a:rPr lang="en-US" sz="2000"/>
              <a:t>CF grammar		           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			</a:t>
            </a:r>
            <a:r>
              <a:rPr lang="en-US" sz="2000"/>
              <a:t>Pumping</a:t>
            </a:r>
          </a:p>
          <a:p>
            <a:pPr eaLnBrk="1" hangingPunct="1"/>
            <a:r>
              <a:rPr lang="en-US" sz="2000"/>
              <a:t>PDA							Closure</a:t>
            </a:r>
          </a:p>
          <a:p>
            <a:pPr eaLnBrk="1" hangingPunct="1"/>
            <a:r>
              <a:rPr lang="en-US" sz="2000"/>
              <a:t>Closure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				          </a:t>
            </a:r>
            <a:r>
              <a:rPr lang="en-US" sz="2000" b="1"/>
              <a:t>Regular</a:t>
            </a:r>
            <a:r>
              <a:rPr lang="en-US" sz="2000"/>
              <a:t>			</a:t>
            </a:r>
          </a:p>
          <a:p>
            <a:pPr eaLnBrk="1" hangingPunct="1"/>
            <a:r>
              <a:rPr lang="en-US" sz="2000"/>
              <a:t>Regular Expression                  </a:t>
            </a:r>
            <a:r>
              <a:rPr lang="en-US" sz="2000">
                <a:latin typeface="Courier New" pitchFamily="49" charset="0"/>
              </a:rPr>
              <a:t>a</a:t>
            </a:r>
            <a:r>
              <a:rPr lang="en-US" sz="2000"/>
              <a:t>*</a:t>
            </a:r>
            <a:r>
              <a:rPr lang="en-US" sz="2000">
                <a:latin typeface="Courier New" pitchFamily="49" charset="0"/>
              </a:rPr>
              <a:t>b</a:t>
            </a:r>
            <a:r>
              <a:rPr lang="en-US" sz="2000"/>
              <a:t>*			Pumping</a:t>
            </a:r>
          </a:p>
          <a:p>
            <a:pPr eaLnBrk="1" hangingPunct="1"/>
            <a:r>
              <a:rPr lang="en-US" sz="2000"/>
              <a:t>FSM							Closure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Language Summary</a:t>
            </a: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2895600" y="762000"/>
            <a:ext cx="3733800" cy="5867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3429000" y="1752600"/>
            <a:ext cx="2667000" cy="464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3733800" y="2743200"/>
            <a:ext cx="2133600" cy="3429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4114800" y="4267200"/>
            <a:ext cx="13716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6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Overview of Reduction</a:t>
            </a:r>
            <a:endParaRPr lang="en-US" dirty="0"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00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sz="3600" b="1" smtClean="0"/>
              <a:t>Reducing Decision Problem P</a:t>
            </a:r>
            <a:r>
              <a:rPr lang="en-US" sz="3600" b="1" baseline="-25000" smtClean="0"/>
              <a:t>1</a:t>
            </a:r>
            <a:r>
              <a:rPr lang="en-US" sz="3600" b="1" smtClean="0"/>
              <a:t> to another Decision Problem P</a:t>
            </a:r>
            <a:r>
              <a:rPr lang="en-US" sz="3600" b="1" baseline="-25000" smtClean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2800" dirty="0" smtClean="0"/>
              <a:t> We say that P1 is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reducible</a:t>
            </a:r>
            <a:r>
              <a:rPr lang="en-US" sz="2800" b="1" dirty="0" smtClean="0"/>
              <a:t> </a:t>
            </a:r>
            <a:r>
              <a:rPr lang="en-US" sz="2800" dirty="0" smtClean="0"/>
              <a:t>to 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(written 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/>
              </a:rPr>
              <a:t> </a:t>
            </a:r>
            <a:r>
              <a:rPr lang="en-US" sz="2800" dirty="0" smtClean="0"/>
              <a:t>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if</a:t>
            </a:r>
          </a:p>
          <a:p>
            <a:pPr marL="636588">
              <a:spcBef>
                <a:spcPts val="0"/>
              </a:spcBef>
              <a:defRPr/>
            </a:pPr>
            <a:r>
              <a:rPr lang="en-US" sz="2800" dirty="0" smtClean="0"/>
              <a:t>there is a Turing-computable function f that finds, for an arbitrary instance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/>
              <a:t> of 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an instance f(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/>
              <a:t>) of 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marL="636588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 is defined </a:t>
            </a:r>
            <a:r>
              <a:rPr lang="en-US" sz="2800" dirty="0" smtClean="0"/>
              <a:t>such that for every instance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/>
              <a:t> of 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</a:t>
            </a:r>
            <a:br>
              <a:rPr lang="en-US" sz="2800" dirty="0" smtClean="0"/>
            </a:br>
            <a:r>
              <a:rPr lang="en-US" sz="2800" dirty="0" smtClean="0"/>
              <a:t>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/>
              <a:t> is a yes-instance of 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if and only if </a:t>
            </a:r>
            <a:br>
              <a:rPr lang="en-US" sz="2800" dirty="0" smtClean="0"/>
            </a:br>
            <a:r>
              <a:rPr lang="en-US" sz="2800" dirty="0" smtClean="0"/>
              <a:t>         f(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/>
              <a:t>) is a yes-instance of 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endParaRPr lang="en-US" sz="2800" dirty="0" smtClean="0"/>
          </a:p>
          <a:p>
            <a:pPr marL="636588">
              <a:buFontTx/>
              <a:buNone/>
              <a:defRPr/>
            </a:pPr>
            <a:r>
              <a:rPr lang="en-US" sz="2800" dirty="0" smtClean="0"/>
              <a:t>	So 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/>
              </a:rPr>
              <a:t> </a:t>
            </a:r>
            <a:r>
              <a:rPr lang="en-US" sz="2800" dirty="0" smtClean="0"/>
              <a:t>P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means "if we have a TM that decides 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then there is a TM that decides 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513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Example of Turing Reducibility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458200" cy="5029200"/>
          </a:xfrm>
        </p:spPr>
        <p:txBody>
          <a:bodyPr/>
          <a:lstStyle/>
          <a:p>
            <a:pPr marL="61913" indent="-3175">
              <a:buFontTx/>
              <a:buNone/>
              <a:defRPr/>
            </a:pPr>
            <a:r>
              <a:rPr lang="en-US" sz="2800" dirty="0" smtClean="0"/>
              <a:t>Let </a:t>
            </a:r>
          </a:p>
          <a:p>
            <a:pPr marL="574675" indent="-293688">
              <a:defRPr/>
            </a:pPr>
            <a:r>
              <a:rPr lang="en-US" sz="2800" dirty="0" smtClean="0"/>
              <a:t>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(n) = "Is the decimal integer n divisible by 4?"</a:t>
            </a:r>
          </a:p>
          <a:p>
            <a:pPr marL="574675" indent="-293688">
              <a:defRPr/>
            </a:pPr>
            <a:r>
              <a:rPr lang="en-US" sz="2800" dirty="0" smtClean="0"/>
              <a:t>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(n) = "Is the decimal integer n divisible by 2?"</a:t>
            </a:r>
          </a:p>
          <a:p>
            <a:pPr marL="574675" indent="-293688">
              <a:defRPr/>
            </a:pPr>
            <a:r>
              <a:rPr lang="en-US" sz="2800" dirty="0" smtClean="0"/>
              <a:t>f(n) = n/2 (integer division, which is clearly </a:t>
            </a:r>
            <a:br>
              <a:rPr lang="en-US" sz="2800" dirty="0" smtClean="0"/>
            </a:br>
            <a:r>
              <a:rPr lang="en-US" sz="2800" dirty="0" smtClean="0"/>
              <a:t>                   Turing computable)</a:t>
            </a:r>
          </a:p>
          <a:p>
            <a:pPr marL="574675" indent="-515938">
              <a:buFontTx/>
              <a:buNone/>
              <a:defRPr/>
            </a:pPr>
            <a:r>
              <a:rPr lang="en-US" sz="2800" dirty="0" smtClean="0"/>
              <a:t>Then 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(n) is "yes" iff </a:t>
            </a:r>
            <a:br>
              <a:rPr lang="en-US" sz="2800" dirty="0" smtClean="0"/>
            </a:br>
            <a:r>
              <a:rPr lang="en-US" sz="2800" dirty="0" smtClean="0"/>
              <a:t>        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(n) is "yes" and 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(f(n)) is "yes" .</a:t>
            </a:r>
          </a:p>
          <a:p>
            <a:pPr marL="574675" indent="-515938">
              <a:spcBef>
                <a:spcPts val="0"/>
              </a:spcBef>
              <a:buFontTx/>
              <a:buNone/>
              <a:defRPr/>
            </a:pPr>
            <a:endParaRPr lang="en-US" sz="1200" dirty="0" smtClean="0"/>
          </a:p>
          <a:p>
            <a:pPr marL="574675" indent="-515938">
              <a:buFontTx/>
              <a:buNone/>
              <a:defRPr/>
            </a:pPr>
            <a:r>
              <a:rPr lang="en-US" sz="2800" dirty="0" smtClean="0"/>
              <a:t>Thus 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is reducible to 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and we write 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/>
              </a:rPr>
              <a:t> </a:t>
            </a:r>
            <a:r>
              <a:rPr lang="en-US" sz="2800" dirty="0" smtClean="0"/>
              <a:t>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.</a:t>
            </a:r>
          </a:p>
          <a:p>
            <a:pPr marL="574675" indent="-515938">
              <a:buFontTx/>
              <a:buNone/>
              <a:defRPr/>
            </a:pPr>
            <a:r>
              <a:rPr lang="en-US" sz="2800" dirty="0" smtClean="0"/>
              <a:t>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is clearly decidable (is the last digit an element of {0, 2, 4, 6, 8} ?), so 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is decidable </a:t>
            </a:r>
          </a:p>
          <a:p>
            <a:pPr marL="574675" indent="-515938">
              <a:defRPr/>
            </a:pPr>
            <a:endParaRPr lang="en-US" dirty="0" smtClean="0"/>
          </a:p>
          <a:p>
            <a:pPr marL="61913" indent="-3175"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1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600" b="1" dirty="0" smtClean="0"/>
              <a:t>Recap: Dovetailing</a:t>
            </a:r>
            <a:endParaRPr lang="en-US" sz="36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219200" y="1600200"/>
            <a:ext cx="6858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/>
              <a:t>Dovetailing: </a:t>
            </a:r>
            <a:r>
              <a:rPr lang="en-US" sz="2400" dirty="0"/>
              <a:t> Run an infinite number of computations "in parallel".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S[i</a:t>
            </a:r>
            <a:r>
              <a:rPr lang="en-US" sz="2400" dirty="0"/>
              <a:t>, j] represents step j of computation i.</a:t>
            </a:r>
          </a:p>
          <a:p>
            <a:pPr lvl="1"/>
            <a:r>
              <a:rPr lang="en-US" sz="2400" dirty="0"/>
              <a:t>S[1, 1]</a:t>
            </a:r>
          </a:p>
          <a:p>
            <a:pPr lvl="1"/>
            <a:r>
              <a:rPr lang="en-US" sz="2400" dirty="0"/>
              <a:t>S[2, 1]    S[1, 2]</a:t>
            </a:r>
          </a:p>
          <a:p>
            <a:pPr lvl="1"/>
            <a:r>
              <a:rPr lang="en-US" sz="2400" dirty="0"/>
              <a:t>S[3, 1]    S[2, 2]   S[1, 3]</a:t>
            </a:r>
          </a:p>
          <a:p>
            <a:pPr lvl="1"/>
            <a:r>
              <a:rPr lang="en-US" sz="2400" dirty="0"/>
              <a:t>S[4, 1]    S[3, 2]   S[2, 3]   S[1, 4 </a:t>
            </a:r>
            <a:r>
              <a:rPr lang="en-US" sz="2400" dirty="0" smtClean="0"/>
              <a:t>]</a:t>
            </a:r>
          </a:p>
          <a:p>
            <a:pPr lvl="1"/>
            <a:r>
              <a:rPr lang="en-US" sz="2400" dirty="0" smtClean="0"/>
              <a:t>. . . </a:t>
            </a:r>
            <a:endParaRPr lang="en-US" sz="2400" dirty="0"/>
          </a:p>
          <a:p>
            <a:pPr lvl="1"/>
            <a:r>
              <a:rPr lang="en-US" sz="2400" dirty="0"/>
              <a:t>For every i and </a:t>
            </a:r>
            <a:r>
              <a:rPr lang="en-US" sz="2400" dirty="0" smtClean="0"/>
              <a:t>j, step S[i</a:t>
            </a:r>
            <a:r>
              <a:rPr lang="en-US" sz="2400" dirty="0"/>
              <a:t>, j]  will eventually happen.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89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Reducing </a:t>
            </a:r>
            <a:r>
              <a:rPr lang="en-US" b="1" i="1" smtClean="0"/>
              <a:t>Language</a:t>
            </a:r>
            <a:r>
              <a:rPr lang="en-US" b="1" smtClean="0"/>
              <a:t> L</a:t>
            </a:r>
            <a:r>
              <a:rPr lang="en-US" b="1" baseline="-25000" smtClean="0"/>
              <a:t>1</a:t>
            </a:r>
            <a:r>
              <a:rPr lang="en-US" b="1" smtClean="0"/>
              <a:t> to L</a:t>
            </a:r>
            <a:r>
              <a:rPr lang="en-US" b="1" baseline="-25000" smtClean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Language L</a:t>
            </a:r>
            <a:r>
              <a:rPr lang="en-US" baseline="-25000" dirty="0" smtClean="0"/>
              <a:t>1</a:t>
            </a:r>
            <a:r>
              <a:rPr lang="en-US" dirty="0" smtClean="0"/>
              <a:t> (over alphabet </a:t>
            </a:r>
            <a:r>
              <a:rPr lang="en-US" dirty="0" smtClean="0">
                <a:sym typeface="Symbol"/>
              </a:rPr>
              <a:t>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) </a:t>
            </a:r>
            <a:r>
              <a:rPr lang="en-US" dirty="0" smtClean="0"/>
              <a:t>is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reducible</a:t>
            </a:r>
            <a:r>
              <a:rPr lang="en-US" b="1" dirty="0" smtClean="0"/>
              <a:t> </a:t>
            </a:r>
            <a:r>
              <a:rPr lang="en-US" dirty="0" smtClean="0"/>
              <a:t>to language L</a:t>
            </a:r>
            <a:r>
              <a:rPr lang="en-US" baseline="-25000" dirty="0" smtClean="0"/>
              <a:t>2</a:t>
            </a:r>
            <a:r>
              <a:rPr lang="en-US" dirty="0" smtClean="0"/>
              <a:t> (over alphabet </a:t>
            </a:r>
            <a:r>
              <a:rPr lang="en-US" dirty="0" smtClean="0">
                <a:sym typeface="Symbol"/>
              </a:rPr>
              <a:t>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)</a:t>
            </a:r>
            <a:r>
              <a:rPr lang="en-US" dirty="0" smtClean="0"/>
              <a:t> and we write L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 </a:t>
            </a:r>
            <a:r>
              <a:rPr lang="en-US" dirty="0" smtClean="0"/>
              <a:t>L</a:t>
            </a:r>
            <a:r>
              <a:rPr lang="en-US" baseline="-25000" dirty="0" smtClean="0"/>
              <a:t>2</a:t>
            </a:r>
            <a:r>
              <a:rPr lang="en-US" dirty="0" smtClean="0"/>
              <a:t> if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there is a Turing-computable function </a:t>
            </a:r>
            <a:br>
              <a:rPr lang="en-US" dirty="0" smtClean="0"/>
            </a:br>
            <a:r>
              <a:rPr lang="en-US" dirty="0" smtClean="0"/>
              <a:t>f : </a:t>
            </a:r>
            <a:r>
              <a:rPr lang="en-US" dirty="0" smtClean="0">
                <a:sym typeface="Symbol"/>
              </a:rPr>
              <a:t>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/>
              <a:t>* </a:t>
            </a:r>
            <a:r>
              <a:rPr lang="en-US" dirty="0" smtClean="0">
                <a:sym typeface="Symbol"/>
              </a:rPr>
              <a:t> 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/>
              <a:t>* such that </a:t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smtClean="0">
                <a:sym typeface="Symbol"/>
              </a:rPr>
              <a:t></a:t>
            </a:r>
            <a:r>
              <a:rPr lang="en-US" dirty="0" smtClean="0"/>
              <a:t>x</a:t>
            </a:r>
            <a:r>
              <a:rPr lang="en-US" dirty="0" smtClean="0">
                <a:sym typeface="Symbol"/>
              </a:rPr>
              <a:t>  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/>
              <a:t>*, x</a:t>
            </a:r>
            <a:r>
              <a:rPr lang="en-US" dirty="0" smtClean="0">
                <a:sym typeface="Symbol"/>
              </a:rPr>
              <a:t>  L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 if and only if f(x)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 L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135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Using reducibility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If P</a:t>
            </a:r>
            <a:r>
              <a:rPr lang="en-US" baseline="-25000" dirty="0" smtClean="0"/>
              <a:t>1</a:t>
            </a:r>
            <a:r>
              <a:rPr lang="en-US" dirty="0" smtClean="0"/>
              <a:t> is reducible to P</a:t>
            </a:r>
            <a:r>
              <a:rPr lang="en-US" baseline="-25000" dirty="0" smtClean="0"/>
              <a:t>2</a:t>
            </a:r>
            <a:r>
              <a:rPr lang="en-US" dirty="0" smtClean="0"/>
              <a:t>, then</a:t>
            </a:r>
          </a:p>
          <a:p>
            <a:pPr lvl="1">
              <a:defRPr/>
            </a:pPr>
            <a:r>
              <a:rPr lang="en-US" dirty="0" smtClean="0"/>
              <a:t>If P</a:t>
            </a:r>
            <a:r>
              <a:rPr lang="en-US" sz="3200" baseline="-25000" dirty="0" smtClean="0">
                <a:ea typeface="+mn-ea"/>
                <a:cs typeface="+mn-cs"/>
              </a:rPr>
              <a:t>2</a:t>
            </a:r>
            <a:r>
              <a:rPr lang="en-US" dirty="0" smtClean="0"/>
              <a:t> is decidable, so is P</a:t>
            </a:r>
            <a:r>
              <a:rPr lang="en-US" sz="3200" baseline="-25000" dirty="0" smtClean="0">
                <a:ea typeface="+mn-ea"/>
                <a:cs typeface="+mn-cs"/>
              </a:rPr>
              <a:t>1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If P</a:t>
            </a:r>
            <a:r>
              <a:rPr lang="en-US" sz="3200" baseline="-25000" dirty="0" smtClean="0">
                <a:ea typeface="+mn-ea"/>
                <a:cs typeface="+mn-cs"/>
              </a:rPr>
              <a:t>1</a:t>
            </a:r>
            <a:r>
              <a:rPr lang="en-US" dirty="0" smtClean="0"/>
              <a:t> is not decidable, neither is P</a:t>
            </a:r>
            <a:r>
              <a:rPr lang="en-US" sz="3200" baseline="-25000" dirty="0" smtClean="0">
                <a:ea typeface="+mn-ea"/>
                <a:cs typeface="+mn-cs"/>
              </a:rPr>
              <a:t>2</a:t>
            </a:r>
            <a:r>
              <a:rPr lang="en-US" sz="3200" dirty="0" smtClean="0">
                <a:ea typeface="+mn-ea"/>
                <a:cs typeface="+mn-cs"/>
              </a:rPr>
              <a:t>.</a:t>
            </a:r>
          </a:p>
          <a:p>
            <a:pPr marL="457200" lvl="1" indent="0">
              <a:buNone/>
              <a:defRPr/>
            </a:pPr>
            <a:endParaRPr lang="en-US" sz="320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sz="3600" dirty="0" smtClean="0"/>
              <a:t>The second part is the one that we will use most.</a:t>
            </a:r>
          </a:p>
        </p:txBody>
      </p:sp>
    </p:spTree>
    <p:extLst>
      <p:ext uri="{BB962C8B-B14F-4D97-AF65-F5344CB8AC3E}">
        <p14:creationId xmlns:p14="http://schemas.microsoft.com/office/powerpoint/2010/main" val="42384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Example </a:t>
            </a:r>
            <a:r>
              <a:rPr lang="en-US" sz="3600" b="1" dirty="0">
                <a:solidFill>
                  <a:schemeClr val="tx2"/>
                </a:solidFill>
              </a:rPr>
              <a:t>of Reduction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411" name="Text Box 11"/>
          <p:cNvSpPr txBox="1">
            <a:spLocks noChangeArrowheads="1"/>
          </p:cNvSpPr>
          <p:nvPr/>
        </p:nvSpPr>
        <p:spPr bwMode="auto">
          <a:xfrm>
            <a:off x="838200" y="990600"/>
            <a:ext cx="80772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● </a:t>
            </a:r>
            <a:r>
              <a:rPr lang="en-US" sz="2400" dirty="0"/>
              <a:t>Computing a function (where x and y are unary representations of integers)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i="1" dirty="0"/>
              <a:t>	multiply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, </a:t>
            </a:r>
            <a:r>
              <a:rPr lang="en-US" sz="2400" i="1" dirty="0"/>
              <a:t>y</a:t>
            </a:r>
            <a:r>
              <a:rPr lang="en-US" sz="2400" dirty="0"/>
              <a:t>) = </a:t>
            </a:r>
            <a:endParaRPr lang="en-US" sz="2400" i="1" dirty="0"/>
          </a:p>
          <a:p>
            <a:pPr eaLnBrk="1" hangingPunct="1"/>
            <a:r>
              <a:rPr lang="en-US" sz="2400" i="1" dirty="0"/>
              <a:t>	    </a:t>
            </a:r>
            <a:r>
              <a:rPr lang="en-US" sz="2400" dirty="0"/>
              <a:t>1. </a:t>
            </a:r>
            <a:r>
              <a:rPr lang="en-US" sz="2400" i="1" dirty="0"/>
              <a:t>answer</a:t>
            </a:r>
            <a:r>
              <a:rPr lang="en-US" sz="2400" dirty="0"/>
              <a:t> := </a:t>
            </a:r>
            <a:r>
              <a:rPr lang="el-GR" sz="2400" dirty="0"/>
              <a:t>ε</a:t>
            </a:r>
            <a:r>
              <a:rPr lang="en-US" sz="2400" dirty="0"/>
              <a:t>.</a:t>
            </a:r>
          </a:p>
          <a:p>
            <a:pPr eaLnBrk="1" hangingPunct="1"/>
            <a:r>
              <a:rPr lang="en-US" sz="2400" dirty="0"/>
              <a:t>	    2. For </a:t>
            </a:r>
            <a:r>
              <a:rPr lang="en-US" sz="2400" i="1" dirty="0"/>
              <a:t>i</a:t>
            </a:r>
            <a:r>
              <a:rPr lang="en-US" sz="2400" dirty="0"/>
              <a:t> := 1 to |</a:t>
            </a:r>
            <a:r>
              <a:rPr lang="en-US" sz="2400" i="1" dirty="0"/>
              <a:t>y</a:t>
            </a:r>
            <a:r>
              <a:rPr lang="en-US" sz="2400" dirty="0"/>
              <a:t>| do:</a:t>
            </a:r>
            <a:endParaRPr lang="en-US" sz="2400" i="1" dirty="0"/>
          </a:p>
          <a:p>
            <a:pPr eaLnBrk="1" hangingPunct="1"/>
            <a:r>
              <a:rPr lang="en-US" sz="2400" i="1" dirty="0"/>
              <a:t>    	            answer</a:t>
            </a:r>
            <a:r>
              <a:rPr lang="en-US" sz="2400" dirty="0"/>
              <a:t> = </a:t>
            </a:r>
            <a:r>
              <a:rPr lang="en-US" sz="2400" dirty="0" err="1"/>
              <a:t>concat</a:t>
            </a:r>
            <a:r>
              <a:rPr lang="en-US" sz="2400" dirty="0"/>
              <a:t> (</a:t>
            </a:r>
            <a:r>
              <a:rPr lang="en-US" sz="2400" i="1" dirty="0"/>
              <a:t>answer</a:t>
            </a:r>
            <a:r>
              <a:rPr lang="en-US" sz="2400" dirty="0"/>
              <a:t>, </a:t>
            </a:r>
            <a:r>
              <a:rPr lang="en-US" sz="2400" i="1" dirty="0"/>
              <a:t>x) .</a:t>
            </a:r>
            <a:endParaRPr lang="en-US" sz="2400" dirty="0"/>
          </a:p>
          <a:p>
            <a:pPr eaLnBrk="1" hangingPunct="1"/>
            <a:r>
              <a:rPr lang="en-US" sz="2400" dirty="0"/>
              <a:t>  	    3. Return </a:t>
            </a:r>
            <a:r>
              <a:rPr lang="en-US" sz="2400" i="1" dirty="0"/>
              <a:t>answer.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i="1" dirty="0"/>
              <a:t>So we reduce multiplication to addition</a:t>
            </a:r>
            <a:r>
              <a:rPr lang="en-US" sz="2400" i="1" dirty="0" smtClean="0"/>
              <a:t>. (concatenation)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289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1"/>
          <p:cNvSpPr txBox="1">
            <a:spLocks noChangeArrowheads="1"/>
          </p:cNvSpPr>
          <p:nvPr/>
        </p:nvSpPr>
        <p:spPr bwMode="auto">
          <a:xfrm>
            <a:off x="685800" y="1066800"/>
            <a:ext cx="8305800" cy="49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	</a:t>
            </a:r>
            <a:r>
              <a:rPr lang="en-US" sz="2400"/>
              <a:t>	</a:t>
            </a:r>
            <a:r>
              <a:rPr lang="en-US" sz="2400" u="sng"/>
              <a:t>    </a:t>
            </a:r>
            <a:r>
              <a:rPr lang="en-US" sz="2400"/>
              <a:t>	    	</a:t>
            </a:r>
          </a:p>
          <a:p>
            <a:pPr eaLnBrk="1" hangingPunct="1"/>
            <a:r>
              <a:rPr lang="en-US" sz="2400"/>
              <a:t>	</a:t>
            </a:r>
            <a:r>
              <a:rPr lang="en-US" sz="2400" u="sng"/>
              <a:t>    </a:t>
            </a:r>
            <a:r>
              <a:rPr lang="en-US" sz="2400"/>
              <a:t> 	</a:t>
            </a:r>
            <a:r>
              <a:rPr lang="en-US" sz="2400" u="sng"/>
              <a:t>    </a:t>
            </a:r>
            <a:r>
              <a:rPr lang="en-US" sz="2400"/>
              <a:t> </a:t>
            </a:r>
          </a:p>
          <a:p>
            <a:pPr eaLnBrk="1" hangingPunct="1"/>
            <a:r>
              <a:rPr lang="en-US" sz="2400"/>
              <a:t>	</a:t>
            </a:r>
            <a:r>
              <a:rPr lang="en-US" sz="2400" u="sng"/>
              <a:t>    </a:t>
            </a:r>
            <a:r>
              <a:rPr lang="en-US" sz="2400"/>
              <a:t> 	</a:t>
            </a:r>
            <a:r>
              <a:rPr lang="en-US" sz="2400" u="sng"/>
              <a:t>    </a:t>
            </a:r>
            <a:r>
              <a:rPr lang="en-US" sz="2400"/>
              <a:t> </a:t>
            </a:r>
          </a:p>
          <a:p>
            <a:pPr eaLnBrk="1" hangingPunct="1"/>
            <a:r>
              <a:rPr lang="en-US" sz="2400"/>
              <a:t>	</a:t>
            </a:r>
            <a:r>
              <a:rPr lang="en-US" sz="2400" u="sng"/>
              <a:t>    </a:t>
            </a:r>
            <a:r>
              <a:rPr lang="en-US" sz="2400"/>
              <a:t>  </a:t>
            </a:r>
            <a:r>
              <a:rPr lang="en-US" sz="2400" u="sng"/>
              <a:t>    </a:t>
            </a:r>
            <a:r>
              <a:rPr lang="en-US" sz="2400"/>
              <a:t> </a:t>
            </a:r>
            <a:r>
              <a:rPr lang="en-US" sz="2400" u="sng"/>
              <a:t>    </a:t>
            </a:r>
            <a:endParaRPr lang="en-US" sz="2400"/>
          </a:p>
          <a:p>
            <a:pPr eaLnBrk="1" hangingPunct="1"/>
            <a:r>
              <a:rPr lang="en-US" sz="2400"/>
              <a:t>	</a:t>
            </a:r>
            <a:r>
              <a:rPr lang="en-US" sz="2400" u="sng"/>
              <a:t>    </a:t>
            </a:r>
            <a:r>
              <a:rPr lang="en-US" sz="2400"/>
              <a:t>  </a:t>
            </a:r>
            <a:r>
              <a:rPr lang="en-US" sz="2400" u="sng"/>
              <a:t>    </a:t>
            </a:r>
            <a:r>
              <a:rPr lang="en-US" sz="2400"/>
              <a:t> </a:t>
            </a:r>
            <a:r>
              <a:rPr lang="en-US" sz="2400" u="sng"/>
              <a:t>   </a:t>
            </a:r>
            <a:r>
              <a:rPr lang="en-US" sz="2200" u="sng"/>
              <a:t> </a:t>
            </a:r>
            <a:r>
              <a:rPr lang="en-US" sz="2200"/>
              <a:t> </a:t>
            </a:r>
          </a:p>
          <a:p>
            <a:pPr eaLnBrk="1" hangingPunct="1"/>
            <a:endParaRPr lang="en-US" sz="2200"/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At each turn, a player chooses one pile and removes some sticks from it.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The player who takes the last stick wins.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Problem: Is there a move that guarantees a win for the current</a:t>
            </a:r>
          </a:p>
          <a:p>
            <a:pPr eaLnBrk="1" hangingPunct="1"/>
            <a:r>
              <a:rPr lang="en-US" sz="2200"/>
              <a:t>player?</a:t>
            </a:r>
          </a:p>
        </p:txBody>
      </p:sp>
      <p:sp>
        <p:nvSpPr>
          <p:cNvPr id="18435" name="Rectangle 12"/>
          <p:cNvSpPr>
            <a:spLocks noChangeArrowheads="1"/>
          </p:cNvSpPr>
          <p:nvPr/>
        </p:nvSpPr>
        <p:spPr bwMode="auto">
          <a:xfrm>
            <a:off x="685800" y="0"/>
            <a:ext cx="845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Reduction example: </a:t>
            </a:r>
            <a:r>
              <a:rPr lang="en-US" sz="3600" b="1" dirty="0" err="1" smtClean="0">
                <a:solidFill>
                  <a:schemeClr val="tx2"/>
                </a:solidFill>
              </a:rPr>
              <a:t>Nim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80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59"/>
          <p:cNvSpPr txBox="1">
            <a:spLocks noChangeArrowheads="1"/>
          </p:cNvSpPr>
          <p:nvPr/>
        </p:nvSpPr>
        <p:spPr bwMode="auto">
          <a:xfrm>
            <a:off x="685800" y="762000"/>
            <a:ext cx="2209800" cy="25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	</a:t>
            </a:r>
            <a:r>
              <a:rPr lang="en-US" sz="2400"/>
              <a:t>	</a:t>
            </a:r>
            <a:r>
              <a:rPr lang="en-US" sz="2400" u="sng"/>
              <a:t>    </a:t>
            </a:r>
            <a:r>
              <a:rPr lang="en-US" sz="2400"/>
              <a:t> 	</a:t>
            </a:r>
          </a:p>
          <a:p>
            <a:pPr eaLnBrk="1" hangingPunct="1"/>
            <a:r>
              <a:rPr lang="en-US" sz="2400"/>
              <a:t>	</a:t>
            </a:r>
            <a:r>
              <a:rPr lang="en-US" sz="2400" u="sng"/>
              <a:t>    </a:t>
            </a:r>
            <a:r>
              <a:rPr lang="en-US" sz="2400"/>
              <a:t> 	</a:t>
            </a:r>
            <a:r>
              <a:rPr lang="en-US" sz="2400" u="sng"/>
              <a:t>    </a:t>
            </a:r>
            <a:r>
              <a:rPr lang="en-US" sz="2400"/>
              <a:t> </a:t>
            </a:r>
          </a:p>
          <a:p>
            <a:pPr eaLnBrk="1" hangingPunct="1"/>
            <a:r>
              <a:rPr lang="en-US" sz="2400"/>
              <a:t>	</a:t>
            </a:r>
            <a:r>
              <a:rPr lang="en-US" sz="2400" u="sng"/>
              <a:t>    </a:t>
            </a:r>
            <a:r>
              <a:rPr lang="en-US" sz="2400"/>
              <a:t> 	</a:t>
            </a:r>
            <a:r>
              <a:rPr lang="en-US" sz="2400" u="sng"/>
              <a:t>    </a:t>
            </a:r>
            <a:r>
              <a:rPr lang="en-US" sz="2400"/>
              <a:t> </a:t>
            </a:r>
          </a:p>
          <a:p>
            <a:pPr eaLnBrk="1" hangingPunct="1"/>
            <a:r>
              <a:rPr lang="en-US" sz="2400"/>
              <a:t>	</a:t>
            </a:r>
            <a:r>
              <a:rPr lang="en-US" sz="2400" u="sng"/>
              <a:t>    </a:t>
            </a:r>
            <a:r>
              <a:rPr lang="en-US" sz="2400"/>
              <a:t>  </a:t>
            </a:r>
            <a:r>
              <a:rPr lang="en-US" sz="2400" u="sng"/>
              <a:t>    </a:t>
            </a:r>
            <a:r>
              <a:rPr lang="en-US" sz="2400"/>
              <a:t>  </a:t>
            </a:r>
            <a:r>
              <a:rPr lang="en-US" sz="2400" u="sng"/>
              <a:t>    </a:t>
            </a:r>
            <a:endParaRPr lang="en-US" sz="2400"/>
          </a:p>
          <a:p>
            <a:pPr eaLnBrk="1" hangingPunct="1"/>
            <a:r>
              <a:rPr lang="en-US" sz="2400"/>
              <a:t>	</a:t>
            </a:r>
            <a:r>
              <a:rPr lang="en-US" sz="2400" u="sng"/>
              <a:t>    </a:t>
            </a:r>
            <a:r>
              <a:rPr lang="en-US" sz="2400"/>
              <a:t>  </a:t>
            </a:r>
            <a:r>
              <a:rPr lang="en-US" sz="2400" u="sng"/>
              <a:t>    </a:t>
            </a:r>
            <a:r>
              <a:rPr lang="en-US" sz="2400"/>
              <a:t>  </a:t>
            </a:r>
            <a:r>
              <a:rPr lang="en-US" sz="2400" u="sng"/>
              <a:t>   </a:t>
            </a:r>
            <a:r>
              <a:rPr lang="en-US" sz="2200" u="sng"/>
              <a:t> </a:t>
            </a:r>
            <a:r>
              <a:rPr lang="en-US" sz="2200"/>
              <a:t> </a:t>
            </a:r>
          </a:p>
          <a:p>
            <a:pPr eaLnBrk="1" hangingPunct="1"/>
            <a:endParaRPr lang="en-US" sz="2200"/>
          </a:p>
          <a:p>
            <a:pPr eaLnBrk="1" hangingPunct="1"/>
            <a:endParaRPr lang="en-US" sz="2200"/>
          </a:p>
        </p:txBody>
      </p:sp>
      <p:sp>
        <p:nvSpPr>
          <p:cNvPr id="19459" name="Rectangle 560"/>
          <p:cNvSpPr>
            <a:spLocks noChangeArrowheads="1"/>
          </p:cNvSpPr>
          <p:nvPr/>
        </p:nvSpPr>
        <p:spPr bwMode="auto">
          <a:xfrm>
            <a:off x="685800" y="0"/>
            <a:ext cx="845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Nim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9460" name="Text Box 561"/>
          <p:cNvSpPr txBox="1">
            <a:spLocks noChangeArrowheads="1"/>
          </p:cNvSpPr>
          <p:nvPr/>
        </p:nvSpPr>
        <p:spPr bwMode="auto">
          <a:xfrm>
            <a:off x="3124200" y="914400"/>
            <a:ext cx="57150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sz="2400"/>
              <a:t>● Obvious approach: search the space of possible moves.</a:t>
            </a:r>
          </a:p>
          <a:p>
            <a:pPr lvl="1" eaLnBrk="1" hangingPunct="1"/>
            <a:endParaRPr lang="en-US" sz="2400"/>
          </a:p>
          <a:p>
            <a:pPr lvl="1" eaLnBrk="1" hangingPunct="1"/>
            <a:r>
              <a:rPr lang="en-US" sz="2400"/>
              <a:t>● Reduction to an XOR computation problem:</a:t>
            </a:r>
          </a:p>
          <a:p>
            <a:pPr lvl="1" eaLnBrk="1" hangingPunct="1"/>
            <a:r>
              <a:rPr lang="en-US" sz="2400"/>
              <a:t>     </a:t>
            </a:r>
          </a:p>
          <a:p>
            <a:pPr eaLnBrk="1" hangingPunct="1"/>
            <a:r>
              <a:rPr lang="en-US" sz="2400"/>
              <a:t>       100		1		10</a:t>
            </a:r>
          </a:p>
          <a:p>
            <a:pPr eaLnBrk="1" hangingPunct="1"/>
            <a:r>
              <a:rPr lang="en-US" sz="2400"/>
              <a:t>       101		</a:t>
            </a:r>
            <a:r>
              <a:rPr lang="en-US" sz="2400" u="sng"/>
              <a:t>1</a:t>
            </a:r>
            <a:r>
              <a:rPr lang="en-US" sz="2400"/>
              <a:t>		</a:t>
            </a:r>
            <a:r>
              <a:rPr lang="en-US" sz="2400" u="sng"/>
              <a:t>01</a:t>
            </a:r>
          </a:p>
          <a:p>
            <a:pPr eaLnBrk="1" hangingPunct="1"/>
            <a:r>
              <a:rPr lang="en-US" sz="2400"/>
              <a:t>       </a:t>
            </a:r>
            <a:r>
              <a:rPr lang="en-US" sz="2400" u="sng"/>
              <a:t>010</a:t>
            </a:r>
            <a:r>
              <a:rPr lang="en-US" sz="2400"/>
              <a:t>		0		11</a:t>
            </a:r>
          </a:p>
          <a:p>
            <a:pPr eaLnBrk="1" hangingPunct="1"/>
            <a:r>
              <a:rPr lang="en-US" sz="2400"/>
              <a:t>       011</a:t>
            </a:r>
          </a:p>
        </p:txBody>
      </p:sp>
      <p:sp>
        <p:nvSpPr>
          <p:cNvPr id="19461" name="Text Box 562"/>
          <p:cNvSpPr txBox="1">
            <a:spLocks noChangeArrowheads="1"/>
          </p:cNvSpPr>
          <p:nvPr/>
        </p:nvSpPr>
        <p:spPr bwMode="auto">
          <a:xfrm>
            <a:off x="838200" y="4876800"/>
            <a:ext cx="7772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sz="2400"/>
              <a:t>● XOR them together:</a:t>
            </a:r>
          </a:p>
          <a:p>
            <a:pPr lvl="2" eaLnBrk="1" hangingPunct="1"/>
            <a:r>
              <a:rPr lang="en-US" sz="2400">
                <a:cs typeface="Arial" panose="020B0604020202020204" pitchFamily="34" charset="0"/>
              </a:rPr>
              <a:t>    ♦ </a:t>
            </a:r>
            <a:r>
              <a:rPr lang="en-US" sz="2400"/>
              <a:t>0</a:t>
            </a:r>
            <a:r>
              <a:rPr lang="en-US" sz="2400" baseline="30000"/>
              <a:t>+</a:t>
            </a:r>
            <a:r>
              <a:rPr lang="en-US" sz="2400"/>
              <a:t> means state is losing for current player</a:t>
            </a:r>
          </a:p>
          <a:p>
            <a:pPr lvl="2" eaLnBrk="1" hangingPunct="1"/>
            <a:r>
              <a:rPr lang="en-US" sz="2400">
                <a:cs typeface="Arial" panose="020B0604020202020204" pitchFamily="34" charset="0"/>
              </a:rPr>
              <a:t>    ♦</a:t>
            </a:r>
            <a:r>
              <a:rPr lang="en-US" sz="2400"/>
              <a:t> otherwise current player can win by making a move that makes the XOR 0.</a:t>
            </a:r>
          </a:p>
        </p:txBody>
      </p:sp>
    </p:spTree>
    <p:extLst>
      <p:ext uri="{BB962C8B-B14F-4D97-AF65-F5344CB8AC3E}">
        <p14:creationId xmlns:p14="http://schemas.microsoft.com/office/powerpoint/2010/main" val="29003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2"/>
          <p:cNvSpPr>
            <a:spLocks noChangeArrowheads="1"/>
          </p:cNvSpPr>
          <p:nvPr/>
        </p:nvSpPr>
        <p:spPr bwMode="auto">
          <a:xfrm>
            <a:off x="533400" y="-2286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Using Reduction for Undecidability</a:t>
            </a:r>
          </a:p>
        </p:txBody>
      </p:sp>
      <p:sp>
        <p:nvSpPr>
          <p:cNvPr id="20483" name="Text Box 13"/>
          <p:cNvSpPr txBox="1">
            <a:spLocks noChangeArrowheads="1"/>
          </p:cNvSpPr>
          <p:nvPr/>
        </p:nvSpPr>
        <p:spPr bwMode="auto">
          <a:xfrm>
            <a:off x="838200" y="533400"/>
            <a:ext cx="80772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i="1"/>
              <a:t>Theorem:</a:t>
            </a:r>
            <a:r>
              <a:rPr lang="en-US" sz="2000"/>
              <a:t> There exists no general procedure to solve the following</a:t>
            </a:r>
          </a:p>
          <a:p>
            <a:pPr eaLnBrk="1" hangingPunct="1"/>
            <a:r>
              <a:rPr lang="en-US" sz="2000"/>
              <a:t>problem: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000"/>
              <a:t>	Given an angle </a:t>
            </a:r>
            <a:r>
              <a:rPr lang="en-US" sz="2000" i="1"/>
              <a:t>A</a:t>
            </a:r>
            <a:r>
              <a:rPr lang="en-US" sz="2000"/>
              <a:t>, divide </a:t>
            </a:r>
            <a:r>
              <a:rPr lang="en-US" sz="2000" i="1"/>
              <a:t>A</a:t>
            </a:r>
            <a:r>
              <a:rPr lang="en-US" sz="2000"/>
              <a:t> into sixths using only a straightedge and a compass.  </a:t>
            </a:r>
          </a:p>
          <a:p>
            <a:pPr eaLnBrk="1" hangingPunct="1"/>
            <a:endParaRPr lang="en-US" sz="1000" b="1" i="1"/>
          </a:p>
          <a:p>
            <a:pPr eaLnBrk="1" hangingPunct="1"/>
            <a:r>
              <a:rPr lang="en-US" sz="2000" b="1" i="1"/>
              <a:t>Proof:</a:t>
            </a:r>
            <a:r>
              <a:rPr lang="en-US" sz="2000"/>
              <a:t> Suppose that there were such a procedure, which we’ll call</a:t>
            </a:r>
          </a:p>
          <a:p>
            <a:pPr eaLnBrk="1" hangingPunct="1"/>
            <a:r>
              <a:rPr lang="en-US" sz="2000" i="1"/>
              <a:t>sixth</a:t>
            </a:r>
            <a:r>
              <a:rPr lang="en-US" sz="2000"/>
              <a:t>.  Then we could trisect an arbitrary angle:</a:t>
            </a:r>
            <a:endParaRPr lang="en-US" sz="2000" i="1"/>
          </a:p>
          <a:p>
            <a:pPr eaLnBrk="1" hangingPunct="1"/>
            <a:endParaRPr lang="en-US" sz="1000" i="1"/>
          </a:p>
          <a:p>
            <a:pPr eaLnBrk="1" hangingPunct="1"/>
            <a:r>
              <a:rPr lang="en-US" sz="2000" i="1"/>
              <a:t>trisect</a:t>
            </a:r>
            <a:r>
              <a:rPr lang="en-US" sz="2000"/>
              <a:t>(</a:t>
            </a:r>
            <a:r>
              <a:rPr lang="en-US" sz="2000" i="1"/>
              <a:t>a</a:t>
            </a:r>
            <a:r>
              <a:rPr lang="en-US" sz="2000"/>
              <a:t>: angle) =</a:t>
            </a:r>
          </a:p>
          <a:p>
            <a:pPr eaLnBrk="1" hangingPunct="1"/>
            <a:r>
              <a:rPr lang="en-US" sz="2000"/>
              <a:t>    1. Divide </a:t>
            </a:r>
            <a:r>
              <a:rPr lang="en-US" sz="2000" i="1"/>
              <a:t>a</a:t>
            </a:r>
            <a:r>
              <a:rPr lang="en-US" sz="2000"/>
              <a:t> into six equal parts by invoking </a:t>
            </a:r>
            <a:r>
              <a:rPr lang="en-US" sz="2000" i="1"/>
              <a:t>sixth</a:t>
            </a:r>
            <a:r>
              <a:rPr lang="en-US" sz="2000"/>
              <a:t>(</a:t>
            </a:r>
            <a:r>
              <a:rPr lang="en-US" sz="2000" i="1"/>
              <a:t>a</a:t>
            </a:r>
            <a:r>
              <a:rPr lang="en-US" sz="2000"/>
              <a:t>).</a:t>
            </a:r>
          </a:p>
          <a:p>
            <a:pPr eaLnBrk="1" hangingPunct="1"/>
            <a:r>
              <a:rPr lang="en-US" sz="2000"/>
              <a:t>    2. Ignore every other line, thus dividing </a:t>
            </a:r>
            <a:r>
              <a:rPr lang="en-US" sz="2000" i="1"/>
              <a:t>a</a:t>
            </a:r>
            <a:r>
              <a:rPr lang="en-US" sz="2000"/>
              <a:t> into thirds.</a:t>
            </a:r>
          </a:p>
          <a:p>
            <a:pPr eaLnBrk="1" hangingPunct="1"/>
            <a:endParaRPr lang="en-US" sz="1000"/>
          </a:p>
          <a:p>
            <a:pPr algn="ctr" eaLnBrk="1" hangingPunct="1"/>
            <a:r>
              <a:rPr lang="en-US" sz="2000" i="1"/>
              <a:t>trisect</a:t>
            </a:r>
            <a:r>
              <a:rPr lang="en-US" sz="2000"/>
              <a:t>(</a:t>
            </a:r>
            <a:r>
              <a:rPr lang="en-US" sz="2000" i="1"/>
              <a:t>a</a:t>
            </a:r>
            <a:r>
              <a:rPr lang="en-US" sz="2000"/>
              <a:t>)</a:t>
            </a:r>
          </a:p>
          <a:p>
            <a:pPr eaLnBrk="1" hangingPunct="1"/>
            <a:r>
              <a:rPr lang="en-US" sz="2000"/>
              <a:t/>
            </a:r>
            <a:br>
              <a:rPr lang="en-US" sz="2000"/>
            </a:br>
            <a:endParaRPr lang="en-US" sz="2000"/>
          </a:p>
          <a:p>
            <a:pPr eaLnBrk="1" hangingPunct="1"/>
            <a:r>
              <a:rPr lang="en-US" sz="2000"/>
              <a:t>		         	     </a:t>
            </a:r>
            <a:r>
              <a:rPr lang="en-US" sz="2000" i="1"/>
              <a:t>sixth</a:t>
            </a:r>
            <a:r>
              <a:rPr lang="en-US" sz="2000"/>
              <a:t>(</a:t>
            </a:r>
            <a:r>
              <a:rPr lang="en-US" sz="2000" i="1"/>
              <a:t>a</a:t>
            </a:r>
            <a:r>
              <a:rPr lang="en-US" sz="2000"/>
              <a:t>) 		ignore lines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000" i="1"/>
              <a:t>sixth</a:t>
            </a:r>
            <a:r>
              <a:rPr lang="en-US" sz="2000"/>
              <a:t> exists </a:t>
            </a:r>
            <a:r>
              <a:rPr lang="en-US" sz="2000">
                <a:sym typeface="Symbol" panose="05050102010706020507" pitchFamily="18" charset="2"/>
              </a:rPr>
              <a:t></a:t>
            </a:r>
            <a:r>
              <a:rPr lang="en-US" sz="2000"/>
              <a:t> </a:t>
            </a:r>
            <a:r>
              <a:rPr lang="en-US" sz="2000" i="1"/>
              <a:t>trisect</a:t>
            </a:r>
            <a:r>
              <a:rPr lang="en-US" sz="2000"/>
              <a:t> exists.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000"/>
              <a:t>But we know that </a:t>
            </a:r>
            <a:r>
              <a:rPr lang="en-US" sz="2000" i="1"/>
              <a:t>trisect</a:t>
            </a:r>
            <a:r>
              <a:rPr lang="en-US" sz="2000"/>
              <a:t> does not exist. So:</a:t>
            </a:r>
          </a:p>
        </p:txBody>
      </p:sp>
      <p:sp>
        <p:nvSpPr>
          <p:cNvPr id="20484" name="Line 14"/>
          <p:cNvSpPr>
            <a:spLocks noChangeShapeType="1"/>
          </p:cNvSpPr>
          <p:nvPr/>
        </p:nvSpPr>
        <p:spPr bwMode="auto">
          <a:xfrm flipH="1">
            <a:off x="3810000" y="47244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Line 15"/>
          <p:cNvSpPr>
            <a:spLocks noChangeShapeType="1"/>
          </p:cNvSpPr>
          <p:nvPr/>
        </p:nvSpPr>
        <p:spPr bwMode="auto">
          <a:xfrm>
            <a:off x="4800600" y="4724400"/>
            <a:ext cx="1219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Arc 19"/>
          <p:cNvSpPr>
            <a:spLocks/>
          </p:cNvSpPr>
          <p:nvPr/>
        </p:nvSpPr>
        <p:spPr bwMode="auto">
          <a:xfrm flipV="1">
            <a:off x="4495800" y="4876800"/>
            <a:ext cx="685800" cy="152400"/>
          </a:xfrm>
          <a:custGeom>
            <a:avLst/>
            <a:gdLst>
              <a:gd name="T0" fmla="*/ 0 w 43200"/>
              <a:gd name="T1" fmla="*/ 2147483647 h 21600"/>
              <a:gd name="T2" fmla="*/ 2147483647 w 43200"/>
              <a:gd name="T3" fmla="*/ 2147483647 h 21600"/>
              <a:gd name="T4" fmla="*/ 2147483647 w 43200"/>
              <a:gd name="T5" fmla="*/ 2147483647 h 21600"/>
              <a:gd name="T6" fmla="*/ 0 60000 65536"/>
              <a:gd name="T7" fmla="*/ 0 60000 65536"/>
              <a:gd name="T8" fmla="*/ 0 60000 65536"/>
              <a:gd name="T9" fmla="*/ 0 w 43200"/>
              <a:gd name="T10" fmla="*/ 0 h 21600"/>
              <a:gd name="T11" fmla="*/ 43200 w 432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</a:path>
              <a:path w="432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228600" y="6477000"/>
            <a:ext cx="576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/>
              <a:t>*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6259513"/>
            <a:ext cx="6629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http://en.wikipedia.org/wiki/Angle_trisection</a:t>
            </a:r>
          </a:p>
        </p:txBody>
      </p:sp>
    </p:spTree>
    <p:extLst>
      <p:ext uri="{BB962C8B-B14F-4D97-AF65-F5344CB8AC3E}">
        <p14:creationId xmlns:p14="http://schemas.microsoft.com/office/powerpoint/2010/main" val="31465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Using Reduction for Undecidability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746125" y="1008063"/>
            <a:ext cx="7940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A </a:t>
            </a:r>
            <a:r>
              <a:rPr lang="en-US" sz="2400" b="1" i="1" dirty="0"/>
              <a:t>reduction</a:t>
            </a:r>
            <a:r>
              <a:rPr lang="en-US" sz="2400" dirty="0"/>
              <a:t> </a:t>
            </a:r>
            <a:r>
              <a:rPr lang="en-US" sz="2400" i="1" dirty="0"/>
              <a:t>R</a:t>
            </a:r>
            <a:r>
              <a:rPr lang="en-US" sz="2400" dirty="0"/>
              <a:t> </a:t>
            </a:r>
            <a:r>
              <a:rPr lang="en-US" sz="2400" dirty="0" smtClean="0"/>
              <a:t>from language  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 smtClean="0"/>
              <a:t>to language  </a:t>
            </a: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 is one or more Turing </a:t>
            </a:r>
            <a:r>
              <a:rPr lang="en-US" sz="2400" dirty="0" smtClean="0"/>
              <a:t> machines </a:t>
            </a:r>
            <a:r>
              <a:rPr lang="en-US" sz="2400" dirty="0"/>
              <a:t>such that: 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447800" y="2209800"/>
            <a:ext cx="79406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If there exists a Turing machine </a:t>
            </a:r>
            <a:r>
              <a:rPr lang="en-US" sz="2400" i="1" dirty="0"/>
              <a:t>Oracle</a:t>
            </a:r>
            <a:r>
              <a:rPr lang="en-US" sz="2400" dirty="0"/>
              <a:t> that decides (or </a:t>
            </a:r>
          </a:p>
          <a:p>
            <a:pPr eaLnBrk="1" hangingPunct="1"/>
            <a:r>
              <a:rPr lang="en-US" sz="2400" dirty="0"/>
              <a:t>semidecides) </a:t>
            </a: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, </a:t>
            </a:r>
          </a:p>
          <a:p>
            <a:pPr eaLnBrk="1" hangingPunct="1"/>
            <a:r>
              <a:rPr lang="en-US" sz="2400" dirty="0"/>
              <a:t>   then the TMs in </a:t>
            </a:r>
            <a:r>
              <a:rPr lang="en-US" sz="2400" i="1" dirty="0"/>
              <a:t>R</a:t>
            </a:r>
            <a:r>
              <a:rPr lang="en-US" sz="2400" dirty="0"/>
              <a:t> can be composed with </a:t>
            </a:r>
            <a:r>
              <a:rPr lang="en-US" sz="2400" i="1" dirty="0"/>
              <a:t>Oracle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      to build a deciding (or semideciding) TM for 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. </a:t>
            </a:r>
          </a:p>
          <a:p>
            <a:pPr eaLnBrk="1" hangingPunct="1"/>
            <a:endParaRPr lang="en-US" sz="2400" i="1" dirty="0"/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838200" y="4495800"/>
            <a:ext cx="794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/>
              <a:t>P</a:t>
            </a:r>
            <a:r>
              <a:rPr lang="en-US" sz="2400"/>
              <a:t> </a:t>
            </a:r>
            <a:r>
              <a:rPr lang="en-US" sz="2400">
                <a:sym typeface="Symbol" panose="05050102010706020507" pitchFamily="18" charset="2"/>
              </a:rPr>
              <a:t></a:t>
            </a:r>
            <a:r>
              <a:rPr lang="en-US" sz="2400"/>
              <a:t> </a:t>
            </a:r>
            <a:r>
              <a:rPr lang="en-US" sz="2400" i="1"/>
              <a:t>P</a:t>
            </a:r>
            <a:r>
              <a:rPr lang="en-US" sz="2400">
                <a:sym typeface="Symbol" panose="05050102010706020507" pitchFamily="18" charset="2"/>
              </a:rPr>
              <a:t></a:t>
            </a:r>
            <a:r>
              <a:rPr lang="en-US" sz="2400"/>
              <a:t> means that </a:t>
            </a:r>
            <a:r>
              <a:rPr lang="en-US" sz="2400" i="1"/>
              <a:t>P</a:t>
            </a:r>
            <a:r>
              <a:rPr lang="en-US" sz="2400"/>
              <a:t> is reducible to </a:t>
            </a:r>
            <a:r>
              <a:rPr lang="en-US" sz="2400" i="1"/>
              <a:t>P</a:t>
            </a:r>
            <a:r>
              <a:rPr lang="en-US" sz="2400">
                <a:sym typeface="Symbol" panose="05050102010706020507" pitchFamily="18" charset="2"/>
              </a:rPr>
              <a:t></a:t>
            </a:r>
            <a:r>
              <a:rPr lang="en-US" sz="24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7978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838200" y="914400"/>
            <a:ext cx="80772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(</a:t>
            </a:r>
            <a:r>
              <a:rPr lang="en-US" sz="2400" i="1" dirty="0"/>
              <a:t>R</a:t>
            </a:r>
            <a:r>
              <a:rPr lang="en-US" sz="2400" dirty="0"/>
              <a:t> is a reduction from 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to </a:t>
            </a: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) </a:t>
            </a:r>
            <a:r>
              <a:rPr lang="en-US" sz="2400" dirty="0">
                <a:sym typeface="Symbol" panose="05050102010706020507" pitchFamily="18" charset="2"/>
              </a:rPr>
              <a:t></a:t>
            </a:r>
            <a:r>
              <a:rPr lang="en-US" sz="2400" dirty="0"/>
              <a:t> (</a:t>
            </a: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 is in D) 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 (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is in D)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If (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is in D) is false, then at least one of the two antecedents of that implication must be false.  So: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	If 		(</a:t>
            </a:r>
            <a:r>
              <a:rPr lang="en-US" sz="2400" i="1" dirty="0"/>
              <a:t>R</a:t>
            </a:r>
            <a:r>
              <a:rPr lang="en-US" sz="2400" dirty="0"/>
              <a:t> is a reduction from 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to </a:t>
            </a: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) is </a:t>
            </a:r>
            <a:r>
              <a:rPr lang="en-US" sz="2400" dirty="0" smtClean="0"/>
              <a:t>true</a:t>
            </a:r>
            <a:br>
              <a:rPr lang="en-US" sz="2400" dirty="0" smtClean="0"/>
            </a:br>
            <a:r>
              <a:rPr lang="en-US" sz="2400" dirty="0" smtClean="0"/>
              <a:t>         and  (L1 is in D) is false, </a:t>
            </a:r>
            <a:endParaRPr lang="en-US" sz="2400" dirty="0"/>
          </a:p>
          <a:p>
            <a:pPr eaLnBrk="1" hangingPunct="1"/>
            <a:r>
              <a:rPr lang="en-US" sz="2400" dirty="0"/>
              <a:t>	then 	(</a:t>
            </a: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 is in D) must be false.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b="1" dirty="0" smtClean="0"/>
              <a:t>Application: </a:t>
            </a:r>
            <a:r>
              <a:rPr lang="en-US" sz="2400" dirty="0" smtClean="0"/>
              <a:t> If L1 is a language that is known to not be in D, and we can find a reduction from L1 to L2, then L2 is also not in D.</a:t>
            </a:r>
            <a:endParaRPr lang="en-US" sz="2400" dirty="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381000" y="762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tx2"/>
                </a:solidFill>
              </a:rPr>
              <a:t>Using Reduction for Undecidability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38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38200" y="1371600"/>
            <a:ext cx="83058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Showing that </a:t>
            </a:r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is not in D: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    (known not to be in D)      </a:t>
            </a:r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in D          But </a:t>
            </a:r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not in D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		</a:t>
            </a:r>
            <a:r>
              <a:rPr lang="en-US" sz="2400" i="1"/>
              <a:t>R</a:t>
            </a:r>
            <a:r>
              <a:rPr lang="en-US" sz="2400"/>
              <a:t>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   (a new language whose   if </a:t>
            </a:r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in D         So </a:t>
            </a:r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not in D</a:t>
            </a:r>
          </a:p>
          <a:p>
            <a:pPr eaLnBrk="1" hangingPunct="1"/>
            <a:r>
              <a:rPr lang="en-US" sz="2400"/>
              <a:t>         decidability we are</a:t>
            </a:r>
          </a:p>
          <a:p>
            <a:pPr eaLnBrk="1" hangingPunct="1"/>
            <a:r>
              <a:rPr lang="en-US" sz="2400"/>
              <a:t>         trying to determine)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81000" y="762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Using Reduction for Undecidability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V="1">
            <a:off x="5562600" y="2590800"/>
            <a:ext cx="0" cy="8382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7620000" y="2590800"/>
            <a:ext cx="0" cy="847725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2362200" y="2819400"/>
            <a:ext cx="0" cy="7334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838200" y="990600"/>
            <a:ext cx="80772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dirty="0" smtClean="0"/>
              <a:t>1. Choose </a:t>
            </a:r>
            <a:r>
              <a:rPr lang="en-US" sz="2200" dirty="0"/>
              <a:t>a language </a:t>
            </a:r>
            <a:r>
              <a:rPr lang="en-US" sz="2200" i="1" dirty="0"/>
              <a:t>L</a:t>
            </a:r>
            <a:r>
              <a:rPr lang="en-US" sz="2200" baseline="-25000" dirty="0"/>
              <a:t>1</a:t>
            </a:r>
            <a:r>
              <a:rPr lang="en-US" sz="2200" dirty="0"/>
              <a:t>:</a:t>
            </a:r>
          </a:p>
          <a:p>
            <a:pPr lvl="1" eaLnBrk="1" hangingPunct="1"/>
            <a:r>
              <a:rPr lang="en-US" dirty="0"/>
              <a:t>     ● </a:t>
            </a:r>
            <a:r>
              <a:rPr lang="en-US" sz="2200" dirty="0"/>
              <a:t>that is already known not to be in D, and  </a:t>
            </a:r>
          </a:p>
          <a:p>
            <a:pPr lvl="1" eaLnBrk="1" hangingPunct="1"/>
            <a:r>
              <a:rPr lang="en-US" dirty="0"/>
              <a:t>     ● </a:t>
            </a:r>
            <a:r>
              <a:rPr lang="en-US" dirty="0" smtClean="0"/>
              <a:t>show  </a:t>
            </a:r>
            <a:r>
              <a:rPr lang="en-US" sz="2200" dirty="0" smtClean="0"/>
              <a:t>that </a:t>
            </a:r>
            <a:r>
              <a:rPr lang="en-US" sz="2200" i="1" dirty="0"/>
              <a:t>L</a:t>
            </a:r>
            <a:r>
              <a:rPr lang="en-US" sz="2200" baseline="-25000" dirty="0"/>
              <a:t>1 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can </a:t>
            </a:r>
            <a:r>
              <a:rPr lang="en-US" sz="2200" dirty="0"/>
              <a:t>be reduced to </a:t>
            </a:r>
            <a:r>
              <a:rPr lang="en-US" sz="2200" i="1" dirty="0"/>
              <a:t>L</a:t>
            </a:r>
            <a:r>
              <a:rPr lang="en-US" sz="2200" baseline="-25000" dirty="0"/>
              <a:t>2</a:t>
            </a:r>
            <a:r>
              <a:rPr lang="en-US" sz="2200" dirty="0" smtClean="0"/>
              <a:t>.</a:t>
            </a:r>
            <a:br>
              <a:rPr lang="en-US" sz="2200" dirty="0" smtClean="0"/>
            </a:br>
            <a:endParaRPr lang="en-US" sz="2200" dirty="0" smtClean="0"/>
          </a:p>
          <a:p>
            <a:pPr eaLnBrk="1" hangingPunct="1"/>
            <a:r>
              <a:rPr lang="en-US" sz="2200" dirty="0"/>
              <a:t>2</a:t>
            </a:r>
            <a:r>
              <a:rPr lang="en-US" sz="2200" dirty="0" smtClean="0"/>
              <a:t>. </a:t>
            </a:r>
            <a:r>
              <a:rPr lang="en-US" sz="2200" dirty="0"/>
              <a:t>Define the reduction </a:t>
            </a:r>
            <a:r>
              <a:rPr lang="en-US" sz="2200" i="1" dirty="0"/>
              <a:t>R.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 smtClean="0"/>
              <a:t>3. </a:t>
            </a:r>
            <a:r>
              <a:rPr lang="en-US" sz="2200" dirty="0"/>
              <a:t>Describe the composition </a:t>
            </a:r>
            <a:r>
              <a:rPr lang="en-US" sz="2200" i="1" dirty="0"/>
              <a:t>C</a:t>
            </a:r>
            <a:r>
              <a:rPr lang="en-US" sz="2200" dirty="0"/>
              <a:t> of </a:t>
            </a:r>
            <a:r>
              <a:rPr lang="en-US" sz="2200" i="1" dirty="0"/>
              <a:t>R</a:t>
            </a:r>
            <a:r>
              <a:rPr lang="en-US" sz="2200" dirty="0"/>
              <a:t> with </a:t>
            </a:r>
            <a:r>
              <a:rPr lang="en-US" sz="2200" i="1" dirty="0" smtClean="0"/>
              <a:t>Oracle</a:t>
            </a:r>
            <a:r>
              <a:rPr lang="en-US" sz="2200" dirty="0" smtClean="0"/>
              <a:t>.</a:t>
            </a:r>
            <a:endParaRPr lang="en-US" sz="2200" dirty="0"/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 smtClean="0"/>
              <a:t>4. </a:t>
            </a:r>
            <a:r>
              <a:rPr lang="en-US" sz="2200" dirty="0"/>
              <a:t>Show that </a:t>
            </a:r>
            <a:r>
              <a:rPr lang="en-US" sz="2200" i="1" dirty="0"/>
              <a:t>C</a:t>
            </a:r>
            <a:r>
              <a:rPr lang="en-US" sz="2200" dirty="0"/>
              <a:t> does correctly decide </a:t>
            </a:r>
            <a:r>
              <a:rPr lang="en-US" sz="2200" i="1" dirty="0"/>
              <a:t>L</a:t>
            </a:r>
            <a:r>
              <a:rPr lang="en-US" sz="2200" baseline="-25000" dirty="0"/>
              <a:t>1</a:t>
            </a:r>
            <a:r>
              <a:rPr lang="en-US" sz="2200" dirty="0"/>
              <a:t> iff </a:t>
            </a:r>
            <a:r>
              <a:rPr lang="en-US" sz="2200" i="1" dirty="0"/>
              <a:t>Oracle</a:t>
            </a:r>
            <a:r>
              <a:rPr lang="en-US" sz="2200" dirty="0"/>
              <a:t> exists.  We </a:t>
            </a:r>
          </a:p>
          <a:p>
            <a:pPr eaLnBrk="1" hangingPunct="1"/>
            <a:r>
              <a:rPr lang="en-US" sz="2200" dirty="0"/>
              <a:t>    do this by showing:</a:t>
            </a:r>
            <a:endParaRPr lang="en-US" sz="2200" i="1" dirty="0"/>
          </a:p>
          <a:p>
            <a:pPr eaLnBrk="1" hangingPunct="1"/>
            <a:r>
              <a:rPr lang="en-US" dirty="0"/>
              <a:t>     ● </a:t>
            </a:r>
            <a:r>
              <a:rPr lang="en-US" sz="2200" i="1" dirty="0"/>
              <a:t>R</a:t>
            </a:r>
            <a:r>
              <a:rPr lang="en-US" sz="2200" dirty="0"/>
              <a:t> can be implemented by Turing machines,</a:t>
            </a:r>
            <a:endParaRPr lang="en-US" sz="2200" i="1" dirty="0"/>
          </a:p>
          <a:p>
            <a:pPr eaLnBrk="1" hangingPunct="1"/>
            <a:r>
              <a:rPr lang="en-US" dirty="0"/>
              <a:t>     ● </a:t>
            </a:r>
            <a:r>
              <a:rPr lang="en-US" sz="2200" i="1" dirty="0"/>
              <a:t>C</a:t>
            </a:r>
            <a:r>
              <a:rPr lang="en-US" sz="2200" dirty="0"/>
              <a:t> is correct:</a:t>
            </a:r>
          </a:p>
          <a:p>
            <a:pPr eaLnBrk="1" hangingPunct="1"/>
            <a:r>
              <a:rPr lang="en-US" dirty="0"/>
              <a:t>         ● </a:t>
            </a:r>
            <a:r>
              <a:rPr lang="en-US" sz="2200" dirty="0"/>
              <a:t>If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</a:t>
            </a:r>
            <a:r>
              <a:rPr lang="en-US" sz="2200" dirty="0"/>
              <a:t> </a:t>
            </a:r>
            <a:r>
              <a:rPr lang="en-US" sz="2200" i="1" dirty="0"/>
              <a:t>L</a:t>
            </a:r>
            <a:r>
              <a:rPr lang="en-US" sz="2200" baseline="-25000" dirty="0"/>
              <a:t>1</a:t>
            </a:r>
            <a:r>
              <a:rPr lang="en-US" sz="2200" dirty="0"/>
              <a:t>, then </a:t>
            </a:r>
            <a:r>
              <a:rPr lang="en-US" sz="2200" i="1" dirty="0"/>
              <a:t>C</a:t>
            </a:r>
            <a:r>
              <a:rPr lang="en-US" sz="2200" dirty="0"/>
              <a:t>(</a:t>
            </a:r>
            <a:r>
              <a:rPr lang="en-US" sz="2200" i="1" dirty="0"/>
              <a:t>x</a:t>
            </a:r>
            <a:r>
              <a:rPr lang="en-US" sz="2200" dirty="0"/>
              <a:t>) accepts, and</a:t>
            </a:r>
          </a:p>
          <a:p>
            <a:pPr eaLnBrk="1" hangingPunct="1"/>
            <a:r>
              <a:rPr lang="en-US" dirty="0"/>
              <a:t>         ● </a:t>
            </a:r>
            <a:r>
              <a:rPr lang="en-US" sz="2200" dirty="0"/>
              <a:t>If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</a:t>
            </a:r>
            <a:r>
              <a:rPr lang="en-US" sz="2200" dirty="0"/>
              <a:t> </a:t>
            </a:r>
            <a:r>
              <a:rPr lang="en-US" sz="2200" i="1" dirty="0"/>
              <a:t>L</a:t>
            </a:r>
            <a:r>
              <a:rPr lang="en-US" sz="2200" baseline="-25000" dirty="0"/>
              <a:t>1</a:t>
            </a:r>
            <a:r>
              <a:rPr lang="en-US" sz="2200" dirty="0"/>
              <a:t>, then </a:t>
            </a:r>
            <a:r>
              <a:rPr lang="en-US" sz="2200" i="1" dirty="0"/>
              <a:t>C</a:t>
            </a:r>
            <a:r>
              <a:rPr lang="en-US" sz="2200" dirty="0"/>
              <a:t>(</a:t>
            </a:r>
            <a:r>
              <a:rPr lang="en-US" sz="2200" i="1" dirty="0"/>
              <a:t>x</a:t>
            </a:r>
            <a:r>
              <a:rPr lang="en-US" sz="2200" dirty="0"/>
              <a:t>) rejects.</a:t>
            </a: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381000" y="762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tx2"/>
                </a:solidFill>
              </a:rPr>
              <a:t>To Use Reduction for Undecidability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91200" y="4766608"/>
            <a:ext cx="3276600" cy="193899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Follow this outline in proofs that you submit..  We will see many examples in the next few sessions.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60198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Example:  </a:t>
            </a:r>
            <a:r>
              <a:rPr lang="en-US" sz="2000" dirty="0">
                <a:solidFill>
                  <a:schemeClr val="accent4"/>
                </a:solidFill>
              </a:rPr>
              <a:t>H</a:t>
            </a:r>
            <a:r>
              <a:rPr lang="en-US" sz="2000" baseline="-25000" dirty="0">
                <a:solidFill>
                  <a:schemeClr val="accent4"/>
                </a:solidFill>
                <a:sym typeface="Symbol" panose="05050102010706020507" pitchFamily="18" charset="2"/>
              </a:rPr>
              <a:t></a:t>
            </a:r>
            <a:r>
              <a:rPr lang="en-US" sz="2000" dirty="0">
                <a:solidFill>
                  <a:schemeClr val="accent4"/>
                </a:solidFill>
              </a:rPr>
              <a:t> = {&lt;</a:t>
            </a:r>
            <a:r>
              <a:rPr lang="en-US" sz="2000" i="1" dirty="0">
                <a:solidFill>
                  <a:schemeClr val="accent4"/>
                </a:solidFill>
              </a:rPr>
              <a:t>M</a:t>
            </a:r>
            <a:r>
              <a:rPr lang="en-US" sz="2000" dirty="0">
                <a:solidFill>
                  <a:schemeClr val="accent4"/>
                </a:solidFill>
              </a:rPr>
              <a:t>&gt; : TM </a:t>
            </a:r>
            <a:r>
              <a:rPr lang="en-US" sz="2000" i="1" dirty="0">
                <a:solidFill>
                  <a:schemeClr val="accent4"/>
                </a:solidFill>
              </a:rPr>
              <a:t>M</a:t>
            </a:r>
            <a:r>
              <a:rPr lang="en-US" sz="2000" dirty="0">
                <a:solidFill>
                  <a:schemeClr val="accent4"/>
                </a:solidFill>
              </a:rPr>
              <a:t> halts on </a:t>
            </a:r>
            <a:r>
              <a:rPr lang="en-US" sz="2000" dirty="0">
                <a:solidFill>
                  <a:schemeClr val="accent4"/>
                </a:solidFill>
                <a:sym typeface="Symbol" panose="05050102010706020507" pitchFamily="18" charset="2"/>
              </a:rPr>
              <a:t>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7278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Recap: The </a:t>
            </a:r>
            <a:r>
              <a:rPr lang="en-US" sz="3600" b="1" dirty="0">
                <a:solidFill>
                  <a:schemeClr val="tx2"/>
                </a:solidFill>
              </a:rPr>
              <a:t>Language H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838200" y="990600"/>
            <a:ext cx="8001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400" b="1" i="1" dirty="0"/>
          </a:p>
          <a:p>
            <a:pPr eaLnBrk="1" hangingPunct="1"/>
            <a:r>
              <a:rPr lang="en-US" sz="2400" b="1" i="1" dirty="0"/>
              <a:t>Theorem:  </a:t>
            </a:r>
            <a:r>
              <a:rPr lang="en-US" sz="2400" dirty="0"/>
              <a:t>The language: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       H = {&lt;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/>
              <a:t>&gt; : TM </a:t>
            </a:r>
            <a:r>
              <a:rPr lang="en-US" sz="2400" i="1" dirty="0"/>
              <a:t>M</a:t>
            </a:r>
            <a:r>
              <a:rPr lang="en-US" sz="2400" dirty="0"/>
              <a:t> halts on input string </a:t>
            </a:r>
            <a:r>
              <a:rPr lang="en-US" sz="2400" i="1" dirty="0"/>
              <a:t>w</a:t>
            </a:r>
            <a:r>
              <a:rPr lang="en-US" sz="2400" dirty="0"/>
              <a:t>}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dirty="0"/>
              <a:t>    ● </a:t>
            </a:r>
            <a:r>
              <a:rPr lang="en-US" sz="2400" dirty="0"/>
              <a:t>is </a:t>
            </a:r>
            <a:r>
              <a:rPr lang="en-US" sz="2400" dirty="0" err="1"/>
              <a:t>semidecidable</a:t>
            </a:r>
            <a:r>
              <a:rPr lang="en-US" sz="2400" dirty="0"/>
              <a:t>, but</a:t>
            </a:r>
          </a:p>
          <a:p>
            <a:pPr eaLnBrk="1" hangingPunct="1"/>
            <a:r>
              <a:rPr lang="en-US" dirty="0"/>
              <a:t>    ● </a:t>
            </a:r>
            <a:r>
              <a:rPr lang="en-US" sz="2400" dirty="0"/>
              <a:t>is not decidable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We proved this last time.  Questions about the proof?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Mapping Reductions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685800" y="990600"/>
            <a:ext cx="83820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1</a:t>
            </a:r>
            <a:r>
              <a:rPr lang="en-US" sz="2400">
                <a:sym typeface="Symbol" panose="05050102010706020507" pitchFamily="18" charset="2"/>
              </a:rPr>
              <a:t> is </a:t>
            </a:r>
            <a:r>
              <a:rPr lang="en-US" sz="2400" i="1">
                <a:sym typeface="Symbol" panose="05050102010706020507" pitchFamily="18" charset="2"/>
              </a:rPr>
              <a:t>mapping reducible</a:t>
            </a:r>
            <a:r>
              <a:rPr lang="en-US" sz="2400">
                <a:sym typeface="Symbol" panose="05050102010706020507" pitchFamily="18" charset="2"/>
              </a:rPr>
              <a:t> to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2</a:t>
            </a:r>
            <a:r>
              <a:rPr lang="en-US" sz="2400">
                <a:sym typeface="Symbol" panose="05050102010706020507" pitchFamily="18" charset="2"/>
              </a:rPr>
              <a:t> (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1</a:t>
            </a:r>
            <a:r>
              <a:rPr lang="en-US" sz="2400">
                <a:sym typeface="Symbol" panose="05050102010706020507" pitchFamily="18" charset="2"/>
              </a:rPr>
              <a:t> </a:t>
            </a:r>
            <a:r>
              <a:rPr lang="en-US" sz="2400" baseline="-25000">
                <a:sym typeface="Symbol" panose="05050102010706020507" pitchFamily="18" charset="2"/>
              </a:rPr>
              <a:t>M</a:t>
            </a:r>
            <a:r>
              <a:rPr lang="en-US" sz="2400">
                <a:sym typeface="Symbol" panose="05050102010706020507" pitchFamily="18" charset="2"/>
              </a:rPr>
              <a:t>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2</a:t>
            </a:r>
            <a:r>
              <a:rPr lang="en-US" sz="2400">
                <a:sym typeface="Symbol" panose="05050102010706020507" pitchFamily="18" charset="2"/>
              </a:rPr>
              <a:t>) iff there exists </a:t>
            </a: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some computable function </a:t>
            </a:r>
            <a:r>
              <a:rPr lang="en-US" sz="2400" i="1">
                <a:sym typeface="Symbol" panose="05050102010706020507" pitchFamily="18" charset="2"/>
              </a:rPr>
              <a:t>f</a:t>
            </a:r>
            <a:r>
              <a:rPr lang="en-US" sz="2400">
                <a:sym typeface="Symbol" panose="05050102010706020507" pitchFamily="18" charset="2"/>
              </a:rPr>
              <a:t> such that:</a:t>
            </a: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	 </a:t>
            </a:r>
            <a:r>
              <a:rPr lang="en-US" sz="2400" i="1">
                <a:sym typeface="Symbol" panose="05050102010706020507" pitchFamily="18" charset="2"/>
              </a:rPr>
              <a:t>x</a:t>
            </a:r>
            <a:r>
              <a:rPr lang="en-US" sz="2400">
                <a:sym typeface="Symbol" panose="05050102010706020507" pitchFamily="18" charset="2"/>
              </a:rPr>
              <a:t>* (</a:t>
            </a:r>
            <a:r>
              <a:rPr lang="en-US" sz="2400" i="1">
                <a:sym typeface="Symbol" panose="05050102010706020507" pitchFamily="18" charset="2"/>
              </a:rPr>
              <a:t>x</a:t>
            </a:r>
            <a:r>
              <a:rPr lang="en-US" sz="2400">
                <a:sym typeface="Symbol" panose="05050102010706020507" pitchFamily="18" charset="2"/>
              </a:rPr>
              <a:t> 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1</a:t>
            </a:r>
            <a:r>
              <a:rPr lang="en-US" sz="2400">
                <a:sym typeface="Symbol" panose="05050102010706020507" pitchFamily="18" charset="2"/>
              </a:rPr>
              <a:t>  </a:t>
            </a:r>
            <a:r>
              <a:rPr lang="en-US" sz="2400" i="1">
                <a:sym typeface="Symbol" panose="05050102010706020507" pitchFamily="18" charset="2"/>
              </a:rPr>
              <a:t>f</a:t>
            </a:r>
            <a:r>
              <a:rPr lang="en-US" sz="2400">
                <a:sym typeface="Symbol" panose="05050102010706020507" pitchFamily="18" charset="2"/>
              </a:rPr>
              <a:t>(</a:t>
            </a:r>
            <a:r>
              <a:rPr lang="en-US" sz="2400" i="1">
                <a:sym typeface="Symbol" panose="05050102010706020507" pitchFamily="18" charset="2"/>
              </a:rPr>
              <a:t>x</a:t>
            </a:r>
            <a:r>
              <a:rPr lang="en-US" sz="2400">
                <a:sym typeface="Symbol" panose="05050102010706020507" pitchFamily="18" charset="2"/>
              </a:rPr>
              <a:t>) 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2</a:t>
            </a:r>
            <a:r>
              <a:rPr lang="en-US" sz="2400">
                <a:sym typeface="Symbol" panose="05050102010706020507" pitchFamily="18" charset="2"/>
              </a:rPr>
              <a:t>).</a:t>
            </a: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To decide whether </a:t>
            </a:r>
            <a:r>
              <a:rPr lang="en-US" sz="2400" i="1">
                <a:sym typeface="Symbol" panose="05050102010706020507" pitchFamily="18" charset="2"/>
              </a:rPr>
              <a:t>x</a:t>
            </a:r>
            <a:r>
              <a:rPr lang="en-US" sz="2400">
                <a:sym typeface="Symbol" panose="05050102010706020507" pitchFamily="18" charset="2"/>
              </a:rPr>
              <a:t> is in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1</a:t>
            </a:r>
            <a:r>
              <a:rPr lang="en-US" sz="2400">
                <a:sym typeface="Symbol" panose="05050102010706020507" pitchFamily="18" charset="2"/>
              </a:rPr>
              <a:t>, we transform it, using </a:t>
            </a:r>
            <a:r>
              <a:rPr lang="en-US" sz="2400" i="1">
                <a:sym typeface="Symbol" panose="05050102010706020507" pitchFamily="18" charset="2"/>
              </a:rPr>
              <a:t>f</a:t>
            </a:r>
            <a:r>
              <a:rPr lang="en-US" sz="2400">
                <a:sym typeface="Symbol" panose="05050102010706020507" pitchFamily="18" charset="2"/>
              </a:rPr>
              <a:t>, </a:t>
            </a: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into a new object and ask whether that object is in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2</a:t>
            </a:r>
            <a:r>
              <a:rPr lang="en-US" sz="2400">
                <a:sym typeface="Symbol" panose="05050102010706020507" pitchFamily="18" charset="2"/>
              </a:rPr>
              <a:t>.</a:t>
            </a: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Example:</a:t>
            </a:r>
          </a:p>
          <a:p>
            <a:pPr eaLnBrk="1" hangingPunct="1"/>
            <a:endParaRPr lang="en-US" sz="2400" i="1">
              <a:sym typeface="Symbol" panose="05050102010706020507" pitchFamily="18" charset="2"/>
            </a:endParaRPr>
          </a:p>
          <a:p>
            <a:pPr eaLnBrk="1" hangingPunct="1"/>
            <a:r>
              <a:rPr lang="en-US" sz="2400" i="1">
                <a:sym typeface="Symbol" panose="05050102010706020507" pitchFamily="18" charset="2"/>
              </a:rPr>
              <a:t>     DecideNIM</a:t>
            </a:r>
            <a:r>
              <a:rPr lang="en-US" sz="2400">
                <a:sym typeface="Symbol" panose="05050102010706020507" pitchFamily="18" charset="2"/>
              </a:rPr>
              <a:t>(</a:t>
            </a:r>
            <a:r>
              <a:rPr lang="en-US" sz="2400" i="1">
                <a:sym typeface="Symbol" panose="05050102010706020507" pitchFamily="18" charset="2"/>
              </a:rPr>
              <a:t>x</a:t>
            </a:r>
            <a:r>
              <a:rPr lang="en-US" sz="2400">
                <a:sym typeface="Symbol" panose="05050102010706020507" pitchFamily="18" charset="2"/>
              </a:rPr>
              <a:t>) = </a:t>
            </a:r>
            <a:r>
              <a:rPr lang="en-US" sz="2400" i="1">
                <a:sym typeface="Symbol" panose="05050102010706020507" pitchFamily="18" charset="2"/>
              </a:rPr>
              <a:t>XOR-solve</a:t>
            </a:r>
            <a:r>
              <a:rPr lang="en-US" sz="2400">
                <a:sym typeface="Symbol" panose="05050102010706020507" pitchFamily="18" charset="2"/>
              </a:rPr>
              <a:t>(</a:t>
            </a:r>
            <a:r>
              <a:rPr lang="en-US" sz="2400" i="1">
                <a:sym typeface="Symbol" panose="05050102010706020507" pitchFamily="18" charset="2"/>
              </a:rPr>
              <a:t>transform</a:t>
            </a:r>
            <a:r>
              <a:rPr lang="en-US" sz="2400">
                <a:sym typeface="Symbol" panose="05050102010706020507" pitchFamily="18" charset="2"/>
              </a:rPr>
              <a:t>(</a:t>
            </a:r>
            <a:r>
              <a:rPr lang="en-US" sz="2400" i="1">
                <a:sym typeface="Symbol" panose="05050102010706020507" pitchFamily="18" charset="2"/>
              </a:rPr>
              <a:t>x</a:t>
            </a:r>
            <a:r>
              <a:rPr lang="en-US" sz="2400">
                <a:sym typeface="Symbol" panose="05050102010706020507" pitchFamily="18" charset="2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62078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8077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1</a:t>
            </a:r>
            <a:r>
              <a:rPr lang="en-US" sz="2800" dirty="0"/>
              <a:t>. </a:t>
            </a:r>
            <a:r>
              <a:rPr lang="en-US" sz="2800" b="1" dirty="0"/>
              <a:t>H</a:t>
            </a:r>
            <a:r>
              <a:rPr lang="en-US" sz="2800" b="1" baseline="-25000" dirty="0">
                <a:sym typeface="Symbol" panose="05050102010706020507" pitchFamily="18" charset="2"/>
              </a:rPr>
              <a:t></a:t>
            </a:r>
            <a:r>
              <a:rPr lang="en-US" sz="2800" b="1" dirty="0"/>
              <a:t> is in SD</a:t>
            </a:r>
            <a:r>
              <a:rPr lang="en-US" sz="2800" b="1" i="1" dirty="0"/>
              <a:t>.</a:t>
            </a:r>
            <a:r>
              <a:rPr lang="en-US" sz="2800" b="1" dirty="0"/>
              <a:t>  </a:t>
            </a:r>
            <a:r>
              <a:rPr lang="en-US" sz="2800" b="1" i="1" dirty="0"/>
              <a:t>T</a:t>
            </a:r>
            <a:r>
              <a:rPr lang="en-US" sz="2800" b="1" dirty="0"/>
              <a:t> semidecides it:</a:t>
            </a:r>
          </a:p>
          <a:p>
            <a:pPr eaLnBrk="1" hangingPunct="1"/>
            <a:endParaRPr lang="en-US" sz="2800" i="1" dirty="0"/>
          </a:p>
          <a:p>
            <a:pPr eaLnBrk="1" hangingPunct="1"/>
            <a:r>
              <a:rPr lang="en-US" sz="2800" i="1" dirty="0"/>
              <a:t>    T</a:t>
            </a:r>
            <a:r>
              <a:rPr lang="en-US" sz="2800" dirty="0"/>
              <a:t>(&lt;</a:t>
            </a:r>
            <a:r>
              <a:rPr lang="en-US" sz="2800" i="1" dirty="0"/>
              <a:t>M</a:t>
            </a:r>
            <a:r>
              <a:rPr lang="en-US" sz="2800" dirty="0"/>
              <a:t>&gt;) = </a:t>
            </a:r>
          </a:p>
          <a:p>
            <a:pPr eaLnBrk="1" hangingPunct="1"/>
            <a:r>
              <a:rPr lang="en-US" sz="2800" dirty="0"/>
              <a:t>        1. Run </a:t>
            </a:r>
            <a:r>
              <a:rPr lang="en-US" sz="2800" i="1" dirty="0"/>
              <a:t>M</a:t>
            </a:r>
            <a:r>
              <a:rPr lang="en-US" sz="2800" dirty="0"/>
              <a:t> on </a:t>
            </a:r>
            <a:r>
              <a:rPr lang="en-US" sz="2800" dirty="0">
                <a:sym typeface="Symbol" panose="05050102010706020507" pitchFamily="18" charset="2"/>
              </a:rPr>
              <a:t></a:t>
            </a:r>
            <a:r>
              <a:rPr lang="en-US" sz="2800" dirty="0"/>
              <a:t>.</a:t>
            </a:r>
          </a:p>
          <a:p>
            <a:pPr eaLnBrk="1" hangingPunct="1"/>
            <a:r>
              <a:rPr lang="en-US" sz="2800" dirty="0"/>
              <a:t>        2. Accept.</a:t>
            </a:r>
          </a:p>
          <a:p>
            <a:pPr eaLnBrk="1" hangingPunct="1"/>
            <a:endParaRPr lang="en-US" sz="2800" i="1" dirty="0"/>
          </a:p>
          <a:p>
            <a:pPr eaLnBrk="1" hangingPunct="1"/>
            <a:r>
              <a:rPr lang="en-US" sz="2800" i="1" dirty="0"/>
              <a:t>T</a:t>
            </a:r>
            <a:r>
              <a:rPr lang="en-US" sz="2800" dirty="0"/>
              <a:t> accepts &lt;</a:t>
            </a:r>
            <a:r>
              <a:rPr lang="en-US" sz="2800" i="1" dirty="0"/>
              <a:t>M</a:t>
            </a:r>
            <a:r>
              <a:rPr lang="en-US" sz="2800" dirty="0"/>
              <a:t>&gt; iff </a:t>
            </a:r>
            <a:r>
              <a:rPr lang="en-US" sz="2800" i="1" dirty="0"/>
              <a:t>M</a:t>
            </a:r>
            <a:r>
              <a:rPr lang="en-US" sz="2800" dirty="0"/>
              <a:t> halts on </a:t>
            </a:r>
            <a:r>
              <a:rPr lang="en-US" sz="2800" dirty="0">
                <a:sym typeface="Symbol" panose="05050102010706020507" pitchFamily="18" charset="2"/>
              </a:rPr>
              <a:t></a:t>
            </a:r>
            <a:r>
              <a:rPr lang="en-US" sz="2800" dirty="0"/>
              <a:t>, so </a:t>
            </a:r>
            <a:r>
              <a:rPr lang="en-US" sz="2800" i="1" dirty="0"/>
              <a:t>T</a:t>
            </a:r>
            <a:r>
              <a:rPr lang="en-US" sz="2800" dirty="0"/>
              <a:t> semidecides H</a:t>
            </a:r>
            <a:r>
              <a:rPr lang="en-US" sz="2800" baseline="-25000" dirty="0">
                <a:sym typeface="Symbol" panose="05050102010706020507" pitchFamily="18" charset="2"/>
              </a:rPr>
              <a:t>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*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Recall:  </a:t>
            </a:r>
            <a:r>
              <a:rPr lang="en-US" sz="2800" dirty="0"/>
              <a:t>"M halts on w" is a short way of saying "M, when started with input w, eventually halts"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457200" y="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Hidden: show </a:t>
            </a:r>
            <a:r>
              <a:rPr lang="en-US" sz="3600" b="1" dirty="0">
                <a:solidFill>
                  <a:schemeClr val="tx2"/>
                </a:solidFill>
              </a:rPr>
              <a:t>H</a:t>
            </a:r>
            <a:r>
              <a:rPr lang="en-US" sz="3600" b="1" baseline="-25000" dirty="0">
                <a:solidFill>
                  <a:schemeClr val="tx2"/>
                </a:solidFill>
                <a:sym typeface="Symbol" panose="05050102010706020507" pitchFamily="18" charset="2"/>
              </a:rPr>
              <a:t>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</a:rPr>
              <a:t>in SD but not in D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1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838200" y="914400"/>
            <a:ext cx="80772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i="1" dirty="0"/>
              <a:t>2. Theorem:</a:t>
            </a:r>
            <a:r>
              <a:rPr lang="en-US" sz="2000" dirty="0"/>
              <a:t> </a:t>
            </a:r>
            <a:r>
              <a:rPr lang="en-US" sz="2000" b="1" dirty="0"/>
              <a:t>H</a:t>
            </a:r>
            <a:r>
              <a:rPr lang="en-US" sz="2000" b="1" baseline="-25000" dirty="0">
                <a:sym typeface="Symbol" panose="05050102010706020507" pitchFamily="18" charset="2"/>
              </a:rPr>
              <a:t></a:t>
            </a:r>
            <a:r>
              <a:rPr lang="en-US" sz="2000" b="1" dirty="0"/>
              <a:t> =  {&lt;</a:t>
            </a:r>
            <a:r>
              <a:rPr lang="en-US" sz="2000" b="1" i="1" dirty="0"/>
              <a:t>M</a:t>
            </a:r>
            <a:r>
              <a:rPr lang="en-US" sz="2000" b="1" dirty="0"/>
              <a:t>&gt; : TM </a:t>
            </a:r>
            <a:r>
              <a:rPr lang="en-US" sz="2000" b="1" i="1" dirty="0"/>
              <a:t>M</a:t>
            </a:r>
            <a:r>
              <a:rPr lang="en-US" sz="2000" b="1" dirty="0"/>
              <a:t> halts on </a:t>
            </a:r>
            <a:r>
              <a:rPr lang="en-US" sz="2000" b="1" dirty="0">
                <a:sym typeface="Symbol" panose="05050102010706020507" pitchFamily="18" charset="2"/>
              </a:rPr>
              <a:t></a:t>
            </a:r>
            <a:r>
              <a:rPr lang="en-US" sz="2000" b="1" dirty="0"/>
              <a:t>} is not in D.  </a:t>
            </a:r>
          </a:p>
          <a:p>
            <a:pPr eaLnBrk="1" hangingPunct="1"/>
            <a:endParaRPr lang="en-US" sz="2000" b="1" i="1" dirty="0"/>
          </a:p>
          <a:p>
            <a:pPr eaLnBrk="1" hangingPunct="1"/>
            <a:r>
              <a:rPr lang="en-US" sz="2000" b="1" i="1" dirty="0"/>
              <a:t>Proof:</a:t>
            </a:r>
            <a:r>
              <a:rPr lang="en-US" sz="2000" dirty="0"/>
              <a:t> by reduction from H: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			H = {&lt;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: TM </a:t>
            </a:r>
            <a:r>
              <a:rPr lang="en-US" sz="2000" i="1" dirty="0"/>
              <a:t>M</a:t>
            </a:r>
            <a:r>
              <a:rPr lang="en-US" sz="2000" dirty="0"/>
              <a:t> halts on input string </a:t>
            </a:r>
            <a:r>
              <a:rPr lang="en-US" sz="2000" i="1" dirty="0"/>
              <a:t>w</a:t>
            </a:r>
            <a:r>
              <a:rPr lang="en-US" sz="2000" dirty="0"/>
              <a:t>}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			   </a:t>
            </a:r>
            <a:r>
              <a:rPr lang="en-US" sz="2000" i="1" dirty="0"/>
              <a:t>R 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(?</a:t>
            </a:r>
            <a:r>
              <a:rPr lang="en-US" sz="2000" i="1" dirty="0"/>
              <a:t>Oracle</a:t>
            </a:r>
            <a:r>
              <a:rPr lang="en-US" sz="2000" dirty="0"/>
              <a:t>) 	 H</a:t>
            </a:r>
            <a:r>
              <a:rPr lang="en-US" sz="2000" baseline="-25000" dirty="0">
                <a:sym typeface="Symbol" panose="05050102010706020507" pitchFamily="18" charset="2"/>
              </a:rPr>
              <a:t>  </a:t>
            </a:r>
            <a:r>
              <a:rPr lang="en-US" sz="2000" dirty="0"/>
              <a:t>{&lt;</a:t>
            </a:r>
            <a:r>
              <a:rPr lang="en-US" sz="2000" i="1" dirty="0"/>
              <a:t>M</a:t>
            </a:r>
            <a:r>
              <a:rPr lang="en-US" sz="2000" dirty="0"/>
              <a:t>&gt; : TM </a:t>
            </a:r>
            <a:r>
              <a:rPr lang="en-US" sz="2000" i="1" dirty="0"/>
              <a:t>M</a:t>
            </a:r>
            <a:r>
              <a:rPr lang="en-US" sz="2000" dirty="0"/>
              <a:t> halts on </a:t>
            </a:r>
            <a:r>
              <a:rPr lang="en-US" sz="2000" dirty="0">
                <a:sym typeface="Symbol" panose="05050102010706020507" pitchFamily="18" charset="2"/>
              </a:rPr>
              <a:t></a:t>
            </a:r>
            <a:r>
              <a:rPr lang="en-US" sz="2000" dirty="0"/>
              <a:t>}</a:t>
            </a:r>
          </a:p>
          <a:p>
            <a:pPr eaLnBrk="1" hangingPunct="1"/>
            <a:endParaRPr lang="en-US" sz="2000" i="1" dirty="0"/>
          </a:p>
          <a:p>
            <a:pPr eaLnBrk="1" hangingPunct="1"/>
            <a:r>
              <a:rPr lang="en-US" sz="2000" i="1" dirty="0"/>
              <a:t>R</a:t>
            </a:r>
            <a:r>
              <a:rPr lang="en-US" sz="2000" dirty="0"/>
              <a:t> is a mapping reduction from H to H</a:t>
            </a:r>
            <a:r>
              <a:rPr lang="en-US" sz="2000" baseline="-25000" dirty="0">
                <a:sym typeface="Symbol" panose="05050102010706020507" pitchFamily="18" charset="2"/>
              </a:rPr>
              <a:t></a:t>
            </a:r>
            <a:r>
              <a:rPr lang="en-US" sz="2000" dirty="0"/>
              <a:t>:</a:t>
            </a:r>
            <a:endParaRPr lang="en-US" sz="2000" i="1" dirty="0"/>
          </a:p>
          <a:p>
            <a:pPr eaLnBrk="1" hangingPunct="1"/>
            <a:r>
              <a:rPr lang="en-US" sz="2000" i="1" dirty="0"/>
              <a:t>    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&gt;) = </a:t>
            </a:r>
          </a:p>
          <a:p>
            <a:pPr eaLnBrk="1" hangingPunct="1"/>
            <a:r>
              <a:rPr lang="en-US" sz="2000" dirty="0"/>
              <a:t>        1. Construct &lt;</a:t>
            </a:r>
            <a:r>
              <a:rPr lang="en-US" sz="2000" i="1" dirty="0"/>
              <a:t>M#</a:t>
            </a:r>
            <a:r>
              <a:rPr lang="en-US" sz="2000" dirty="0"/>
              <a:t>&gt;, where </a:t>
            </a:r>
            <a:r>
              <a:rPr lang="en-US" sz="2000" i="1" dirty="0"/>
              <a:t>M#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) operates as follows:</a:t>
            </a:r>
          </a:p>
          <a:p>
            <a:pPr lvl="1" eaLnBrk="1" hangingPunct="1"/>
            <a:r>
              <a:rPr lang="en-US" sz="2000" dirty="0"/>
              <a:t>            1.1. Erase the tape.</a:t>
            </a:r>
          </a:p>
          <a:p>
            <a:pPr lvl="1" eaLnBrk="1" hangingPunct="1"/>
            <a:r>
              <a:rPr lang="en-US" sz="2000" dirty="0"/>
              <a:t>            1.2. Write </a:t>
            </a:r>
            <a:r>
              <a:rPr lang="en-US" sz="2000" i="1" dirty="0"/>
              <a:t>w</a:t>
            </a:r>
            <a:r>
              <a:rPr lang="en-US" sz="2000" dirty="0"/>
              <a:t> on the tape and move the head to the left end.</a:t>
            </a:r>
          </a:p>
          <a:p>
            <a:pPr lvl="1" eaLnBrk="1" hangingPunct="1"/>
            <a:r>
              <a:rPr lang="en-US" sz="2000" dirty="0"/>
              <a:t>            1.3. Run </a:t>
            </a:r>
            <a:r>
              <a:rPr lang="en-US" sz="2000" i="1" dirty="0"/>
              <a:t>M</a:t>
            </a:r>
            <a:r>
              <a:rPr lang="en-US" sz="2000" dirty="0"/>
              <a:t> on </a:t>
            </a:r>
            <a:r>
              <a:rPr lang="en-US" sz="2000" i="1" dirty="0"/>
              <a:t>w</a:t>
            </a:r>
            <a:r>
              <a:rPr lang="en-US" sz="2000" dirty="0"/>
              <a:t>.</a:t>
            </a:r>
          </a:p>
          <a:p>
            <a:pPr eaLnBrk="1" hangingPunct="1"/>
            <a:r>
              <a:rPr lang="en-US" sz="2000" dirty="0"/>
              <a:t>        2. Return &lt;</a:t>
            </a:r>
            <a:r>
              <a:rPr lang="en-US" sz="2000" i="1" dirty="0"/>
              <a:t>M#</a:t>
            </a:r>
            <a:r>
              <a:rPr lang="en-US" sz="2000" dirty="0"/>
              <a:t>&gt;.</a:t>
            </a:r>
          </a:p>
        </p:txBody>
      </p:sp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500" b="1" dirty="0" smtClean="0">
                <a:solidFill>
                  <a:schemeClr val="tx2"/>
                </a:solidFill>
              </a:rPr>
              <a:t>Hidden: H</a:t>
            </a:r>
            <a:r>
              <a:rPr lang="en-US" sz="3500" b="1" baseline="-25000" dirty="0">
                <a:solidFill>
                  <a:schemeClr val="tx2"/>
                </a:solidFill>
                <a:sym typeface="Symbol" panose="05050102010706020507" pitchFamily="18" charset="2"/>
              </a:rPr>
              <a:t></a:t>
            </a:r>
            <a:r>
              <a:rPr lang="en-US" sz="3500" b="1" dirty="0">
                <a:solidFill>
                  <a:schemeClr val="tx2"/>
                </a:solidFill>
              </a:rPr>
              <a:t> = {&lt;</a:t>
            </a:r>
            <a:r>
              <a:rPr lang="en-US" sz="3500" b="1" i="1" dirty="0">
                <a:solidFill>
                  <a:schemeClr val="tx2"/>
                </a:solidFill>
              </a:rPr>
              <a:t>M</a:t>
            </a:r>
            <a:r>
              <a:rPr lang="en-US" sz="3500" b="1" dirty="0">
                <a:solidFill>
                  <a:schemeClr val="tx2"/>
                </a:solidFill>
              </a:rPr>
              <a:t>&gt; : TM </a:t>
            </a:r>
            <a:r>
              <a:rPr lang="en-US" sz="3500" b="1" i="1" dirty="0">
                <a:solidFill>
                  <a:schemeClr val="tx2"/>
                </a:solidFill>
              </a:rPr>
              <a:t>M</a:t>
            </a:r>
            <a:r>
              <a:rPr lang="en-US" sz="3500" b="1" dirty="0">
                <a:solidFill>
                  <a:schemeClr val="tx2"/>
                </a:solidFill>
              </a:rPr>
              <a:t> halts on </a:t>
            </a:r>
            <a:r>
              <a:rPr lang="en-US" sz="3500" b="1" dirty="0">
                <a:solidFill>
                  <a:schemeClr val="tx2"/>
                </a:solidFill>
                <a:sym typeface="Symbol" panose="05050102010706020507" pitchFamily="18" charset="2"/>
              </a:rPr>
              <a:t></a:t>
            </a:r>
            <a:r>
              <a:rPr lang="en-US" sz="3500" b="1" dirty="0">
                <a:solidFill>
                  <a:schemeClr val="tx2"/>
                </a:solidFill>
              </a:rPr>
              <a:t>}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27652" name="Line 8"/>
          <p:cNvSpPr>
            <a:spLocks noChangeShapeType="1"/>
          </p:cNvSpPr>
          <p:nvPr/>
        </p:nvSpPr>
        <p:spPr bwMode="auto">
          <a:xfrm>
            <a:off x="3352800" y="2590800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228600" y="6477000"/>
            <a:ext cx="576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/>
              <a:t>*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24400" y="1371600"/>
            <a:ext cx="38862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 smtClean="0">
                <a:sym typeface="Symbol" panose="05050102010706020507" pitchFamily="18" charset="2"/>
              </a:rPr>
              <a:t></a:t>
            </a:r>
            <a:r>
              <a:rPr lang="en-US" dirty="0" smtClean="0">
                <a:sym typeface="Symbol" panose="05050102010706020507" pitchFamily="18" charset="2"/>
              </a:rPr>
              <a:t> ≤ H </a:t>
            </a:r>
            <a:r>
              <a:rPr lang="en-US" b="1" dirty="0" smtClean="0">
                <a:sym typeface="Symbol" panose="05050102010706020507" pitchFamily="18" charset="2"/>
              </a:rPr>
              <a:t>is intuitive, the other way not so obvious.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 dirty="0"/>
              <a:t> 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&gt;) = </a:t>
            </a:r>
          </a:p>
          <a:p>
            <a:pPr eaLnBrk="1" hangingPunct="1"/>
            <a:r>
              <a:rPr lang="en-US" sz="2000" dirty="0"/>
              <a:t>        1. Construct &lt;</a:t>
            </a:r>
            <a:r>
              <a:rPr lang="en-US" sz="2000" i="1" dirty="0"/>
              <a:t>M#</a:t>
            </a:r>
            <a:r>
              <a:rPr lang="en-US" sz="2000" dirty="0"/>
              <a:t>&gt;, where </a:t>
            </a:r>
            <a:r>
              <a:rPr lang="en-US" sz="2000" i="1" dirty="0"/>
              <a:t>M#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) operates as follows:</a:t>
            </a:r>
          </a:p>
          <a:p>
            <a:pPr lvl="1" eaLnBrk="1" hangingPunct="1"/>
            <a:r>
              <a:rPr lang="en-US" sz="2000" dirty="0"/>
              <a:t>            1.1. Erase the tape.</a:t>
            </a:r>
          </a:p>
          <a:p>
            <a:pPr lvl="1" eaLnBrk="1" hangingPunct="1"/>
            <a:r>
              <a:rPr lang="en-US" sz="2000" dirty="0"/>
              <a:t>            1.2. Write </a:t>
            </a:r>
            <a:r>
              <a:rPr lang="en-US" sz="2000" i="1" dirty="0"/>
              <a:t>w</a:t>
            </a:r>
            <a:r>
              <a:rPr lang="en-US" sz="2000" dirty="0"/>
              <a:t> on the tape and move the head to the left end.</a:t>
            </a:r>
          </a:p>
          <a:p>
            <a:pPr lvl="1" eaLnBrk="1" hangingPunct="1"/>
            <a:r>
              <a:rPr lang="en-US" sz="2000" dirty="0"/>
              <a:t>            1.3. Run </a:t>
            </a:r>
            <a:r>
              <a:rPr lang="en-US" sz="2000" i="1" dirty="0"/>
              <a:t>M</a:t>
            </a:r>
            <a:r>
              <a:rPr lang="en-US" sz="2000" dirty="0"/>
              <a:t> on </a:t>
            </a:r>
            <a:r>
              <a:rPr lang="en-US" sz="2000" i="1" dirty="0"/>
              <a:t>w</a:t>
            </a:r>
            <a:r>
              <a:rPr lang="en-US" sz="2000" dirty="0"/>
              <a:t>.</a:t>
            </a:r>
          </a:p>
          <a:p>
            <a:pPr eaLnBrk="1" hangingPunct="1"/>
            <a:r>
              <a:rPr lang="en-US" sz="2000" dirty="0"/>
              <a:t>        2. Return &lt;</a:t>
            </a:r>
            <a:r>
              <a:rPr lang="en-US" sz="2000" i="1" dirty="0"/>
              <a:t>M#</a:t>
            </a:r>
            <a:r>
              <a:rPr lang="en-US" sz="2000" dirty="0"/>
              <a:t>&gt;.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If </a:t>
            </a:r>
            <a:r>
              <a:rPr lang="en-US" sz="2000" i="1" dirty="0"/>
              <a:t>Oracle</a:t>
            </a:r>
            <a:r>
              <a:rPr lang="en-US" sz="2000" dirty="0"/>
              <a:t> exists, </a:t>
            </a:r>
            <a:r>
              <a:rPr lang="en-US" sz="2000" i="1" dirty="0"/>
              <a:t>C</a:t>
            </a:r>
            <a:r>
              <a:rPr lang="en-US" sz="2000" dirty="0"/>
              <a:t> = </a:t>
            </a:r>
            <a:r>
              <a:rPr lang="en-US" sz="2000" i="1" dirty="0"/>
              <a:t>Oracle</a:t>
            </a:r>
            <a:r>
              <a:rPr lang="en-US" sz="2000" dirty="0"/>
              <a:t>(</a:t>
            </a:r>
            <a:r>
              <a:rPr lang="en-US" sz="2000" i="1" dirty="0"/>
              <a:t>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&gt;)) decides H:</a:t>
            </a:r>
          </a:p>
          <a:p>
            <a:pPr eaLnBrk="1" hangingPunct="1"/>
            <a:endParaRPr lang="en-US" sz="2000" i="1" dirty="0"/>
          </a:p>
          <a:p>
            <a:pPr eaLnBrk="1" hangingPunct="1"/>
            <a:r>
              <a:rPr lang="en-US" sz="2000" dirty="0"/>
              <a:t>    ● </a:t>
            </a:r>
            <a:r>
              <a:rPr lang="en-US" sz="2000" i="1" dirty="0"/>
              <a:t>C</a:t>
            </a:r>
            <a:r>
              <a:rPr lang="en-US" sz="2000" dirty="0"/>
              <a:t> is correct: </a:t>
            </a:r>
            <a:r>
              <a:rPr lang="en-US" sz="2000" i="1" dirty="0"/>
              <a:t>M#</a:t>
            </a:r>
            <a:r>
              <a:rPr lang="en-US" sz="2000" dirty="0"/>
              <a:t> ignores its own input.  It halts on everything or </a:t>
            </a:r>
          </a:p>
          <a:p>
            <a:pPr eaLnBrk="1" hangingPunct="1"/>
            <a:r>
              <a:rPr lang="en-US" sz="2000" dirty="0"/>
              <a:t>       nothing.  So:</a:t>
            </a:r>
          </a:p>
          <a:p>
            <a:pPr eaLnBrk="1" hangingPunct="1"/>
            <a:r>
              <a:rPr lang="en-US" sz="2000" dirty="0"/>
              <a:t>        ● 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</a:t>
            </a:r>
            <a:r>
              <a:rPr lang="en-US" sz="2000" dirty="0">
                <a:sym typeface="Symbol" panose="05050102010706020507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i="1" dirty="0"/>
              <a:t>H</a:t>
            </a:r>
            <a:r>
              <a:rPr lang="en-US" sz="2000" dirty="0"/>
              <a:t>: </a:t>
            </a:r>
            <a:r>
              <a:rPr lang="en-US" sz="2000" i="1" dirty="0"/>
              <a:t>M</a:t>
            </a:r>
            <a:r>
              <a:rPr lang="en-US" sz="2000" dirty="0"/>
              <a:t> halts on </a:t>
            </a:r>
            <a:r>
              <a:rPr lang="en-US" sz="2000" i="1" dirty="0"/>
              <a:t>w</a:t>
            </a:r>
            <a:r>
              <a:rPr lang="en-US" sz="2000" dirty="0"/>
              <a:t>, so </a:t>
            </a:r>
            <a:r>
              <a:rPr lang="en-US" sz="2000" i="1" dirty="0"/>
              <a:t>M#</a:t>
            </a:r>
            <a:r>
              <a:rPr lang="en-US" sz="2000" dirty="0"/>
              <a:t> halts on everything.  In </a:t>
            </a:r>
          </a:p>
          <a:p>
            <a:pPr eaLnBrk="1" hangingPunct="1"/>
            <a:r>
              <a:rPr lang="en-US" sz="2000" dirty="0"/>
              <a:t>          particular, it halts on </a:t>
            </a:r>
            <a:r>
              <a:rPr lang="en-US" sz="2000" dirty="0">
                <a:sym typeface="Symbol" panose="05050102010706020507" pitchFamily="18" charset="2"/>
              </a:rPr>
              <a:t></a:t>
            </a:r>
            <a:r>
              <a:rPr lang="en-US" sz="2000" dirty="0"/>
              <a:t>.  </a:t>
            </a:r>
            <a:r>
              <a:rPr lang="en-US" sz="2000" i="1" dirty="0"/>
              <a:t>Oracle</a:t>
            </a:r>
            <a:r>
              <a:rPr lang="en-US" sz="2000" dirty="0"/>
              <a:t> accepts.</a:t>
            </a:r>
          </a:p>
          <a:p>
            <a:pPr eaLnBrk="1" hangingPunct="1"/>
            <a:r>
              <a:rPr lang="en-US" sz="2000" dirty="0"/>
              <a:t>        ● 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</a:t>
            </a:r>
            <a:r>
              <a:rPr lang="en-US" sz="2000" dirty="0">
                <a:sym typeface="Symbol" panose="05050102010706020507" pitchFamily="18" charset="2"/>
              </a:rPr>
              <a:t></a:t>
            </a:r>
            <a:r>
              <a:rPr lang="en-US" sz="2000" dirty="0"/>
              <a:t> </a:t>
            </a:r>
            <a:r>
              <a:rPr lang="en-US" sz="2000" i="1" dirty="0"/>
              <a:t>H</a:t>
            </a:r>
            <a:r>
              <a:rPr lang="en-US" sz="2000" dirty="0"/>
              <a:t>: </a:t>
            </a:r>
            <a:r>
              <a:rPr lang="en-US" sz="2000" i="1" dirty="0"/>
              <a:t>M</a:t>
            </a:r>
            <a:r>
              <a:rPr lang="en-US" sz="2000" dirty="0"/>
              <a:t> does not halt on </a:t>
            </a:r>
            <a:r>
              <a:rPr lang="en-US" sz="2000" i="1" dirty="0"/>
              <a:t>w</a:t>
            </a:r>
            <a:r>
              <a:rPr lang="en-US" sz="2000" dirty="0"/>
              <a:t>, so </a:t>
            </a:r>
            <a:r>
              <a:rPr lang="en-US" sz="2000" i="1" dirty="0"/>
              <a:t>M#</a:t>
            </a:r>
            <a:r>
              <a:rPr lang="en-US" sz="2000" dirty="0"/>
              <a:t> halts on nothing and </a:t>
            </a:r>
          </a:p>
          <a:p>
            <a:pPr eaLnBrk="1" hangingPunct="1"/>
            <a:r>
              <a:rPr lang="en-US" sz="2000" dirty="0"/>
              <a:t>          thus not on </a:t>
            </a:r>
            <a:r>
              <a:rPr lang="en-US" sz="2000" dirty="0">
                <a:sym typeface="Symbol" panose="05050102010706020507" pitchFamily="18" charset="2"/>
              </a:rPr>
              <a:t></a:t>
            </a:r>
            <a:r>
              <a:rPr lang="en-US" sz="2000" dirty="0"/>
              <a:t>.  </a:t>
            </a:r>
            <a:r>
              <a:rPr lang="en-US" sz="2000" i="1" dirty="0"/>
              <a:t>Oracle</a:t>
            </a:r>
            <a:r>
              <a:rPr lang="en-US" sz="2000" dirty="0"/>
              <a:t> rejects.</a:t>
            </a:r>
          </a:p>
          <a:p>
            <a:pPr eaLnBrk="1" hangingPunct="1"/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Hidden: Proof</a:t>
            </a:r>
            <a:r>
              <a:rPr lang="en-US" sz="3600" b="1" dirty="0">
                <a:solidFill>
                  <a:schemeClr val="tx2"/>
                </a:solidFill>
              </a:rPr>
              <a:t>, Continued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777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-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If  H were in </a:t>
            </a:r>
            <a:r>
              <a:rPr lang="en-US" sz="3600" b="1" dirty="0" smtClean="0">
                <a:solidFill>
                  <a:schemeClr val="tx2"/>
                </a:solidFill>
              </a:rPr>
              <a:t>D, then SD would equal D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685800" y="2057400"/>
            <a:ext cx="8305800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i="1" dirty="0"/>
              <a:t>Theorem:</a:t>
            </a:r>
            <a:r>
              <a:rPr lang="en-US" sz="2200" dirty="0"/>
              <a:t> If H were in D then every SD language would be in D.</a:t>
            </a:r>
          </a:p>
          <a:p>
            <a:pPr eaLnBrk="1" hangingPunct="1"/>
            <a:endParaRPr lang="en-US" sz="900" b="1" i="1" dirty="0"/>
          </a:p>
          <a:p>
            <a:pPr eaLnBrk="1" hangingPunct="1"/>
            <a:r>
              <a:rPr lang="en-US" sz="2200" b="1" i="1" dirty="0"/>
              <a:t>Proof:</a:t>
            </a:r>
            <a:r>
              <a:rPr lang="en-US" sz="2200" dirty="0"/>
              <a:t> Let </a:t>
            </a:r>
            <a:r>
              <a:rPr lang="en-US" sz="2200" i="1" dirty="0"/>
              <a:t>L</a:t>
            </a:r>
            <a:r>
              <a:rPr lang="en-US" sz="2200" dirty="0"/>
              <a:t> be any SD language.  </a:t>
            </a:r>
            <a:r>
              <a:rPr lang="en-US" sz="2200" dirty="0" smtClean="0"/>
              <a:t>There </a:t>
            </a:r>
            <a:r>
              <a:rPr lang="en-US" sz="2200" dirty="0"/>
              <a:t>exists a TM </a:t>
            </a:r>
            <a:r>
              <a:rPr lang="en-US" sz="2200" i="1" dirty="0"/>
              <a:t>M</a:t>
            </a:r>
            <a:r>
              <a:rPr lang="en-US" sz="2200" i="1" baseline="-25000" dirty="0"/>
              <a:t>L</a:t>
            </a:r>
            <a:r>
              <a:rPr lang="en-US" sz="2200" dirty="0"/>
              <a:t> that </a:t>
            </a:r>
            <a:r>
              <a:rPr lang="en-US" sz="2200" dirty="0" err="1" smtClean="0"/>
              <a:t>semidecides</a:t>
            </a:r>
            <a:r>
              <a:rPr lang="en-US" sz="2200" dirty="0" smtClean="0"/>
              <a:t> </a:t>
            </a:r>
            <a:r>
              <a:rPr lang="en-US" sz="2200" dirty="0"/>
              <a:t>it. </a:t>
            </a:r>
            <a:r>
              <a:rPr lang="en-US" sz="2000" dirty="0" smtClean="0"/>
              <a:t>The following machine M' decides whether </a:t>
            </a:r>
            <a:r>
              <a:rPr lang="en-US" sz="2000" i="1" dirty="0" smtClean="0"/>
              <a:t>w</a:t>
            </a:r>
            <a:r>
              <a:rPr lang="en-US" sz="2000" dirty="0" smtClean="0"/>
              <a:t> is in </a:t>
            </a:r>
            <a:r>
              <a:rPr lang="en-US" sz="2000" i="1" dirty="0" smtClean="0"/>
              <a:t>L</a:t>
            </a:r>
            <a:r>
              <a:rPr lang="en-US" sz="2000" dirty="0" smtClean="0"/>
              <a:t>(</a:t>
            </a:r>
            <a:r>
              <a:rPr lang="en-US" sz="2000" i="1" dirty="0" smtClean="0"/>
              <a:t>M</a:t>
            </a:r>
            <a:r>
              <a:rPr lang="en-US" sz="2000" i="1" baseline="-25000" dirty="0" smtClean="0"/>
              <a:t>L</a:t>
            </a:r>
            <a:r>
              <a:rPr lang="en-US" sz="2000" dirty="0" smtClean="0"/>
              <a:t>):</a:t>
            </a:r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 smtClean="0"/>
              <a:t> </a:t>
            </a:r>
            <a:endParaRPr lang="en-US" sz="2200" dirty="0"/>
          </a:p>
          <a:p>
            <a:pPr eaLnBrk="1" hangingPunct="1"/>
            <a:endParaRPr lang="en-US" sz="2200" dirty="0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685800" y="762000"/>
            <a:ext cx="807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/>
              <a:t>Recall: H </a:t>
            </a:r>
            <a:r>
              <a:rPr lang="en-US" sz="2400" dirty="0"/>
              <a:t>= {&lt;</a:t>
            </a:r>
            <a:r>
              <a:rPr lang="en-US" sz="2400" i="1" dirty="0" smtClean="0"/>
              <a:t>M</a:t>
            </a:r>
            <a:r>
              <a:rPr lang="en-US" sz="2400" dirty="0" smtClean="0"/>
              <a:t>, </a:t>
            </a:r>
            <a:r>
              <a:rPr lang="en-US" sz="2400" i="1" dirty="0" smtClean="0"/>
              <a:t>w&gt;</a:t>
            </a:r>
            <a:r>
              <a:rPr lang="en-US" sz="2400" dirty="0" smtClean="0"/>
              <a:t> </a:t>
            </a:r>
            <a:r>
              <a:rPr lang="en-US" sz="2400" dirty="0"/>
              <a:t>: TM </a:t>
            </a:r>
            <a:r>
              <a:rPr lang="en-US" sz="2400" i="1" dirty="0"/>
              <a:t>M</a:t>
            </a:r>
            <a:r>
              <a:rPr lang="en-US" sz="2400" dirty="0"/>
              <a:t> halts on input string </a:t>
            </a:r>
            <a:r>
              <a:rPr lang="en-US" sz="2400" i="1" dirty="0"/>
              <a:t>w</a:t>
            </a:r>
            <a:r>
              <a:rPr lang="en-US" sz="2400" dirty="0" smtClean="0"/>
              <a:t>}</a:t>
            </a:r>
          </a:p>
          <a:p>
            <a:pPr eaLnBrk="1" hangingPunct="1"/>
            <a:r>
              <a:rPr lang="en-US" sz="2400" dirty="0" smtClean="0"/>
              <a:t>    We know that H</a:t>
            </a:r>
            <a:r>
              <a:rPr lang="en-US" sz="2400" dirty="0" smtClean="0">
                <a:sym typeface="Symbol" pitchFamily="18" charset="2"/>
              </a:rPr>
              <a:t>S</a:t>
            </a:r>
            <a:r>
              <a:rPr lang="en-US" sz="2400" dirty="0" smtClean="0"/>
              <a:t>D.  If H were also in D, then there would exist a TM </a:t>
            </a:r>
            <a:r>
              <a:rPr lang="en-US" sz="2400" i="1" dirty="0" smtClean="0"/>
              <a:t>O</a:t>
            </a:r>
            <a:r>
              <a:rPr lang="en-US" sz="2400" dirty="0" smtClean="0"/>
              <a:t> that decides it.  (O is for </a:t>
            </a:r>
            <a:r>
              <a:rPr lang="en-US" sz="2400" i="1" dirty="0" smtClean="0"/>
              <a:t>Oracle</a:t>
            </a:r>
            <a:r>
              <a:rPr lang="en-US" sz="2400" dirty="0" smtClean="0"/>
              <a:t>)</a:t>
            </a:r>
          </a:p>
          <a:p>
            <a:pPr eaLnBrk="1" hangingPunct="1"/>
            <a:endParaRPr lang="en-US" sz="24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66800" y="4038600"/>
            <a:ext cx="76962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i="1" dirty="0"/>
              <a:t>M'</a:t>
            </a:r>
            <a:r>
              <a:rPr lang="en-US" sz="2200" dirty="0"/>
              <a:t>(</a:t>
            </a:r>
            <a:r>
              <a:rPr lang="en-US" sz="2200" i="1" dirty="0"/>
              <a:t>w</a:t>
            </a:r>
            <a:r>
              <a:rPr lang="en-US" sz="2200" dirty="0"/>
              <a:t>: string) = </a:t>
            </a:r>
          </a:p>
          <a:p>
            <a:pPr eaLnBrk="1" hangingPunct="1"/>
            <a:r>
              <a:rPr lang="en-US" sz="2200" dirty="0"/>
              <a:t>    1. Run </a:t>
            </a:r>
            <a:r>
              <a:rPr lang="en-US" sz="2200" i="1" dirty="0"/>
              <a:t>O</a:t>
            </a:r>
            <a:r>
              <a:rPr lang="en-US" sz="2200" dirty="0"/>
              <a:t> on &lt;</a:t>
            </a:r>
            <a:r>
              <a:rPr lang="en-US" sz="2200" i="1" dirty="0"/>
              <a:t>M</a:t>
            </a:r>
            <a:r>
              <a:rPr lang="en-US" sz="2200" i="1" baseline="-25000" dirty="0"/>
              <a:t>L</a:t>
            </a:r>
            <a:r>
              <a:rPr lang="en-US" sz="2200" dirty="0"/>
              <a:t>, </a:t>
            </a:r>
            <a:r>
              <a:rPr lang="en-US" sz="2200" i="1" dirty="0"/>
              <a:t>w</a:t>
            </a:r>
            <a:r>
              <a:rPr lang="en-US" sz="2200" dirty="0"/>
              <a:t>&gt;. </a:t>
            </a:r>
            <a:r>
              <a:rPr lang="en-US" sz="2200" dirty="0" smtClean="0"/>
              <a:t>    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(O will always halt)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en-US" sz="2200" dirty="0"/>
              <a:t>    2. If </a:t>
            </a:r>
            <a:r>
              <a:rPr lang="en-US" sz="2200" i="1" dirty="0"/>
              <a:t>O</a:t>
            </a:r>
            <a:r>
              <a:rPr lang="en-US" sz="2200" dirty="0"/>
              <a:t> accepts (i.e., </a:t>
            </a:r>
            <a:r>
              <a:rPr lang="en-US" sz="2200" i="1" dirty="0"/>
              <a:t>M</a:t>
            </a:r>
            <a:r>
              <a:rPr lang="en-US" sz="2200" i="1" baseline="-25000" dirty="0"/>
              <a:t>L</a:t>
            </a:r>
            <a:r>
              <a:rPr lang="en-US" sz="2200" dirty="0"/>
              <a:t> will </a:t>
            </a:r>
            <a:r>
              <a:rPr lang="en-US" sz="2200" dirty="0" smtClean="0"/>
              <a:t>halt on input w), </a:t>
            </a:r>
            <a:r>
              <a:rPr lang="en-US" sz="2200" dirty="0"/>
              <a:t>then:</a:t>
            </a:r>
          </a:p>
          <a:p>
            <a:pPr lvl="1" eaLnBrk="1" hangingPunct="1"/>
            <a:r>
              <a:rPr lang="en-US" sz="2200" dirty="0"/>
              <a:t>        2.1. Run </a:t>
            </a:r>
            <a:r>
              <a:rPr lang="en-US" sz="2200" i="1" dirty="0"/>
              <a:t>M</a:t>
            </a:r>
            <a:r>
              <a:rPr lang="en-US" sz="2200" i="1" baseline="-25000" dirty="0"/>
              <a:t>L</a:t>
            </a:r>
            <a:r>
              <a:rPr lang="en-US" sz="2200" dirty="0"/>
              <a:t> on </a:t>
            </a:r>
            <a:r>
              <a:rPr lang="en-US" sz="2200" i="1" dirty="0"/>
              <a:t>w</a:t>
            </a:r>
            <a:r>
              <a:rPr lang="en-US" sz="2200" dirty="0"/>
              <a:t>.</a:t>
            </a:r>
          </a:p>
          <a:p>
            <a:pPr lvl="1" eaLnBrk="1" hangingPunct="1"/>
            <a:r>
              <a:rPr lang="en-US" sz="2200" dirty="0"/>
              <a:t>        2.2. If it accepts, accept.  </a:t>
            </a:r>
            <a:endParaRPr lang="en-US" sz="2200" dirty="0" smtClean="0"/>
          </a:p>
          <a:p>
            <a:pPr lvl="1" eaLnBrk="1" hangingPunct="1"/>
            <a:r>
              <a:rPr lang="en-US" sz="2200" dirty="0"/>
              <a:t> </a:t>
            </a:r>
            <a:r>
              <a:rPr lang="en-US" sz="2200" dirty="0" smtClean="0"/>
              <a:t>       2.3  Else </a:t>
            </a:r>
            <a:r>
              <a:rPr lang="en-US" sz="2200" dirty="0"/>
              <a:t>reject.</a:t>
            </a:r>
          </a:p>
          <a:p>
            <a:pPr eaLnBrk="1" hangingPunct="1"/>
            <a:r>
              <a:rPr lang="en-US" sz="2200" dirty="0"/>
              <a:t>    3. Else reject.</a:t>
            </a:r>
          </a:p>
          <a:p>
            <a:pPr eaLnBrk="1" hangingPunct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8427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457200" y="762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Every CF Language is in D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9459" name="Text Box 9"/>
          <p:cNvSpPr txBox="1">
            <a:spLocks noChangeArrowheads="1"/>
          </p:cNvSpPr>
          <p:nvPr/>
        </p:nvSpPr>
        <p:spPr bwMode="auto">
          <a:xfrm>
            <a:off x="381000" y="990600"/>
            <a:ext cx="8610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sz="2400" b="1" i="1"/>
              <a:t>Theorem:</a:t>
            </a:r>
            <a:r>
              <a:rPr lang="en-US" sz="2400" b="1"/>
              <a:t> </a:t>
            </a:r>
            <a:r>
              <a:rPr lang="en-US" sz="2400"/>
              <a:t>The set of context-free languages is a </a:t>
            </a:r>
            <a:r>
              <a:rPr lang="en-US" sz="2400" i="1"/>
              <a:t>proper</a:t>
            </a:r>
            <a:r>
              <a:rPr lang="en-US" sz="2400"/>
              <a:t> subset of D.</a:t>
            </a:r>
          </a:p>
          <a:p>
            <a:pPr lvl="1" eaLnBrk="1" hangingPunct="1"/>
            <a:endParaRPr lang="en-US" sz="2400" b="1" i="1"/>
          </a:p>
          <a:p>
            <a:pPr lvl="1" eaLnBrk="1" hangingPunct="1"/>
            <a:r>
              <a:rPr lang="en-US" sz="2400" b="1" i="1"/>
              <a:t>Proof:</a:t>
            </a:r>
            <a:r>
              <a:rPr lang="en-US" sz="2400"/>
              <a:t>  </a:t>
            </a:r>
          </a:p>
          <a:p>
            <a:pPr lvl="1" eaLnBrk="1" hangingPunct="1"/>
            <a:r>
              <a:rPr lang="en-US"/>
              <a:t>● </a:t>
            </a:r>
            <a:r>
              <a:rPr lang="en-US" sz="2400"/>
              <a:t>Every context-free language is decidable, so the context-</a:t>
            </a:r>
          </a:p>
          <a:p>
            <a:pPr lvl="1" eaLnBrk="1" hangingPunct="1"/>
            <a:r>
              <a:rPr lang="en-US" sz="2400"/>
              <a:t>   free languages are a subset of D.  </a:t>
            </a:r>
          </a:p>
          <a:p>
            <a:pPr lvl="1" eaLnBrk="1" hangingPunct="1"/>
            <a:r>
              <a:rPr lang="en-US"/>
              <a:t>● </a:t>
            </a:r>
            <a:r>
              <a:rPr lang="en-US" sz="2400"/>
              <a:t>There is at least one language, A</a:t>
            </a:r>
            <a:r>
              <a:rPr lang="en-US" sz="2400" baseline="30000"/>
              <a:t>n</a:t>
            </a:r>
            <a:r>
              <a:rPr lang="en-US" sz="2400"/>
              <a:t>B</a:t>
            </a:r>
            <a:r>
              <a:rPr lang="en-US" sz="2400" baseline="30000"/>
              <a:t>n</a:t>
            </a:r>
            <a:r>
              <a:rPr lang="en-US" sz="2400"/>
              <a:t>C</a:t>
            </a:r>
            <a:r>
              <a:rPr lang="en-US" sz="2400" baseline="30000"/>
              <a:t>n</a:t>
            </a:r>
            <a:r>
              <a:rPr lang="en-US" sz="2400"/>
              <a:t>, that is decidable </a:t>
            </a:r>
          </a:p>
          <a:p>
            <a:pPr lvl="1" eaLnBrk="1" hangingPunct="1"/>
            <a:r>
              <a:rPr lang="en-US" sz="2400"/>
              <a:t>   but not context-free.  </a:t>
            </a:r>
          </a:p>
          <a:p>
            <a:pPr lvl="1" eaLnBrk="1" hangingPunct="1"/>
            <a:endParaRPr lang="en-US" sz="2400"/>
          </a:p>
          <a:p>
            <a:pPr lvl="1" eaLnBrk="1" hangingPunct="1"/>
            <a:r>
              <a:rPr lang="en-US" sz="2400"/>
              <a:t>So the context-free languages are a </a:t>
            </a:r>
            <a:r>
              <a:rPr lang="en-US" sz="2400" i="1"/>
              <a:t>proper</a:t>
            </a:r>
            <a:r>
              <a:rPr lang="en-US" sz="2400"/>
              <a:t> subset of D. </a:t>
            </a:r>
          </a:p>
        </p:txBody>
      </p:sp>
    </p:spTree>
    <p:extLst>
      <p:ext uri="{BB962C8B-B14F-4D97-AF65-F5344CB8AC3E}">
        <p14:creationId xmlns:p14="http://schemas.microsoft.com/office/powerpoint/2010/main" val="5003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685800" y="1524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300" b="1">
                <a:solidFill>
                  <a:schemeClr val="tx2"/>
                </a:solidFill>
              </a:rPr>
              <a:t>Decidable and Semidecidable Languages</a:t>
            </a:r>
          </a:p>
        </p:txBody>
      </p:sp>
      <p:sp>
        <p:nvSpPr>
          <p:cNvPr id="20483" name="Text Box 15"/>
          <p:cNvSpPr txBox="1">
            <a:spLocks noChangeArrowheads="1"/>
          </p:cNvSpPr>
          <p:nvPr/>
        </p:nvSpPr>
        <p:spPr bwMode="auto">
          <a:xfrm>
            <a:off x="762000" y="838200"/>
            <a:ext cx="8001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dirty="0"/>
              <a:t>Almost every obvious language that is in SD is also in D:</a:t>
            </a:r>
          </a:p>
          <a:p>
            <a:pPr eaLnBrk="1" hangingPunct="1"/>
            <a:r>
              <a:rPr lang="en-US" sz="2200" dirty="0"/>
              <a:t>  </a:t>
            </a:r>
          </a:p>
          <a:p>
            <a:pPr eaLnBrk="1" hangingPunct="1"/>
            <a:r>
              <a:rPr lang="en-US" dirty="0"/>
              <a:t>    ● </a:t>
            </a:r>
            <a:r>
              <a:rPr lang="en-US" sz="2200" dirty="0" err="1"/>
              <a:t>A</a:t>
            </a:r>
            <a:r>
              <a:rPr lang="en-US" sz="2200" baseline="30000" dirty="0" err="1"/>
              <a:t>n</a:t>
            </a:r>
            <a:r>
              <a:rPr lang="en-US" sz="2200" dirty="0" err="1"/>
              <a:t>B</a:t>
            </a:r>
            <a:r>
              <a:rPr lang="en-US" sz="2200" baseline="30000" dirty="0" err="1"/>
              <a:t>n</a:t>
            </a:r>
            <a:r>
              <a:rPr lang="en-US" sz="2200" dirty="0" err="1"/>
              <a:t>C</a:t>
            </a:r>
            <a:r>
              <a:rPr lang="en-US" sz="2200" baseline="30000" dirty="0" err="1"/>
              <a:t>n</a:t>
            </a:r>
            <a:r>
              <a:rPr lang="en-US" sz="2200" dirty="0"/>
              <a:t> = {</a:t>
            </a:r>
            <a:r>
              <a:rPr lang="en-US" sz="2200" dirty="0" err="1">
                <a:latin typeface="Courier New" pitchFamily="49" charset="0"/>
              </a:rPr>
              <a:t>a</a:t>
            </a:r>
            <a:r>
              <a:rPr lang="en-US" sz="2200" i="1" baseline="30000" dirty="0" err="1"/>
              <a:t>n</a:t>
            </a:r>
            <a:r>
              <a:rPr lang="en-US" sz="2200" dirty="0" err="1">
                <a:latin typeface="Courier New" pitchFamily="49" charset="0"/>
              </a:rPr>
              <a:t>b</a:t>
            </a:r>
            <a:r>
              <a:rPr lang="en-US" sz="2200" i="1" baseline="30000" dirty="0" err="1"/>
              <a:t>n</a:t>
            </a:r>
            <a:r>
              <a:rPr lang="en-US" sz="2200" dirty="0" err="1">
                <a:latin typeface="Courier New" pitchFamily="49" charset="0"/>
              </a:rPr>
              <a:t>c</a:t>
            </a:r>
            <a:r>
              <a:rPr lang="en-US" sz="2200" i="1" baseline="30000" dirty="0" err="1"/>
              <a:t>n</a:t>
            </a:r>
            <a:r>
              <a:rPr lang="en-US" sz="2200" dirty="0"/>
              <a:t>, </a:t>
            </a:r>
            <a:r>
              <a:rPr lang="en-US" sz="2200" i="1" dirty="0"/>
              <a:t>n</a:t>
            </a:r>
            <a:r>
              <a:rPr lang="en-US" sz="2200" dirty="0"/>
              <a:t> ≥ 0}</a:t>
            </a:r>
          </a:p>
          <a:p>
            <a:pPr eaLnBrk="1" hangingPunct="1"/>
            <a:r>
              <a:rPr lang="en-US" dirty="0"/>
              <a:t>    ● </a:t>
            </a:r>
            <a:r>
              <a:rPr lang="en-US" sz="2200" dirty="0"/>
              <a:t>{</a:t>
            </a:r>
            <a:r>
              <a:rPr lang="en-US" sz="2200" i="1" dirty="0" err="1"/>
              <a:t>w</a:t>
            </a:r>
            <a:r>
              <a:rPr lang="en-US" sz="2200" dirty="0" err="1">
                <a:latin typeface="Courier New" pitchFamily="49" charset="0"/>
              </a:rPr>
              <a:t>c</a:t>
            </a:r>
            <a:r>
              <a:rPr lang="en-US" sz="2200" i="1" dirty="0" err="1"/>
              <a:t>w</a:t>
            </a:r>
            <a:r>
              <a:rPr lang="en-US" sz="2200" dirty="0"/>
              <a:t>, </a:t>
            </a:r>
            <a:r>
              <a:rPr lang="en-US" sz="2200" i="1" dirty="0"/>
              <a:t>w</a:t>
            </a:r>
            <a:r>
              <a:rPr lang="en-US" sz="2200" dirty="0"/>
              <a:t> </a:t>
            </a:r>
            <a:r>
              <a:rPr lang="en-US" sz="2200" dirty="0">
                <a:sym typeface="Symbol" pitchFamily="18" charset="2"/>
              </a:rPr>
              <a:t></a:t>
            </a:r>
            <a:r>
              <a:rPr lang="en-US" sz="2200" dirty="0"/>
              <a:t> {</a:t>
            </a:r>
            <a:r>
              <a:rPr lang="en-US" sz="2200" dirty="0">
                <a:latin typeface="Courier New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itchFamily="49" charset="0"/>
              </a:rPr>
              <a:t>b</a:t>
            </a:r>
            <a:r>
              <a:rPr lang="en-US" sz="2200" dirty="0"/>
              <a:t>}*}</a:t>
            </a:r>
          </a:p>
          <a:p>
            <a:pPr eaLnBrk="1" hangingPunct="1"/>
            <a:r>
              <a:rPr lang="en-US" dirty="0"/>
              <a:t>    ● </a:t>
            </a:r>
            <a:r>
              <a:rPr lang="en-US" sz="2200" dirty="0"/>
              <a:t>{</a:t>
            </a:r>
            <a:r>
              <a:rPr lang="en-US" sz="2200" i="1" dirty="0" err="1"/>
              <a:t>ww</a:t>
            </a:r>
            <a:r>
              <a:rPr lang="en-US" sz="2200" dirty="0"/>
              <a:t>, </a:t>
            </a:r>
            <a:r>
              <a:rPr lang="en-US" sz="2200" i="1" dirty="0"/>
              <a:t>w</a:t>
            </a:r>
            <a:r>
              <a:rPr lang="en-US" sz="2200" dirty="0"/>
              <a:t> </a:t>
            </a:r>
            <a:r>
              <a:rPr lang="en-US" sz="2200" dirty="0">
                <a:sym typeface="Symbol" pitchFamily="18" charset="2"/>
              </a:rPr>
              <a:t></a:t>
            </a:r>
            <a:r>
              <a:rPr lang="en-US" sz="2200" dirty="0"/>
              <a:t> {</a:t>
            </a:r>
            <a:r>
              <a:rPr lang="en-US" sz="2200" dirty="0">
                <a:latin typeface="Courier New" pitchFamily="49" charset="0"/>
              </a:rPr>
              <a:t>a</a:t>
            </a:r>
            <a:r>
              <a:rPr lang="en-US" sz="2200" dirty="0"/>
              <a:t>, </a:t>
            </a:r>
            <a:r>
              <a:rPr lang="en-US" sz="2200" dirty="0">
                <a:latin typeface="Courier New" pitchFamily="49" charset="0"/>
              </a:rPr>
              <a:t>b</a:t>
            </a:r>
            <a:r>
              <a:rPr lang="en-US" sz="2200" dirty="0"/>
              <a:t>}*}</a:t>
            </a:r>
          </a:p>
          <a:p>
            <a:pPr eaLnBrk="1" hangingPunct="1"/>
            <a:r>
              <a:rPr lang="en-US" dirty="0"/>
              <a:t>    ● </a:t>
            </a:r>
            <a:r>
              <a:rPr lang="en-US" sz="2200" dirty="0" smtClean="0"/>
              <a:t>{</a:t>
            </a:r>
            <a:r>
              <a:rPr lang="en-US" sz="2200" i="1" dirty="0" err="1" smtClean="0"/>
              <a:t>x</a:t>
            </a:r>
            <a:r>
              <a:rPr lang="en-US" sz="2200" dirty="0" err="1">
                <a:sym typeface="Symbol" pitchFamily="18" charset="2"/>
              </a:rPr>
              <a:t></a:t>
            </a:r>
            <a:r>
              <a:rPr lang="en-US" sz="2200" i="1" dirty="0" err="1"/>
              <a:t>y</a:t>
            </a:r>
            <a:r>
              <a:rPr lang="en-US" sz="2200" dirty="0"/>
              <a:t>=</a:t>
            </a:r>
            <a:r>
              <a:rPr lang="en-US" sz="2200" i="1" dirty="0"/>
              <a:t>z</a:t>
            </a:r>
            <a:r>
              <a:rPr lang="en-US" sz="2200" dirty="0"/>
              <a:t>: </a:t>
            </a:r>
            <a:r>
              <a:rPr lang="en-US" sz="2200" i="1" dirty="0" err="1"/>
              <a:t>x</a:t>
            </a:r>
            <a:r>
              <a:rPr lang="en-US" sz="2200" dirty="0" err="1"/>
              <a:t>,</a:t>
            </a:r>
            <a:r>
              <a:rPr lang="en-US" sz="2200" i="1" dirty="0" err="1"/>
              <a:t>y</a:t>
            </a:r>
            <a:r>
              <a:rPr lang="en-US" sz="2200" dirty="0" err="1"/>
              <a:t>,</a:t>
            </a:r>
            <a:r>
              <a:rPr lang="en-US" sz="2200" i="1" dirty="0" err="1"/>
              <a:t>z</a:t>
            </a:r>
            <a:r>
              <a:rPr lang="en-US" sz="2200" dirty="0"/>
              <a:t> </a:t>
            </a:r>
            <a:r>
              <a:rPr lang="en-US" sz="2200" dirty="0">
                <a:sym typeface="Symbol" pitchFamily="18" charset="2"/>
              </a:rPr>
              <a:t></a:t>
            </a:r>
            <a:r>
              <a:rPr lang="en-US" sz="2200" dirty="0"/>
              <a:t> {</a:t>
            </a:r>
            <a:r>
              <a:rPr lang="en-US" sz="2200" dirty="0">
                <a:latin typeface="Courier New" pitchFamily="49" charset="0"/>
              </a:rPr>
              <a:t>0</a:t>
            </a:r>
            <a:r>
              <a:rPr lang="en-US" sz="2200" dirty="0"/>
              <a:t>, </a:t>
            </a:r>
            <a:r>
              <a:rPr lang="en-US" sz="2200" dirty="0">
                <a:latin typeface="Courier New" pitchFamily="49" charset="0"/>
              </a:rPr>
              <a:t>1</a:t>
            </a:r>
            <a:r>
              <a:rPr lang="en-US" sz="2200" dirty="0"/>
              <a:t>}* and, when </a:t>
            </a:r>
            <a:r>
              <a:rPr lang="en-US" sz="2200" i="1" dirty="0"/>
              <a:t>x</a:t>
            </a:r>
            <a:r>
              <a:rPr lang="en-US" sz="2200" dirty="0"/>
              <a:t>, </a:t>
            </a:r>
            <a:r>
              <a:rPr lang="en-US" sz="2200" i="1" dirty="0"/>
              <a:t>y</a:t>
            </a:r>
            <a:r>
              <a:rPr lang="en-US" sz="2200" dirty="0"/>
              <a:t>, and </a:t>
            </a:r>
            <a:r>
              <a:rPr lang="en-US" sz="2200" i="1" dirty="0"/>
              <a:t>z</a:t>
            </a:r>
            <a:r>
              <a:rPr lang="en-US" sz="2200" dirty="0"/>
              <a:t> are viewed </a:t>
            </a:r>
          </a:p>
          <a:p>
            <a:pPr eaLnBrk="1" hangingPunct="1"/>
            <a:r>
              <a:rPr lang="en-US" sz="2200" dirty="0"/>
              <a:t>       as binary numbers, </a:t>
            </a:r>
            <a:r>
              <a:rPr lang="en-US" sz="2200" i="1" dirty="0" err="1"/>
              <a:t>xy</a:t>
            </a:r>
            <a:r>
              <a:rPr lang="en-US" sz="2200" dirty="0"/>
              <a:t> = </a:t>
            </a:r>
            <a:r>
              <a:rPr lang="en-US" sz="2200" i="1" dirty="0"/>
              <a:t>z</a:t>
            </a:r>
            <a:r>
              <a:rPr lang="en-US" sz="2200" dirty="0"/>
              <a:t>}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But there are languages that are in SD but not in D: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dirty="0"/>
              <a:t>    ● </a:t>
            </a:r>
            <a:r>
              <a:rPr lang="en-US" sz="2200" dirty="0"/>
              <a:t>H = {&lt;</a:t>
            </a:r>
            <a:r>
              <a:rPr lang="en-US" sz="2200" i="1" dirty="0"/>
              <a:t>M</a:t>
            </a:r>
            <a:r>
              <a:rPr lang="en-US" sz="2200" dirty="0"/>
              <a:t>, </a:t>
            </a:r>
            <a:r>
              <a:rPr lang="en-US" sz="2200" i="1" dirty="0"/>
              <a:t>w</a:t>
            </a:r>
            <a:r>
              <a:rPr lang="en-US" sz="2200" dirty="0"/>
              <a:t>&gt; : </a:t>
            </a:r>
            <a:r>
              <a:rPr lang="en-US" sz="2200" i="1" dirty="0"/>
              <a:t>M</a:t>
            </a:r>
            <a:r>
              <a:rPr lang="en-US" sz="2200" dirty="0"/>
              <a:t> halts on input </a:t>
            </a:r>
            <a:r>
              <a:rPr lang="en-US" sz="2200" i="1" dirty="0"/>
              <a:t>w</a:t>
            </a:r>
            <a:r>
              <a:rPr lang="en-US" sz="2200" dirty="0"/>
              <a:t>}</a:t>
            </a:r>
          </a:p>
          <a:p>
            <a:pPr eaLnBrk="1" hangingPunct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115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2"/>
          <p:cNvSpPr>
            <a:spLocks noChangeArrowheads="1"/>
          </p:cNvSpPr>
          <p:nvPr/>
        </p:nvSpPr>
        <p:spPr bwMode="auto">
          <a:xfrm>
            <a:off x="685800" y="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D and SD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1507" name="Rectangle 14"/>
          <p:cNvSpPr>
            <a:spLocks noChangeArrowheads="1"/>
          </p:cNvSpPr>
          <p:nvPr/>
        </p:nvSpPr>
        <p:spPr bwMode="auto">
          <a:xfrm>
            <a:off x="685800" y="4267200"/>
            <a:ext cx="8077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400" dirty="0"/>
              <a:t>D is a subset of SD.  In other words, every decidable language is also </a:t>
            </a:r>
            <a:r>
              <a:rPr lang="en-US" sz="2400" dirty="0" err="1"/>
              <a:t>semidecidable</a:t>
            </a:r>
            <a:r>
              <a:rPr lang="en-US" sz="2400" dirty="0"/>
              <a:t>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400" dirty="0"/>
              <a:t>There exists at least one language that is in </a:t>
            </a:r>
            <a:r>
              <a:rPr lang="en-US" sz="2400" dirty="0" smtClean="0"/>
              <a:t>SD-D</a:t>
            </a:r>
            <a:r>
              <a:rPr lang="en-US" sz="2400" dirty="0"/>
              <a:t>, the  donut in the picture.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400" dirty="0"/>
              <a:t>What about languages that are not in SD?  Is the gray area of the figure empty?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pic>
        <p:nvPicPr>
          <p:cNvPr id="21508" name="Picture 15" descr="Fig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06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3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300" b="1">
                <a:solidFill>
                  <a:schemeClr val="tx2"/>
                </a:solidFill>
              </a:rPr>
              <a:t>Subset Relationships between D and SD</a:t>
            </a:r>
            <a:r>
              <a:rPr lang="en-US" sz="33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2531" name="Text Box 557"/>
          <p:cNvSpPr txBox="1">
            <a:spLocks noChangeArrowheads="1"/>
          </p:cNvSpPr>
          <p:nvPr/>
        </p:nvSpPr>
        <p:spPr bwMode="auto">
          <a:xfrm>
            <a:off x="4419600" y="1524000"/>
            <a:ext cx="4568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ym typeface="Monotype Sorts" pitchFamily="2" charset="2"/>
              </a:rPr>
              <a:t>1. </a:t>
            </a:r>
            <a:r>
              <a:rPr lang="en-US" sz="2400"/>
              <a:t>There exists at least one SD language that is not D. </a:t>
            </a:r>
          </a:p>
          <a:p>
            <a:pPr eaLnBrk="1" hangingPunct="1"/>
            <a:endParaRPr lang="en-US" sz="2400"/>
          </a:p>
        </p:txBody>
      </p:sp>
      <p:sp>
        <p:nvSpPr>
          <p:cNvPr id="22532" name="Text Box 559"/>
          <p:cNvSpPr txBox="1">
            <a:spLocks noChangeArrowheads="1"/>
          </p:cNvSpPr>
          <p:nvPr/>
        </p:nvSpPr>
        <p:spPr bwMode="auto">
          <a:xfrm>
            <a:off x="838200" y="4343400"/>
            <a:ext cx="78486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2. Every language that is in D is also in SD:  If </a:t>
            </a:r>
            <a:r>
              <a:rPr lang="en-US" sz="2400" i="1"/>
              <a:t>L</a:t>
            </a:r>
            <a:r>
              <a:rPr lang="en-US" sz="2400"/>
              <a:t> is in D, then there is a Turing machine </a:t>
            </a:r>
            <a:r>
              <a:rPr lang="en-US" sz="2400" i="1"/>
              <a:t>M</a:t>
            </a:r>
            <a:r>
              <a:rPr lang="en-US" sz="2400"/>
              <a:t> that decides it (by definition).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But </a:t>
            </a:r>
            <a:r>
              <a:rPr lang="en-US" sz="2400" i="1"/>
              <a:t>M</a:t>
            </a:r>
            <a:r>
              <a:rPr lang="en-US" sz="2400"/>
              <a:t> also semidecides it.</a:t>
            </a:r>
          </a:p>
          <a:p>
            <a:pPr eaLnBrk="1" hangingPunct="1"/>
            <a:endParaRPr lang="en-US" sz="2400"/>
          </a:p>
        </p:txBody>
      </p:sp>
      <p:pic>
        <p:nvPicPr>
          <p:cNvPr id="22533" name="Picture 560" descr="Fig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66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10106</TotalTime>
  <Words>2551</Words>
  <Application>Microsoft Office PowerPoint</Application>
  <PresentationFormat>On-screen Show (4:3)</PresentationFormat>
  <Paragraphs>512</Paragraphs>
  <Slides>43</Slides>
  <Notes>43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Symbol</vt:lpstr>
      <vt:lpstr>Monotype Sorts</vt:lpstr>
      <vt:lpstr>Courier New</vt:lpstr>
      <vt:lpstr>Calibri</vt:lpstr>
      <vt:lpstr>Times New Roman</vt:lpstr>
      <vt:lpstr>Arial</vt:lpstr>
      <vt:lpstr>Default Design</vt:lpstr>
      <vt:lpstr>PowerPoint Presentation</vt:lpstr>
      <vt:lpstr>PowerPoint Presentation</vt:lpstr>
      <vt:lpstr>Recap: Dovetailing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 of Reduction</vt:lpstr>
      <vt:lpstr>Reducing Decision Problem P1 to another Decision Problem P2</vt:lpstr>
      <vt:lpstr>Example of Turing Reducibility</vt:lpstr>
      <vt:lpstr>Reducing Language L1 to L2</vt:lpstr>
      <vt:lpstr>Using reducibility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oih</dc:creator>
  <cp:lastModifiedBy>Claude Anderson</cp:lastModifiedBy>
  <cp:revision>617</cp:revision>
  <cp:lastPrinted>2016-02-11T20:42:49Z</cp:lastPrinted>
  <dcterms:created xsi:type="dcterms:W3CDTF">2007-01-18T00:38:26Z</dcterms:created>
  <dcterms:modified xsi:type="dcterms:W3CDTF">2016-02-15T13:46:32Z</dcterms:modified>
</cp:coreProperties>
</file>