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578" r:id="rId2"/>
    <p:sldId id="554" r:id="rId3"/>
    <p:sldId id="556" r:id="rId4"/>
    <p:sldId id="579" r:id="rId5"/>
    <p:sldId id="561" r:id="rId6"/>
    <p:sldId id="580" r:id="rId7"/>
    <p:sldId id="557" r:id="rId8"/>
    <p:sldId id="558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clrMru>
    <a:srgbClr val="EE7D3E"/>
    <a:srgbClr val="3399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74" autoAdjust="0"/>
    <p:restoredTop sz="72908" autoAdjust="0"/>
  </p:normalViewPr>
  <p:slideViewPr>
    <p:cSldViewPr>
      <p:cViewPr varScale="1">
        <p:scale>
          <a:sx n="77" d="100"/>
          <a:sy n="77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7" y="10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/>
          <a:lstStyle>
            <a:lvl1pPr algn="r">
              <a:defRPr sz="1300"/>
            </a:lvl1pPr>
          </a:lstStyle>
          <a:p>
            <a:fld id="{4CBA82AE-9117-4CD7-853B-77372F56FEFF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0" y="9118928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7" y="9118928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 anchor="b"/>
          <a:lstStyle>
            <a:lvl1pPr algn="r">
              <a:defRPr sz="13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" y="10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5" y="10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/>
          <a:lstStyle>
            <a:lvl1pPr algn="r">
              <a:defRPr sz="1300"/>
            </a:lvl1pPr>
          </a:lstStyle>
          <a:p>
            <a:fld id="{3842907C-D0AA-4C58-9F94-58B40AD65B29}" type="datetimeFigureOut">
              <a:rPr lang="en-US" smtClean="0"/>
              <a:pPr/>
              <a:t>2/16/2017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20725"/>
            <a:ext cx="4803775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6" tIns="48314" rIns="96626" bIns="483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3"/>
            <a:ext cx="5852160" cy="4320540"/>
          </a:xfrm>
          <a:prstGeom prst="rect">
            <a:avLst/>
          </a:prstGeom>
        </p:spPr>
        <p:txBody>
          <a:bodyPr vert="horz" lIns="96626" tIns="48314" rIns="96626" bIns="483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0" y="9119476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5" y="9119476"/>
            <a:ext cx="3169921" cy="480060"/>
          </a:xfrm>
          <a:prstGeom prst="rect">
            <a:avLst/>
          </a:prstGeom>
        </p:spPr>
        <p:txBody>
          <a:bodyPr vert="horz" lIns="96626" tIns="48314" rIns="96626" bIns="48314" rtlCol="0" anchor="b"/>
          <a:lstStyle>
            <a:lvl1pPr algn="r">
              <a:defRPr sz="13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6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50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2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UML for RealQueen, NullQueen, Queen interface.</a:t>
            </a:r>
          </a:p>
          <a:p>
            <a:endParaRPr lang="en-US" dirty="0" smtClean="0"/>
          </a:p>
          <a:p>
            <a:r>
              <a:rPr lang="en-US" dirty="0" smtClean="0"/>
              <a:t>The queen in each column is represented by a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RealQueen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with column, row, and neighbor (to the left)</a:t>
            </a:r>
          </a:p>
          <a:p>
            <a:endParaRPr lang="en-US" dirty="0" smtClean="0"/>
          </a:p>
          <a:p>
            <a:r>
              <a:rPr lang="en-US" dirty="0" smtClean="0"/>
              <a:t>Neighbor of the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RealQueen</a:t>
            </a:r>
            <a:r>
              <a:rPr lang="en-US" dirty="0" smtClean="0"/>
              <a:t> in column 1 is a special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NullQueen</a:t>
            </a:r>
            <a:r>
              <a:rPr lang="en-US" dirty="0" smtClean="0"/>
              <a:t> object </a:t>
            </a:r>
          </a:p>
          <a:p>
            <a:pPr lvl="1"/>
            <a:r>
              <a:rPr lang="en-US" dirty="0" smtClean="0"/>
              <a:t>Simplifies the code for the </a:t>
            </a:r>
            <a:r>
              <a:rPr lang="en-US" sz="2800" b="1" dirty="0">
                <a:solidFill>
                  <a:schemeClr val="accent3"/>
                </a:solidFill>
                <a:latin typeface="Lucida Sans Typewriter" pitchFamily="49" charset="0"/>
              </a:rPr>
              <a:t>RealQueen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Uses polymorphism for base cases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Queen</a:t>
            </a:r>
            <a:r>
              <a:rPr lang="en-US" dirty="0" smtClean="0"/>
              <a:t> interface implemented by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03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3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 the basic idea of the methods, then explain</a:t>
            </a:r>
            <a:r>
              <a:rPr lang="en-US" baseline="0" dirty="0" smtClean="0"/>
              <a:t> how they come together.</a:t>
            </a:r>
          </a:p>
          <a:p>
            <a:r>
              <a:rPr lang="en-US" baseline="0" dirty="0" smtClean="0"/>
              <a:t>Or, show Main.findSolutions() and use that to infer what findFirst and findNext do. Can confirm it by looking at javadoc for Queen.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06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2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73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54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E13C79-1C97-4B32-B2AE-1A69C169643E}" type="datetime2">
              <a:rPr lang="en-US" smtClean="0"/>
              <a:pPr/>
              <a:t>Thursday, February 16, 2017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E14BF-C004-4398-9186-5EE680724D95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FEF5B-F2CC-4EC5-8F1F-29A8BF9EFFA9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709C1-563D-4D9C-B702-B64C84A5A174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303D9-A6EB-41FB-BF22-3F49E470997E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B0534-5698-4F62-9CFE-5DE61A073E78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827A3-B249-4F87-AB1A-1E06AC1AA2A4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6142-29B2-49CC-BCC6-A3AD70B4960E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86C4691-4882-40A8-AF62-8CF6A18D40B2}" type="datetime2">
              <a:rPr lang="en-US" smtClean="0"/>
              <a:pPr/>
              <a:t>Thursday, February 16,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6776A-4DEC-47EE-8A49-2C150ECB5465}" type="datetime2">
              <a:rPr lang="en-US" smtClean="0"/>
              <a:pPr/>
              <a:t>Thursday, February 16, 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10E14BF-C004-4398-9186-5EE680724D95}" type="datetime2">
              <a:rPr lang="en-US" smtClean="0"/>
              <a:pPr/>
              <a:t>Thursday, February 16, 2017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.engr.oregonstate.edu/~budd/Books/oopintro3e/info/slides/chap06/java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Exhaustive Search and Backtracking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Continued from yesterday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output: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7400" y="1371600"/>
            <a:ext cx="502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&gt;java RealQueen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1 3 5 2 4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1 4 2 5 3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2 4 1 3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2 5 3 1 4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3 1 4 2 5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3 5 2 4 1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4 1 3 5 2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4 2 5 3 1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5 2 4 1 3</a:t>
            </a:r>
          </a:p>
          <a:p>
            <a:r>
              <a:rPr lang="en-US" sz="2400" b="1" dirty="0" smtClean="0">
                <a:solidFill>
                  <a:srgbClr val="009900"/>
                </a:solidFill>
                <a:latin typeface="Lucida Sans Typewriter" pitchFamily="49" charset="0"/>
              </a:rPr>
              <a:t>SOLUTION:  5 3 1 4 2</a:t>
            </a:r>
          </a:p>
          <a:p>
            <a:endParaRPr lang="en-US" sz="2400" b="1" dirty="0">
              <a:solidFill>
                <a:srgbClr val="009900"/>
              </a:solidFill>
              <a:latin typeface="Lucida Sans Typewriter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248400"/>
            <a:ext cx="36576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Check out Queens from SVN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1155" name="Picture 3"/>
          <p:cNvPicPr>
            <a:picLocks noChangeAspect="1" noChangeArrowheads="1"/>
          </p:cNvPicPr>
          <p:nvPr/>
        </p:nvPicPr>
        <p:blipFill>
          <a:blip r:embed="rId3"/>
          <a:srcRect t="10773" r="30833"/>
          <a:stretch>
            <a:fillRect/>
          </a:stretch>
        </p:blipFill>
        <p:spPr bwMode="auto">
          <a:xfrm>
            <a:off x="0" y="1830387"/>
            <a:ext cx="63246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Board configuration represented by a linked list of </a:t>
            </a:r>
            <a:r>
              <a:rPr lang="en-US" b="1" dirty="0" smtClean="0">
                <a:solidFill>
                  <a:schemeClr val="accent3"/>
                </a:solidFill>
                <a:latin typeface="Lucida Sans Typewriter" pitchFamily="49" charset="0"/>
              </a:rPr>
              <a:t>Queen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Linked List of Queen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19800" y="2362200"/>
            <a:ext cx="26670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Fields of </a:t>
            </a:r>
            <a:r>
              <a:rPr lang="en-US" b="1" dirty="0" smtClean="0">
                <a:solidFill>
                  <a:schemeClr val="tx1"/>
                </a:solidFill>
              </a:rPr>
              <a:t>RealQueen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Line Callout 2 4"/>
          <p:cNvSpPr/>
          <p:nvPr/>
        </p:nvSpPr>
        <p:spPr>
          <a:xfrm>
            <a:off x="7239000" y="3429000"/>
            <a:ext cx="1371600" cy="381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68500"/>
              <a:gd name="adj6" fmla="val -7888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column</a:t>
            </a:r>
            <a:endParaRPr lang="en-US" dirty="0"/>
          </a:p>
        </p:txBody>
      </p:sp>
      <p:sp>
        <p:nvSpPr>
          <p:cNvPr id="6" name="Line Callout 2 5"/>
          <p:cNvSpPr/>
          <p:nvPr/>
        </p:nvSpPr>
        <p:spPr>
          <a:xfrm>
            <a:off x="7315200" y="4648200"/>
            <a:ext cx="1371600" cy="381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0000"/>
              <a:gd name="adj6" fmla="val -8444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row</a:t>
            </a:r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6934200" y="5638800"/>
            <a:ext cx="13716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30000"/>
              <a:gd name="adj6" fmla="val -6222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neighbor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46" y="6214646"/>
            <a:ext cx="913055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Designed by Timothy Budd</a:t>
            </a:r>
          </a:p>
          <a:p>
            <a:r>
              <a:rPr lang="en-US" sz="1600" dirty="0">
                <a:solidFill>
                  <a:schemeClr val="tx1"/>
                </a:solidFill>
                <a:hlinkClick r:id="rId4"/>
              </a:rPr>
              <a:t>http://web.engr.oregonstate.edu/~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budd/Books/oopintro3e/info/slides/chap06/java.htm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solution code (I removed the </a:t>
            </a:r>
            <a:r>
              <a:rPr lang="en-US" dirty="0" err="1" smtClean="0"/>
              <a:t>solutionCount</a:t>
            </a:r>
            <a:r>
              <a:rPr lang="en-US" dirty="0" smtClean="0"/>
              <a:t> code to make this slide simpler)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17638"/>
            <a:ext cx="8686800" cy="47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3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07202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9900"/>
                </a:solidFill>
                <a:latin typeface="Lucida Sans Typewriter" pitchFamily="49" charset="0"/>
              </a:rPr>
              <a:t>findFirst()</a:t>
            </a:r>
          </a:p>
          <a:p>
            <a:r>
              <a:rPr lang="en-US" b="1" dirty="0" smtClean="0">
                <a:solidFill>
                  <a:srgbClr val="009900"/>
                </a:solidFill>
                <a:latin typeface="Lucida Sans Typewriter" pitchFamily="49" charset="0"/>
              </a:rPr>
              <a:t>findNext()</a:t>
            </a:r>
          </a:p>
          <a:p>
            <a:r>
              <a:rPr lang="en-US" b="1" dirty="0" smtClean="0">
                <a:solidFill>
                  <a:srgbClr val="009900"/>
                </a:solidFill>
                <a:latin typeface="Lucida Sans Typewriter" pitchFamily="49" charset="0"/>
              </a:rPr>
              <a:t>canAttack(int row, int col</a:t>
            </a:r>
            <a:r>
              <a:rPr lang="en-US" b="1" dirty="0" smtClean="0">
                <a:solidFill>
                  <a:srgbClr val="009900"/>
                </a:solidFill>
                <a:latin typeface="Lucida Sans Typewriter" pitchFamily="49" charset="0"/>
              </a:rPr>
              <a:t>)</a:t>
            </a:r>
          </a:p>
          <a:p>
            <a:endParaRPr lang="en-US" sz="1000" b="1" dirty="0">
              <a:solidFill>
                <a:srgbClr val="009900"/>
              </a:solidFill>
              <a:latin typeface="Lucida Sans Typewriter" pitchFamily="49" charset="0"/>
            </a:endParaRPr>
          </a:p>
          <a:p>
            <a:r>
              <a:rPr lang="en-US" sz="2000" dirty="0" smtClean="0">
                <a:latin typeface="Lucida Sans Typewriter" pitchFamily="49" charset="0"/>
              </a:rPr>
              <a:t>Alread</a:t>
            </a:r>
            <a:r>
              <a:rPr lang="en-US" sz="2000" dirty="0" smtClean="0">
                <a:latin typeface="Lucida Sans Typewriter" pitchFamily="49" charset="0"/>
              </a:rPr>
              <a:t>y </a:t>
            </a:r>
            <a:r>
              <a:rPr lang="en-US" sz="2000" dirty="0" smtClean="0">
                <a:latin typeface="Lucida Sans Typewriter" pitchFamily="49" charset="0"/>
              </a:rPr>
              <a:t>Implemented by </a:t>
            </a:r>
            <a:r>
              <a:rPr lang="en-US" sz="2000" dirty="0" err="1" smtClean="0">
                <a:latin typeface="Lucida Sans Typewriter" pitchFamily="49" charset="0"/>
              </a:rPr>
              <a:t>NullQueen</a:t>
            </a:r>
            <a:r>
              <a:rPr lang="en-US" sz="2000" dirty="0" smtClean="0">
                <a:latin typeface="Lucida Sans Typewriter" pitchFamily="49" charset="0"/>
              </a:rPr>
              <a:t/>
            </a:r>
            <a:br>
              <a:rPr lang="en-US" sz="2000" dirty="0" smtClean="0">
                <a:latin typeface="Lucida Sans Typewriter" pitchFamily="49" charset="0"/>
              </a:rPr>
            </a:br>
            <a:r>
              <a:rPr lang="en-US" sz="2000" dirty="0" smtClean="0">
                <a:latin typeface="Lucida Sans Typewriter" pitchFamily="49" charset="0"/>
              </a:rPr>
              <a:t>(does this implementation make sense to you?) </a:t>
            </a:r>
            <a:endParaRPr lang="en-US" sz="2000" dirty="0">
              <a:latin typeface="Lucida Sans Typewriter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Queen </a:t>
            </a:r>
            <a:r>
              <a:rPr lang="en-US" dirty="0" smtClean="0"/>
              <a:t>Interface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505200"/>
            <a:ext cx="8610600" cy="3416320"/>
          </a:xfrm>
          <a:prstGeom prst="rect">
            <a:avLst/>
          </a:prstGeom>
          <a:solidFill>
            <a:srgbClr val="339966">
              <a:alpha val="1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Your </a:t>
            </a:r>
            <a:r>
              <a:rPr lang="en-US" sz="2400" dirty="0" smtClean="0"/>
              <a:t>job (15 points extra credit if you do it before the end of class):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rgbClr val="009900"/>
                </a:solidFill>
              </a:rPr>
              <a:t>Understand the job of each of these methods.</a:t>
            </a:r>
          </a:p>
          <a:p>
            <a:pPr lvl="2"/>
            <a:r>
              <a:rPr lang="en-US" sz="2400" b="1" dirty="0" smtClean="0">
                <a:solidFill>
                  <a:srgbClr val="009900"/>
                </a:solidFill>
              </a:rPr>
              <a:t>Javadoc from the Queen interface can help</a:t>
            </a:r>
          </a:p>
          <a:p>
            <a:pPr lvl="1"/>
            <a:r>
              <a:rPr lang="en-US" sz="2400" dirty="0" smtClean="0"/>
              <a:t>Fill in the (recursive) details in the RealQueen class</a:t>
            </a:r>
          </a:p>
          <a:p>
            <a:pPr lvl="1"/>
            <a:r>
              <a:rPr lang="en-US" sz="2400" b="1" dirty="0" smtClean="0">
                <a:solidFill>
                  <a:srgbClr val="009900"/>
                </a:solidFill>
              </a:rPr>
              <a:t>Debug</a:t>
            </a:r>
          </a:p>
          <a:p>
            <a:pPr lvl="1"/>
            <a:r>
              <a:rPr lang="en-US" sz="2400" b="1" dirty="0" smtClean="0">
                <a:solidFill>
                  <a:srgbClr val="009900"/>
                </a:solidFill>
              </a:rPr>
              <a:t>Submit to dropbox on Moodle by the end of your class period.</a:t>
            </a:r>
            <a:endParaRPr lang="en-US" sz="2400" b="1" dirty="0" smtClean="0">
              <a:solidFill>
                <a:srgbClr val="009900"/>
              </a:solidFill>
            </a:endParaRPr>
          </a:p>
          <a:p>
            <a:r>
              <a:rPr lang="en-US" sz="2400" b="1" dirty="0" smtClean="0"/>
              <a:t>More details on next </a:t>
            </a:r>
            <a:r>
              <a:rPr lang="en-US" sz="2400" b="1" dirty="0" smtClean="0"/>
              <a:t>slides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15 extra-credit </a:t>
            </a:r>
            <a:r>
              <a:rPr lang="en-US" dirty="0" smtClean="0"/>
              <a:t>HW points</a:t>
            </a:r>
            <a:r>
              <a:rPr lang="en-US" dirty="0"/>
              <a:t>, submit a solution by the end of your class period today.</a:t>
            </a:r>
          </a:p>
          <a:p>
            <a:endParaRPr lang="en-US" dirty="0"/>
          </a:p>
          <a:p>
            <a:r>
              <a:rPr lang="en-US" dirty="0"/>
              <a:t>Submit a ZIP file that contains all of the Java source files.</a:t>
            </a:r>
          </a:p>
          <a:p>
            <a:endParaRPr lang="en-US" dirty="0"/>
          </a:p>
          <a:p>
            <a:r>
              <a:rPr lang="en-US" dirty="0"/>
              <a:t>If you work with a partner, one of you should submit it; include both of your usernames in the name of your ZIP file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See the next slides for algorithm details.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implementation exercise: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3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queen sends messages directly to its immediate neighbor to the left (and recursively to all of its left neighbors)</a:t>
            </a:r>
          </a:p>
          <a:p>
            <a:r>
              <a:rPr lang="en-US" dirty="0" smtClean="0"/>
              <a:t>Return value provides information concerning </a:t>
            </a:r>
            <a:r>
              <a:rPr lang="en-US" b="1" dirty="0" smtClean="0"/>
              <a:t>all</a:t>
            </a:r>
            <a:r>
              <a:rPr lang="en-US" dirty="0" smtClean="0"/>
              <a:t> of the left neighbors:</a:t>
            </a:r>
          </a:p>
          <a:p>
            <a:r>
              <a:rPr lang="en-US" dirty="0" smtClean="0"/>
              <a:t>Example: </a:t>
            </a:r>
            <a:r>
              <a:rPr lang="en-US" sz="2200" b="1" dirty="0" smtClean="0">
                <a:solidFill>
                  <a:schemeClr val="accent3"/>
                </a:solidFill>
                <a:latin typeface="Lucida Sans Typewriter" pitchFamily="49" charset="0"/>
              </a:rPr>
              <a:t>neighbor.canAttack(currentRow, col)</a:t>
            </a:r>
            <a:endParaRPr lang="en-US" sz="2200" dirty="0" smtClean="0"/>
          </a:p>
          <a:p>
            <a:pPr lvl="1"/>
            <a:r>
              <a:rPr lang="en-US" dirty="0" smtClean="0"/>
              <a:t>Message goes to the immediate neighbor, but the real question to be answered by this call is </a:t>
            </a:r>
          </a:p>
          <a:p>
            <a:pPr lvl="1"/>
            <a:r>
              <a:rPr lang="en-US" dirty="0" smtClean="0"/>
              <a:t>"Hey, neighbors, can any of you attack me if I place myself on this square of the board?"</a:t>
            </a:r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algorithm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9250" indent="-334963">
              <a:buFont typeface="+mj-lt"/>
              <a:buAutoNum type="arabicPeriod"/>
            </a:pPr>
            <a:r>
              <a:rPr lang="en-US" dirty="0" smtClean="0"/>
              <a:t>Queen asks its neighbors to find the first position in which none of them attack each other</a:t>
            </a:r>
          </a:p>
          <a:p>
            <a:pPr lvl="1"/>
            <a:r>
              <a:rPr lang="en-US" dirty="0" smtClean="0"/>
              <a:t>Found?  Then queen tries to position itself so that it cannot be attacked.</a:t>
            </a:r>
          </a:p>
          <a:p>
            <a:pPr marL="349250" indent="-334963">
              <a:buFont typeface="+mj-lt"/>
              <a:buAutoNum type="arabicPeriod"/>
            </a:pPr>
            <a:r>
              <a:rPr lang="en-US" dirty="0" smtClean="0"/>
              <a:t>If the rightmost queen is successful, then a solution has been found! The queens cooperate in recording it.</a:t>
            </a:r>
          </a:p>
          <a:p>
            <a:pPr marL="349250" indent="-334963">
              <a:buFont typeface="+mj-lt"/>
              <a:buAutoNum type="arabicPeriod"/>
            </a:pPr>
            <a:r>
              <a:rPr lang="en-US" dirty="0" smtClean="0"/>
              <a:t>Otherwise, the queen asks its neighbors to find the next position in which they do not attack each other </a:t>
            </a:r>
          </a:p>
          <a:p>
            <a:pPr marL="349250" indent="-334963">
              <a:buFont typeface="+mj-lt"/>
              <a:buAutoNum type="arabicPeriod"/>
            </a:pPr>
            <a:r>
              <a:rPr lang="en-US" dirty="0" smtClean="0"/>
              <a:t>When the queens get to the point where there is no next non-attacking position, all solutions have been found and the algorithm terminates</a:t>
            </a:r>
            <a:endParaRPr lang="en-US" dirty="0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algorithm outline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86200" y="5840148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9900"/>
                </a:solidFill>
              </a:rPr>
              <a:t>And recursion does its magic!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578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Lucida Sans Typewriter</vt:lpstr>
      <vt:lpstr>Lucida Sans Unicode</vt:lpstr>
      <vt:lpstr>Verdana</vt:lpstr>
      <vt:lpstr>Wingdings 2</vt:lpstr>
      <vt:lpstr>Wingdings 3</vt:lpstr>
      <vt:lpstr>Presentation on brainstorming</vt:lpstr>
      <vt:lpstr>Exhaustive Search and Backtracking</vt:lpstr>
      <vt:lpstr>Program output:</vt:lpstr>
      <vt:lpstr>The Linked List of Queen Objects</vt:lpstr>
      <vt:lpstr>Top-level solution code (I removed the solutionCount code to make this slide simpler)</vt:lpstr>
      <vt:lpstr>Queen Interface Methods</vt:lpstr>
      <vt:lpstr>In-class implementation exercise:</vt:lpstr>
      <vt:lpstr>Outline of the algorithm </vt:lpstr>
      <vt:lpstr>More algorithm outline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2009-01-08T03:55:58Z</cp:lastPrinted>
  <dcterms:created xsi:type="dcterms:W3CDTF">2009-01-20T15:52:59Z</dcterms:created>
  <dcterms:modified xsi:type="dcterms:W3CDTF">2017-02-17T14:51:55Z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